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94" r:id="rId6"/>
    <p:sldId id="258" r:id="rId7"/>
    <p:sldId id="259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306"/>
    <a:srgbClr val="DF3C06"/>
    <a:srgbClr val="5A5A59"/>
    <a:srgbClr val="F7B385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9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C63F-1BF7-4B69-8FBB-2FA4169144B9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D4478-2EE0-40A6-A158-01E63FD57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5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>
            <a:fillRect/>
          </a:stretch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9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58101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538746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Bliss-Light"/>
                        </a:rPr>
                        <a:t>Table Heading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226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37831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9775-F79D-42C8-B479-5119029D614E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4AB3-5137-4E54-8D4C-7321BAA6D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5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0067"/>
            <a:ext cx="8229600" cy="34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DF3C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5868674"/>
            <a:ext cx="736270" cy="7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F2B7D-F4ED-546C-6FBD-392CB87402DD}"/>
              </a:ext>
            </a:extLst>
          </p:cNvPr>
          <p:cNvSpPr txBox="1"/>
          <p:nvPr/>
        </p:nvSpPr>
        <p:spPr>
          <a:xfrm>
            <a:off x="278738" y="715092"/>
            <a:ext cx="810761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 Mathematical Skills</a:t>
            </a:r>
          </a:p>
        </p:txBody>
      </p:sp>
    </p:spTree>
    <p:extLst>
      <p:ext uri="{BB962C8B-B14F-4D97-AF65-F5344CB8AC3E}">
        <p14:creationId xmlns:p14="http://schemas.microsoft.com/office/powerpoint/2010/main" val="31601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7198-2B99-45E3-94FF-CCD81922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1B9C-EF81-48C1-9549-6C11DCB44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130FE-0E62-409D-BEEC-D844AC7F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5773574-4460-7A1F-BA4D-8B37BE733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5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AF7B-B49E-4ACF-BE0C-27FA9522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9619-B5E0-428E-B142-76BCC618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13A4E-66B0-414B-83CF-24286B3C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6D4C3B-02AD-E685-EC6B-BF6DD9005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F547-9B8F-4D36-BE88-85D12198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8E23C-098B-48AD-887C-009E6A79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789F7-9515-4374-9CCC-FA807B52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93162C5-D7EC-96A1-E515-DC403580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7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6DF4-67AD-4AF5-B099-4EA5C370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E8B8A-B899-4A00-B187-CE2350BF5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2609C-07BB-4B5E-A24E-ED65DF7E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913AE45-1D1F-970A-7AE4-7F3CE247D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ED39-9FC1-4E66-A396-5EFC330A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36A94-CBCD-4126-9AD1-0AEC4493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0E768-2A3D-43ED-B04E-4BE63CFFE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1C6F8AB-75C1-E9F8-C2D2-A7E3E619C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DC10-38B4-4F04-A15A-F0CED5F8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159C4-5E25-465A-BA35-2C40C85C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5189B-2FB4-4035-84CE-EB4765D66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24E401-FBD1-2AC2-3277-14B5B9CF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FD8-49B8-426D-9395-7C4749AC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79EC-9007-48FD-9D5A-97B908E2B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D38B1-9F93-40E3-901F-7A465CF0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6D86836-79B7-2915-A46A-7AE9FB1E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B078-D664-45B2-BCA5-D4DBB366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A9AC-047C-4E7D-B012-994DB0C9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2F095-B17D-43D3-97A3-C21024EE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144001" cy="5143501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8E47EC9-4CAA-B5C1-EA1F-3343720A9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46B3-A703-4505-B79E-EB7AD49E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75C5-A8F5-4D94-A1E4-98B3EF2F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62C23-4A11-4D4D-85C7-927D1F75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39164" cy="514078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A0EB1F5-F205-295C-D373-02348AC5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52F5-6EBC-4F48-B93B-E676DA52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69079-A2F8-4BC9-A80F-DD9DE87A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5E627-4932-4738-A49C-637B3D7D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548C0A3-0EBF-B3A6-7E19-9DBE6EA4E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848" y="1397768"/>
            <a:ext cx="8209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Mathematical Requirements for A-Level Biology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268" y="2140967"/>
            <a:ext cx="820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Appendix C in the specification: </a:t>
            </a:r>
          </a:p>
          <a:p>
            <a:pPr marL="257175" indent="-257175">
              <a:buFontTx/>
              <a:buChar char="-"/>
            </a:pPr>
            <a:r>
              <a:rPr lang="en-GB" dirty="0"/>
              <a:t>Gives details of the skills that will be tested</a:t>
            </a:r>
          </a:p>
          <a:p>
            <a:pPr marL="257175" indent="-257175">
              <a:buFontTx/>
              <a:buChar char="-"/>
            </a:pPr>
            <a:r>
              <a:rPr lang="en-GB" dirty="0"/>
              <a:t>Examples of problems that could test these skills</a:t>
            </a:r>
          </a:p>
          <a:p>
            <a:pPr marL="257175" indent="-257175">
              <a:buFontTx/>
              <a:buChar char="-"/>
            </a:pPr>
            <a:r>
              <a:rPr lang="en-GB" dirty="0"/>
              <a:t>Areas of the specification where these skills can be developed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268" y="3516704"/>
            <a:ext cx="8019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FIVE main skills areas that will be assessed:</a:t>
            </a:r>
          </a:p>
          <a:p>
            <a:r>
              <a:rPr lang="en-GB" b="1" dirty="0"/>
              <a:t>-	Arithmetic and Numerical computation</a:t>
            </a:r>
          </a:p>
          <a:p>
            <a:r>
              <a:rPr lang="en-GB" b="1" dirty="0"/>
              <a:t>-	Handling Data</a:t>
            </a:r>
          </a:p>
          <a:p>
            <a:r>
              <a:rPr lang="en-GB" b="1" dirty="0"/>
              <a:t>-	Algebra</a:t>
            </a:r>
          </a:p>
          <a:p>
            <a:r>
              <a:rPr lang="en-GB" b="1" dirty="0"/>
              <a:t>-	Graphs	</a:t>
            </a:r>
          </a:p>
          <a:p>
            <a:r>
              <a:rPr lang="en-GB" b="1" dirty="0"/>
              <a:t>-	Geometry and Trigonometry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268" y="5400099"/>
            <a:ext cx="77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will assess the </a:t>
            </a:r>
            <a:r>
              <a:rPr lang="en-GB" b="1" dirty="0"/>
              <a:t>application</a:t>
            </a:r>
            <a:r>
              <a:rPr lang="en-GB" dirty="0"/>
              <a:t> of mathematical skills.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972" y="5801002"/>
            <a:ext cx="77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may </a:t>
            </a:r>
            <a:r>
              <a:rPr lang="en-GB" b="1" dirty="0"/>
              <a:t>combine </a:t>
            </a:r>
            <a:r>
              <a:rPr lang="en-GB" dirty="0"/>
              <a:t>skills from different skills areas.</a:t>
            </a:r>
          </a:p>
        </p:txBody>
      </p:sp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C1DE748-04B2-DAD5-A97F-566DC615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9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164F-B32E-4A1C-9734-4A6C32AF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6709-609B-4A03-9232-1DD538B1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C445A-CFC6-4D88-8E7B-771535B2E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69FDEC5-E86D-241F-4757-DFAED7FFD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7624-D3D9-4233-8BEB-0777A928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75C2-47B4-49D0-B8AE-E0D277E29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02B2A-7FCB-4DA9-A8AC-C49B420E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782B2B-1066-CB49-0E9C-33DD5F96D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4046-9A09-4509-BA66-65D4BE81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B0349-3912-4EB0-A945-8121500D3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50376-478B-40F0-8813-FB550649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D9395F-997F-B983-F9F2-913EF043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28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025F-70CE-433C-8E4E-791DF699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126E-75A9-459F-A6C6-F486FAAA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DB7C2-DFA0-4666-BC7D-9898157F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04206" cy="5121116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B10DF6-BE4A-0011-31CB-6EE3A4C5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8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CCE8-B800-4BA8-9FE8-7EC2DBF0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EC6D-0976-4E3F-B49A-74C16F51B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091AE-A0F0-48A7-A38C-2CF9D8378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1269852"/>
            <a:ext cx="9104206" cy="5121116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C219CC9-C392-547D-2625-153E70D3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96CE-E7F8-4204-9C55-D48D0C30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91767-5F8C-4722-9742-79FE0F1A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558D0-803D-4123-BF6A-5CC84C3F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121685" cy="5130948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C5C89EB-A1E1-A4EF-5430-3F2163F52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2800-2AAA-4459-8604-68C45FB3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B836-4CD6-4474-9D18-7B7C2CA35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DF0CB-ED3D-467D-83CF-E0B236CF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086725" cy="5111283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69302DC-3B65-3582-C515-11F3DAF0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0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E80E-8FFA-475E-ADE9-338D30D8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C17D-2C5D-4FA8-8C1D-709531D39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AD7A3-31F9-4DC9-AD71-170CEA2D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156645" cy="5150613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8491EEE-F6E2-6152-DE0D-646581BC5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0D71-C146-4875-A1CC-95F1E29A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B0F6-AD6A-464D-B03D-9847CA9FD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817D8-3C4B-4791-A306-164FF66F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04206" cy="5121116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7E3597E-C4A2-CADE-9445-2EDAB160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7455"/>
            <a:ext cx="7886700" cy="5347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Core Mathematical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21908"/>
            <a:ext cx="7886700" cy="2089245"/>
          </a:xfrm>
        </p:spPr>
        <p:txBody>
          <a:bodyPr>
            <a:normAutofit fontScale="85000" lnSpcReduction="10000"/>
          </a:bodyPr>
          <a:lstStyle/>
          <a:p>
            <a:r>
              <a:rPr lang="en-GB" sz="1800" b="1" dirty="0"/>
              <a:t>Recognise</a:t>
            </a:r>
            <a:r>
              <a:rPr lang="en-GB" sz="1800" dirty="0"/>
              <a:t> and </a:t>
            </a:r>
            <a:r>
              <a:rPr lang="en-GB" sz="1800" b="1" dirty="0"/>
              <a:t>use</a:t>
            </a:r>
            <a:r>
              <a:rPr lang="en-GB" sz="1800" dirty="0"/>
              <a:t> appropriate units in calculations</a:t>
            </a:r>
          </a:p>
          <a:p>
            <a:r>
              <a:rPr lang="en-GB" sz="1800" b="1" dirty="0"/>
              <a:t>Convert</a:t>
            </a:r>
            <a:r>
              <a:rPr lang="en-GB" sz="1800" dirty="0"/>
              <a:t> between units</a:t>
            </a:r>
          </a:p>
          <a:p>
            <a:r>
              <a:rPr lang="en-GB" sz="1800" dirty="0"/>
              <a:t>Use an </a:t>
            </a:r>
            <a:r>
              <a:rPr lang="en-GB" sz="1800" b="1" dirty="0"/>
              <a:t>appropriate</a:t>
            </a:r>
            <a:r>
              <a:rPr lang="en-GB" sz="1800" dirty="0"/>
              <a:t> number of decimal places in calculations</a:t>
            </a:r>
          </a:p>
          <a:p>
            <a:r>
              <a:rPr lang="en-GB" sz="1800" b="1" dirty="0"/>
              <a:t>Significant</a:t>
            </a:r>
            <a:r>
              <a:rPr lang="en-GB" sz="1800" dirty="0"/>
              <a:t> </a:t>
            </a:r>
            <a:r>
              <a:rPr lang="en-GB" sz="1800" b="1" dirty="0"/>
              <a:t>figures</a:t>
            </a:r>
          </a:p>
          <a:p>
            <a:r>
              <a:rPr lang="en-GB" sz="1800" b="1" dirty="0"/>
              <a:t>Standard form </a:t>
            </a:r>
          </a:p>
          <a:p>
            <a:r>
              <a:rPr lang="en-GB" sz="1800" b="1" dirty="0"/>
              <a:t>Ratios</a:t>
            </a:r>
            <a:r>
              <a:rPr lang="en-GB" sz="1800" dirty="0"/>
              <a:t>, </a:t>
            </a:r>
            <a:r>
              <a:rPr lang="en-GB" sz="1800" b="1" dirty="0"/>
              <a:t>fractions</a:t>
            </a:r>
            <a:r>
              <a:rPr lang="en-GB" sz="1800" dirty="0"/>
              <a:t> and </a:t>
            </a:r>
            <a:r>
              <a:rPr lang="en-GB" sz="1800" b="1" dirty="0"/>
              <a:t>percentages</a:t>
            </a:r>
          </a:p>
          <a:p>
            <a:r>
              <a:rPr lang="en-GB" sz="1800" dirty="0"/>
              <a:t>Calculate </a:t>
            </a:r>
            <a:r>
              <a:rPr lang="en-GB" sz="1800" b="1" dirty="0"/>
              <a:t>surface areas </a:t>
            </a:r>
            <a:r>
              <a:rPr lang="en-GB" sz="1800" dirty="0"/>
              <a:t>and </a:t>
            </a:r>
            <a:r>
              <a:rPr lang="en-GB" sz="1800" b="1" dirty="0"/>
              <a:t>volumes</a:t>
            </a:r>
          </a:p>
          <a:p>
            <a:r>
              <a:rPr lang="en-GB" sz="1800" dirty="0"/>
              <a:t>Plotting</a:t>
            </a:r>
            <a:r>
              <a:rPr lang="en-GB" sz="1800" b="1" dirty="0"/>
              <a:t> </a:t>
            </a:r>
            <a:r>
              <a:rPr lang="en-GB" sz="1800" dirty="0"/>
              <a:t>and using information from </a:t>
            </a:r>
            <a:r>
              <a:rPr lang="en-GB" sz="1800" b="1" dirty="0"/>
              <a:t>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2382464"/>
            <a:ext cx="753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skills are likely to be assessed in combination with other mathematical skills: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49" y="5520003"/>
            <a:ext cx="753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are the skills that seem to cause most problems for students.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CC732F1-C333-5CC6-0077-C894C605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7901C-E190-493B-8667-B969F91B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0" y="1370222"/>
            <a:ext cx="9048128" cy="5089572"/>
          </a:xfrm>
          <a:prstGeom prst="rect">
            <a:avLst/>
          </a:prstGeom>
        </p:spPr>
      </p:pic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A161DE-B0B6-7384-4165-C5CE7F055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D96FD-23C7-4D32-B93A-34E1B9AF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1899"/>
            <a:ext cx="9100567" cy="5119069"/>
          </a:xfrm>
          <a:prstGeom prst="rect">
            <a:avLst/>
          </a:prstGeom>
        </p:spPr>
      </p:pic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7A3A02-0AB8-D267-D7C1-33EB0C4E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8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2BA9-8F19-46BC-B9E4-73348468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6AE4-6249-4ACC-8F73-CDDE398A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E4041-1FC8-44EB-BA0B-50A92305A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9852"/>
            <a:ext cx="9121685" cy="5130948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5C99432-0708-E16B-DC7B-3BCD6A92E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1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55D4-0812-43D7-9ED5-72B73CB8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D26F-DD1A-403B-8321-A8B489236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8959D-4192-44D7-984A-08ECCAA10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EA2289-CF4F-6F43-C06A-748A4637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0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45A2-078A-4FCF-A8C6-846091B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3F50-B46F-4D66-8D46-3D3D7BB1E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92F3FA-CD78-F506-0AD2-71F55FDD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BE71D-9A58-4618-996A-C3681069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214"/>
            <a:ext cx="9144000" cy="44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5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8C2C-0542-4864-A56F-E81F1F15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7B68B-3DA7-4923-B96F-18AB6FC5E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FD561-63BF-4D28-A7B6-73105304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852"/>
            <a:ext cx="9144000" cy="51435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14BB635-17AE-A466-1349-7D3384F8D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3220"/>
      </p:ext>
    </p:extLst>
  </p:cSld>
  <p:clrMapOvr>
    <a:masterClrMapping/>
  </p:clrMapOvr>
</p:sld>
</file>

<file path=ppt/theme/theme1.xml><?xml version="1.0" encoding="utf-8"?>
<a:theme xmlns:a="http://schemas.openxmlformats.org/drawingml/2006/main" name="Eduq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uqas PowerPoint Template" id="{FC26144E-1B00-46EA-BC19-3E1FCECFE2B2}" vid="{A727CF5B-9F0E-4E25-873B-5FA8FB7FC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b60e07-2738-47bc-9bab-045284c1f966" xsi:nil="true"/>
    <lcf76f155ced4ddcb4097134ff3c332f xmlns="1d94981d-b874-458d-801a-a793e9cdd8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A4D634F227E408D5D1C787922D4E2" ma:contentTypeVersion="10" ma:contentTypeDescription="Create a new document." ma:contentTypeScope="" ma:versionID="610db996853d21ba647c8db7ad473b50">
  <xsd:schema xmlns:xsd="http://www.w3.org/2001/XMLSchema" xmlns:xs="http://www.w3.org/2001/XMLSchema" xmlns:p="http://schemas.microsoft.com/office/2006/metadata/properties" xmlns:ns2="1d94981d-b874-458d-801a-a793e9cdd8d0" xmlns:ns3="ecb60e07-2738-47bc-9bab-045284c1f966" targetNamespace="http://schemas.microsoft.com/office/2006/metadata/properties" ma:root="true" ma:fieldsID="d4ae430dc514f30dda8ea1bf64b83ece" ns2:_="" ns3:_="">
    <xsd:import namespace="1d94981d-b874-458d-801a-a793e9cdd8d0"/>
    <xsd:import namespace="ecb60e07-2738-47bc-9bab-045284c1f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4981d-b874-458d-801a-a793e9cdd8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60e07-2738-47bc-9bab-045284c1f96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a84eb0-5d80-4edb-806b-b8a851f5df54}" ma:internalName="TaxCatchAll" ma:showField="CatchAllData" ma:web="ecb60e07-2738-47bc-9bab-045284c1f9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9FB68D-A36F-4F40-9DDD-C7C8C55F1F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3DC8F-AB9D-4910-94BF-5076350377A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7c7c99bd-4e31-46f3-88d6-14f0b2493e1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905f7f3-0971-46fe-9121-50e203f7e9d2"/>
    <ds:schemaRef ds:uri="http://www.w3.org/XML/1998/namespace"/>
    <ds:schemaRef ds:uri="http://purl.org/dc/dcmitype/"/>
    <ds:schemaRef ds:uri="ecb60e07-2738-47bc-9bab-045284c1f966"/>
    <ds:schemaRef ds:uri="1d94981d-b874-458d-801a-a793e9cdd8d0"/>
  </ds:schemaRefs>
</ds:datastoreItem>
</file>

<file path=customXml/itemProps3.xml><?xml version="1.0" encoding="utf-8"?>
<ds:datastoreItem xmlns:ds="http://schemas.openxmlformats.org/officeDocument/2006/customXml" ds:itemID="{FBB14F97-22AE-454D-BB74-2133478FD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94981d-b874-458d-801a-a793e9cdd8d0"/>
    <ds:schemaRef ds:uri="ecb60e07-2738-47bc-9bab-045284c1f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Eduqas PowerPoint Template</Template>
  <TotalTime>20</TotalTime>
  <Words>161</Words>
  <Application>Microsoft Office PowerPoint</Application>
  <PresentationFormat>On-screen Show (4:3)</PresentationFormat>
  <Paragraphs>25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Eduqas PowerPoint Template</vt:lpstr>
      <vt:lpstr>PowerPoint Presentation</vt:lpstr>
      <vt:lpstr>PowerPoint Presentation</vt:lpstr>
      <vt:lpstr>Core Mathematical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WJEC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Eira</dc:creator>
  <cp:lastModifiedBy>Adams, Liane</cp:lastModifiedBy>
  <cp:revision>3</cp:revision>
  <cp:lastPrinted>2014-04-03T15:37:56Z</cp:lastPrinted>
  <dcterms:created xsi:type="dcterms:W3CDTF">2023-11-13T12:58:39Z</dcterms:created>
  <dcterms:modified xsi:type="dcterms:W3CDTF">2023-12-19T11:38:19Z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0x01010003ADBC8F29CD3C4983DA88A820D79454</vt:lpwstr>
  </property>
  <property fmtid="{D5CDD505-2E9C-101B-9397-08002B2CF9AE}" pid="3" name="Order">
    <vt:r8>84600</vt:r8>
  </property>
  <property fmtid="{D5CDD505-2E9C-101B-9397-08002B2CF9AE}" pid="4" name="URL">
    <vt:lpwstr/>
  </property>
  <property fmtid="{D5CDD505-2E9C-101B-9397-08002B2CF9AE}" pid="5" name="MediaServiceImageTags">
    <vt:lpwstr/>
  </property>
</Properties>
</file>