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2"/>
  </p:notesMasterIdLst>
  <p:sldIdLst>
    <p:sldId id="256" r:id="rId5"/>
    <p:sldId id="281" r:id="rId6"/>
    <p:sldId id="311" r:id="rId7"/>
    <p:sldId id="309" r:id="rId8"/>
    <p:sldId id="330" r:id="rId9"/>
    <p:sldId id="314" r:id="rId10"/>
    <p:sldId id="315" r:id="rId11"/>
    <p:sldId id="316" r:id="rId12"/>
    <p:sldId id="317" r:id="rId13"/>
    <p:sldId id="319" r:id="rId14"/>
    <p:sldId id="321" r:id="rId15"/>
    <p:sldId id="322" r:id="rId16"/>
    <p:sldId id="287" r:id="rId17"/>
    <p:sldId id="323" r:id="rId18"/>
    <p:sldId id="297" r:id="rId19"/>
    <p:sldId id="324" r:id="rId20"/>
    <p:sldId id="304" r:id="rId21"/>
    <p:sldId id="326" r:id="rId22"/>
    <p:sldId id="306" r:id="rId23"/>
    <p:sldId id="327" r:id="rId24"/>
    <p:sldId id="325" r:id="rId25"/>
    <p:sldId id="301" r:id="rId26"/>
    <p:sldId id="328" r:id="rId27"/>
    <p:sldId id="302" r:id="rId28"/>
    <p:sldId id="257" r:id="rId29"/>
    <p:sldId id="265" r:id="rId30"/>
    <p:sldId id="264" r:id="rId31"/>
    <p:sldId id="271" r:id="rId32"/>
    <p:sldId id="270" r:id="rId33"/>
    <p:sldId id="272" r:id="rId34"/>
    <p:sldId id="273" r:id="rId35"/>
    <p:sldId id="274" r:id="rId36"/>
    <p:sldId id="275" r:id="rId37"/>
    <p:sldId id="276" r:id="rId38"/>
    <p:sldId id="277" r:id="rId39"/>
    <p:sldId id="329" r:id="rId40"/>
    <p:sldId id="263" r:id="rId4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9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856110-0634-4D54-BAB0-C3EA7B859AFC}" v="19" dt="2020-09-25T12:19:02.18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 name="Shape 74"/>
          <p:cNvSpPr>
            <a:spLocks noGrp="1" noRot="1" noChangeAspect="1"/>
          </p:cNvSpPr>
          <p:nvPr>
            <p:ph type="sldImg"/>
          </p:nvPr>
        </p:nvSpPr>
        <p:spPr>
          <a:xfrm>
            <a:off x="1143000" y="685800"/>
            <a:ext cx="4572000" cy="3429000"/>
          </a:xfrm>
          <a:prstGeom prst="rect">
            <a:avLst/>
          </a:prstGeom>
        </p:spPr>
        <p:txBody>
          <a:bodyPr/>
          <a:lstStyle/>
          <a:p>
            <a:endParaRPr/>
          </a:p>
        </p:txBody>
      </p:sp>
      <p:sp>
        <p:nvSpPr>
          <p:cNvPr id="75" name="Shape 7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25926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Shape 22"/>
          <p:cNvSpPr>
            <a:spLocks noGrp="1"/>
          </p:cNvSpPr>
          <p:nvPr>
            <p:ph type="body" sz="quarter" idx="1"/>
          </p:nvPr>
        </p:nvSpPr>
        <p:spPr>
          <a:xfrm>
            <a:off x="368300" y="1044575"/>
            <a:ext cx="8418515" cy="1046163"/>
          </a:xfrm>
          <a:prstGeom prst="rect">
            <a:avLst/>
          </a:prstGeom>
        </p:spPr>
        <p:txBody>
          <a:bodyPr/>
          <a:lstStyle>
            <a:lvl1pPr>
              <a:spcBef>
                <a:spcPts val="0"/>
              </a:spcBef>
              <a:defRPr sz="3200">
                <a:solidFill>
                  <a:srgbClr val="E75306"/>
                </a:solidFill>
              </a:defRPr>
            </a:lvl1pPr>
            <a:lvl2pPr marL="838200" indent="-381000">
              <a:spcBef>
                <a:spcPts val="0"/>
              </a:spcBef>
              <a:defRPr sz="3200">
                <a:solidFill>
                  <a:srgbClr val="E75306"/>
                </a:solidFill>
              </a:defRPr>
            </a:lvl2pPr>
            <a:lvl3pPr marL="1219200" indent="-304800">
              <a:spcBef>
                <a:spcPts val="0"/>
              </a:spcBef>
              <a:defRPr sz="3200">
                <a:solidFill>
                  <a:srgbClr val="E75306"/>
                </a:solidFill>
              </a:defRPr>
            </a:lvl3pPr>
            <a:lvl4pPr marL="1737360" indent="-365760">
              <a:spcBef>
                <a:spcPts val="0"/>
              </a:spcBef>
              <a:defRPr sz="3200">
                <a:solidFill>
                  <a:srgbClr val="E75306"/>
                </a:solidFill>
              </a:defRPr>
            </a:lvl4pPr>
            <a:lvl5pPr marL="2194560" indent="-365760">
              <a:spcBef>
                <a:spcPts val="0"/>
              </a:spcBef>
              <a:defRPr sz="3200">
                <a:solidFill>
                  <a:srgbClr val="E75306"/>
                </a:solidFill>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6289220" y="6221731"/>
            <a:ext cx="263980"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p:nvPr/>
        </p:nvSpPr>
        <p:spPr>
          <a:xfrm>
            <a:off x="4791075" y="2560448"/>
            <a:ext cx="3656704" cy="404748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lnSpc>
                <a:spcPct val="150000"/>
              </a:lnSpc>
              <a:buSzPct val="100000"/>
              <a:buFont typeface="Arial"/>
              <a:buChar char="•"/>
              <a:defRPr baseline="30000">
                <a:solidFill>
                  <a:srgbClr val="5A5A59"/>
                </a:solidFill>
                <a:latin typeface="Bliss-Light"/>
                <a:ea typeface="Bliss-Light"/>
                <a:cs typeface="Bliss-Light"/>
                <a:sym typeface="Bliss-Light"/>
              </a:defRPr>
            </a:pPr>
            <a:endParaRPr/>
          </a:p>
          <a:p>
            <a:pPr>
              <a:lnSpc>
                <a:spcPct val="150000"/>
              </a:lnSpc>
              <a:defRPr i="1" baseline="30000">
                <a:solidFill>
                  <a:srgbClr val="5A5A59"/>
                </a:solidFill>
                <a:latin typeface="Bliss-Light"/>
                <a:ea typeface="Bliss-Light"/>
                <a:cs typeface="Bliss-Light"/>
                <a:sym typeface="Bliss-Light"/>
              </a:defRPr>
            </a:pPr>
            <a:r>
              <a:t>“Lorem ipsum dolor sit amet, consectetuer adipiscing elit. Aenean commodo ligula eget dolor. Aenean massa. Cum sociis natoque enatibus.</a:t>
            </a:r>
            <a:r>
              <a:rPr baseline="0"/>
              <a:t> </a:t>
            </a:r>
            <a:r>
              <a:t>Lorem ipsum dolor sit amet, consectetuer adipiscing elit. Aenean commodo ligula eget color. Aenean massa. Cum sociis natoque penatibus.</a:t>
            </a:r>
            <a:r>
              <a:rPr baseline="0"/>
              <a:t>”</a:t>
            </a:r>
          </a:p>
          <a:p>
            <a:pPr algn="r">
              <a:lnSpc>
                <a:spcPct val="150000"/>
              </a:lnSpc>
              <a:defRPr sz="1600" i="1">
                <a:solidFill>
                  <a:srgbClr val="5A5A59"/>
                </a:solidFill>
                <a:latin typeface="Bliss-Light"/>
                <a:ea typeface="Bliss-Light"/>
                <a:cs typeface="Bliss-Light"/>
                <a:sym typeface="Bliss-Light"/>
              </a:defRPr>
            </a:pPr>
            <a:endParaRPr baseline="0"/>
          </a:p>
          <a:p>
            <a:pPr algn="r">
              <a:lnSpc>
                <a:spcPct val="150000"/>
              </a:lnSpc>
              <a:defRPr b="1" baseline="30000">
                <a:solidFill>
                  <a:srgbClr val="5A5A59"/>
                </a:solidFill>
                <a:latin typeface="Bliss-Light"/>
                <a:ea typeface="Bliss-Light"/>
                <a:cs typeface="Bliss-Light"/>
                <a:sym typeface="Bliss-Light"/>
              </a:defRPr>
            </a:pPr>
            <a:r>
              <a:t>- Name, Organisation, Date</a:t>
            </a:r>
          </a:p>
        </p:txBody>
      </p:sp>
      <p:sp>
        <p:nvSpPr>
          <p:cNvPr id="31" name="Shape 31"/>
          <p:cNvSpPr/>
          <p:nvPr/>
        </p:nvSpPr>
        <p:spPr>
          <a:xfrm>
            <a:off x="581025" y="2560448"/>
            <a:ext cx="3656704" cy="404748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lnSpc>
                <a:spcPct val="150000"/>
              </a:lnSpc>
              <a:buSzPct val="100000"/>
              <a:buFont typeface="Arial"/>
              <a:buChar char="•"/>
              <a:defRPr baseline="30000">
                <a:solidFill>
                  <a:srgbClr val="5A5A59"/>
                </a:solidFill>
                <a:latin typeface="Bliss-Light"/>
                <a:ea typeface="Bliss-Light"/>
                <a:cs typeface="Bliss-Light"/>
                <a:sym typeface="Bliss-Light"/>
              </a:defRPr>
            </a:pPr>
            <a:endParaRPr/>
          </a:p>
          <a:p>
            <a:pPr>
              <a:lnSpc>
                <a:spcPct val="150000"/>
              </a:lnSpc>
              <a:defRPr i="1" baseline="30000">
                <a:solidFill>
                  <a:srgbClr val="5A5A59"/>
                </a:solidFill>
                <a:latin typeface="Bliss-Light"/>
                <a:ea typeface="Bliss-Light"/>
                <a:cs typeface="Bliss-Light"/>
                <a:sym typeface="Bliss-Light"/>
              </a:defRPr>
            </a:pPr>
            <a:r>
              <a:t>“Lorem ipsum dolor sit amet, consectetuer adipiscing elit. Aenean commodo ligula eget dolor. Aenean massa. Cum sociis natoque enatibus.</a:t>
            </a:r>
            <a:r>
              <a:rPr baseline="0"/>
              <a:t> </a:t>
            </a:r>
            <a:r>
              <a:t>Lorem ipsum dolor sit amet, consectetuer adipiscing elit. Aenean commodo ligula eget color. Aenean massa. Cum sociis natoque penatibus.</a:t>
            </a:r>
            <a:r>
              <a:rPr baseline="0"/>
              <a:t>”</a:t>
            </a:r>
          </a:p>
          <a:p>
            <a:pPr algn="r">
              <a:lnSpc>
                <a:spcPct val="150000"/>
              </a:lnSpc>
              <a:defRPr sz="1600" b="1" i="1">
                <a:solidFill>
                  <a:srgbClr val="5A5A59"/>
                </a:solidFill>
                <a:latin typeface="Bliss-Light"/>
                <a:ea typeface="Bliss-Light"/>
                <a:cs typeface="Bliss-Light"/>
                <a:sym typeface="Bliss-Light"/>
              </a:defRPr>
            </a:pPr>
            <a:endParaRPr baseline="0"/>
          </a:p>
          <a:p>
            <a:pPr algn="r">
              <a:lnSpc>
                <a:spcPct val="150000"/>
              </a:lnSpc>
              <a:defRPr b="1" baseline="30000">
                <a:solidFill>
                  <a:srgbClr val="5A5A59"/>
                </a:solidFill>
                <a:latin typeface="Bliss-Light"/>
                <a:ea typeface="Bliss-Light"/>
                <a:cs typeface="Bliss-Light"/>
                <a:sym typeface="Bliss-Light"/>
              </a:defRPr>
            </a:pPr>
            <a:r>
              <a:t>- Name, Organisation, Date</a:t>
            </a:r>
          </a:p>
        </p:txBody>
      </p:sp>
      <p:sp>
        <p:nvSpPr>
          <p:cNvPr id="32" name="Shape 32"/>
          <p:cNvSpPr>
            <a:spLocks noGrp="1"/>
          </p:cNvSpPr>
          <p:nvPr>
            <p:ph type="body" sz="quarter" idx="1"/>
          </p:nvPr>
        </p:nvSpPr>
        <p:spPr>
          <a:xfrm>
            <a:off x="368300" y="1044575"/>
            <a:ext cx="8418515" cy="1046163"/>
          </a:xfrm>
          <a:prstGeom prst="rect">
            <a:avLst/>
          </a:prstGeom>
        </p:spPr>
        <p:txBody>
          <a:bodyPr/>
          <a:lstStyle>
            <a:lvl1pPr>
              <a:spcBef>
                <a:spcPts val="0"/>
              </a:spcBef>
              <a:defRPr sz="3200">
                <a:solidFill>
                  <a:srgbClr val="E75306"/>
                </a:solidFill>
              </a:defRPr>
            </a:lvl1pPr>
            <a:lvl2pPr marL="838200" indent="-381000">
              <a:spcBef>
                <a:spcPts val="0"/>
              </a:spcBef>
              <a:defRPr sz="3200">
                <a:solidFill>
                  <a:srgbClr val="E75306"/>
                </a:solidFill>
              </a:defRPr>
            </a:lvl2pPr>
            <a:lvl3pPr marL="1219200" indent="-304800">
              <a:spcBef>
                <a:spcPts val="0"/>
              </a:spcBef>
              <a:defRPr sz="3200">
                <a:solidFill>
                  <a:srgbClr val="E75306"/>
                </a:solidFill>
              </a:defRPr>
            </a:lvl3pPr>
            <a:lvl4pPr marL="1737360" indent="-365760">
              <a:spcBef>
                <a:spcPts val="0"/>
              </a:spcBef>
              <a:defRPr sz="3200">
                <a:solidFill>
                  <a:srgbClr val="E75306"/>
                </a:solidFill>
              </a:defRPr>
            </a:lvl4pPr>
            <a:lvl5pPr marL="2194560" indent="-365760">
              <a:spcBef>
                <a:spcPts val="0"/>
              </a:spcBef>
              <a:defRPr sz="3200">
                <a:solidFill>
                  <a:srgbClr val="E75306"/>
                </a:solidFill>
              </a:defRPr>
            </a:lvl5p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xfrm>
            <a:off x="6289220" y="6221731"/>
            <a:ext cx="263980"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graphicFrame>
        <p:nvGraphicFramePr>
          <p:cNvPr id="40" name="Table 40"/>
          <p:cNvGraphicFramePr/>
          <p:nvPr/>
        </p:nvGraphicFramePr>
        <p:xfrm>
          <a:off x="481547" y="2770558"/>
          <a:ext cx="5759450" cy="3007274"/>
        </p:xfrm>
        <a:graphic>
          <a:graphicData uri="http://schemas.openxmlformats.org/drawingml/2006/table">
            <a:tbl>
              <a:tblPr firstRow="1" bandRow="1">
                <a:tableStyleId>{4C3C2611-4C71-4FC5-86AE-919BDF0F9419}</a:tableStyleId>
              </a:tblPr>
              <a:tblGrid>
                <a:gridCol w="2879725">
                  <a:extLst>
                    <a:ext uri="{9D8B030D-6E8A-4147-A177-3AD203B41FA5}">
                      <a16:colId xmlns:a16="http://schemas.microsoft.com/office/drawing/2014/main" val="20000"/>
                    </a:ext>
                  </a:extLst>
                </a:gridCol>
                <a:gridCol w="2879725">
                  <a:extLst>
                    <a:ext uri="{9D8B030D-6E8A-4147-A177-3AD203B41FA5}">
                      <a16:colId xmlns:a16="http://schemas.microsoft.com/office/drawing/2014/main" val="20001"/>
                    </a:ext>
                  </a:extLst>
                </a:gridCol>
              </a:tblGrid>
              <a:tr h="604893">
                <a:tc gridSpan="2">
                  <a:txBody>
                    <a:bodyPr/>
                    <a:lstStyle/>
                    <a:p>
                      <a:pPr>
                        <a:defRPr b="0">
                          <a:solidFill>
                            <a:srgbClr val="000000"/>
                          </a:solidFill>
                        </a:defRPr>
                      </a:pPr>
                      <a:r>
                        <a:rPr b="1">
                          <a:solidFill>
                            <a:srgbClr val="FFFFFF"/>
                          </a:solidFill>
                          <a:latin typeface="Bliss-Light"/>
                          <a:ea typeface="Bliss-Light"/>
                          <a:cs typeface="Bliss-Light"/>
                          <a:sym typeface="Bliss-Light"/>
                        </a:rPr>
                        <a:t>Table Heading</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000000"/>
                      </a:solidFill>
                    </a:lnB>
                    <a:solidFill>
                      <a:srgbClr val="E75306"/>
                    </a:solidFill>
                  </a:tcPr>
                </a:tc>
                <a:tc hMerge="1">
                  <a:txBody>
                    <a:bodyPr/>
                    <a:lstStyle/>
                    <a:p>
                      <a:endParaRPr lang="en-US"/>
                    </a:p>
                  </a:txBody>
                  <a:tcPr/>
                </a:tc>
                <a:extLst>
                  <a:ext uri="{0D108BD9-81ED-4DB2-BD59-A6C34878D82A}">
                    <a16:rowId xmlns:a16="http://schemas.microsoft.com/office/drawing/2014/main" val="10000"/>
                  </a:ext>
                </a:extLst>
              </a:tr>
              <a:tr h="367945">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000000"/>
                      </a:solidFill>
                    </a:lnT>
                    <a:lnB w="12700">
                      <a:solidFill>
                        <a:srgbClr val="808080"/>
                      </a:solidFill>
                    </a:lnB>
                    <a:solidFill>
                      <a:srgbClr val="FFFFFF"/>
                    </a:solidFill>
                  </a:tcPr>
                </a:tc>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000000"/>
                      </a:solidFill>
                    </a:lnT>
                    <a:lnB>
                      <a:solidFill>
                        <a:srgbClr val="808080"/>
                      </a:solidFill>
                    </a:lnB>
                    <a:solidFill>
                      <a:srgbClr val="FFFFFF"/>
                    </a:solidFill>
                  </a:tcPr>
                </a:tc>
                <a:extLst>
                  <a:ext uri="{0D108BD9-81ED-4DB2-BD59-A6C34878D82A}">
                    <a16:rowId xmlns:a16="http://schemas.microsoft.com/office/drawing/2014/main" val="10001"/>
                  </a:ext>
                </a:extLst>
              </a:tr>
              <a:tr h="353236">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808080"/>
                      </a:solidFill>
                    </a:lnT>
                    <a:lnB w="12700">
                      <a:solidFill>
                        <a:srgbClr val="808080"/>
                      </a:solidFill>
                    </a:lnB>
                    <a:solidFill>
                      <a:srgbClr val="FFFFFF"/>
                    </a:solidFill>
                  </a:tcPr>
                </a:tc>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a:solidFill>
                        <a:srgbClr val="808080"/>
                      </a:solidFill>
                    </a:lnT>
                    <a:lnB w="12700">
                      <a:solidFill>
                        <a:srgbClr val="808080"/>
                      </a:solidFill>
                    </a:lnB>
                    <a:solidFill>
                      <a:srgbClr val="FFFFFF"/>
                    </a:solidFill>
                  </a:tcPr>
                </a:tc>
                <a:extLst>
                  <a:ext uri="{0D108BD9-81ED-4DB2-BD59-A6C34878D82A}">
                    <a16:rowId xmlns:a16="http://schemas.microsoft.com/office/drawing/2014/main" val="10002"/>
                  </a:ext>
                </a:extLst>
              </a:tr>
              <a:tr h="336240">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808080"/>
                      </a:solidFill>
                    </a:lnT>
                    <a:lnB w="12700">
                      <a:solidFill>
                        <a:srgbClr val="808080"/>
                      </a:solidFill>
                    </a:lnB>
                    <a:solidFill>
                      <a:srgbClr val="FFFFFF"/>
                    </a:solidFill>
                  </a:tcPr>
                </a:tc>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808080"/>
                      </a:solidFill>
                    </a:lnT>
                    <a:lnB w="12700">
                      <a:solidFill>
                        <a:srgbClr val="808080"/>
                      </a:solidFill>
                    </a:lnB>
                    <a:solidFill>
                      <a:srgbClr val="FFFFFF"/>
                    </a:solidFill>
                  </a:tcPr>
                </a:tc>
                <a:extLst>
                  <a:ext uri="{0D108BD9-81ED-4DB2-BD59-A6C34878D82A}">
                    <a16:rowId xmlns:a16="http://schemas.microsoft.com/office/drawing/2014/main" val="10003"/>
                  </a:ext>
                </a:extLst>
              </a:tr>
              <a:tr h="336240">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808080"/>
                      </a:solidFill>
                    </a:lnT>
                    <a:lnB>
                      <a:solidFill>
                        <a:srgbClr val="808080"/>
                      </a:solidFill>
                    </a:lnB>
                    <a:solidFill>
                      <a:srgbClr val="FFFFFF"/>
                    </a:solidFill>
                  </a:tcPr>
                </a:tc>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808080"/>
                      </a:solidFill>
                    </a:lnT>
                    <a:lnB w="12700">
                      <a:solidFill>
                        <a:srgbClr val="808080"/>
                      </a:solidFill>
                    </a:lnB>
                    <a:solidFill>
                      <a:srgbClr val="FFFFFF"/>
                    </a:solidFill>
                  </a:tcPr>
                </a:tc>
                <a:extLst>
                  <a:ext uri="{0D108BD9-81ED-4DB2-BD59-A6C34878D82A}">
                    <a16:rowId xmlns:a16="http://schemas.microsoft.com/office/drawing/2014/main" val="10004"/>
                  </a:ext>
                </a:extLst>
              </a:tr>
              <a:tr h="336240">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a:solidFill>
                        <a:srgbClr val="808080"/>
                      </a:solidFill>
                    </a:lnT>
                    <a:lnB w="12700">
                      <a:solidFill>
                        <a:srgbClr val="808080"/>
                      </a:solidFill>
                    </a:lnB>
                    <a:solidFill>
                      <a:srgbClr val="FFFFFF"/>
                    </a:solidFill>
                  </a:tcPr>
                </a:tc>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808080"/>
                      </a:solidFill>
                    </a:lnT>
                    <a:lnB w="12700">
                      <a:solidFill>
                        <a:srgbClr val="808080"/>
                      </a:solidFill>
                    </a:lnB>
                    <a:solidFill>
                      <a:srgbClr val="FFFFFF"/>
                    </a:solidFill>
                  </a:tcPr>
                </a:tc>
                <a:extLst>
                  <a:ext uri="{0D108BD9-81ED-4DB2-BD59-A6C34878D82A}">
                    <a16:rowId xmlns:a16="http://schemas.microsoft.com/office/drawing/2014/main" val="10005"/>
                  </a:ext>
                </a:extLst>
              </a:tr>
              <a:tr h="336240">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808080"/>
                      </a:solidFill>
                    </a:lnT>
                    <a:lnB w="12700">
                      <a:solidFill>
                        <a:srgbClr val="808080"/>
                      </a:solidFill>
                    </a:lnB>
                    <a:solidFill>
                      <a:srgbClr val="FFFFFF"/>
                    </a:solidFill>
                  </a:tcPr>
                </a:tc>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808080"/>
                      </a:solidFill>
                    </a:lnT>
                    <a:lnB>
                      <a:solidFill>
                        <a:srgbClr val="808080"/>
                      </a:solidFill>
                    </a:lnB>
                    <a:solidFill>
                      <a:srgbClr val="FFFFFF"/>
                    </a:solidFill>
                  </a:tcPr>
                </a:tc>
                <a:extLst>
                  <a:ext uri="{0D108BD9-81ED-4DB2-BD59-A6C34878D82A}">
                    <a16:rowId xmlns:a16="http://schemas.microsoft.com/office/drawing/2014/main" val="10006"/>
                  </a:ext>
                </a:extLst>
              </a:tr>
              <a:tr h="336240">
                <a:tc>
                  <a:txBody>
                    <a:bodyPr/>
                    <a:lstStyle/>
                    <a:p>
                      <a:pPr defTabSz="914400"/>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w="12700">
                      <a:solidFill>
                        <a:srgbClr val="808080"/>
                      </a:solidFill>
                    </a:lnT>
                    <a:lnB w="12700">
                      <a:solidFill>
                        <a:srgbClr val="000000"/>
                      </a:solidFill>
                    </a:lnB>
                    <a:solidFill>
                      <a:srgbClr val="FFFFFF"/>
                    </a:solidFill>
                  </a:tcPr>
                </a:tc>
                <a:tc>
                  <a:txBody>
                    <a:bodyPr/>
                    <a:lstStyle/>
                    <a:p>
                      <a:r>
                        <a:rPr sz="1400">
                          <a:solidFill>
                            <a:srgbClr val="5A5A59"/>
                          </a:solidFill>
                          <a:latin typeface="Bliss-Light"/>
                          <a:ea typeface="Bliss-Light"/>
                          <a:cs typeface="Bliss-Light"/>
                          <a:sym typeface="Bliss-Light"/>
                        </a:rPr>
                        <a:t>Text </a:t>
                      </a:r>
                    </a:p>
                  </a:txBody>
                  <a:tcPr marL="45720" marR="45720" anchor="ctr" horzOverflow="overflow">
                    <a:lnL w="12700">
                      <a:solidFill>
                        <a:srgbClr val="000000"/>
                      </a:solidFill>
                    </a:lnL>
                    <a:lnR w="12700">
                      <a:solidFill>
                        <a:srgbClr val="000000"/>
                      </a:solidFill>
                    </a:lnR>
                    <a:lnT>
                      <a:solidFill>
                        <a:srgbClr val="808080"/>
                      </a:solidFill>
                    </a:lnT>
                    <a:lnB w="12700">
                      <a:solidFill>
                        <a:srgbClr val="000000"/>
                      </a:solidFill>
                    </a:lnB>
                    <a:solidFill>
                      <a:srgbClr val="FFFFFF"/>
                    </a:solidFill>
                  </a:tcPr>
                </a:tc>
                <a:extLst>
                  <a:ext uri="{0D108BD9-81ED-4DB2-BD59-A6C34878D82A}">
                    <a16:rowId xmlns:a16="http://schemas.microsoft.com/office/drawing/2014/main" val="10007"/>
                  </a:ext>
                </a:extLst>
              </a:tr>
            </a:tbl>
          </a:graphicData>
        </a:graphic>
      </p:graphicFrame>
      <p:sp>
        <p:nvSpPr>
          <p:cNvPr id="41" name="Shape 41"/>
          <p:cNvSpPr>
            <a:spLocks noGrp="1"/>
          </p:cNvSpPr>
          <p:nvPr>
            <p:ph type="body" sz="quarter" idx="1"/>
          </p:nvPr>
        </p:nvSpPr>
        <p:spPr>
          <a:xfrm>
            <a:off x="368300" y="1044575"/>
            <a:ext cx="8418515" cy="1046163"/>
          </a:xfrm>
          <a:prstGeom prst="rect">
            <a:avLst/>
          </a:prstGeom>
        </p:spPr>
        <p:txBody>
          <a:bodyPr/>
          <a:lstStyle>
            <a:lvl1pPr>
              <a:spcBef>
                <a:spcPts val="0"/>
              </a:spcBef>
              <a:defRPr sz="3200">
                <a:solidFill>
                  <a:srgbClr val="E75306"/>
                </a:solidFill>
              </a:defRPr>
            </a:lvl1pPr>
            <a:lvl2pPr marL="838200" indent="-381000">
              <a:spcBef>
                <a:spcPts val="0"/>
              </a:spcBef>
              <a:defRPr sz="3200">
                <a:solidFill>
                  <a:srgbClr val="E75306"/>
                </a:solidFill>
              </a:defRPr>
            </a:lvl2pPr>
            <a:lvl3pPr marL="1219200" indent="-304800">
              <a:spcBef>
                <a:spcPts val="0"/>
              </a:spcBef>
              <a:defRPr sz="3200">
                <a:solidFill>
                  <a:srgbClr val="E75306"/>
                </a:solidFill>
              </a:defRPr>
            </a:lvl3pPr>
            <a:lvl4pPr marL="1737360" indent="-365760">
              <a:spcBef>
                <a:spcPts val="0"/>
              </a:spcBef>
              <a:defRPr sz="3200">
                <a:solidFill>
                  <a:srgbClr val="E75306"/>
                </a:solidFill>
              </a:defRPr>
            </a:lvl4pPr>
            <a:lvl5pPr marL="2194560" indent="-365760">
              <a:spcBef>
                <a:spcPts val="0"/>
              </a:spcBef>
              <a:defRPr sz="3200">
                <a:solidFill>
                  <a:srgbClr val="E75306"/>
                </a:solidFill>
              </a:defRPr>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xfrm>
            <a:off x="6289220" y="6221731"/>
            <a:ext cx="263980"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body" sz="quarter" idx="1"/>
          </p:nvPr>
        </p:nvSpPr>
        <p:spPr>
          <a:xfrm>
            <a:off x="368300" y="1044575"/>
            <a:ext cx="8418515" cy="1046163"/>
          </a:xfrm>
          <a:prstGeom prst="rect">
            <a:avLst/>
          </a:prstGeom>
        </p:spPr>
        <p:txBody>
          <a:bodyPr/>
          <a:lstStyle>
            <a:lvl1pPr>
              <a:spcBef>
                <a:spcPts val="0"/>
              </a:spcBef>
              <a:defRPr sz="3200">
                <a:solidFill>
                  <a:srgbClr val="E75306"/>
                </a:solidFill>
              </a:defRPr>
            </a:lvl1pPr>
            <a:lvl2pPr marL="838200" indent="-381000">
              <a:spcBef>
                <a:spcPts val="0"/>
              </a:spcBef>
              <a:defRPr sz="3200">
                <a:solidFill>
                  <a:srgbClr val="E75306"/>
                </a:solidFill>
              </a:defRPr>
            </a:lvl2pPr>
            <a:lvl3pPr marL="1219200" indent="-304800">
              <a:spcBef>
                <a:spcPts val="0"/>
              </a:spcBef>
              <a:defRPr sz="3200">
                <a:solidFill>
                  <a:srgbClr val="E75306"/>
                </a:solidFill>
              </a:defRPr>
            </a:lvl3pPr>
            <a:lvl4pPr marL="1737360" indent="-365760">
              <a:spcBef>
                <a:spcPts val="0"/>
              </a:spcBef>
              <a:defRPr sz="3200">
                <a:solidFill>
                  <a:srgbClr val="E75306"/>
                </a:solidFill>
              </a:defRPr>
            </a:lvl4pPr>
            <a:lvl5pPr marL="2194560" indent="-365760">
              <a:spcBef>
                <a:spcPts val="0"/>
              </a:spcBef>
              <a:defRPr sz="3200">
                <a:solidFill>
                  <a:srgbClr val="E75306"/>
                </a:solidFill>
              </a:defRPr>
            </a:lvl5pPr>
          </a:lstStyle>
          <a:p>
            <a:r>
              <a:t>Body Level One</a:t>
            </a:r>
          </a:p>
          <a:p>
            <a:pPr lvl="1"/>
            <a:r>
              <a:t>Body Level Two</a:t>
            </a:r>
          </a:p>
          <a:p>
            <a:pPr lvl="2"/>
            <a:r>
              <a:t>Body Level Three</a:t>
            </a:r>
          </a:p>
          <a:p>
            <a:pPr lvl="3"/>
            <a:r>
              <a:t>Body Level Four</a:t>
            </a:r>
          </a:p>
          <a:p>
            <a:pPr lvl="4"/>
            <a:r>
              <a:t>Body Level Five</a:t>
            </a:r>
          </a:p>
        </p:txBody>
      </p:sp>
      <p:sp>
        <p:nvSpPr>
          <p:cNvPr id="50" name="Shape 50"/>
          <p:cNvSpPr>
            <a:spLocks noGrp="1"/>
          </p:cNvSpPr>
          <p:nvPr>
            <p:ph type="sldNum" sz="quarter" idx="2"/>
          </p:nvPr>
        </p:nvSpPr>
        <p:spPr>
          <a:xfrm>
            <a:off x="6289220" y="6221731"/>
            <a:ext cx="263980" cy="269239"/>
          </a:xfrm>
          <a:prstGeom prst="rect">
            <a:avLst/>
          </a:prstGeom>
        </p:spPr>
        <p:txBody>
          <a:bodyPr anchor="ctr"/>
          <a:lstStyle>
            <a:lvl1pPr algn="r">
              <a:defRPr sz="1200"/>
            </a:lvl1p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555C-C302-4CEC-A334-1E87825318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E510CF-4326-4F62-8967-4EF86E981D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10932D-0772-4CA0-90F7-E131627DB0A7}"/>
              </a:ext>
            </a:extLst>
          </p:cNvPr>
          <p:cNvSpPr>
            <a:spLocks noGrp="1"/>
          </p:cNvSpPr>
          <p:nvPr>
            <p:ph type="dt" sz="half" idx="10"/>
          </p:nvPr>
        </p:nvSpPr>
        <p:spPr/>
        <p:txBody>
          <a:bodyPr/>
          <a:lstStyle/>
          <a:p>
            <a:fld id="{0A3BB12B-8D2B-4B66-9E12-F082FBBD0A1D}" type="datetimeFigureOut">
              <a:rPr lang="en-GB" smtClean="0"/>
              <a:t>28/09/2020</a:t>
            </a:fld>
            <a:endParaRPr lang="en-GB"/>
          </a:p>
        </p:txBody>
      </p:sp>
      <p:sp>
        <p:nvSpPr>
          <p:cNvPr id="5" name="Footer Placeholder 4">
            <a:extLst>
              <a:ext uri="{FF2B5EF4-FFF2-40B4-BE49-F238E27FC236}">
                <a16:creationId xmlns:a16="http://schemas.microsoft.com/office/drawing/2014/main" id="{38C5CE6E-51A4-42BE-98F1-EA1C5F3CF8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DACDE0-E78A-4FE0-AE6A-F2C7EEA3B36E}"/>
              </a:ext>
            </a:extLst>
          </p:cNvPr>
          <p:cNvSpPr>
            <a:spLocks noGrp="1"/>
          </p:cNvSpPr>
          <p:nvPr>
            <p:ph type="sldNum" sz="quarter" idx="12"/>
          </p:nvPr>
        </p:nvSpPr>
        <p:spPr>
          <a:xfrm>
            <a:off x="6553200" y="6248400"/>
            <a:ext cx="364839" cy="369328"/>
          </a:xfrm>
        </p:spPr>
        <p:txBody>
          <a:bodyPr/>
          <a:lstStyle/>
          <a:p>
            <a:fld id="{B077BA1C-EBFF-4CD1-B1C7-CB8E73646BFC}" type="slidenum">
              <a:rPr lang="en-GB" smtClean="0"/>
              <a:t>‹#›</a:t>
            </a:fld>
            <a:endParaRPr lang="en-GB"/>
          </a:p>
        </p:txBody>
      </p:sp>
    </p:spTree>
    <p:extLst>
      <p:ext uri="{BB962C8B-B14F-4D97-AF65-F5344CB8AC3E}">
        <p14:creationId xmlns:p14="http://schemas.microsoft.com/office/powerpoint/2010/main" val="107780424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35670-70BE-44F3-9067-22948ACAFABE}"/>
              </a:ext>
            </a:extLst>
          </p:cNvPr>
          <p:cNvSpPr>
            <a:spLocks noGrp="1"/>
          </p:cNvSpPr>
          <p:nvPr>
            <p:ph type="dt" sz="half" idx="10"/>
          </p:nvPr>
        </p:nvSpPr>
        <p:spPr/>
        <p:txBody>
          <a:bodyPr/>
          <a:lstStyle/>
          <a:p>
            <a:fld id="{0A3BB12B-8D2B-4B66-9E12-F082FBBD0A1D}" type="datetimeFigureOut">
              <a:rPr lang="en-GB" smtClean="0"/>
              <a:t>28/09/2020</a:t>
            </a:fld>
            <a:endParaRPr lang="en-GB"/>
          </a:p>
        </p:txBody>
      </p:sp>
      <p:sp>
        <p:nvSpPr>
          <p:cNvPr id="3" name="Footer Placeholder 2">
            <a:extLst>
              <a:ext uri="{FF2B5EF4-FFF2-40B4-BE49-F238E27FC236}">
                <a16:creationId xmlns:a16="http://schemas.microsoft.com/office/drawing/2014/main" id="{F683C974-F7F3-415B-9F8D-CA9CBEC8DB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09741C0-BAB2-431A-85B8-965D4B629071}"/>
              </a:ext>
            </a:extLst>
          </p:cNvPr>
          <p:cNvSpPr>
            <a:spLocks noGrp="1"/>
          </p:cNvSpPr>
          <p:nvPr>
            <p:ph type="sldNum" sz="quarter" idx="12"/>
          </p:nvPr>
        </p:nvSpPr>
        <p:spPr>
          <a:xfrm>
            <a:off x="6553200" y="6248400"/>
            <a:ext cx="364839" cy="369328"/>
          </a:xfrm>
        </p:spPr>
        <p:txBody>
          <a:bodyPr/>
          <a:lstStyle/>
          <a:p>
            <a:fld id="{B077BA1C-EBFF-4CD1-B1C7-CB8E73646BFC}" type="slidenum">
              <a:rPr lang="en-GB" smtClean="0"/>
              <a:t>‹#›</a:t>
            </a:fld>
            <a:endParaRPr lang="en-GB"/>
          </a:p>
        </p:txBody>
      </p:sp>
    </p:spTree>
    <p:extLst>
      <p:ext uri="{BB962C8B-B14F-4D97-AF65-F5344CB8AC3E}">
        <p14:creationId xmlns:p14="http://schemas.microsoft.com/office/powerpoint/2010/main" val="387301673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Last slide">
    <p:spTree>
      <p:nvGrpSpPr>
        <p:cNvPr id="1" name=""/>
        <p:cNvGrpSpPr/>
        <p:nvPr/>
      </p:nvGrpSpPr>
      <p:grpSpPr>
        <a:xfrm>
          <a:off x="0" y="0"/>
          <a:ext cx="0" cy="0"/>
          <a:chOff x="0" y="0"/>
          <a:chExt cx="0" cy="0"/>
        </a:xfrm>
      </p:grpSpPr>
      <p:pic>
        <p:nvPicPr>
          <p:cNvPr id="3" name="Eduqas_Powerpoint_Templates_for PPT-1.psd"/>
          <p:cNvPicPr>
            <a:picLocks noChangeAspect="1"/>
          </p:cNvPicPr>
          <p:nvPr userDrawn="1"/>
        </p:nvPicPr>
        <p:blipFill rotWithShape="1">
          <a:blip r:embed="rId2">
            <a:extLst>
              <a:ext uri="{28A0092B-C50C-407E-A947-70E740481C1C}">
                <a14:useLocalDpi xmlns:a14="http://schemas.microsoft.com/office/drawing/2010/main" val="0"/>
              </a:ext>
            </a:extLst>
          </a:blip>
          <a:srcRect b="15844"/>
          <a:stretch/>
        </p:blipFill>
        <p:spPr>
          <a:xfrm>
            <a:off x="0" y="0"/>
            <a:ext cx="9144000" cy="577140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1456" y="5915809"/>
            <a:ext cx="1413162" cy="729052"/>
          </a:xfrm>
          <a:prstGeom prst="rect">
            <a:avLst/>
          </a:prstGeom>
        </p:spPr>
      </p:pic>
      <p:sp>
        <p:nvSpPr>
          <p:cNvPr id="5" name="TextBox 4"/>
          <p:cNvSpPr txBox="1"/>
          <p:nvPr userDrawn="1"/>
        </p:nvSpPr>
        <p:spPr>
          <a:xfrm>
            <a:off x="278740" y="1420305"/>
            <a:ext cx="4625769" cy="1384995"/>
          </a:xfrm>
          <a:prstGeom prst="rect">
            <a:avLst/>
          </a:prstGeom>
          <a:noFill/>
        </p:spPr>
        <p:txBody>
          <a:bodyPr wrap="square" rtlCol="0">
            <a:spAutoFit/>
          </a:bodyPr>
          <a:lstStyle/>
          <a:p>
            <a:r>
              <a:rPr lang="en-GB" sz="2000">
                <a:solidFill>
                  <a:schemeClr val="bg1"/>
                </a:solidFill>
                <a:latin typeface="Arial" panose="020B0604020202020204" pitchFamily="34" charset="0"/>
                <a:cs typeface="Arial" panose="020B0604020202020204" pitchFamily="34" charset="0"/>
              </a:rPr>
              <a:t>Contact our specialist Subject Officers and administrative support team for your subject with any queries.  </a:t>
            </a:r>
          </a:p>
          <a:p>
            <a:endParaRPr lang="en-GB" sz="2400">
              <a:latin typeface="Arial" panose="020B0604020202020204" pitchFamily="34" charset="0"/>
              <a:cs typeface="Arial" panose="020B0604020202020204" pitchFamily="34" charset="0"/>
            </a:endParaRPr>
          </a:p>
        </p:txBody>
      </p:sp>
      <p:sp>
        <p:nvSpPr>
          <p:cNvPr id="6" name="Text Placeholder 8"/>
          <p:cNvSpPr>
            <a:spLocks noGrp="1"/>
          </p:cNvSpPr>
          <p:nvPr>
            <p:ph type="body" sz="quarter" idx="10" hasCustomPrompt="1"/>
          </p:nvPr>
        </p:nvSpPr>
        <p:spPr>
          <a:xfrm>
            <a:off x="272430" y="2523486"/>
            <a:ext cx="4632079" cy="724436"/>
          </a:xfrm>
        </p:spPr>
        <p:txBody>
          <a:bodyPr>
            <a:noAutofit/>
          </a:bodyPr>
          <a:lstStyle>
            <a:lvl1pPr>
              <a:defRPr sz="2800">
                <a:solidFill>
                  <a:schemeClr val="bg1"/>
                </a:solidFill>
              </a:defRPr>
            </a:lvl1pPr>
            <a:lvl2pPr>
              <a:defRPr sz="2800"/>
            </a:lvl2pPr>
            <a:lvl3pPr>
              <a:defRPr sz="2800"/>
            </a:lvl3pPr>
            <a:lvl4pPr>
              <a:defRPr sz="2800"/>
            </a:lvl4pPr>
            <a:lvl5pPr>
              <a:defRPr sz="2800"/>
            </a:lvl5pPr>
          </a:lstStyle>
          <a:p>
            <a:pPr lvl="0"/>
            <a:r>
              <a:rPr lang="en-US"/>
              <a:t>Insert contact details</a:t>
            </a:r>
          </a:p>
        </p:txBody>
      </p:sp>
      <p:sp>
        <p:nvSpPr>
          <p:cNvPr id="7" name="Title 1"/>
          <p:cNvSpPr>
            <a:spLocks noGrp="1"/>
          </p:cNvSpPr>
          <p:nvPr>
            <p:ph type="title" hasCustomPrompt="1"/>
          </p:nvPr>
        </p:nvSpPr>
        <p:spPr>
          <a:xfrm>
            <a:off x="278740" y="511585"/>
            <a:ext cx="7576456" cy="908720"/>
          </a:xfrm>
        </p:spPr>
        <p:txBody>
          <a:bodyPr>
            <a:normAutofit/>
          </a:bodyPr>
          <a:lstStyle>
            <a:lvl1pPr algn="l">
              <a:defRPr sz="4400" b="1">
                <a:solidFill>
                  <a:schemeClr val="bg1"/>
                </a:solidFill>
              </a:defRPr>
            </a:lvl1pPr>
          </a:lstStyle>
          <a:p>
            <a:r>
              <a:rPr lang="en-US"/>
              <a:t>Any Questions?</a:t>
            </a:r>
            <a:endParaRPr lang="en-GB"/>
          </a:p>
        </p:txBody>
      </p:sp>
    </p:spTree>
    <p:extLst>
      <p:ext uri="{BB962C8B-B14F-4D97-AF65-F5344CB8AC3E}">
        <p14:creationId xmlns:p14="http://schemas.microsoft.com/office/powerpoint/2010/main" val="2682508907"/>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png" descr="Y:\Tools and Systems\Educational Support\Marketing and Communications\Jay\Banners\Power Point\EDUQAS-POWERPOINTheader.png"/>
          <p:cNvPicPr>
            <a:picLocks noChangeAspect="1"/>
          </p:cNvPicPr>
          <p:nvPr/>
        </p:nvPicPr>
        <p:blipFill>
          <a:blip r:embed="rId9"/>
          <a:stretch>
            <a:fillRect/>
          </a:stretch>
        </p:blipFill>
        <p:spPr>
          <a:xfrm>
            <a:off x="0" y="0"/>
            <a:ext cx="9144000" cy="1308921"/>
          </a:xfrm>
          <a:prstGeom prst="rect">
            <a:avLst/>
          </a:prstGeom>
          <a:ln w="12700">
            <a:miter lim="400000"/>
          </a:ln>
        </p:spPr>
      </p:pic>
      <p:sp>
        <p:nvSpPr>
          <p:cNvPr id="3" name="Shape 3"/>
          <p:cNvSpPr>
            <a:spLocks noGrp="1"/>
          </p:cNvSpPr>
          <p:nvPr>
            <p:ph type="title"/>
          </p:nvPr>
        </p:nvSpPr>
        <p:spPr>
          <a:xfrm>
            <a:off x="457200" y="1070283"/>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2470067"/>
            <a:ext cx="8229600" cy="348984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6553200" y="6248400"/>
            <a:ext cx="343901" cy="358138"/>
          </a:xfrm>
          <a:prstGeom prst="rect">
            <a:avLst/>
          </a:prstGeom>
          <a:ln w="12700">
            <a:miter lim="400000"/>
          </a:ln>
        </p:spPr>
        <p:txBody>
          <a:bodyPr wrap="none" lIns="45718" tIns="45718" rIns="45718" bIns="45718">
            <a:spAutoFit/>
          </a:bodyPr>
          <a:lstStyle>
            <a:lvl1pPr>
              <a:defRPr>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Lst>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xStyles>
    <p:titleStyle>
      <a:lvl1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DF3C06"/>
          </a:solidFill>
          <a:uFillTx/>
          <a:latin typeface="Arial"/>
          <a:ea typeface="Arial"/>
          <a:cs typeface="Arial"/>
          <a:sym typeface="Arial"/>
        </a:defRPr>
      </a:lvl1pPr>
      <a:lvl2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DF3C06"/>
          </a:solidFill>
          <a:uFillTx/>
          <a:latin typeface="Arial"/>
          <a:ea typeface="Arial"/>
          <a:cs typeface="Arial"/>
          <a:sym typeface="Arial"/>
        </a:defRPr>
      </a:lvl2pPr>
      <a:lvl3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DF3C06"/>
          </a:solidFill>
          <a:uFillTx/>
          <a:latin typeface="Arial"/>
          <a:ea typeface="Arial"/>
          <a:cs typeface="Arial"/>
          <a:sym typeface="Arial"/>
        </a:defRPr>
      </a:lvl3pPr>
      <a:lvl4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DF3C06"/>
          </a:solidFill>
          <a:uFillTx/>
          <a:latin typeface="Arial"/>
          <a:ea typeface="Arial"/>
          <a:cs typeface="Arial"/>
          <a:sym typeface="Arial"/>
        </a:defRPr>
      </a:lvl4pPr>
      <a:lvl5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DF3C06"/>
          </a:solidFill>
          <a:uFillTx/>
          <a:latin typeface="Arial"/>
          <a:ea typeface="Arial"/>
          <a:cs typeface="Arial"/>
          <a:sym typeface="Arial"/>
        </a:defRPr>
      </a:lvl5pPr>
      <a:lvl6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DF3C06"/>
          </a:solidFill>
          <a:uFillTx/>
          <a:latin typeface="Arial"/>
          <a:ea typeface="Arial"/>
          <a:cs typeface="Arial"/>
          <a:sym typeface="Arial"/>
        </a:defRPr>
      </a:lvl6pPr>
      <a:lvl7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DF3C06"/>
          </a:solidFill>
          <a:uFillTx/>
          <a:latin typeface="Arial"/>
          <a:ea typeface="Arial"/>
          <a:cs typeface="Arial"/>
          <a:sym typeface="Arial"/>
        </a:defRPr>
      </a:lvl7pPr>
      <a:lvl8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DF3C06"/>
          </a:solidFill>
          <a:uFillTx/>
          <a:latin typeface="Arial"/>
          <a:ea typeface="Arial"/>
          <a:cs typeface="Arial"/>
          <a:sym typeface="Arial"/>
        </a:defRPr>
      </a:lvl8pPr>
      <a:lvl9pPr marL="0" marR="0" indent="0" algn="l" defTabSz="457200" rtl="0" latinLnBrk="0">
        <a:lnSpc>
          <a:spcPct val="100000"/>
        </a:lnSpc>
        <a:spcBef>
          <a:spcPts val="0"/>
        </a:spcBef>
        <a:spcAft>
          <a:spcPts val="0"/>
        </a:spcAft>
        <a:buClrTx/>
        <a:buSzTx/>
        <a:buFontTx/>
        <a:buNone/>
        <a:tabLst/>
        <a:defRPr sz="3200" b="0" i="0" u="none" strike="noStrike" cap="none" spc="0" baseline="0">
          <a:ln>
            <a:noFill/>
          </a:ln>
          <a:solidFill>
            <a:srgbClr val="DF3C06"/>
          </a:solidFill>
          <a:uFillTx/>
          <a:latin typeface="Arial"/>
          <a:ea typeface="Arial"/>
          <a:cs typeface="Arial"/>
          <a:sym typeface="Arial"/>
        </a:defRPr>
      </a:lvl9pPr>
    </p:titleStyle>
    <p:bodyStyle>
      <a:lvl1pPr marL="0" marR="0" indent="0" algn="l" defTabSz="457200" rtl="0" latinLnBrk="0">
        <a:lnSpc>
          <a:spcPct val="100000"/>
        </a:lnSpc>
        <a:spcBef>
          <a:spcPts val="400"/>
        </a:spcBef>
        <a:spcAft>
          <a:spcPts val="0"/>
        </a:spcAft>
        <a:buClrTx/>
        <a:buSzTx/>
        <a:buFontTx/>
        <a:buNone/>
        <a:tabLst/>
        <a:defRPr sz="2000" b="0" i="0" u="none" strike="noStrike" cap="none" spc="0" baseline="0">
          <a:ln>
            <a:noFill/>
          </a:ln>
          <a:solidFill>
            <a:srgbClr val="000000"/>
          </a:solidFill>
          <a:uFillTx/>
          <a:latin typeface="Arial"/>
          <a:ea typeface="Arial"/>
          <a:cs typeface="Arial"/>
          <a:sym typeface="Arial"/>
        </a:defRPr>
      </a:lvl1pPr>
      <a:lvl2pPr marL="695325" marR="0" indent="-238125" algn="l" defTabSz="4572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Arial"/>
          <a:ea typeface="Arial"/>
          <a:cs typeface="Arial"/>
          <a:sym typeface="Arial"/>
        </a:defRPr>
      </a:lvl2pPr>
      <a:lvl3pPr marL="1104900" marR="0" indent="-190500" algn="l" defTabSz="4572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Arial"/>
          <a:ea typeface="Arial"/>
          <a:cs typeface="Arial"/>
          <a:sym typeface="Arial"/>
        </a:defRPr>
      </a:lvl3pPr>
      <a:lvl4pPr marL="1600200" marR="0" indent="-228600" algn="l" defTabSz="4572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Arial"/>
          <a:ea typeface="Arial"/>
          <a:cs typeface="Arial"/>
          <a:sym typeface="Arial"/>
        </a:defRPr>
      </a:lvl4pPr>
      <a:lvl5pPr marL="2057400" marR="0" indent="-228600" algn="l" defTabSz="4572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Arial"/>
          <a:ea typeface="Arial"/>
          <a:cs typeface="Arial"/>
          <a:sym typeface="Arial"/>
        </a:defRPr>
      </a:lvl5pPr>
      <a:lvl6pPr marL="2514600" marR="0" indent="-228600" algn="l" defTabSz="4572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Arial"/>
          <a:ea typeface="Arial"/>
          <a:cs typeface="Arial"/>
          <a:sym typeface="Arial"/>
        </a:defRPr>
      </a:lvl6pPr>
      <a:lvl7pPr marL="2971800" marR="0" indent="-228600" algn="l" defTabSz="4572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Arial"/>
          <a:ea typeface="Arial"/>
          <a:cs typeface="Arial"/>
          <a:sym typeface="Arial"/>
        </a:defRPr>
      </a:lvl7pPr>
      <a:lvl8pPr marL="3428999" marR="0" indent="-228599" algn="l" defTabSz="4572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Arial"/>
          <a:ea typeface="Arial"/>
          <a:cs typeface="Arial"/>
          <a:sym typeface="Arial"/>
        </a:defRPr>
      </a:lvl8pPr>
      <a:lvl9pPr marL="3886199" marR="0" indent="-228599" algn="l" defTabSz="457200" rtl="0" latinLnBrk="0">
        <a:lnSpc>
          <a:spcPct val="100000"/>
        </a:lnSpc>
        <a:spcBef>
          <a:spcPts val="400"/>
        </a:spcBef>
        <a:spcAft>
          <a:spcPts val="0"/>
        </a:spcAft>
        <a:buClrTx/>
        <a:buSzPct val="100000"/>
        <a:buFontTx/>
        <a:buChar char="•"/>
        <a:tabLst/>
        <a:defRPr sz="2000" b="0" i="0" u="none" strike="noStrike" cap="none" spc="0" baseline="0">
          <a:ln>
            <a:noFill/>
          </a:ln>
          <a:solidFill>
            <a:srgbClr val="000000"/>
          </a:solidFill>
          <a:uFillTx/>
          <a:latin typeface="Arial"/>
          <a:ea typeface="Arial"/>
          <a:cs typeface="Arial"/>
          <a:sym typeface="Arial"/>
        </a:defRPr>
      </a:lvl9pPr>
    </p:bodyStyle>
    <p:otherStyle>
      <a:lvl1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1pPr>
      <a:lvl2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2pPr>
      <a:lvl3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3pPr>
      <a:lvl4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4pPr>
      <a:lvl5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5pPr>
      <a:lvl6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6pPr>
      <a:lvl7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7pPr>
      <a:lvl8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8pPr>
      <a:lvl9pPr marL="0" marR="0" indent="0" algn="l" defTabSz="457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hyperlink" Target="https://www.scriptslug.com/assets/uploads/scripts/captain-fantastic-2016.pdf" TargetMode="External"/><Relationship Id="rId3" Type="http://schemas.openxmlformats.org/officeDocument/2006/relationships/slideLayout" Target="../slideLayouts/slideLayout4.xml"/><Relationship Id="rId7" Type="http://schemas.openxmlformats.org/officeDocument/2006/relationships/hyperlink" Target="http://mckeestory.com/wp-content/uploads/Digital-CASABLANCA.pdf" TargetMode="External"/><Relationship Id="rId12"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scriptslug.com/assets/uploads/scripts/do-the-right-thing-1989.pdf" TargetMode="External"/><Relationship Id="rId11" Type="http://schemas.openxmlformats.org/officeDocument/2006/relationships/hyperlink" Target="http://www.dailyscript.com/scripts/vertigo.html" TargetMode="External"/><Relationship Id="rId5" Type="http://schemas.openxmlformats.org/officeDocument/2006/relationships/hyperlink" Target="https://www.scriptslug.com/assets/uploads/scripts/the-social-network-2010.pdf" TargetMode="External"/><Relationship Id="rId10" Type="http://schemas.openxmlformats.org/officeDocument/2006/relationships/hyperlink" Target="https://www.scriptslug.com/assets/uploads/scripts/la-la-land-2016.pdf" TargetMode="External"/><Relationship Id="rId4" Type="http://schemas.openxmlformats.org/officeDocument/2006/relationships/hyperlink" Target="https://www.scriptslug.com/assets/uploads/scripts/when-harry-met-sally-1989.pdf" TargetMode="External"/><Relationship Id="rId9" Type="http://schemas.openxmlformats.org/officeDocument/2006/relationships/hyperlink" Target="https://www.scriptslug.com/assets/uploads/scripts/shaun-of-the-dead-2004.pdf"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hyperlink" Target="https://www.youtube.com/watch?v=vBkBS4O3yvY&amp;feature=emb_logo" TargetMode="External"/><Relationship Id="rId4" Type="http://schemas.openxmlformats.org/officeDocument/2006/relationships/hyperlink" Target="https://www.youtube.com/watch?v=kHOOV83j7bo&amp;feature=emb_logo"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hyperlink" Target="https://www.youtube.com/watch?v=P5_Msrdg3Hk"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youtube.com/watch?time_continue=502&amp;v=4j7UtqbN4U0&amp;feature=emb_logo" TargetMode="External"/><Relationship Id="rId13" Type="http://schemas.openxmlformats.org/officeDocument/2006/relationships/hyperlink" Target="https://vimeo.com/126788735" TargetMode="External"/><Relationship Id="rId1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s://www.youtube.com/watch?v=VGwiOXnfnCw" TargetMode="External"/><Relationship Id="rId12" Type="http://schemas.openxmlformats.org/officeDocument/2006/relationships/hyperlink" Target="https://www.youtube.com/watch?v=I9iKBXoCErw&amp;feature=emb_logo" TargetMode="External"/><Relationship Id="rId17" Type="http://schemas.openxmlformats.org/officeDocument/2006/relationships/hyperlink" Target="https://vimeo.com/64878402" TargetMode="External"/><Relationship Id="rId2" Type="http://schemas.openxmlformats.org/officeDocument/2006/relationships/audio" Target="../media/media18.m4a"/><Relationship Id="rId16" Type="http://schemas.openxmlformats.org/officeDocument/2006/relationships/hyperlink" Target="https://vimeo.com/2639044" TargetMode="External"/><Relationship Id="rId1" Type="http://schemas.microsoft.com/office/2007/relationships/media" Target="../media/media18.m4a"/><Relationship Id="rId6" Type="http://schemas.openxmlformats.org/officeDocument/2006/relationships/hyperlink" Target="https://www.youtube.com/watch?v=Ub0DQvo2ZWw&amp;feature=emb_logo" TargetMode="External"/><Relationship Id="rId11" Type="http://schemas.openxmlformats.org/officeDocument/2006/relationships/hyperlink" Target="https://www.youtube.com/watch?v=fxQcBKUPm8o" TargetMode="External"/><Relationship Id="rId5" Type="http://schemas.openxmlformats.org/officeDocument/2006/relationships/hyperlink" Target="https://www.youtube.com/watch?v=cN0Ayw-1fgU" TargetMode="External"/><Relationship Id="rId15" Type="http://schemas.openxmlformats.org/officeDocument/2006/relationships/hyperlink" Target="https://www.youtube.com/watch?v=3vWAGzlq110" TargetMode="External"/><Relationship Id="rId10" Type="http://schemas.openxmlformats.org/officeDocument/2006/relationships/hyperlink" Target="https://vimeo.com/36470597" TargetMode="External"/><Relationship Id="rId4" Type="http://schemas.openxmlformats.org/officeDocument/2006/relationships/hyperlink" Target="https://www.youtube.com/watch?v=TsKghhQ41FM" TargetMode="External"/><Relationship Id="rId9" Type="http://schemas.openxmlformats.org/officeDocument/2006/relationships/hyperlink" Target="https://vimeo.com/207630463" TargetMode="External"/><Relationship Id="rId14" Type="http://schemas.openxmlformats.org/officeDocument/2006/relationships/hyperlink" Target="https://www.youtube.com/watch?v=jcK0ykUm1zo"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hyperlink" Target="https://resources.eduqas.co.uk/Pages/ResourceByArgs?subId=50"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s://www.writerswrite.com/fiction/plot-generators/"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mysteriousuniverse.org/" TargetMode="External"/><Relationship Id="rId5" Type="http://schemas.openxmlformats.org/officeDocument/2006/relationships/hyperlink" Target="https://www.mirror.co.uk/news/real-life-stories/" TargetMode="External"/><Relationship Id="rId4" Type="http://schemas.openxmlformats.org/officeDocument/2006/relationships/hyperlink" Target="https://news.sky.com/strangenews"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hyperlink" Target="https://www.celtx.com/index.html"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6.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6.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6.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6.png"/><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6.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6.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hyperlink" Target="https://bulletproofscreenwriting.tv/screenplay-downloads/"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studiobinder.com/blog/best-free-movie-scripts-online/" TargetMode="External"/><Relationship Id="rId5" Type="http://schemas.openxmlformats.org/officeDocument/2006/relationships/hyperlink" Target="https://www.simplyscripts.com/" TargetMode="External"/><Relationship Id="rId4" Type="http://schemas.openxmlformats.org/officeDocument/2006/relationships/hyperlink" Target="https://www.imsdb.com/"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scriptslug.com/assets/uploads/scripts/the-lord-of-the-rings-the-fellowship-of-the-ring-2001.pdf" TargetMode="External"/><Relationship Id="rId3" Type="http://schemas.openxmlformats.org/officeDocument/2006/relationships/slideLayout" Target="../slideLayouts/slideLayout4.xml"/><Relationship Id="rId7" Type="http://schemas.openxmlformats.org/officeDocument/2006/relationships/hyperlink" Target="https://www.scriptslug.com/assets/uploads/scripts/a-quiet-place-2018.pdf"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scripts.com/script-pdf/483" TargetMode="External"/><Relationship Id="rId5" Type="http://schemas.openxmlformats.org/officeDocument/2006/relationships/hyperlink" Target="https://stephenfollows.com/resource-docs/scripts/Pulp_Fiction.pdf" TargetMode="External"/><Relationship Id="rId4" Type="http://schemas.openxmlformats.org/officeDocument/2006/relationships/hyperlink" Target="https://www.scriptslug.com/assets/uploads/scripts/blackkkklansman-2018.pdf" TargetMode="Externa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hyperlink" Target="https://www.imsdb.com/scripts/Road,-The.html" TargetMode="External"/><Relationship Id="rId3" Type="http://schemas.openxmlformats.org/officeDocument/2006/relationships/slideLayout" Target="../slideLayouts/slideLayout4.xml"/><Relationship Id="rId7" Type="http://schemas.openxmlformats.org/officeDocument/2006/relationships/hyperlink" Target="https://www.scriptslug.com/assets/uploads/scripts/the-hunger-games-2012.pdf"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imsdb.com/scripts/Silver-Linings-Playbook.html" TargetMode="External"/><Relationship Id="rId11" Type="http://schemas.openxmlformats.org/officeDocument/2006/relationships/image" Target="../media/image6.png"/><Relationship Id="rId5" Type="http://schemas.openxmlformats.org/officeDocument/2006/relationships/hyperlink" Target="https://www.scriptslug.com/assets/uploads/scripts/the-bourne-identity-2002.pdf" TargetMode="External"/><Relationship Id="rId10" Type="http://schemas.openxmlformats.org/officeDocument/2006/relationships/hyperlink" Target="http://www.raindance.co.uk/site/scripts/Drive_%5B2010.09.24%5D.pdf" TargetMode="External"/><Relationship Id="rId4" Type="http://schemas.openxmlformats.org/officeDocument/2006/relationships/hyperlink" Target="https://www.scriptslug.com/assets/uploads/scripts/twilight-2008.pdf" TargetMode="External"/><Relationship Id="rId9" Type="http://schemas.openxmlformats.org/officeDocument/2006/relationships/hyperlink" Target="http://www.dailyscript.com/scripts/jurassicpark_script_final_12_92.html"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image3.jpeg"/>
          <p:cNvPicPr>
            <a:picLocks noChangeAspect="1"/>
          </p:cNvPicPr>
          <p:nvPr/>
        </p:nvPicPr>
        <p:blipFill>
          <a:blip r:embed="rId2"/>
          <a:stretch>
            <a:fillRect/>
          </a:stretch>
        </p:blipFill>
        <p:spPr>
          <a:xfrm>
            <a:off x="0" y="-2696"/>
            <a:ext cx="9144000" cy="6858000"/>
          </a:xfrm>
          <a:prstGeom prst="rect">
            <a:avLst/>
          </a:prstGeom>
          <a:ln w="12700">
            <a:miter lim="400000"/>
          </a:ln>
        </p:spPr>
      </p:pic>
      <p:sp>
        <p:nvSpPr>
          <p:cNvPr id="78" name="Shape 78"/>
          <p:cNvSpPr/>
          <p:nvPr/>
        </p:nvSpPr>
        <p:spPr>
          <a:xfrm>
            <a:off x="278740" y="599952"/>
            <a:ext cx="8441955" cy="4242376"/>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t">
            <a:spAutoFit/>
          </a:bodyPr>
          <a:lstStyle>
            <a:lvl1pPr>
              <a:lnSpc>
                <a:spcPct val="80000"/>
              </a:lnSpc>
              <a:defRPr sz="4400" spc="-30">
                <a:solidFill>
                  <a:srgbClr val="FFFFFF"/>
                </a:solidFill>
                <a:latin typeface="Gotham Rounded Book"/>
                <a:ea typeface="Gotham Rounded Book"/>
                <a:cs typeface="Gotham Rounded Book"/>
                <a:sym typeface="Gotham Rounded Book"/>
              </a:defRPr>
            </a:lvl1pPr>
          </a:lstStyle>
          <a:p>
            <a:r>
              <a:rPr lang="en-GB" err="1"/>
              <a:t>Eduqas</a:t>
            </a:r>
            <a:r>
              <a:rPr lang="en-GB"/>
              <a:t> A Level Film Studies</a:t>
            </a:r>
            <a:endParaRPr lang="en-US"/>
          </a:p>
          <a:p>
            <a:endParaRPr lang="en-GB"/>
          </a:p>
          <a:p>
            <a:endParaRPr lang="en-GB"/>
          </a:p>
          <a:p>
            <a:r>
              <a:rPr lang="en-GB" sz="2800"/>
              <a:t>Pre-recorded Professional Learning: autumn 2020</a:t>
            </a:r>
          </a:p>
          <a:p>
            <a:endParaRPr lang="en-GB"/>
          </a:p>
          <a:p>
            <a:r>
              <a:rPr lang="en-GB"/>
              <a:t>Screenwriting Top Tips</a:t>
            </a:r>
          </a:p>
          <a:p>
            <a:r>
              <a:rPr lang="en-GB"/>
              <a:t>Component 3</a:t>
            </a:r>
          </a:p>
          <a:p>
            <a:r>
              <a:rPr lang="en-GB"/>
              <a:t>NEA</a:t>
            </a:r>
            <a:endParaRPr/>
          </a:p>
        </p:txBody>
      </p:sp>
      <p:pic>
        <p:nvPicPr>
          <p:cNvPr id="79" name="image4.png"/>
          <p:cNvPicPr>
            <a:picLocks noChangeAspect="1"/>
          </p:cNvPicPr>
          <p:nvPr/>
        </p:nvPicPr>
        <p:blipFill>
          <a:blip r:embed="rId3"/>
          <a:stretch>
            <a:fillRect/>
          </a:stretch>
        </p:blipFill>
        <p:spPr>
          <a:xfrm>
            <a:off x="123271" y="6120617"/>
            <a:ext cx="678008" cy="678009"/>
          </a:xfrm>
          <a:prstGeom prst="rect">
            <a:avLst/>
          </a:prstGeom>
          <a:ln w="12700">
            <a:miter lim="400000"/>
          </a:ln>
        </p:spPr>
      </p:pic>
      <p:pic>
        <p:nvPicPr>
          <p:cNvPr id="80" name="image5.jpeg" descr="Z:\Pictures\logos\WJEC_Logo_RGB.jpg"/>
          <p:cNvPicPr>
            <a:picLocks noChangeAspect="1"/>
          </p:cNvPicPr>
          <p:nvPr/>
        </p:nvPicPr>
        <p:blipFill>
          <a:blip r:embed="rId4"/>
          <a:stretch>
            <a:fillRect/>
          </a:stretch>
        </p:blipFill>
        <p:spPr>
          <a:xfrm>
            <a:off x="278740" y="5868673"/>
            <a:ext cx="736270" cy="7354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9549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36933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b="1"/>
              <a:t>Learning to introduce characters</a:t>
            </a:r>
            <a:r>
              <a:rPr lang="en-GB"/>
              <a:t>:</a:t>
            </a:r>
          </a:p>
          <a:p>
            <a:endParaRPr lang="en-GB"/>
          </a:p>
          <a:p>
            <a:r>
              <a:rPr lang="en-GB"/>
              <a:t>Introducing a character is of course part of the action but students often write either too little or too much, so it’s really worth spending the time doing some character development with them.</a:t>
            </a:r>
          </a:p>
          <a:p>
            <a:endParaRPr lang="en-GB"/>
          </a:p>
          <a:p>
            <a:r>
              <a:rPr lang="en-GB"/>
              <a:t>They should think about this in 2 stages:</a:t>
            </a:r>
          </a:p>
          <a:p>
            <a:pPr marL="342900" indent="-342900">
              <a:buAutoNum type="arabicPeriod"/>
            </a:pPr>
            <a:r>
              <a:rPr lang="en-GB"/>
              <a:t>Writing a character profile: including backstory, personality and physical traits, the character’s wants or dreams and what stands in their way;</a:t>
            </a:r>
          </a:p>
          <a:p>
            <a:pPr marL="342900" indent="-342900">
              <a:buAutoNum type="arabicPeriod"/>
            </a:pPr>
            <a:r>
              <a:rPr lang="en-GB"/>
              <a:t>Writing the character’s introduction in script form: much more concise than the profile. </a:t>
            </a:r>
          </a:p>
          <a:p>
            <a:endParaRPr lang="en-GB"/>
          </a:p>
          <a:p>
            <a:r>
              <a:rPr lang="en-GB"/>
              <a:t>  </a:t>
            </a:r>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sp>
        <p:nvSpPr>
          <p:cNvPr id="6" name="Rectangle 3">
            <a:extLst>
              <a:ext uri="{FF2B5EF4-FFF2-40B4-BE49-F238E27FC236}">
                <a16:creationId xmlns:a16="http://schemas.microsoft.com/office/drawing/2014/main" id="{28B062C8-E0D0-4257-8E44-7F314EF9EE15}"/>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34F10775-6C20-46CA-A989-F94308930C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66000" y="195490"/>
            <a:ext cx="609600" cy="609600"/>
          </a:xfrm>
          <a:prstGeom prst="rect">
            <a:avLst/>
          </a:prstGeom>
        </p:spPr>
      </p:pic>
    </p:spTree>
    <p:extLst>
      <p:ext uri="{BB962C8B-B14F-4D97-AF65-F5344CB8AC3E}">
        <p14:creationId xmlns:p14="http://schemas.microsoft.com/office/powerpoint/2010/main" val="1861304822"/>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9549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326571" y="1119674"/>
            <a:ext cx="8332237" cy="54168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b="1"/>
              <a:t>Learning to introduce characters</a:t>
            </a:r>
            <a:r>
              <a:rPr lang="en-GB"/>
              <a:t>:</a:t>
            </a:r>
          </a:p>
          <a:p>
            <a:endParaRPr lang="en-GB"/>
          </a:p>
          <a:p>
            <a:r>
              <a:rPr lang="en-GB" sz="1600"/>
              <a:t>Once more, looking at professional work really helps students understand the whole ‘less is more’ mantra we teachers ought to repeat exhaustively from the beginning.</a:t>
            </a:r>
          </a:p>
          <a:p>
            <a:endParaRPr lang="en-GB" sz="1600"/>
          </a:p>
          <a:p>
            <a:r>
              <a:rPr lang="en-GB" sz="1600"/>
              <a:t>Here are some good examples – can they name the film?</a:t>
            </a:r>
          </a:p>
          <a:p>
            <a:endParaRPr lang="en-US" altLang="en-US">
              <a:latin typeface="Courier New" panose="02070309020205020404" pitchFamily="49" charset="0"/>
              <a:cs typeface="Courier New" panose="02070309020205020404" pitchFamily="49" charset="0"/>
            </a:endParaRPr>
          </a:p>
          <a:p>
            <a:r>
              <a:rPr lang="en-US" altLang="en-US" sz="1400">
                <a:latin typeface="Courier New" panose="02070309020205020404" pitchFamily="49" charset="0"/>
                <a:cs typeface="Courier New" panose="02070309020205020404" pitchFamily="49" charset="0"/>
              </a:rPr>
              <a:t>RON STALLWORTH, black, 21, handsome, intelligent, sporting a good-sized Afro, rebellious but strait-laced by most 1970s’ standards.</a:t>
            </a:r>
            <a:r>
              <a:rPr lang="en-US" altLang="en-US" sz="1400">
                <a:solidFill>
                  <a:schemeClr val="tx1"/>
                </a:solidFill>
                <a:latin typeface="Courier New" panose="02070309020205020404" pitchFamily="49" charset="0"/>
                <a:cs typeface="Courier New" panose="02070309020205020404" pitchFamily="49" charset="0"/>
              </a:rPr>
              <a:t> </a:t>
            </a:r>
          </a:p>
          <a:p>
            <a:endParaRPr lang="en-US" altLang="en-US" sz="1400">
              <a:solidFill>
                <a:schemeClr val="tx1"/>
              </a:solidFill>
              <a:latin typeface="Courier New" panose="02070309020205020404" pitchFamily="49" charset="0"/>
              <a:cs typeface="Courier New" panose="02070309020205020404" pitchFamily="49" charset="0"/>
            </a:endParaRPr>
          </a:p>
          <a:p>
            <a:r>
              <a:rPr lang="en-US" altLang="en-US" sz="1400">
                <a:solidFill>
                  <a:schemeClr val="tx1"/>
                </a:solidFill>
                <a:latin typeface="Courier New" panose="02070309020205020404" pitchFamily="49" charset="0"/>
                <a:cs typeface="Courier New" panose="02070309020205020404" pitchFamily="49" charset="0"/>
              </a:rPr>
              <a:t>OR</a:t>
            </a:r>
          </a:p>
          <a:p>
            <a:endParaRPr lang="en-US" altLang="en-US" sz="1400">
              <a:solidFill>
                <a:schemeClr val="tx1"/>
              </a:solidFill>
              <a:latin typeface="Courier New" panose="02070309020205020404" pitchFamily="49" charset="0"/>
              <a:cs typeface="Courier New" panose="02070309020205020404" pitchFamily="49" charset="0"/>
            </a:endParaRPr>
          </a:p>
          <a:p>
            <a:r>
              <a:rPr lang="en-GB" sz="1400">
                <a:latin typeface="Courier New" panose="02070309020205020404" pitchFamily="49" charset="0"/>
                <a:cs typeface="Courier New" panose="02070309020205020404" pitchFamily="49" charset="0"/>
              </a:rPr>
              <a:t>Sitting there, her hands still on the keyboard, is TRINITY; a woman in black leather.</a:t>
            </a:r>
            <a:endParaRPr lang="en-US" altLang="en-US" sz="1400">
              <a:solidFill>
                <a:schemeClr val="tx1"/>
              </a:solidFill>
              <a:latin typeface="Courier New" panose="02070309020205020404" pitchFamily="49" charset="0"/>
              <a:cs typeface="Courier New" panose="02070309020205020404" pitchFamily="49" charset="0"/>
            </a:endParaRPr>
          </a:p>
          <a:p>
            <a:endParaRPr lang="en-GB" sz="1400"/>
          </a:p>
          <a:p>
            <a:r>
              <a:rPr lang="en-US" altLang="en-US" sz="1400">
                <a:solidFill>
                  <a:schemeClr val="tx1"/>
                </a:solidFill>
                <a:latin typeface="Courier New" panose="02070309020205020404" pitchFamily="49" charset="0"/>
                <a:cs typeface="Courier New" panose="02070309020205020404" pitchFamily="49" charset="0"/>
              </a:rPr>
              <a:t>OR</a:t>
            </a:r>
          </a:p>
          <a:p>
            <a:endParaRPr lang="en-GB" sz="1400"/>
          </a:p>
          <a:p>
            <a:r>
              <a:rPr lang="en-GB" sz="1400">
                <a:latin typeface="Courier New" panose="02070309020205020404" pitchFamily="49" charset="0"/>
                <a:cs typeface="Courier New" panose="02070309020205020404" pitchFamily="49" charset="0"/>
              </a:rPr>
              <a:t>R (21, undead). Blank face, sunken eyes. Blueish lips. If we didn’t know any better we’d think he was a junkie, a runaway from the set of </a:t>
            </a:r>
            <a:r>
              <a:rPr lang="en-GB" sz="1400" i="1">
                <a:latin typeface="Courier New" panose="02070309020205020404" pitchFamily="49" charset="0"/>
                <a:cs typeface="Courier New" panose="02070309020205020404" pitchFamily="49" charset="0"/>
              </a:rPr>
              <a:t>My Own Private </a:t>
            </a:r>
            <a:r>
              <a:rPr lang="en-GB" sz="1400">
                <a:latin typeface="Courier New" panose="02070309020205020404" pitchFamily="49" charset="0"/>
                <a:cs typeface="Courier New" panose="02070309020205020404" pitchFamily="49" charset="0"/>
              </a:rPr>
              <a:t>Idaho. Then we might notice a few thin gashes cutting across his cheeks. And then we might hear a soft groan humming from his frozen lips. And then we might start to wonder…</a:t>
            </a:r>
          </a:p>
          <a:p>
            <a:r>
              <a:rPr lang="en-GB">
                <a:latin typeface="Courier New" panose="02070309020205020404" pitchFamily="49" charset="0"/>
                <a:cs typeface="Courier New" panose="02070309020205020404" pitchFamily="49" charset="0"/>
              </a:rPr>
              <a:t>  </a:t>
            </a:r>
            <a:endParaRPr kumimoji="0" lang="en-GB" sz="1800" b="0" i="0" u="none" strike="noStrike" cap="none" spc="0" normalizeH="0" baseline="0">
              <a:ln>
                <a:noFill/>
              </a:ln>
              <a:solidFill>
                <a:srgbClr val="000000"/>
              </a:solidFill>
              <a:effectLst/>
              <a:uFillTx/>
              <a:latin typeface="Courier New" panose="02070309020205020404" pitchFamily="49" charset="0"/>
              <a:cs typeface="Courier New" panose="02070309020205020404" pitchFamily="49" charset="0"/>
              <a:sym typeface="Helvetica"/>
            </a:endParaRPr>
          </a:p>
        </p:txBody>
      </p:sp>
      <p:sp>
        <p:nvSpPr>
          <p:cNvPr id="6" name="Rectangle 3">
            <a:extLst>
              <a:ext uri="{FF2B5EF4-FFF2-40B4-BE49-F238E27FC236}">
                <a16:creationId xmlns:a16="http://schemas.microsoft.com/office/drawing/2014/main" id="{28B062C8-E0D0-4257-8E44-7F314EF9EE15}"/>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7" name="Recorded Sound">
            <a:hlinkClick r:id="" action="ppaction://media"/>
            <a:extLst>
              <a:ext uri="{FF2B5EF4-FFF2-40B4-BE49-F238E27FC236}">
                <a16:creationId xmlns:a16="http://schemas.microsoft.com/office/drawing/2014/main" id="{31D80AC3-AD45-44F1-8717-51D663F005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6300" y="195490"/>
            <a:ext cx="609600" cy="609600"/>
          </a:xfrm>
          <a:prstGeom prst="rect">
            <a:avLst/>
          </a:prstGeom>
        </p:spPr>
      </p:pic>
    </p:spTree>
    <p:extLst>
      <p:ext uri="{BB962C8B-B14F-4D97-AF65-F5344CB8AC3E}">
        <p14:creationId xmlns:p14="http://schemas.microsoft.com/office/powerpoint/2010/main" val="112717108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2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9549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326571" y="1119674"/>
            <a:ext cx="8332237" cy="535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a:latin typeface="Courier New" panose="02070309020205020404" pitchFamily="49" charset="0"/>
                <a:cs typeface="Courier New" panose="02070309020205020404" pitchFamily="49" charset="0"/>
              </a:rPr>
              <a:t>We are tracking in on a fortyish man in BERMUDA SHORTS and sunglasses at the dairy case. He is the DUDE. His rumpled look and relaxed manner suggest a man in whom casualness runs deep.</a:t>
            </a:r>
          </a:p>
          <a:p>
            <a:endParaRPr kumimoji="0" lang="en-GB" sz="1800" b="0" i="0" u="none" strike="noStrike" cap="none" spc="0" normalizeH="0" baseline="0">
              <a:ln>
                <a:noFill/>
              </a:ln>
              <a:solidFill>
                <a:srgbClr val="000000"/>
              </a:solidFill>
              <a:effectLst/>
              <a:uFillTx/>
              <a:latin typeface="Courier New" panose="02070309020205020404" pitchFamily="49" charset="0"/>
              <a:cs typeface="Courier New" panose="02070309020205020404" pitchFamily="49" charset="0"/>
              <a:sym typeface="Helvetica"/>
            </a:endParaRPr>
          </a:p>
          <a:p>
            <a:r>
              <a:rPr kumimoji="0" lang="en-GB" sz="1800" b="0" i="0" u="none" strike="noStrike" cap="none" spc="0" normalizeH="0" baseline="0">
                <a:ln>
                  <a:noFill/>
                </a:ln>
                <a:solidFill>
                  <a:srgbClr val="000000"/>
                </a:solidFill>
                <a:effectLst/>
                <a:uFillTx/>
                <a:latin typeface="Courier New" panose="02070309020205020404" pitchFamily="49" charset="0"/>
                <a:cs typeface="Courier New" panose="02070309020205020404" pitchFamily="49" charset="0"/>
                <a:sym typeface="Helvetica"/>
              </a:rPr>
              <a:t>OR</a:t>
            </a:r>
          </a:p>
          <a:p>
            <a:endParaRPr lang="en-GB">
              <a:latin typeface="Courier New" panose="02070309020205020404" pitchFamily="49" charset="0"/>
              <a:cs typeface="Courier New" panose="02070309020205020404" pitchFamily="49" charset="0"/>
            </a:endParaRPr>
          </a:p>
          <a:p>
            <a:r>
              <a:rPr lang="en-GB">
                <a:latin typeface="Courier New" panose="02070309020205020404" pitchFamily="49" charset="0"/>
                <a:cs typeface="Courier New" panose="02070309020205020404" pitchFamily="49" charset="0"/>
              </a:rPr>
              <a:t>DR. HANNIBAL LECTER is lounging on his bunk, in white </a:t>
            </a:r>
            <a:r>
              <a:rPr lang="en-GB" err="1">
                <a:latin typeface="Courier New" panose="02070309020205020404" pitchFamily="49" charset="0"/>
                <a:cs typeface="Courier New" panose="02070309020205020404" pitchFamily="49" charset="0"/>
              </a:rPr>
              <a:t>pajamas</a:t>
            </a:r>
            <a:r>
              <a:rPr lang="en-GB">
                <a:latin typeface="Courier New" panose="02070309020205020404" pitchFamily="49" charset="0"/>
                <a:cs typeface="Courier New" panose="02070309020205020404" pitchFamily="49" charset="0"/>
              </a:rPr>
              <a:t>, reading an Italian Vogue. He turns, considers her… A face so long out of the sun, it seems almost leached – except for the glittering eyes, and the wet red mouth. He rises smoothly, crossing to stand before her; the gracious host. His voice is cultured, soft.</a:t>
            </a:r>
          </a:p>
          <a:p>
            <a:endParaRPr kumimoji="0" lang="en-GB" sz="1800" b="0" i="0" u="none" strike="noStrike" cap="none" spc="0" normalizeH="0" baseline="0">
              <a:ln>
                <a:noFill/>
              </a:ln>
              <a:solidFill>
                <a:srgbClr val="000000"/>
              </a:solidFill>
              <a:effectLst/>
              <a:uFillTx/>
              <a:latin typeface="Courier New" panose="02070309020205020404" pitchFamily="49" charset="0"/>
              <a:cs typeface="Courier New" panose="02070309020205020404" pitchFamily="49" charset="0"/>
              <a:sym typeface="Helvetica"/>
            </a:endParaRPr>
          </a:p>
          <a:p>
            <a:r>
              <a:rPr lang="en-GB">
                <a:latin typeface="Courier New" panose="02070309020205020404" pitchFamily="49" charset="0"/>
                <a:cs typeface="Courier New" panose="02070309020205020404" pitchFamily="49" charset="0"/>
              </a:rPr>
              <a:t>OR</a:t>
            </a:r>
          </a:p>
          <a:p>
            <a:endParaRPr kumimoji="0" lang="en-GB" sz="1800" b="0" i="0" u="none" strike="noStrike" cap="none" spc="0" normalizeH="0" baseline="0">
              <a:ln>
                <a:noFill/>
              </a:ln>
              <a:solidFill>
                <a:srgbClr val="000000"/>
              </a:solidFill>
              <a:effectLst/>
              <a:uFillTx/>
              <a:latin typeface="Courier New" panose="02070309020205020404" pitchFamily="49" charset="0"/>
              <a:cs typeface="Courier New" panose="02070309020205020404" pitchFamily="49" charset="0"/>
              <a:sym typeface="Helvetica"/>
            </a:endParaRPr>
          </a:p>
          <a:p>
            <a:r>
              <a:rPr lang="en-GB">
                <a:latin typeface="Courier New" panose="02070309020205020404" pitchFamily="49" charset="0"/>
                <a:cs typeface="Courier New" panose="02070309020205020404" pitchFamily="49" charset="0"/>
              </a:rPr>
              <a:t>Bozo PULLS off his MASK. The Bank Manager GASPS. In the reflections of the glass DEBRIS behind the Bank Manager we see GLIMPSES of a SCARRED MOUTH and CLOWN MAKEUP. THE JOKER. </a:t>
            </a:r>
            <a:endParaRPr kumimoji="0" lang="en-GB" sz="1800" b="0" i="0" u="none" strike="noStrike" cap="none" spc="0" normalizeH="0" baseline="0">
              <a:ln>
                <a:noFill/>
              </a:ln>
              <a:solidFill>
                <a:srgbClr val="000000"/>
              </a:solidFill>
              <a:effectLst/>
              <a:uFillTx/>
              <a:latin typeface="Courier New" panose="02070309020205020404" pitchFamily="49" charset="0"/>
              <a:cs typeface="Courier New" panose="02070309020205020404" pitchFamily="49" charset="0"/>
              <a:sym typeface="Helvetica"/>
            </a:endParaRPr>
          </a:p>
        </p:txBody>
      </p:sp>
      <p:sp>
        <p:nvSpPr>
          <p:cNvPr id="6" name="Rectangle 3">
            <a:extLst>
              <a:ext uri="{FF2B5EF4-FFF2-40B4-BE49-F238E27FC236}">
                <a16:creationId xmlns:a16="http://schemas.microsoft.com/office/drawing/2014/main" id="{28B062C8-E0D0-4257-8E44-7F314EF9EE15}"/>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Recorded Sound">
            <a:hlinkClick r:id="" action="ppaction://media"/>
            <a:extLst>
              <a:ext uri="{FF2B5EF4-FFF2-40B4-BE49-F238E27FC236}">
                <a16:creationId xmlns:a16="http://schemas.microsoft.com/office/drawing/2014/main" id="{84962715-536C-46B6-BB48-887E18CF65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24700" y="170090"/>
            <a:ext cx="609600" cy="609600"/>
          </a:xfrm>
          <a:prstGeom prst="rect">
            <a:avLst/>
          </a:prstGeom>
        </p:spPr>
      </p:pic>
    </p:spTree>
    <p:extLst>
      <p:ext uri="{BB962C8B-B14F-4D97-AF65-F5344CB8AC3E}">
        <p14:creationId xmlns:p14="http://schemas.microsoft.com/office/powerpoint/2010/main" val="257309672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76829"/>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424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1"/>
              <a:t>Learning to write good dialogue</a:t>
            </a:r>
            <a:r>
              <a:rPr lang="en-GB"/>
              <a:t>: </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The problem with real life dialogue, where to begin?</a:t>
            </a:r>
          </a:p>
          <a:p>
            <a:endParaRPr lang="en-GB"/>
          </a:p>
          <a:p>
            <a:r>
              <a:rPr lang="en-GB"/>
              <a:t>Real-life dialogue is often uninteresting and rarely engaging, unless you are part of the conversation. We frequently talk in circles and often take the most convoluted route to make a point. Teachers are great at this type of padding and repetitions are something we tend to specialise in…</a:t>
            </a:r>
          </a:p>
          <a:p>
            <a:endParaRPr lang="en-GB"/>
          </a:p>
          <a:p>
            <a:r>
              <a:rPr lang="en-GB"/>
              <a:t>Screen dialogue, however, needs to be engaging, informative and sharp, whilst also sounding realistic </a:t>
            </a:r>
            <a:r>
              <a:rPr lang="en-GB" i="1"/>
              <a:t>and</a:t>
            </a:r>
            <a:r>
              <a:rPr lang="en-GB"/>
              <a:t> authentic (to a character's life experience, job, backstory, etc). In other words, it is really hard to nail and this is one of the reasons we at </a:t>
            </a:r>
            <a:r>
              <a:rPr lang="en-GB" err="1"/>
              <a:t>Eduqas</a:t>
            </a:r>
            <a:r>
              <a:rPr lang="en-GB"/>
              <a:t> very much favour the action-based, rather than dialogue-based script… </a:t>
            </a:r>
          </a:p>
          <a:p>
            <a:pPr marL="0" marR="0" indent="0" algn="l" defTabSz="457200" rtl="0" fontAlgn="auto" latinLnBrk="0" hangingPunct="0">
              <a:lnSpc>
                <a:spcPct val="100000"/>
              </a:lnSpc>
              <a:spcBef>
                <a:spcPts val="0"/>
              </a:spcBef>
              <a:spcAft>
                <a:spcPts val="0"/>
              </a:spcAft>
              <a:buClrTx/>
              <a:buSzTx/>
              <a:buFontTx/>
              <a:buNone/>
              <a:tabLst/>
            </a:pPr>
            <a:endParaRPr lang="en-GB"/>
          </a:p>
        </p:txBody>
      </p:sp>
      <p:pic>
        <p:nvPicPr>
          <p:cNvPr id="4" name="Recorded Sound">
            <a:hlinkClick r:id="" action="ppaction://media"/>
            <a:extLst>
              <a:ext uri="{FF2B5EF4-FFF2-40B4-BE49-F238E27FC236}">
                <a16:creationId xmlns:a16="http://schemas.microsoft.com/office/drawing/2014/main" id="{E5CB5683-8269-4CAC-848E-45791E5FD0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9300" y="176829"/>
            <a:ext cx="609600" cy="609600"/>
          </a:xfrm>
          <a:prstGeom prst="rect">
            <a:avLst/>
          </a:prstGeom>
        </p:spPr>
      </p:pic>
    </p:spTree>
    <p:extLst>
      <p:ext uri="{BB962C8B-B14F-4D97-AF65-F5344CB8AC3E}">
        <p14:creationId xmlns:p14="http://schemas.microsoft.com/office/powerpoint/2010/main" val="49030455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0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48838"/>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397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1"/>
              <a:t>Dialogue rules </a:t>
            </a:r>
            <a:r>
              <a:rPr lang="en-GB"/>
              <a:t>to ‘indoctrinate’ students with:</a:t>
            </a:r>
          </a:p>
          <a:p>
            <a:pPr marL="0" marR="0" indent="0" algn="l" defTabSz="457200" rtl="0" fontAlgn="auto" latinLnBrk="0" hangingPunct="0">
              <a:lnSpc>
                <a:spcPct val="100000"/>
              </a:lnSpc>
              <a:spcBef>
                <a:spcPts val="0"/>
              </a:spcBef>
              <a:spcAft>
                <a:spcPts val="0"/>
              </a:spcAft>
              <a:buClrTx/>
              <a:buSzTx/>
              <a:buFontTx/>
              <a:buNone/>
              <a:tabLst/>
            </a:pPr>
            <a:endParaRPr lang="en-GB"/>
          </a:p>
          <a:p>
            <a:pPr marL="457200" indent="-457200">
              <a:buFont typeface="+mj-lt"/>
              <a:buAutoNum type="arabicPeriod"/>
            </a:pPr>
            <a:r>
              <a:rPr lang="en-GB">
                <a:solidFill>
                  <a:schemeClr val="tx1"/>
                </a:solidFill>
              </a:rPr>
              <a:t>Keep dialogue to a minimum. </a:t>
            </a:r>
            <a:r>
              <a:rPr lang="en-GB"/>
              <a:t>The rule of thumb is </a:t>
            </a:r>
            <a:r>
              <a:rPr lang="en-GB" b="1">
                <a:solidFill>
                  <a:srgbClr val="FF0000"/>
                </a:solidFill>
              </a:rPr>
              <a:t>“show, don’t tell”.</a:t>
            </a:r>
          </a:p>
          <a:p>
            <a:pPr marL="457200" indent="-457200">
              <a:buFont typeface="+mj-lt"/>
              <a:buAutoNum type="arabicPeriod"/>
            </a:pPr>
            <a:r>
              <a:rPr lang="en-GB"/>
              <a:t>Avoid repetition. Screen characters are a lot more direct and precise than most actual human beings.</a:t>
            </a:r>
          </a:p>
          <a:p>
            <a:pPr marL="457200" indent="-457200">
              <a:buFont typeface="+mj-lt"/>
              <a:buAutoNum type="arabicPeriod"/>
            </a:pPr>
            <a:r>
              <a:rPr lang="en-GB"/>
              <a:t>Dialogue needs to help move the narrative forward or reveal important things about the characters (not necessarily plot, but their personality, their wants, their fears).</a:t>
            </a:r>
          </a:p>
          <a:p>
            <a:pPr marL="457200" indent="-457200">
              <a:buFont typeface="+mj-lt"/>
              <a:buAutoNum type="arabicPeriod"/>
            </a:pPr>
            <a:r>
              <a:rPr lang="en-GB"/>
              <a:t>Dialogue lines need to ‘sound different’ for each character (they need to have individual voices).</a:t>
            </a:r>
          </a:p>
          <a:p>
            <a:endParaRPr lang="en-GB" b="1"/>
          </a:p>
          <a:p>
            <a:endParaRPr lang="en-GB" b="1"/>
          </a:p>
          <a:p>
            <a:r>
              <a:rPr lang="en-GB" b="1"/>
              <a:t>“Dialogue is not conversation”, </a:t>
            </a:r>
            <a:r>
              <a:rPr lang="en-GB"/>
              <a:t>says one of the greatest screenwriting gurus of our time, Robert McKee</a:t>
            </a:r>
          </a:p>
        </p:txBody>
      </p:sp>
      <p:pic>
        <p:nvPicPr>
          <p:cNvPr id="4" name="Recorded Sound">
            <a:hlinkClick r:id="" action="ppaction://media"/>
            <a:extLst>
              <a:ext uri="{FF2B5EF4-FFF2-40B4-BE49-F238E27FC236}">
                <a16:creationId xmlns:a16="http://schemas.microsoft.com/office/drawing/2014/main" id="{B145A9FD-514D-4ACB-A9B4-552815A366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37400" y="172617"/>
            <a:ext cx="609600" cy="609600"/>
          </a:xfrm>
          <a:prstGeom prst="rect">
            <a:avLst/>
          </a:prstGeom>
        </p:spPr>
      </p:pic>
    </p:spTree>
    <p:extLst>
      <p:ext uri="{BB962C8B-B14F-4D97-AF65-F5344CB8AC3E}">
        <p14:creationId xmlns:p14="http://schemas.microsoft.com/office/powerpoint/2010/main" val="127649423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242143"/>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535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a:t>Looking at the </a:t>
            </a:r>
            <a:r>
              <a:rPr lang="en-GB" b="1"/>
              <a:t>masters of dialogue </a:t>
            </a:r>
            <a:r>
              <a:rPr lang="en-GB"/>
              <a:t>at work:</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Scene 57 from </a:t>
            </a:r>
            <a:r>
              <a:rPr lang="en-GB">
                <a:hlinkClick r:id="rId4"/>
              </a:rPr>
              <a:t>When Harry Met Sally </a:t>
            </a:r>
            <a:r>
              <a:rPr lang="en-GB"/>
              <a:t>(Nora Ephron, p68 on PDF).</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The break-up scene (opening) in </a:t>
            </a:r>
            <a:r>
              <a:rPr lang="en-GB">
                <a:hlinkClick r:id="rId5"/>
              </a:rPr>
              <a:t>The Social Network </a:t>
            </a:r>
            <a:r>
              <a:rPr lang="en-GB"/>
              <a:t>(Aaron Sorkin, great for character intros too).</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There are many films in the specification that have excellent dialogue and here we have an opportunity to link sections and make sure students don’t forget all they've been taught once they start their coursework.</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i="1"/>
              <a:t>Pulp Fiction </a:t>
            </a:r>
            <a:r>
              <a:rPr lang="en-GB"/>
              <a:t>(see previous slide)</a:t>
            </a:r>
          </a:p>
          <a:p>
            <a:pPr marL="0" marR="0" indent="0" algn="l" defTabSz="457200" rtl="0" fontAlgn="auto" latinLnBrk="0" hangingPunct="0">
              <a:lnSpc>
                <a:spcPct val="100000"/>
              </a:lnSpc>
              <a:spcBef>
                <a:spcPts val="0"/>
              </a:spcBef>
              <a:spcAft>
                <a:spcPts val="0"/>
              </a:spcAft>
              <a:buClrTx/>
              <a:buSzTx/>
              <a:buFontTx/>
              <a:buNone/>
              <a:tabLst/>
            </a:pPr>
            <a:r>
              <a:rPr lang="en-GB" i="1">
                <a:hlinkClick r:id="rId6"/>
              </a:rPr>
              <a:t>Do The Right Thing </a:t>
            </a:r>
            <a:r>
              <a:rPr lang="en-GB"/>
              <a:t>(Spike Lee)</a:t>
            </a:r>
          </a:p>
          <a:p>
            <a:pPr marL="0" marR="0" indent="0" algn="l" defTabSz="457200" rtl="0" fontAlgn="auto" latinLnBrk="0" hangingPunct="0">
              <a:lnSpc>
                <a:spcPct val="100000"/>
              </a:lnSpc>
              <a:spcBef>
                <a:spcPts val="0"/>
              </a:spcBef>
              <a:spcAft>
                <a:spcPts val="0"/>
              </a:spcAft>
              <a:buClrTx/>
              <a:buSzTx/>
              <a:buFontTx/>
              <a:buNone/>
              <a:tabLst/>
            </a:pPr>
            <a:r>
              <a:rPr lang="en-GB" i="1">
                <a:hlinkClick r:id="rId7"/>
              </a:rPr>
              <a:t>Casablanca</a:t>
            </a:r>
            <a:r>
              <a:rPr lang="en-GB"/>
              <a:t> (Julius and Philip Epstein and Howard Koch)</a:t>
            </a:r>
          </a:p>
          <a:p>
            <a:pPr marL="0" marR="0" indent="0" algn="l" defTabSz="457200" rtl="0" fontAlgn="auto" latinLnBrk="0" hangingPunct="0">
              <a:lnSpc>
                <a:spcPct val="100000"/>
              </a:lnSpc>
              <a:spcBef>
                <a:spcPts val="0"/>
              </a:spcBef>
              <a:spcAft>
                <a:spcPts val="0"/>
              </a:spcAft>
              <a:buClrTx/>
              <a:buSzTx/>
              <a:buFontTx/>
              <a:buNone/>
              <a:tabLst/>
            </a:pPr>
            <a:r>
              <a:rPr lang="en-GB" i="1">
                <a:hlinkClick r:id="rId8"/>
              </a:rPr>
              <a:t>Captain Fantastic </a:t>
            </a:r>
            <a:r>
              <a:rPr lang="en-GB"/>
              <a:t>(Matt Ross)</a:t>
            </a:r>
          </a:p>
          <a:p>
            <a:pPr marL="0" marR="0" indent="0" algn="l" defTabSz="457200" rtl="0" fontAlgn="auto" latinLnBrk="0" hangingPunct="0">
              <a:lnSpc>
                <a:spcPct val="100000"/>
              </a:lnSpc>
              <a:spcBef>
                <a:spcPts val="0"/>
              </a:spcBef>
              <a:spcAft>
                <a:spcPts val="0"/>
              </a:spcAft>
              <a:buClrTx/>
              <a:buSzTx/>
              <a:buFontTx/>
              <a:buNone/>
              <a:tabLst/>
            </a:pPr>
            <a:r>
              <a:rPr lang="en-GB" i="1">
                <a:hlinkClick r:id="rId9"/>
              </a:rPr>
              <a:t>Shaun of the Dead </a:t>
            </a:r>
            <a:r>
              <a:rPr lang="en-GB"/>
              <a:t>(Simon </a:t>
            </a:r>
            <a:r>
              <a:rPr lang="en-GB" err="1"/>
              <a:t>Pegg</a:t>
            </a:r>
            <a:r>
              <a:rPr lang="en-GB"/>
              <a:t> and Edgar Wright)</a:t>
            </a:r>
          </a:p>
          <a:p>
            <a:pPr marL="0" marR="0" indent="0" algn="l" defTabSz="457200" rtl="0" fontAlgn="auto" latinLnBrk="0" hangingPunct="0">
              <a:lnSpc>
                <a:spcPct val="100000"/>
              </a:lnSpc>
              <a:spcBef>
                <a:spcPts val="0"/>
              </a:spcBef>
              <a:spcAft>
                <a:spcPts val="0"/>
              </a:spcAft>
              <a:buClrTx/>
              <a:buSzTx/>
              <a:buFontTx/>
              <a:buNone/>
              <a:tabLst/>
            </a:pPr>
            <a:r>
              <a:rPr lang="en-GB" i="1">
                <a:hlinkClick r:id="rId10"/>
              </a:rPr>
              <a:t>La </a:t>
            </a:r>
            <a:r>
              <a:rPr lang="en-GB" i="1" err="1">
                <a:hlinkClick r:id="rId10"/>
              </a:rPr>
              <a:t>La</a:t>
            </a:r>
            <a:r>
              <a:rPr lang="en-GB" i="1">
                <a:hlinkClick r:id="rId10"/>
              </a:rPr>
              <a:t> Land </a:t>
            </a:r>
            <a:r>
              <a:rPr lang="en-GB"/>
              <a:t>(Damien Chazelle)</a:t>
            </a:r>
          </a:p>
          <a:p>
            <a:pPr marL="0" marR="0" indent="0" algn="l" defTabSz="457200" rtl="0" fontAlgn="auto" latinLnBrk="0" hangingPunct="0">
              <a:lnSpc>
                <a:spcPct val="100000"/>
              </a:lnSpc>
              <a:spcBef>
                <a:spcPts val="0"/>
              </a:spcBef>
              <a:spcAft>
                <a:spcPts val="0"/>
              </a:spcAft>
              <a:buClrTx/>
              <a:buSzTx/>
              <a:buFontTx/>
              <a:buNone/>
              <a:tabLst/>
            </a:pPr>
            <a:r>
              <a:rPr lang="en-GB" i="1">
                <a:hlinkClick r:id="rId11"/>
              </a:rPr>
              <a:t>Vertigo</a:t>
            </a:r>
            <a:r>
              <a:rPr lang="en-GB"/>
              <a:t> (Alec </a:t>
            </a:r>
            <a:r>
              <a:rPr lang="en-GB" err="1"/>
              <a:t>Coppel</a:t>
            </a:r>
            <a:r>
              <a:rPr lang="en-GB"/>
              <a:t> and Samuel Taylor)</a:t>
            </a:r>
          </a:p>
          <a:p>
            <a:pPr marL="0" marR="0" indent="0" algn="l" defTabSz="457200" rtl="0" fontAlgn="auto" latinLnBrk="0" hangingPunct="0">
              <a:lnSpc>
                <a:spcPct val="100000"/>
              </a:lnSpc>
              <a:spcBef>
                <a:spcPts val="0"/>
              </a:spcBef>
              <a:spcAft>
                <a:spcPts val="0"/>
              </a:spcAft>
              <a:buClrTx/>
              <a:buSzTx/>
              <a:buFontTx/>
              <a:buNone/>
              <a:tabLst/>
            </a:pPr>
            <a:endParaRPr lang="en-GB"/>
          </a:p>
        </p:txBody>
      </p:sp>
      <p:pic>
        <p:nvPicPr>
          <p:cNvPr id="8" name="Recorded Sound">
            <a:hlinkClick r:id="" action="ppaction://media"/>
            <a:extLst>
              <a:ext uri="{FF2B5EF4-FFF2-40B4-BE49-F238E27FC236}">
                <a16:creationId xmlns:a16="http://schemas.microsoft.com/office/drawing/2014/main" id="{E618785E-5772-4B6D-BBB7-F3448A1C47D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124700" y="115800"/>
            <a:ext cx="609600" cy="609600"/>
          </a:xfrm>
          <a:prstGeom prst="rect">
            <a:avLst/>
          </a:prstGeom>
        </p:spPr>
      </p:pic>
    </p:spTree>
    <p:extLst>
      <p:ext uri="{BB962C8B-B14F-4D97-AF65-F5344CB8AC3E}">
        <p14:creationId xmlns:p14="http://schemas.microsoft.com/office/powerpoint/2010/main" val="3922332177"/>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4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242143"/>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05881" y="1091682"/>
            <a:ext cx="8332237" cy="61863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1"/>
              <a:t>Writing dialogue exercises</a:t>
            </a:r>
            <a:r>
              <a:rPr lang="en-GB"/>
              <a:t>:</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There are a number of prompts that can be used to force students to think about how different people with various backgrounds talk with individual voices that are relevant to who they are. We use a classic prompt that has varied somewhat each year but the gist of it is this:</a:t>
            </a:r>
          </a:p>
          <a:p>
            <a:pPr marL="0" marR="0" indent="0" algn="ctr" defTabSz="457200" rtl="0" fontAlgn="auto" latinLnBrk="0" hangingPunct="0">
              <a:lnSpc>
                <a:spcPct val="100000"/>
              </a:lnSpc>
              <a:spcBef>
                <a:spcPts val="0"/>
              </a:spcBef>
              <a:spcAft>
                <a:spcPts val="0"/>
              </a:spcAft>
              <a:buClrTx/>
              <a:buSzTx/>
              <a:buFontTx/>
              <a:buNone/>
              <a:tabLst/>
            </a:pPr>
            <a:endParaRPr lang="en-GB"/>
          </a:p>
          <a:p>
            <a:pPr marL="0" marR="0" indent="0" algn="ctr" defTabSz="457200" rtl="0" fontAlgn="auto" latinLnBrk="0" hangingPunct="0">
              <a:lnSpc>
                <a:spcPct val="100000"/>
              </a:lnSpc>
              <a:spcBef>
                <a:spcPts val="0"/>
              </a:spcBef>
              <a:spcAft>
                <a:spcPts val="0"/>
              </a:spcAft>
              <a:buClrTx/>
              <a:buSzTx/>
              <a:buFontTx/>
              <a:buNone/>
              <a:tabLst/>
            </a:pPr>
            <a:r>
              <a:rPr lang="en-GB" i="1"/>
              <a:t>There is a group of strangers from all walks of life stuck together in an uncomfortable situation that forces them to communicate with each other.  </a:t>
            </a:r>
          </a:p>
          <a:p>
            <a:pPr marL="0" marR="0" indent="0" defTabSz="457200" rtl="0" fontAlgn="auto" latinLnBrk="0" hangingPunct="0">
              <a:lnSpc>
                <a:spcPct val="100000"/>
              </a:lnSpc>
              <a:spcBef>
                <a:spcPts val="0"/>
              </a:spcBef>
              <a:spcAft>
                <a:spcPts val="0"/>
              </a:spcAft>
              <a:buClrTx/>
              <a:buSzTx/>
              <a:buFontTx/>
              <a:buNone/>
              <a:tabLst/>
            </a:pPr>
            <a:endParaRPr lang="en-GB"/>
          </a:p>
          <a:p>
            <a:pPr marL="0" marR="0" indent="0" defTabSz="457200" rtl="0" fontAlgn="auto" latinLnBrk="0" hangingPunct="0">
              <a:lnSpc>
                <a:spcPct val="100000"/>
              </a:lnSpc>
              <a:spcBef>
                <a:spcPts val="0"/>
              </a:spcBef>
              <a:spcAft>
                <a:spcPts val="0"/>
              </a:spcAft>
              <a:buClrTx/>
              <a:buSzTx/>
              <a:buFontTx/>
              <a:buNone/>
              <a:tabLst/>
            </a:pPr>
            <a:r>
              <a:rPr lang="en-GB"/>
              <a:t>Here’s an example: </a:t>
            </a:r>
          </a:p>
          <a:p>
            <a:r>
              <a:rPr lang="en-GB" i="1"/>
              <a:t>5 people are inside the lift of a skyscraper, going up. The building holds offices, residences and a viewing platform with restaurant at the top with amazing views of the city.</a:t>
            </a:r>
          </a:p>
          <a:p>
            <a:r>
              <a:rPr lang="en-GB" i="1"/>
              <a:t>Each of the 5 characters has a very different background (gender, class, race/ethnicity, age, nationality and so on). They also have different reasons for being inside the lift.</a:t>
            </a:r>
          </a:p>
          <a:p>
            <a:r>
              <a:rPr lang="en-GB" i="1"/>
              <a:t>Halfway up to the 30th floor, the lift jerks and halts. </a:t>
            </a:r>
          </a:p>
          <a:p>
            <a:r>
              <a:rPr lang="en-GB" i="1"/>
              <a:t>The lights blink. It's stalled!</a:t>
            </a:r>
          </a:p>
          <a:p>
            <a:r>
              <a:rPr lang="en-GB" i="1"/>
              <a:t>What happens next? </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endParaRPr lang="en-GB"/>
          </a:p>
        </p:txBody>
      </p:sp>
      <p:pic>
        <p:nvPicPr>
          <p:cNvPr id="4" name="Recorded Sound">
            <a:hlinkClick r:id="" action="ppaction://media"/>
            <a:extLst>
              <a:ext uri="{FF2B5EF4-FFF2-40B4-BE49-F238E27FC236}">
                <a16:creationId xmlns:a16="http://schemas.microsoft.com/office/drawing/2014/main" id="{8FBCAEC8-7341-4AE5-BF55-A71DDD4551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0900" y="242143"/>
            <a:ext cx="609600" cy="609600"/>
          </a:xfrm>
          <a:prstGeom prst="rect">
            <a:avLst/>
          </a:prstGeom>
        </p:spPr>
      </p:pic>
    </p:spTree>
    <p:extLst>
      <p:ext uri="{BB962C8B-B14F-4D97-AF65-F5344CB8AC3E}">
        <p14:creationId xmlns:p14="http://schemas.microsoft.com/office/powerpoint/2010/main" val="241287856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30176"/>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56323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a:t>The </a:t>
            </a:r>
            <a:r>
              <a:rPr lang="en-GB" b="1"/>
              <a:t>short film format</a:t>
            </a:r>
            <a:r>
              <a:rPr lang="en-GB"/>
              <a:t>: similar but different to the feature…</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b="1"/>
              <a:t>1. Keeping it simple</a:t>
            </a:r>
            <a:r>
              <a:rPr lang="en-GB"/>
              <a:t>: a common student screenwriter mistake is to try to cram an entire feature film into the 10 minutes or so that our 1800-word limit allows them. In order to convince them that simple is better, they need to watch lots and lots of successful short shorts (under 10 minutes).</a:t>
            </a:r>
          </a:p>
          <a:p>
            <a:pPr marL="0" marR="0" indent="0" algn="l" defTabSz="457200" rtl="0" fontAlgn="auto" latinLnBrk="0" hangingPunct="0">
              <a:lnSpc>
                <a:spcPct val="100000"/>
              </a:lnSpc>
              <a:spcBef>
                <a:spcPts val="0"/>
              </a:spcBef>
              <a:spcAft>
                <a:spcPts val="0"/>
              </a:spcAft>
              <a:buClrTx/>
              <a:buSzTx/>
              <a:buFontTx/>
              <a:buNone/>
              <a:tabLst/>
            </a:pPr>
            <a:endParaRPr lang="en-GB"/>
          </a:p>
          <a:p>
            <a:r>
              <a:rPr lang="en-GB"/>
              <a:t>The film </a:t>
            </a:r>
            <a:r>
              <a:rPr lang="en-GB" i="1"/>
              <a:t>Two and Two </a:t>
            </a:r>
            <a:r>
              <a:rPr lang="en-GB"/>
              <a:t>is excellent to demonstrate that even the simplest of plots can still be hard-hitting and profound: </a:t>
            </a:r>
            <a:r>
              <a:rPr lang="en-GB" i="1" u="sng">
                <a:hlinkClick r:id="rId4"/>
              </a:rPr>
              <a:t>https://www.youtube.com/watch?v=kHOOV83j7bo&amp;feature=emb_logo</a:t>
            </a:r>
            <a:endParaRPr lang="en-GB"/>
          </a:p>
          <a:p>
            <a:pPr marL="0" marR="0" indent="0" algn="l" defTabSz="457200" rtl="0" fontAlgn="auto" latinLnBrk="0" hangingPunct="0">
              <a:lnSpc>
                <a:spcPct val="100000"/>
              </a:lnSpc>
              <a:spcBef>
                <a:spcPts val="0"/>
              </a:spcBef>
              <a:spcAft>
                <a:spcPts val="0"/>
              </a:spcAft>
              <a:buClrTx/>
              <a:buSzTx/>
              <a:buFontTx/>
              <a:buNone/>
              <a:tabLst/>
            </a:pPr>
            <a:endParaRPr lang="en-GB"/>
          </a:p>
          <a:p>
            <a:r>
              <a:rPr lang="en-GB"/>
              <a:t>2. Choosing a </a:t>
            </a:r>
            <a:r>
              <a:rPr lang="en-GB" b="1"/>
              <a:t>unique</a:t>
            </a:r>
            <a:r>
              <a:rPr lang="en-GB"/>
              <a:t> or unusual </a:t>
            </a:r>
            <a:r>
              <a:rPr lang="en-GB" b="1"/>
              <a:t>concept</a:t>
            </a:r>
            <a:r>
              <a:rPr lang="en-GB"/>
              <a:t> also goes a long way. A quirky idea might become tiresome and too gimmicky in a longer plot but the short film format is perfect for going ‘wacky’. The short film </a:t>
            </a:r>
            <a:r>
              <a:rPr lang="en-GB" i="1"/>
              <a:t>One-Minute Time Machine</a:t>
            </a:r>
            <a:r>
              <a:rPr lang="en-GB"/>
              <a:t> epitomises the ‘unique concept’ short and tends to be a student favourite:  </a:t>
            </a:r>
          </a:p>
          <a:p>
            <a:r>
              <a:rPr lang="en-GB" i="1"/>
              <a:t>One-Minute Time Machine:</a:t>
            </a:r>
            <a:r>
              <a:rPr lang="en-GB"/>
              <a:t> </a:t>
            </a:r>
            <a:r>
              <a:rPr lang="en-GB" u="sng">
                <a:hlinkClick r:id="rId5"/>
              </a:rPr>
              <a:t>https://www.youtube.com/watch?v=vBkBS4O3yvY&amp;feature=emb_logo</a:t>
            </a:r>
            <a:endParaRPr lang="en-GB"/>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endParaRPr lang="en-GB"/>
          </a:p>
        </p:txBody>
      </p:sp>
      <p:pic>
        <p:nvPicPr>
          <p:cNvPr id="4" name="Recorded Sound">
            <a:hlinkClick r:id="" action="ppaction://media"/>
            <a:extLst>
              <a:ext uri="{FF2B5EF4-FFF2-40B4-BE49-F238E27FC236}">
                <a16:creationId xmlns:a16="http://schemas.microsoft.com/office/drawing/2014/main" id="{F0ABEDD0-BDCD-45C3-8585-2171F23ECF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37400" y="125186"/>
            <a:ext cx="609600" cy="609600"/>
          </a:xfrm>
          <a:prstGeom prst="rect">
            <a:avLst/>
          </a:prstGeom>
        </p:spPr>
      </p:pic>
    </p:spTree>
    <p:extLst>
      <p:ext uri="{BB962C8B-B14F-4D97-AF65-F5344CB8AC3E}">
        <p14:creationId xmlns:p14="http://schemas.microsoft.com/office/powerpoint/2010/main" val="394788835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8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30176"/>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05881" y="1102582"/>
            <a:ext cx="8332237" cy="57554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a:t>3. The last minute </a:t>
            </a:r>
            <a:r>
              <a:rPr lang="en-GB" b="1"/>
              <a:t>plot twist </a:t>
            </a:r>
            <a:r>
              <a:rPr lang="en-GB"/>
              <a:t>is another brilliant narrative device that works incredibly well with the short film format.</a:t>
            </a:r>
          </a:p>
          <a:p>
            <a:endParaRPr lang="en-GB"/>
          </a:p>
          <a:p>
            <a:r>
              <a:rPr lang="en-GB"/>
              <a:t>Here is a classic short with a clever twist: </a:t>
            </a:r>
          </a:p>
          <a:p>
            <a:endParaRPr lang="en-GB" i="1"/>
          </a:p>
          <a:p>
            <a:r>
              <a:rPr lang="en-GB" i="1"/>
              <a:t>The Black Hole: </a:t>
            </a:r>
            <a:r>
              <a:rPr lang="en-GB" i="1" u="sng">
                <a:hlinkClick r:id="rId4"/>
              </a:rPr>
              <a:t>https://www.youtube.com/watch?v=P5_Msrdg3Hk</a:t>
            </a:r>
            <a:endParaRPr lang="en-GB"/>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While studying the Specification shorts and looking for ‘influences’, the shorter length films, such as </a:t>
            </a:r>
            <a:r>
              <a:rPr lang="en-GB" i="1"/>
              <a:t>The Gunfighter, High Maintenance, About a Girl</a:t>
            </a:r>
            <a:r>
              <a:rPr lang="en-GB"/>
              <a:t>, etc, are particularly useful when thinking about how to structure their own projects. </a:t>
            </a:r>
          </a:p>
          <a:p>
            <a:pPr marL="0" marR="0" indent="0" algn="l" defTabSz="457200" rtl="0" fontAlgn="auto" latinLnBrk="0" hangingPunct="0">
              <a:lnSpc>
                <a:spcPct val="100000"/>
              </a:lnSpc>
              <a:spcBef>
                <a:spcPts val="0"/>
              </a:spcBef>
              <a:spcAft>
                <a:spcPts val="0"/>
              </a:spcAft>
              <a:buClrTx/>
              <a:buSzTx/>
              <a:buFontTx/>
              <a:buNone/>
              <a:tabLst/>
            </a:pPr>
            <a:endParaRPr lang="en-GB"/>
          </a:p>
          <a:p>
            <a:r>
              <a:rPr lang="en-GB"/>
              <a:t>We also give students a set of questions to answer as they view our chosen shorts:</a:t>
            </a:r>
          </a:p>
          <a:p>
            <a:pPr lvl="0"/>
            <a:endParaRPr lang="en-GB"/>
          </a:p>
          <a:p>
            <a:pPr marL="285750" lvl="0" indent="-285750">
              <a:buFont typeface="Arial" panose="020B0604020202020204" pitchFamily="34" charset="0"/>
              <a:buChar char="•"/>
            </a:pPr>
            <a:r>
              <a:rPr lang="en-GB" sz="1400"/>
              <a:t>What is the genre(s) of the film? What genre conventions evidence your choice?</a:t>
            </a:r>
          </a:p>
          <a:p>
            <a:pPr marL="285750" lvl="0" indent="-285750">
              <a:buFont typeface="Arial" panose="020B0604020202020204" pitchFamily="34" charset="0"/>
              <a:buChar char="•"/>
            </a:pPr>
            <a:r>
              <a:rPr lang="en-GB" sz="1400"/>
              <a:t>What is memorable about the character(s) of the film?</a:t>
            </a:r>
          </a:p>
          <a:p>
            <a:pPr marL="285750" lvl="0" indent="-285750">
              <a:buFont typeface="Arial" panose="020B0604020202020204" pitchFamily="34" charset="0"/>
              <a:buChar char="•"/>
            </a:pPr>
            <a:r>
              <a:rPr lang="en-GB" sz="1400"/>
              <a:t>Does it have a twist? If yes, does it work? Did you see it coming? Will it stay with you? Why?</a:t>
            </a:r>
          </a:p>
          <a:p>
            <a:pPr marL="285750" lvl="0" indent="-285750">
              <a:buFont typeface="Arial" panose="020B0604020202020204" pitchFamily="34" charset="0"/>
              <a:buChar char="•"/>
            </a:pPr>
            <a:r>
              <a:rPr lang="en-GB" sz="1400"/>
              <a:t>What is the premise/concept of the short? Can you define it in one sentence?</a:t>
            </a:r>
          </a:p>
          <a:p>
            <a:pPr marL="285750" lvl="0" indent="-285750">
              <a:buFont typeface="Arial" panose="020B0604020202020204" pitchFamily="34" charset="0"/>
              <a:buChar char="•"/>
            </a:pPr>
            <a:r>
              <a:rPr lang="en-GB" sz="1400"/>
              <a:t>Rate the film 0 to 10 for how much you enjoyed it.</a:t>
            </a:r>
          </a:p>
          <a:p>
            <a:pPr marL="285750" lvl="0" indent="-285750">
              <a:buFont typeface="Arial" panose="020B0604020202020204" pitchFamily="34" charset="0"/>
              <a:buChar char="•"/>
            </a:pPr>
            <a:r>
              <a:rPr lang="en-GB" sz="1400"/>
              <a:t>Rate the film 0 to 10 for how well-made it is and for its audience potential (it might not be your cup of tea but can you see others enjoying it?).</a:t>
            </a:r>
          </a:p>
          <a:p>
            <a:pPr marL="0" marR="0" indent="0" algn="l" defTabSz="457200" rtl="0" fontAlgn="auto" latinLnBrk="0" hangingPunct="0">
              <a:lnSpc>
                <a:spcPct val="100000"/>
              </a:lnSpc>
              <a:spcBef>
                <a:spcPts val="0"/>
              </a:spcBef>
              <a:spcAft>
                <a:spcPts val="0"/>
              </a:spcAft>
              <a:buClrTx/>
              <a:buSzTx/>
              <a:buFontTx/>
              <a:buNone/>
              <a:tabLst/>
            </a:pPr>
            <a:endParaRPr lang="en-GB"/>
          </a:p>
        </p:txBody>
      </p:sp>
      <p:pic>
        <p:nvPicPr>
          <p:cNvPr id="4" name="Recorded Sound">
            <a:hlinkClick r:id="" action="ppaction://media"/>
            <a:extLst>
              <a:ext uri="{FF2B5EF4-FFF2-40B4-BE49-F238E27FC236}">
                <a16:creationId xmlns:a16="http://schemas.microsoft.com/office/drawing/2014/main" id="{A7331C01-8295-4E11-8A1B-910CBAA649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0700" y="146179"/>
            <a:ext cx="609600" cy="609600"/>
          </a:xfrm>
          <a:prstGeom prst="rect">
            <a:avLst/>
          </a:prstGeom>
        </p:spPr>
      </p:pic>
    </p:spTree>
    <p:extLst>
      <p:ext uri="{BB962C8B-B14F-4D97-AF65-F5344CB8AC3E}">
        <p14:creationId xmlns:p14="http://schemas.microsoft.com/office/powerpoint/2010/main" val="206930533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35531"/>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279919" y="1054359"/>
            <a:ext cx="8332237" cy="53553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b="1" u="sng"/>
              <a:t>A list of short shorts (under 10 minutes) for students to watch:</a:t>
            </a:r>
            <a:endParaRPr lang="en-GB"/>
          </a:p>
          <a:p>
            <a:pPr lvl="0"/>
            <a:r>
              <a:rPr lang="en-GB" i="1"/>
              <a:t>Post-it Love: </a:t>
            </a:r>
            <a:r>
              <a:rPr lang="en-GB" i="1" u="sng">
                <a:hlinkClick r:id="rId4"/>
              </a:rPr>
              <a:t>https://www.youtube.com/watch?v=TsKghhQ41FM</a:t>
            </a:r>
            <a:endParaRPr lang="en-GB"/>
          </a:p>
          <a:p>
            <a:pPr lvl="0"/>
            <a:r>
              <a:rPr lang="en-GB" i="1"/>
              <a:t>I’ll Wait for the Next One: </a:t>
            </a:r>
            <a:r>
              <a:rPr lang="en-GB" u="sng">
                <a:hlinkClick r:id="rId5"/>
              </a:rPr>
              <a:t>https://www.youtube.com/watch?v=cN0Ayw-1fgU</a:t>
            </a:r>
            <a:endParaRPr lang="en-GB"/>
          </a:p>
          <a:p>
            <a:pPr lvl="0"/>
            <a:r>
              <a:rPr lang="en-GB" i="1"/>
              <a:t>City Lights: </a:t>
            </a:r>
            <a:r>
              <a:rPr lang="en-GB" i="1" u="sng">
                <a:hlinkClick r:id="rId6"/>
              </a:rPr>
              <a:t>https://www.youtube.com/watch?v=Ub0DQvo2ZWw&amp;feature=emb_logo</a:t>
            </a:r>
            <a:endParaRPr lang="en-GB"/>
          </a:p>
          <a:p>
            <a:pPr lvl="0"/>
            <a:r>
              <a:rPr lang="en-GB" i="1"/>
              <a:t>Jet: </a:t>
            </a:r>
            <a:r>
              <a:rPr lang="en-GB" i="1" u="sng">
                <a:hlinkClick r:id="rId7"/>
              </a:rPr>
              <a:t>https://www.youtube.com/watch?v=VGwiOXnfnCw</a:t>
            </a:r>
            <a:endParaRPr lang="en-GB"/>
          </a:p>
          <a:p>
            <a:pPr lvl="0"/>
            <a:r>
              <a:rPr lang="en-GB" i="1"/>
              <a:t>Playhouse: </a:t>
            </a:r>
            <a:r>
              <a:rPr lang="en-GB" i="1" u="sng">
                <a:hlinkClick r:id="rId8"/>
              </a:rPr>
              <a:t>https://www.youtube.com/watch?time_continue=502&amp;v=4j7UtqbN4U0&amp;feature=emb_logo</a:t>
            </a:r>
            <a:endParaRPr lang="en-GB"/>
          </a:p>
          <a:p>
            <a:pPr lvl="0"/>
            <a:r>
              <a:rPr lang="en-GB" i="1"/>
              <a:t>Standby: </a:t>
            </a:r>
            <a:r>
              <a:rPr lang="en-GB" i="1" u="sng">
                <a:hlinkClick r:id="rId9"/>
              </a:rPr>
              <a:t>https://vimeo.com/207630463</a:t>
            </a:r>
            <a:endParaRPr lang="en-GB"/>
          </a:p>
          <a:p>
            <a:pPr lvl="0"/>
            <a:r>
              <a:rPr lang="en-GB" i="1"/>
              <a:t>7:35am: </a:t>
            </a:r>
            <a:r>
              <a:rPr lang="en-GB" i="1" u="sng">
                <a:hlinkClick r:id="rId10"/>
              </a:rPr>
              <a:t>https://vimeo.com/36470597</a:t>
            </a:r>
            <a:endParaRPr lang="en-GB"/>
          </a:p>
          <a:p>
            <a:pPr lvl="0"/>
            <a:r>
              <a:rPr lang="en-GB" i="1"/>
              <a:t>Vincent (Tim Burton): </a:t>
            </a:r>
            <a:r>
              <a:rPr lang="en-GB" u="sng">
                <a:hlinkClick r:id="rId11"/>
              </a:rPr>
              <a:t>https://www.youtube.com/watch?v=fxQcBKUPm8o</a:t>
            </a:r>
            <a:endParaRPr lang="en-GB"/>
          </a:p>
          <a:p>
            <a:pPr lvl="0"/>
            <a:r>
              <a:rPr lang="en-GB" i="1"/>
              <a:t>Two Birds: </a:t>
            </a:r>
            <a:r>
              <a:rPr lang="en-GB" i="1" u="sng">
                <a:hlinkClick r:id="rId12"/>
              </a:rPr>
              <a:t>https://www.youtube.com/watch?v=I9iKBXoCErw&amp;feature=emb_logo</a:t>
            </a:r>
            <a:endParaRPr lang="en-GB"/>
          </a:p>
          <a:p>
            <a:pPr lvl="0"/>
            <a:r>
              <a:rPr lang="en-GB" i="1"/>
              <a:t>20 HZ: </a:t>
            </a:r>
            <a:r>
              <a:rPr lang="en-GB" i="1" u="sng">
                <a:hlinkClick r:id="rId13"/>
              </a:rPr>
              <a:t>https://vimeo.com/126788735</a:t>
            </a:r>
            <a:endParaRPr lang="en-GB"/>
          </a:p>
          <a:p>
            <a:pPr lvl="0"/>
            <a:r>
              <a:rPr lang="en-GB" i="1"/>
              <a:t>The Life of Death: </a:t>
            </a:r>
            <a:r>
              <a:rPr lang="en-GB" u="sng">
                <a:hlinkClick r:id="rId14"/>
              </a:rPr>
              <a:t>https://www.youtube.com/watch?v=jcK0ykUm1zo</a:t>
            </a:r>
            <a:endParaRPr lang="en-GB"/>
          </a:p>
          <a:p>
            <a:pPr lvl="0"/>
            <a:r>
              <a:rPr lang="en-GB" i="1"/>
              <a:t>Saw (the short that originated the popular, albeit disgusting, movie franchise): </a:t>
            </a:r>
            <a:r>
              <a:rPr lang="en-GB" i="1" u="sng">
                <a:hlinkClick r:id="rId15"/>
              </a:rPr>
              <a:t>https://www.youtube.com/watch?v=3vWAGzlq110</a:t>
            </a:r>
            <a:endParaRPr lang="en-GB"/>
          </a:p>
          <a:p>
            <a:pPr lvl="0"/>
            <a:r>
              <a:rPr lang="en-GB" i="1"/>
              <a:t>Sniffer: </a:t>
            </a:r>
            <a:r>
              <a:rPr lang="en-GB" i="1" u="sng">
                <a:hlinkClick r:id="rId16"/>
              </a:rPr>
              <a:t>https://vimeo.com/2639044</a:t>
            </a:r>
            <a:endParaRPr lang="en-GB"/>
          </a:p>
          <a:p>
            <a:pPr lvl="0"/>
            <a:r>
              <a:rPr lang="en-GB" i="1"/>
              <a:t>Room 8: </a:t>
            </a:r>
            <a:r>
              <a:rPr lang="en-GB" i="1" u="sng">
                <a:hlinkClick r:id="rId17"/>
              </a:rPr>
              <a:t>https://vimeo.com/64878402</a:t>
            </a:r>
            <a:endParaRPr lang="en-GB"/>
          </a:p>
        </p:txBody>
      </p:sp>
      <p:pic>
        <p:nvPicPr>
          <p:cNvPr id="5" name="Recorded Sound">
            <a:hlinkClick r:id="" action="ppaction://media"/>
            <a:extLst>
              <a:ext uri="{FF2B5EF4-FFF2-40B4-BE49-F238E27FC236}">
                <a16:creationId xmlns:a16="http://schemas.microsoft.com/office/drawing/2014/main" id="{D5C442DA-5D73-403F-B60F-CF05C7B0C54E}"/>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883400" y="164234"/>
            <a:ext cx="609600" cy="609600"/>
          </a:xfrm>
          <a:prstGeom prst="rect">
            <a:avLst/>
          </a:prstGeom>
        </p:spPr>
      </p:pic>
    </p:spTree>
    <p:extLst>
      <p:ext uri="{BB962C8B-B14F-4D97-AF65-F5344CB8AC3E}">
        <p14:creationId xmlns:p14="http://schemas.microsoft.com/office/powerpoint/2010/main" val="166072224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76829"/>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447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1900"/>
              <a:t>This presentation will hopefully provide you with helpful tips on the teaching of screenwriting for the Component 3 coursework.  </a:t>
            </a:r>
          </a:p>
          <a:p>
            <a:endParaRPr lang="en-GB" sz="1900"/>
          </a:p>
          <a:p>
            <a:r>
              <a:rPr lang="en-GB" sz="1900"/>
              <a:t>If you have not taught screenwriting before, I would suggest that you also look at my ‘Intro to Screenwriting’ PPT presentation, available on the WJEC Secure Services website. The </a:t>
            </a:r>
            <a:r>
              <a:rPr lang="en-GB" sz="1900" err="1"/>
              <a:t>Eduqas</a:t>
            </a:r>
            <a:r>
              <a:rPr lang="en-GB" sz="1900"/>
              <a:t> Film Studies Digital Resources page (</a:t>
            </a:r>
            <a:r>
              <a:rPr lang="en-GB" sz="1900">
                <a:hlinkClick r:id="rId4"/>
              </a:rPr>
              <a:t>https://resources.eduqas.co.uk/Pages/ResourceByArgs?subId=50</a:t>
            </a:r>
            <a:r>
              <a:rPr lang="en-GB" sz="1900"/>
              <a:t>) also has many helpful materials on the topic. </a:t>
            </a:r>
          </a:p>
          <a:p>
            <a:endParaRPr lang="en-GB" sz="1900"/>
          </a:p>
          <a:p>
            <a:r>
              <a:rPr lang="en-GB" sz="1900"/>
              <a:t>After years and years of teaching screenwriting, we found that the recipe to a successful Component 3 screenwriting project is to dedicate as much time to the study of screenwriting as a unique visual writing format, followed by detailed planning of student short film scripts. Once students have feasible ideas with solid structures and well-developed character profiles, there’s much they can do outside the classroom.</a:t>
            </a:r>
          </a:p>
        </p:txBody>
      </p:sp>
      <p:pic>
        <p:nvPicPr>
          <p:cNvPr id="6" name="Recorded Sound">
            <a:hlinkClick r:id="" action="ppaction://media"/>
            <a:extLst>
              <a:ext uri="{FF2B5EF4-FFF2-40B4-BE49-F238E27FC236}">
                <a16:creationId xmlns:a16="http://schemas.microsoft.com/office/drawing/2014/main" id="{5FE8D3A3-23A6-4774-9767-1A95433D33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76931" y="176829"/>
            <a:ext cx="609600" cy="609600"/>
          </a:xfrm>
          <a:prstGeom prst="rect">
            <a:avLst/>
          </a:prstGeom>
        </p:spPr>
      </p:pic>
    </p:spTree>
    <p:extLst>
      <p:ext uri="{BB962C8B-B14F-4D97-AF65-F5344CB8AC3E}">
        <p14:creationId xmlns:p14="http://schemas.microsoft.com/office/powerpoint/2010/main" val="90893877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35531"/>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279919" y="1054359"/>
            <a:ext cx="8332237" cy="64325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b="1"/>
              <a:t>Finding their idea</a:t>
            </a:r>
            <a:r>
              <a:rPr lang="en-GB"/>
              <a:t>:</a:t>
            </a:r>
          </a:p>
          <a:p>
            <a:endParaRPr lang="en-GB"/>
          </a:p>
          <a:p>
            <a:r>
              <a:rPr lang="en-GB"/>
              <a:t>This can be the most painful part of the process for some students but the good news is that after a thorough journey through professional scripts and short films, fewer voices will claim ‘I have no idea!’</a:t>
            </a:r>
          </a:p>
          <a:p>
            <a:endParaRPr lang="en-GB"/>
          </a:p>
          <a:p>
            <a:r>
              <a:rPr lang="en-GB"/>
              <a:t>Still, some students have vague premises or images they want to convey, others want to make a film about generic topics such as ‘mental health issues’ or ‘knife crime’ (in 10 minutes!), while a minority will, indeed, have no idea…</a:t>
            </a:r>
          </a:p>
          <a:p>
            <a:endParaRPr lang="en-GB"/>
          </a:p>
          <a:p>
            <a:r>
              <a:rPr lang="en-GB"/>
              <a:t>So, here are some of the tried and tested methods we use to get the ‘way too vague’ and ‘cannot think of a single thing’ types to come up with better structured, feasible plots:</a:t>
            </a:r>
          </a:p>
          <a:p>
            <a:endParaRPr lang="en-GB"/>
          </a:p>
          <a:p>
            <a:pPr marL="457200" lvl="0" indent="-457200">
              <a:buFont typeface="Gill Sans MT"/>
              <a:buAutoNum type="arabicPeriod"/>
            </a:pPr>
            <a:r>
              <a:rPr lang="en-GB"/>
              <a:t>News stories: </a:t>
            </a:r>
            <a:r>
              <a:rPr lang="en-GB" sz="1600">
                <a:hlinkClick r:id="rId4"/>
              </a:rPr>
              <a:t>https://news.sky.com/strangenews</a:t>
            </a:r>
            <a:r>
              <a:rPr lang="en-GB" sz="1600"/>
              <a:t>, </a:t>
            </a:r>
            <a:r>
              <a:rPr lang="en-GB" sz="1600">
                <a:hlinkClick r:id="rId5"/>
              </a:rPr>
              <a:t>https://www.mirror.co.uk/news/real-life-stories/</a:t>
            </a:r>
            <a:r>
              <a:rPr lang="en-GB" sz="1600"/>
              <a:t> , </a:t>
            </a:r>
            <a:r>
              <a:rPr lang="en-GB" sz="1600">
                <a:hlinkClick r:id="rId6"/>
              </a:rPr>
              <a:t>https://mysteriousuniverse.org/</a:t>
            </a:r>
            <a:r>
              <a:rPr lang="en-GB" sz="1600"/>
              <a:t>  </a:t>
            </a:r>
          </a:p>
          <a:p>
            <a:pPr marL="457200" lvl="0" indent="-457200">
              <a:buFont typeface="Gill Sans MT"/>
              <a:buAutoNum type="arabicPeriod"/>
            </a:pPr>
            <a:r>
              <a:rPr lang="en-GB"/>
              <a:t>Write what they know</a:t>
            </a:r>
          </a:p>
          <a:p>
            <a:pPr marL="457200" indent="-457200">
              <a:buFont typeface="Gill Sans MT"/>
              <a:buAutoNum type="arabicPeriod"/>
            </a:pPr>
            <a:r>
              <a:rPr lang="en-GB"/>
              <a:t>Find the genre, its conventions and use a plot generator (</a:t>
            </a:r>
            <a:r>
              <a:rPr lang="en-GB">
                <a:hlinkClick r:id="rId7"/>
              </a:rPr>
              <a:t>https://www.writerswrite.com/fiction/plot-generators/</a:t>
            </a:r>
            <a:r>
              <a:rPr lang="en-GB"/>
              <a:t> </a:t>
            </a:r>
          </a:p>
          <a:p>
            <a:pPr marL="457200" lvl="0" indent="-457200">
              <a:buFont typeface="Gill Sans MT"/>
              <a:buAutoNum type="arabicPeriod"/>
            </a:pPr>
            <a:r>
              <a:rPr lang="en-GB"/>
              <a:t>Do some research! </a:t>
            </a:r>
          </a:p>
          <a:p>
            <a:endParaRPr lang="en-GB"/>
          </a:p>
          <a:p>
            <a:endParaRPr lang="en-GB"/>
          </a:p>
          <a:p>
            <a:endParaRPr lang="en-GB"/>
          </a:p>
        </p:txBody>
      </p:sp>
      <p:pic>
        <p:nvPicPr>
          <p:cNvPr id="5" name="Recorded Sound">
            <a:hlinkClick r:id="" action="ppaction://media"/>
            <a:extLst>
              <a:ext uri="{FF2B5EF4-FFF2-40B4-BE49-F238E27FC236}">
                <a16:creationId xmlns:a16="http://schemas.microsoft.com/office/drawing/2014/main" id="{A7451DDF-B807-4A01-ADEC-E63C53AE3D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12000" y="143532"/>
            <a:ext cx="609600" cy="609600"/>
          </a:xfrm>
          <a:prstGeom prst="rect">
            <a:avLst/>
          </a:prstGeom>
        </p:spPr>
      </p:pic>
    </p:spTree>
    <p:extLst>
      <p:ext uri="{BB962C8B-B14F-4D97-AF65-F5344CB8AC3E}">
        <p14:creationId xmlns:p14="http://schemas.microsoft.com/office/powerpoint/2010/main" val="413512274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1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3" y="216587"/>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05881" y="1250302"/>
            <a:ext cx="8332237" cy="5078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1"/>
              <a:t>Writing the synopsis</a:t>
            </a:r>
            <a:r>
              <a:rPr lang="en-GB"/>
              <a:t>:</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So they now have their initial ideas and some even have some decently developed structures. What’s next, then?</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The synopsis.</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We ask our students to give us a 3-act-structure synopsis between 200 and 400 words. We might mention Syd Field or Robert McKee but we don’t follow any screenwriting guru. There is no need. All they need to know is that most films have the following structure:</a:t>
            </a:r>
          </a:p>
          <a:p>
            <a:pPr marL="0" marR="0" indent="0" algn="l" defTabSz="457200" rtl="0" fontAlgn="auto" latinLnBrk="0" hangingPunct="0">
              <a:lnSpc>
                <a:spcPct val="100000"/>
              </a:lnSpc>
              <a:spcBef>
                <a:spcPts val="0"/>
              </a:spcBef>
              <a:spcAft>
                <a:spcPts val="0"/>
              </a:spcAft>
              <a:buClrTx/>
              <a:buSzTx/>
              <a:buFontTx/>
              <a:buNone/>
              <a:tabLst/>
            </a:pPr>
            <a:endParaRPr lang="en-GB"/>
          </a:p>
          <a:p>
            <a:pPr marL="342900" marR="0" indent="-342900" algn="l" defTabSz="457200" rtl="0" fontAlgn="auto" latinLnBrk="0" hangingPunct="0">
              <a:lnSpc>
                <a:spcPct val="100000"/>
              </a:lnSpc>
              <a:spcBef>
                <a:spcPts val="0"/>
              </a:spcBef>
              <a:spcAft>
                <a:spcPts val="0"/>
              </a:spcAft>
              <a:buClrTx/>
              <a:buSzTx/>
              <a:buFont typeface="+mj-lt"/>
              <a:buAutoNum type="arabicPeriod"/>
              <a:tabLst/>
            </a:pPr>
            <a:r>
              <a:rPr lang="en-GB"/>
              <a:t>The beginning (or set-up), where they introduce their characters, their wants and finally, the conflict.</a:t>
            </a:r>
          </a:p>
          <a:p>
            <a:pPr marL="342900" marR="0" indent="-342900" algn="l" defTabSz="457200" rtl="0" fontAlgn="auto" latinLnBrk="0" hangingPunct="0">
              <a:lnSpc>
                <a:spcPct val="100000"/>
              </a:lnSpc>
              <a:spcBef>
                <a:spcPts val="0"/>
              </a:spcBef>
              <a:spcAft>
                <a:spcPts val="0"/>
              </a:spcAft>
              <a:buClrTx/>
              <a:buSzTx/>
              <a:buFont typeface="+mj-lt"/>
              <a:buAutoNum type="arabicPeriod"/>
              <a:tabLst/>
            </a:pPr>
            <a:r>
              <a:rPr lang="en-GB"/>
              <a:t>The middle (or confrontation), where our protagonists try to resolve the issues caused by the conflict.</a:t>
            </a:r>
          </a:p>
          <a:p>
            <a:pPr marL="342900" marR="0" indent="-342900" algn="l" defTabSz="457200" rtl="0" fontAlgn="auto" latinLnBrk="0" hangingPunct="0">
              <a:lnSpc>
                <a:spcPct val="100000"/>
              </a:lnSpc>
              <a:spcBef>
                <a:spcPts val="0"/>
              </a:spcBef>
              <a:spcAft>
                <a:spcPts val="0"/>
              </a:spcAft>
              <a:buClrTx/>
              <a:buSzTx/>
              <a:buFont typeface="+mj-lt"/>
              <a:buAutoNum type="arabicPeriod"/>
              <a:tabLst/>
            </a:pPr>
            <a:r>
              <a:rPr lang="en-GB"/>
              <a:t>The end (or the resolution), where the conflict is dealt with (or not…).</a:t>
            </a:r>
          </a:p>
          <a:p>
            <a:pPr marL="0" marR="0" indent="0" algn="l" defTabSz="457200" rtl="0" fontAlgn="auto" latinLnBrk="0" hangingPunct="0">
              <a:lnSpc>
                <a:spcPct val="100000"/>
              </a:lnSpc>
              <a:spcBef>
                <a:spcPts val="0"/>
              </a:spcBef>
              <a:spcAft>
                <a:spcPts val="0"/>
              </a:spcAft>
              <a:buClrTx/>
              <a:buSzTx/>
              <a:buFontTx/>
              <a:buNone/>
              <a:tabLst/>
            </a:pPr>
            <a:endParaRPr lang="en-GB"/>
          </a:p>
        </p:txBody>
      </p:sp>
      <p:pic>
        <p:nvPicPr>
          <p:cNvPr id="4" name="Recorded Sound">
            <a:hlinkClick r:id="" action="ppaction://media"/>
            <a:extLst>
              <a:ext uri="{FF2B5EF4-FFF2-40B4-BE49-F238E27FC236}">
                <a16:creationId xmlns:a16="http://schemas.microsoft.com/office/drawing/2014/main" id="{5C88A4A2-7617-4302-914F-02CF9F7EAC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3846" y="216587"/>
            <a:ext cx="609600" cy="609600"/>
          </a:xfrm>
          <a:prstGeom prst="rect">
            <a:avLst/>
          </a:prstGeom>
        </p:spPr>
      </p:pic>
    </p:spTree>
    <p:extLst>
      <p:ext uri="{BB962C8B-B14F-4D97-AF65-F5344CB8AC3E}">
        <p14:creationId xmlns:p14="http://schemas.microsoft.com/office/powerpoint/2010/main" val="153480743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3" y="18616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05881" y="1231641"/>
            <a:ext cx="8332237" cy="56753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a:t>Good </a:t>
            </a:r>
            <a:r>
              <a:rPr lang="en-GB" b="1"/>
              <a:t>examples</a:t>
            </a:r>
            <a:r>
              <a:rPr lang="en-GB"/>
              <a:t> from </a:t>
            </a:r>
            <a:r>
              <a:rPr lang="en-GB" b="1" i="1"/>
              <a:t>Sight &amp; Sound</a:t>
            </a:r>
            <a:r>
              <a:rPr lang="en-GB"/>
              <a:t>:</a:t>
            </a:r>
          </a:p>
          <a:p>
            <a:pPr lvl="0">
              <a:lnSpc>
                <a:spcPct val="80000"/>
              </a:lnSpc>
            </a:pPr>
            <a:endParaRPr lang="en-GB" b="1" i="1"/>
          </a:p>
          <a:p>
            <a:pPr lvl="0">
              <a:lnSpc>
                <a:spcPct val="80000"/>
              </a:lnSpc>
            </a:pPr>
            <a:r>
              <a:rPr lang="en-GB" sz="1600" b="1" i="1"/>
              <a:t>THE MATRIX</a:t>
            </a:r>
            <a:endParaRPr lang="en-GB" sz="1600"/>
          </a:p>
          <a:p>
            <a:pPr lvl="0">
              <a:lnSpc>
                <a:spcPct val="80000"/>
              </a:lnSpc>
            </a:pPr>
            <a:r>
              <a:rPr lang="en-GB" sz="1600"/>
              <a:t>Synopsis by Sight &amp; Sound</a:t>
            </a:r>
          </a:p>
          <a:p>
            <a:pPr lvl="0">
              <a:lnSpc>
                <a:spcPct val="80000"/>
              </a:lnSpc>
            </a:pPr>
            <a:r>
              <a:rPr lang="en-GB" sz="1600"/>
              <a:t>Menial office worker Thomas Anderson operates by night as computer hacker Neo. Warnings from unknown girl Trinity fail to prevent his detention by law-enforcement agent Smith, who demands Neo help capture notorious subversive Morpheus. Refusing to co-operate, Neo is released. Trinity takes him to meet Morpheus, leader of the struggle against the Matrix, an artificial intelligence that controls the world. Morpheus explains that the planet's long-derelict citizens are trapped in the illusion of 1999 (really the distant past) until converted into food and energy to power the Matrix itself.</a:t>
            </a:r>
          </a:p>
          <a:p>
            <a:pPr lvl="0">
              <a:lnSpc>
                <a:spcPct val="80000"/>
              </a:lnSpc>
            </a:pPr>
            <a:endParaRPr lang="en-GB" sz="1600"/>
          </a:p>
          <a:p>
            <a:pPr lvl="0">
              <a:lnSpc>
                <a:spcPct val="80000"/>
              </a:lnSpc>
            </a:pPr>
            <a:r>
              <a:rPr lang="en-GB" sz="1600"/>
              <a:t>Joining Morpheus' team, Neo endures an agonising awakening process. Although his body is on a life-support system, a mental projection of his digital self roams the Matrix's simulation of the everyday. He can also be programmed with phenomenal skills. Morpheus is convinced they have found in Neo the fabled leader, The One, who can rescue the planet. Betrayed by fellow crew-member Cypher, Morpheus is captured by Smith, desperate to prise from him the location of Zion, the last stronghold of humanity. Rushing to the rescue, Neo and Trinity battle enormous odds to save him. </a:t>
            </a:r>
          </a:p>
          <a:p>
            <a:pPr lvl="0">
              <a:lnSpc>
                <a:spcPct val="80000"/>
              </a:lnSpc>
            </a:pPr>
            <a:endParaRPr lang="en-GB" sz="1600"/>
          </a:p>
          <a:p>
            <a:pPr lvl="0">
              <a:lnSpc>
                <a:spcPct val="80000"/>
              </a:lnSpc>
            </a:pPr>
            <a:r>
              <a:rPr lang="en-GB" sz="1600"/>
              <a:t>As Matrix forces close in, Smith traps Neo and shoots him down. But when Trinity declares her love to Neo's body his digital self is miraculously resurrected. He blows Smith apart and returns to his body just in time to thwart the Matrix invaders. Embracing Trinity and accepting his role as The One, he prepares to revitalise a dormant world.</a:t>
            </a:r>
          </a:p>
          <a:p>
            <a:pPr lvl="0">
              <a:lnSpc>
                <a:spcPct val="80000"/>
              </a:lnSpc>
            </a:pPr>
            <a:r>
              <a:rPr lang="en-GB" sz="1600"/>
              <a:t>243 words</a:t>
            </a:r>
          </a:p>
          <a:p>
            <a:pPr marL="0" marR="0" indent="0" algn="l" defTabSz="457200" rtl="0" fontAlgn="auto" latinLnBrk="0" hangingPunct="0">
              <a:lnSpc>
                <a:spcPct val="100000"/>
              </a:lnSpc>
              <a:spcBef>
                <a:spcPts val="0"/>
              </a:spcBef>
              <a:spcAft>
                <a:spcPts val="0"/>
              </a:spcAft>
              <a:buClrTx/>
              <a:buSzTx/>
              <a:buFontTx/>
              <a:buNone/>
              <a:tabLst/>
            </a:pPr>
            <a:endParaRPr kumimoji="0" lang="en-GB" sz="1800" b="1" i="0" u="none" strike="noStrike" cap="none" spc="0" normalizeH="0" baseline="0">
              <a:ln>
                <a:noFill/>
              </a:ln>
              <a:solidFill>
                <a:srgbClr val="000000"/>
              </a:solidFill>
              <a:effectLst/>
              <a:uFillTx/>
              <a:latin typeface="+mj-lt"/>
              <a:ea typeface="+mj-ea"/>
              <a:cs typeface="+mj-cs"/>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pic>
        <p:nvPicPr>
          <p:cNvPr id="5" name="Recorded Sound">
            <a:hlinkClick r:id="" action="ppaction://media"/>
            <a:extLst>
              <a:ext uri="{FF2B5EF4-FFF2-40B4-BE49-F238E27FC236}">
                <a16:creationId xmlns:a16="http://schemas.microsoft.com/office/drawing/2014/main" id="{5384A32B-8B6A-41B8-97E8-B8BC630255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04184" y="186160"/>
            <a:ext cx="609600" cy="609600"/>
          </a:xfrm>
          <a:prstGeom prst="rect">
            <a:avLst/>
          </a:prstGeom>
        </p:spPr>
      </p:pic>
    </p:spTree>
    <p:extLst>
      <p:ext uri="{BB962C8B-B14F-4D97-AF65-F5344CB8AC3E}">
        <p14:creationId xmlns:p14="http://schemas.microsoft.com/office/powerpoint/2010/main" val="1008066247"/>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3" y="232813"/>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05881" y="1231641"/>
            <a:ext cx="8332237" cy="58723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a:t>Good </a:t>
            </a:r>
            <a:r>
              <a:rPr lang="en-GB" b="1"/>
              <a:t>examples</a:t>
            </a:r>
            <a:r>
              <a:rPr lang="en-GB"/>
              <a:t> from </a:t>
            </a:r>
            <a:r>
              <a:rPr lang="en-GB" b="1" i="1"/>
              <a:t>Sight &amp; Sound</a:t>
            </a:r>
            <a:r>
              <a:rPr lang="en-GB"/>
              <a:t>:</a:t>
            </a:r>
          </a:p>
          <a:p>
            <a:pPr lvl="0">
              <a:lnSpc>
                <a:spcPct val="80000"/>
              </a:lnSpc>
            </a:pPr>
            <a:endParaRPr lang="en-GB" b="1" i="1"/>
          </a:p>
          <a:p>
            <a:pPr lvl="0">
              <a:lnSpc>
                <a:spcPct val="80000"/>
              </a:lnSpc>
            </a:pPr>
            <a:r>
              <a:rPr lang="en-GB" sz="1600" b="1" i="1" cap="all"/>
              <a:t>Bridget jones’ diary</a:t>
            </a:r>
            <a:endParaRPr lang="en-GB" sz="1600"/>
          </a:p>
          <a:p>
            <a:pPr lvl="0">
              <a:lnSpc>
                <a:spcPct val="80000"/>
              </a:lnSpc>
            </a:pPr>
            <a:r>
              <a:rPr lang="en-GB" sz="1600"/>
              <a:t>Synopsis by Sight &amp; Sound</a:t>
            </a:r>
          </a:p>
          <a:p>
            <a:pPr lvl="0">
              <a:lnSpc>
                <a:spcPct val="80000"/>
              </a:lnSpc>
            </a:pPr>
            <a:r>
              <a:rPr lang="en-GB" sz="1600"/>
              <a:t>London, a recent Christmas. Thirty-something Bridget Jones works for a publisher, spends her free time drinking with her mates and despairs at her non-existent love life. While visiting her parents, she is introduced to handsome lawyer Mark Darcy, but takes against him when she overhears him disparage her. At work, Bridget begins an affair with her boss, Daniel Cleaver, who claims that Mark Darcy once stole his fiancée. </a:t>
            </a:r>
          </a:p>
          <a:p>
            <a:pPr lvl="0">
              <a:lnSpc>
                <a:spcPct val="80000"/>
              </a:lnSpc>
            </a:pPr>
            <a:endParaRPr lang="en-GB" sz="1600"/>
          </a:p>
          <a:p>
            <a:pPr lvl="0">
              <a:lnSpc>
                <a:spcPct val="80000"/>
              </a:lnSpc>
            </a:pPr>
            <a:r>
              <a:rPr lang="en-GB" sz="1600"/>
              <a:t>Bridget runs into Mark at a number of social occasions, and perseveres in disliking him, a fact she reveals in her diary. When Bridget discovers a naked woman in Daniel's flat, she dumps him and gets a job reporting for a current-affairs show called </a:t>
            </a:r>
            <a:r>
              <a:rPr lang="en-GB" sz="1600" i="1"/>
              <a:t>Sit Up Britain</a:t>
            </a:r>
            <a:r>
              <a:rPr lang="en-GB" sz="1600"/>
              <a:t>. Bridget presents an item about a political refugee's trial and Mark, the refugee's lawyer, grants her an exclusive interview. She grows more attracted to Mark, especially when he helps her prepare for a dinner party. The evening is spoiled by the arrival of Daniel who's come to attempt a reconciliation with Bridget. The two men fight clumsily in the street. It turns out that it was Daniel who stole Mark's wife years before. By Christmas, Bridget is on the verge of revealing her feelings for Mark when it is announced he is getting engaged to Natasha, a lawyer.</a:t>
            </a:r>
          </a:p>
          <a:p>
            <a:pPr lvl="0">
              <a:lnSpc>
                <a:spcPct val="80000"/>
              </a:lnSpc>
            </a:pPr>
            <a:endParaRPr lang="en-GB" sz="1600"/>
          </a:p>
          <a:p>
            <a:pPr lvl="0">
              <a:lnSpc>
                <a:spcPct val="80000"/>
              </a:lnSpc>
            </a:pPr>
            <a:r>
              <a:rPr lang="en-GB" sz="1600"/>
              <a:t>Just before Bridget is about to go on holiday, Mark shows up to confess his love to her, but leaves when he accidentally reads the negative diary entries about him. Bridget runs after him in her skimpy underwear; they kiss in the snow, a couple at last.</a:t>
            </a:r>
          </a:p>
          <a:p>
            <a:pPr lvl="0">
              <a:lnSpc>
                <a:spcPct val="80000"/>
              </a:lnSpc>
            </a:pPr>
            <a:r>
              <a:rPr lang="en-GB" sz="1600"/>
              <a:t>260 words</a:t>
            </a:r>
          </a:p>
          <a:p>
            <a:pPr marL="0" marR="0" indent="0" algn="l" defTabSz="457200" rtl="0" fontAlgn="auto" latinLnBrk="0" hangingPunct="0">
              <a:lnSpc>
                <a:spcPct val="100000"/>
              </a:lnSpc>
              <a:spcBef>
                <a:spcPts val="0"/>
              </a:spcBef>
              <a:spcAft>
                <a:spcPts val="0"/>
              </a:spcAft>
              <a:buClrTx/>
              <a:buSzTx/>
              <a:buFontTx/>
              <a:buNone/>
              <a:tabLst/>
            </a:pPr>
            <a:endParaRPr kumimoji="0" lang="en-GB" sz="1800" b="1" i="0" u="none" strike="noStrike" cap="none" spc="0" normalizeH="0" baseline="0">
              <a:ln>
                <a:noFill/>
              </a:ln>
              <a:solidFill>
                <a:srgbClr val="000000"/>
              </a:solidFill>
              <a:effectLst/>
              <a:uFillTx/>
              <a:latin typeface="+mj-lt"/>
              <a:ea typeface="+mj-ea"/>
              <a:cs typeface="+mj-cs"/>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333892959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8616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403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sz="2000" b="1"/>
              <a:t>The software</a:t>
            </a:r>
            <a:r>
              <a:rPr lang="en-GB" sz="2000"/>
              <a:t>:</a:t>
            </a:r>
          </a:p>
          <a:p>
            <a:pPr marL="0" marR="0" indent="0" algn="l" defTabSz="457200" rtl="0" fontAlgn="auto" latinLnBrk="0" hangingPunct="0">
              <a:lnSpc>
                <a:spcPct val="100000"/>
              </a:lnSpc>
              <a:spcBef>
                <a:spcPts val="0"/>
              </a:spcBef>
              <a:spcAft>
                <a:spcPts val="0"/>
              </a:spcAft>
              <a:buClrTx/>
              <a:buSzTx/>
              <a:buFontTx/>
              <a:buNone/>
              <a:tabLst/>
            </a:pPr>
            <a:endParaRPr lang="en-GB" sz="2000"/>
          </a:p>
          <a:p>
            <a:pPr marL="0" marR="0" indent="0" algn="l" defTabSz="457200" rtl="0" fontAlgn="auto" latinLnBrk="0" hangingPunct="0">
              <a:lnSpc>
                <a:spcPct val="100000"/>
              </a:lnSpc>
              <a:spcBef>
                <a:spcPts val="0"/>
              </a:spcBef>
              <a:spcAft>
                <a:spcPts val="0"/>
              </a:spcAft>
              <a:buClrTx/>
              <a:buSzTx/>
              <a:buFontTx/>
              <a:buNone/>
              <a:tabLst/>
            </a:pPr>
            <a:r>
              <a:rPr lang="en-GB" sz="2000"/>
              <a:t>The following slides are a beginner’s guide to the free screenwriting software we use in our centre: Celtx. </a:t>
            </a:r>
          </a:p>
          <a:p>
            <a:pPr marL="0" marR="0" indent="0" algn="l" defTabSz="457200" rtl="0" fontAlgn="auto" latinLnBrk="0" hangingPunct="0">
              <a:lnSpc>
                <a:spcPct val="100000"/>
              </a:lnSpc>
              <a:spcBef>
                <a:spcPts val="0"/>
              </a:spcBef>
              <a:spcAft>
                <a:spcPts val="0"/>
              </a:spcAft>
              <a:buClrTx/>
              <a:buSzTx/>
              <a:buFontTx/>
              <a:buNone/>
              <a:tabLst/>
            </a:pPr>
            <a:endParaRPr kumimoji="0" lang="en-GB" sz="2000" b="0" i="0" u="none" strike="noStrike" cap="none" spc="0" normalizeH="0" baseline="0">
              <a:ln>
                <a:noFill/>
              </a:ln>
              <a:solidFill>
                <a:srgbClr val="000000"/>
              </a:solidFill>
              <a:effectLst/>
              <a:uFillTx/>
              <a:latin typeface="+mj-lt"/>
              <a:ea typeface="+mj-ea"/>
              <a:cs typeface="+mj-cs"/>
              <a:sym typeface="Helvetica"/>
            </a:endParaRPr>
          </a:p>
          <a:p>
            <a:pPr marL="0" marR="0" indent="0" algn="l" defTabSz="457200" rtl="0" fontAlgn="auto" latinLnBrk="0" hangingPunct="0">
              <a:lnSpc>
                <a:spcPct val="100000"/>
              </a:lnSpc>
              <a:spcBef>
                <a:spcPts val="0"/>
              </a:spcBef>
              <a:spcAft>
                <a:spcPts val="0"/>
              </a:spcAft>
              <a:buClrTx/>
              <a:buSzTx/>
              <a:buFontTx/>
              <a:buNone/>
              <a:tabLst/>
            </a:pPr>
            <a:r>
              <a:rPr lang="en-GB" sz="2000"/>
              <a:t>Some of my students actually prefer Writer Duet. </a:t>
            </a:r>
          </a:p>
          <a:p>
            <a:pPr marL="0" marR="0" indent="0" algn="l" defTabSz="457200" rtl="0" fontAlgn="auto" latinLnBrk="0" hangingPunct="0">
              <a:lnSpc>
                <a:spcPct val="100000"/>
              </a:lnSpc>
              <a:spcBef>
                <a:spcPts val="0"/>
              </a:spcBef>
              <a:spcAft>
                <a:spcPts val="0"/>
              </a:spcAft>
              <a:buClrTx/>
              <a:buSzTx/>
              <a:buFontTx/>
              <a:buNone/>
              <a:tabLst/>
            </a:pPr>
            <a:endParaRPr kumimoji="0" lang="en-GB" sz="2000" b="0" i="0" u="none" strike="noStrike" cap="none" spc="0" normalizeH="0" baseline="0">
              <a:ln>
                <a:noFill/>
              </a:ln>
              <a:solidFill>
                <a:srgbClr val="000000"/>
              </a:solidFill>
              <a:effectLst/>
              <a:uFillTx/>
              <a:latin typeface="+mj-lt"/>
              <a:ea typeface="+mj-ea"/>
              <a:cs typeface="+mj-cs"/>
              <a:sym typeface="Helvetica"/>
            </a:endParaRPr>
          </a:p>
          <a:p>
            <a:pPr marL="0" marR="0" indent="0" algn="l" defTabSz="457200" rtl="0" fontAlgn="auto" latinLnBrk="0" hangingPunct="0">
              <a:lnSpc>
                <a:spcPct val="100000"/>
              </a:lnSpc>
              <a:spcBef>
                <a:spcPts val="0"/>
              </a:spcBef>
              <a:spcAft>
                <a:spcPts val="0"/>
              </a:spcAft>
              <a:buClrTx/>
              <a:buSzTx/>
              <a:buFontTx/>
              <a:buNone/>
              <a:tabLst/>
            </a:pPr>
            <a:r>
              <a:rPr lang="en-GB" sz="2000"/>
              <a:t>Some enjoy Studio Binder.</a:t>
            </a:r>
          </a:p>
          <a:p>
            <a:pPr marL="0" marR="0" indent="0" algn="l" defTabSz="457200" rtl="0" fontAlgn="auto" latinLnBrk="0" hangingPunct="0">
              <a:lnSpc>
                <a:spcPct val="100000"/>
              </a:lnSpc>
              <a:spcBef>
                <a:spcPts val="0"/>
              </a:spcBef>
              <a:spcAft>
                <a:spcPts val="0"/>
              </a:spcAft>
              <a:buClrTx/>
              <a:buSzTx/>
              <a:buFontTx/>
              <a:buNone/>
              <a:tabLst/>
            </a:pPr>
            <a:endParaRPr lang="en-GB" sz="2000"/>
          </a:p>
          <a:p>
            <a:pPr marL="0" marR="0" indent="0" algn="l" defTabSz="457200" rtl="0" fontAlgn="auto" latinLnBrk="0" hangingPunct="0">
              <a:lnSpc>
                <a:spcPct val="100000"/>
              </a:lnSpc>
              <a:spcBef>
                <a:spcPts val="0"/>
              </a:spcBef>
              <a:spcAft>
                <a:spcPts val="0"/>
              </a:spcAft>
              <a:buClrTx/>
              <a:buSzTx/>
              <a:buFontTx/>
              <a:buNone/>
              <a:tabLst/>
            </a:pPr>
            <a:r>
              <a:rPr lang="en-GB" sz="2000"/>
              <a:t>If you have other suggestions, then please share with us on the Film Studies Facebook page.</a:t>
            </a: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pic>
        <p:nvPicPr>
          <p:cNvPr id="5" name="Recorded Sound">
            <a:hlinkClick r:id="" action="ppaction://media"/>
            <a:extLst>
              <a:ext uri="{FF2B5EF4-FFF2-40B4-BE49-F238E27FC236}">
                <a16:creationId xmlns:a16="http://schemas.microsoft.com/office/drawing/2014/main" id="{A1BA3890-C13F-497B-8A23-401EDCAFCA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45570" y="186160"/>
            <a:ext cx="609600" cy="609600"/>
          </a:xfrm>
          <a:prstGeom prst="rect">
            <a:avLst/>
          </a:prstGeom>
        </p:spPr>
      </p:pic>
    </p:spTree>
    <p:extLst>
      <p:ext uri="{BB962C8B-B14F-4D97-AF65-F5344CB8AC3E}">
        <p14:creationId xmlns:p14="http://schemas.microsoft.com/office/powerpoint/2010/main" val="281490527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0220A-3DBF-4F09-A4A6-681B3B48D02E}"/>
              </a:ext>
            </a:extLst>
          </p:cNvPr>
          <p:cNvSpPr>
            <a:spLocks noGrp="1"/>
          </p:cNvSpPr>
          <p:nvPr>
            <p:ph type="title"/>
          </p:nvPr>
        </p:nvSpPr>
        <p:spPr/>
        <p:txBody>
          <a:bodyPr/>
          <a:lstStyle/>
          <a:p>
            <a:r>
              <a:rPr lang="en-GB"/>
              <a:t>1. Go to Website and register</a:t>
            </a:r>
          </a:p>
        </p:txBody>
      </p:sp>
      <p:sp>
        <p:nvSpPr>
          <p:cNvPr id="3" name="Content Placeholder 2">
            <a:extLst>
              <a:ext uri="{FF2B5EF4-FFF2-40B4-BE49-F238E27FC236}">
                <a16:creationId xmlns:a16="http://schemas.microsoft.com/office/drawing/2014/main" id="{8C6300FB-249D-40C9-BA38-7821C69E0109}"/>
              </a:ext>
            </a:extLst>
          </p:cNvPr>
          <p:cNvSpPr>
            <a:spLocks noGrp="1"/>
          </p:cNvSpPr>
          <p:nvPr>
            <p:ph idx="1"/>
          </p:nvPr>
        </p:nvSpPr>
        <p:spPr>
          <a:xfrm>
            <a:off x="457200" y="2268397"/>
            <a:ext cx="8229600" cy="3489841"/>
          </a:xfrm>
        </p:spPr>
        <p:txBody>
          <a:bodyPr/>
          <a:lstStyle/>
          <a:p>
            <a:r>
              <a:rPr lang="en-GB"/>
              <a:t>Sign in to Celtx from </a:t>
            </a:r>
            <a:r>
              <a:rPr lang="en-GB" u="sng"/>
              <a:t>Google Chrome</a:t>
            </a:r>
            <a:r>
              <a:rPr lang="en-GB"/>
              <a:t>, Firefox or Safari, but not Edge or Explorer (it won’t work…).</a:t>
            </a:r>
          </a:p>
          <a:p>
            <a:r>
              <a:rPr lang="en-GB">
                <a:hlinkClick r:id="rId4"/>
              </a:rPr>
              <a:t>https://www.celtx.com/index.html</a:t>
            </a:r>
            <a:endParaRPr lang="en-GB"/>
          </a:p>
          <a:p>
            <a:endParaRPr lang="en-GB"/>
          </a:p>
        </p:txBody>
      </p:sp>
      <p:pic>
        <p:nvPicPr>
          <p:cNvPr id="4" name="Picture 3">
            <a:extLst>
              <a:ext uri="{FF2B5EF4-FFF2-40B4-BE49-F238E27FC236}">
                <a16:creationId xmlns:a16="http://schemas.microsoft.com/office/drawing/2014/main" id="{B2BFE618-0C1D-4782-8895-C2FB29B26E25}"/>
              </a:ext>
            </a:extLst>
          </p:cNvPr>
          <p:cNvPicPr>
            <a:picLocks noChangeAspect="1"/>
          </p:cNvPicPr>
          <p:nvPr/>
        </p:nvPicPr>
        <p:blipFill>
          <a:blip r:embed="rId5"/>
          <a:stretch>
            <a:fillRect/>
          </a:stretch>
        </p:blipFill>
        <p:spPr>
          <a:xfrm>
            <a:off x="457200" y="3614416"/>
            <a:ext cx="4154648" cy="2336990"/>
          </a:xfrm>
          <a:prstGeom prst="rect">
            <a:avLst/>
          </a:prstGeom>
        </p:spPr>
      </p:pic>
      <p:sp>
        <p:nvSpPr>
          <p:cNvPr id="5" name="Arrow: Left 4">
            <a:extLst>
              <a:ext uri="{FF2B5EF4-FFF2-40B4-BE49-F238E27FC236}">
                <a16:creationId xmlns:a16="http://schemas.microsoft.com/office/drawing/2014/main" id="{4A121EB8-7A3E-42EE-9A93-58A3A465FEC0}"/>
              </a:ext>
            </a:extLst>
          </p:cNvPr>
          <p:cNvSpPr/>
          <p:nvPr/>
        </p:nvSpPr>
        <p:spPr>
          <a:xfrm>
            <a:off x="3137296" y="4727712"/>
            <a:ext cx="2397155" cy="1950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9FD341CD-7E78-43BB-81AA-2FB1818CAFCE}"/>
              </a:ext>
            </a:extLst>
          </p:cNvPr>
          <p:cNvSpPr txBox="1"/>
          <p:nvPr/>
        </p:nvSpPr>
        <p:spPr>
          <a:xfrm>
            <a:off x="5673213" y="4425120"/>
            <a:ext cx="2183234" cy="715581"/>
          </a:xfrm>
          <a:prstGeom prst="rect">
            <a:avLst/>
          </a:prstGeom>
          <a:noFill/>
        </p:spPr>
        <p:txBody>
          <a:bodyPr wrap="square" rtlCol="0">
            <a:spAutoFit/>
          </a:bodyPr>
          <a:lstStyle/>
          <a:p>
            <a:r>
              <a:rPr lang="en-GB" sz="1350"/>
              <a:t>Register your email and choose a password that you will remember!</a:t>
            </a:r>
          </a:p>
        </p:txBody>
      </p:sp>
      <p:sp>
        <p:nvSpPr>
          <p:cNvPr id="9" name="Rectangle 8">
            <a:extLst>
              <a:ext uri="{FF2B5EF4-FFF2-40B4-BE49-F238E27FC236}">
                <a16:creationId xmlns:a16="http://schemas.microsoft.com/office/drawing/2014/main" id="{F7A20C9D-B751-4DCE-9D96-AE50F4F5A83C}"/>
              </a:ext>
            </a:extLst>
          </p:cNvPr>
          <p:cNvSpPr/>
          <p:nvPr/>
        </p:nvSpPr>
        <p:spPr>
          <a:xfrm>
            <a:off x="4954748" y="5628240"/>
            <a:ext cx="3954790" cy="646331"/>
          </a:xfrm>
          <a:prstGeom prst="rect">
            <a:avLst/>
          </a:prstGeom>
        </p:spPr>
        <p:txBody>
          <a:bodyPr wrap="square">
            <a:spAutoFit/>
          </a:bodyPr>
          <a:lstStyle/>
          <a:p>
            <a:r>
              <a:rPr lang="en-GB"/>
              <a:t>You will then be sent an email with a code to verify your new account.</a:t>
            </a:r>
          </a:p>
        </p:txBody>
      </p:sp>
      <p:pic>
        <p:nvPicPr>
          <p:cNvPr id="13" name="Recorded Sound">
            <a:hlinkClick r:id="" action="ppaction://media"/>
            <a:extLst>
              <a:ext uri="{FF2B5EF4-FFF2-40B4-BE49-F238E27FC236}">
                <a16:creationId xmlns:a16="http://schemas.microsoft.com/office/drawing/2014/main" id="{E56C26DE-6583-4D6A-9CDD-14F82670F6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04184" y="148828"/>
            <a:ext cx="609600" cy="609600"/>
          </a:xfrm>
          <a:prstGeom prst="rect">
            <a:avLst/>
          </a:prstGeom>
        </p:spPr>
      </p:pic>
    </p:spTree>
    <p:extLst>
      <p:ext uri="{BB962C8B-B14F-4D97-AF65-F5344CB8AC3E}">
        <p14:creationId xmlns:p14="http://schemas.microsoft.com/office/powerpoint/2010/main" val="273767114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87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139D3D-E59B-47C8-8C80-682B99932E90}"/>
              </a:ext>
            </a:extLst>
          </p:cNvPr>
          <p:cNvPicPr>
            <a:picLocks noChangeAspect="1"/>
          </p:cNvPicPr>
          <p:nvPr/>
        </p:nvPicPr>
        <p:blipFill>
          <a:blip r:embed="rId2"/>
          <a:stretch>
            <a:fillRect/>
          </a:stretch>
        </p:blipFill>
        <p:spPr>
          <a:xfrm>
            <a:off x="497048" y="1554847"/>
            <a:ext cx="7545897" cy="4244567"/>
          </a:xfrm>
          <a:prstGeom prst="rect">
            <a:avLst/>
          </a:prstGeom>
        </p:spPr>
      </p:pic>
      <p:sp>
        <p:nvSpPr>
          <p:cNvPr id="3" name="TextBox 2">
            <a:extLst>
              <a:ext uri="{FF2B5EF4-FFF2-40B4-BE49-F238E27FC236}">
                <a16:creationId xmlns:a16="http://schemas.microsoft.com/office/drawing/2014/main" id="{4A68615E-9F9C-4E8B-9BC7-22F587628512}"/>
              </a:ext>
            </a:extLst>
          </p:cNvPr>
          <p:cNvSpPr txBox="1"/>
          <p:nvPr/>
        </p:nvSpPr>
        <p:spPr>
          <a:xfrm>
            <a:off x="4572000" y="964210"/>
            <a:ext cx="3481431" cy="507831"/>
          </a:xfrm>
          <a:prstGeom prst="rect">
            <a:avLst/>
          </a:prstGeom>
          <a:noFill/>
        </p:spPr>
        <p:txBody>
          <a:bodyPr wrap="square" rtlCol="0">
            <a:spAutoFit/>
          </a:bodyPr>
          <a:lstStyle/>
          <a:p>
            <a:r>
              <a:rPr lang="en-GB" sz="1350"/>
              <a:t>Make sure you specify that your ‘main production focus is ‘Scriptwriting’</a:t>
            </a:r>
          </a:p>
        </p:txBody>
      </p:sp>
      <p:sp>
        <p:nvSpPr>
          <p:cNvPr id="4" name="Arrow: Down 3">
            <a:extLst>
              <a:ext uri="{FF2B5EF4-FFF2-40B4-BE49-F238E27FC236}">
                <a16:creationId xmlns:a16="http://schemas.microsoft.com/office/drawing/2014/main" id="{629ED7B0-EDF8-43D4-9B1B-F3CBC49284BB}"/>
              </a:ext>
            </a:extLst>
          </p:cNvPr>
          <p:cNvSpPr/>
          <p:nvPr/>
        </p:nvSpPr>
        <p:spPr>
          <a:xfrm rot="1880419">
            <a:off x="4842305" y="1346383"/>
            <a:ext cx="172164" cy="20197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194077644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B38A45-A3E9-4DA1-8772-66FCB9B0F323}"/>
              </a:ext>
            </a:extLst>
          </p:cNvPr>
          <p:cNvPicPr>
            <a:picLocks noChangeAspect="1"/>
          </p:cNvPicPr>
          <p:nvPr/>
        </p:nvPicPr>
        <p:blipFill>
          <a:blip r:embed="rId2"/>
          <a:stretch>
            <a:fillRect/>
          </a:stretch>
        </p:blipFill>
        <p:spPr>
          <a:xfrm>
            <a:off x="792760" y="1619731"/>
            <a:ext cx="7464104" cy="4198559"/>
          </a:xfrm>
          <a:prstGeom prst="rect">
            <a:avLst/>
          </a:prstGeom>
        </p:spPr>
      </p:pic>
      <p:sp>
        <p:nvSpPr>
          <p:cNvPr id="5" name="TextBox 4">
            <a:extLst>
              <a:ext uri="{FF2B5EF4-FFF2-40B4-BE49-F238E27FC236}">
                <a16:creationId xmlns:a16="http://schemas.microsoft.com/office/drawing/2014/main" id="{86D1F80D-E5BE-4CB6-8B17-DCA1E75C7BED}"/>
              </a:ext>
            </a:extLst>
          </p:cNvPr>
          <p:cNvSpPr txBox="1"/>
          <p:nvPr/>
        </p:nvSpPr>
        <p:spPr>
          <a:xfrm>
            <a:off x="4349079" y="956098"/>
            <a:ext cx="3116510" cy="507831"/>
          </a:xfrm>
          <a:prstGeom prst="rect">
            <a:avLst/>
          </a:prstGeom>
          <a:noFill/>
        </p:spPr>
        <p:txBody>
          <a:bodyPr wrap="square" rtlCol="0">
            <a:spAutoFit/>
          </a:bodyPr>
          <a:lstStyle/>
          <a:p>
            <a:r>
              <a:rPr lang="en-GB" sz="1350"/>
              <a:t>Name your project (you can rename later). Keep the ‘1 episode’ option</a:t>
            </a:r>
          </a:p>
        </p:txBody>
      </p:sp>
      <p:sp>
        <p:nvSpPr>
          <p:cNvPr id="6" name="Arrow: Down 5">
            <a:extLst>
              <a:ext uri="{FF2B5EF4-FFF2-40B4-BE49-F238E27FC236}">
                <a16:creationId xmlns:a16="http://schemas.microsoft.com/office/drawing/2014/main" id="{A9A7AAC1-19AE-4204-980E-D8A628D695F6}"/>
              </a:ext>
            </a:extLst>
          </p:cNvPr>
          <p:cNvSpPr/>
          <p:nvPr/>
        </p:nvSpPr>
        <p:spPr>
          <a:xfrm rot="1496379">
            <a:off x="4752638" y="1360558"/>
            <a:ext cx="177173" cy="2537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4616377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742245-EECE-44DA-80AE-49FC5BBB471A}"/>
              </a:ext>
            </a:extLst>
          </p:cNvPr>
          <p:cNvPicPr>
            <a:picLocks noChangeAspect="1"/>
          </p:cNvPicPr>
          <p:nvPr/>
        </p:nvPicPr>
        <p:blipFill>
          <a:blip r:embed="rId4"/>
          <a:stretch>
            <a:fill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5CE359E9-9C75-47AF-8832-BF5D64DB41F7}"/>
              </a:ext>
            </a:extLst>
          </p:cNvPr>
          <p:cNvSpPr txBox="1"/>
          <p:nvPr/>
        </p:nvSpPr>
        <p:spPr>
          <a:xfrm>
            <a:off x="360957" y="2075269"/>
            <a:ext cx="1767980" cy="2585323"/>
          </a:xfrm>
          <a:prstGeom prst="rect">
            <a:avLst/>
          </a:prstGeom>
          <a:noFill/>
        </p:spPr>
        <p:txBody>
          <a:bodyPr wrap="square" rtlCol="0">
            <a:spAutoFit/>
          </a:bodyPr>
          <a:lstStyle/>
          <a:p>
            <a:r>
              <a:rPr lang="en-GB" sz="1350"/>
              <a:t>You are now ready to start.</a:t>
            </a:r>
          </a:p>
          <a:p>
            <a:endParaRPr lang="en-GB" sz="1350"/>
          </a:p>
          <a:p>
            <a:r>
              <a:rPr lang="en-GB" sz="1350"/>
              <a:t>The grey line indicates a scene heading and students ought to be reminded that every time they change location, they must change the scene heading…</a:t>
            </a:r>
          </a:p>
        </p:txBody>
      </p:sp>
      <p:pic>
        <p:nvPicPr>
          <p:cNvPr id="4" name="Recorded Sound">
            <a:hlinkClick r:id="" action="ppaction://media"/>
            <a:extLst>
              <a:ext uri="{FF2B5EF4-FFF2-40B4-BE49-F238E27FC236}">
                <a16:creationId xmlns:a16="http://schemas.microsoft.com/office/drawing/2014/main" id="{47979BE8-2B43-4939-A342-D57DCE5C57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71138" y="146538"/>
            <a:ext cx="609600" cy="609600"/>
          </a:xfrm>
          <a:prstGeom prst="rect">
            <a:avLst/>
          </a:prstGeom>
        </p:spPr>
      </p:pic>
    </p:spTree>
    <p:extLst>
      <p:ext uri="{BB962C8B-B14F-4D97-AF65-F5344CB8AC3E}">
        <p14:creationId xmlns:p14="http://schemas.microsoft.com/office/powerpoint/2010/main" val="444638347"/>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9F109-4DDE-49C5-BCBB-7A3C0B5522B5}"/>
              </a:ext>
            </a:extLst>
          </p:cNvPr>
          <p:cNvPicPr>
            <a:picLocks noChangeAspect="1"/>
          </p:cNvPicPr>
          <p:nvPr/>
        </p:nvPicPr>
        <p:blipFill rotWithShape="1">
          <a:blip r:embed="rId4"/>
          <a:srcRect t="9665" b="3486"/>
          <a:stretch/>
        </p:blipFill>
        <p:spPr>
          <a:xfrm>
            <a:off x="0" y="1533612"/>
            <a:ext cx="9144000" cy="4467138"/>
          </a:xfrm>
          <a:prstGeom prst="rect">
            <a:avLst/>
          </a:prstGeom>
        </p:spPr>
      </p:pic>
      <p:sp>
        <p:nvSpPr>
          <p:cNvPr id="3" name="TextBox 2">
            <a:extLst>
              <a:ext uri="{FF2B5EF4-FFF2-40B4-BE49-F238E27FC236}">
                <a16:creationId xmlns:a16="http://schemas.microsoft.com/office/drawing/2014/main" id="{2ABBC442-69A9-4A5E-B542-253DF3D90876}"/>
              </a:ext>
            </a:extLst>
          </p:cNvPr>
          <p:cNvSpPr txBox="1"/>
          <p:nvPr/>
        </p:nvSpPr>
        <p:spPr>
          <a:xfrm>
            <a:off x="201335" y="932751"/>
            <a:ext cx="8172975" cy="415498"/>
          </a:xfrm>
          <a:prstGeom prst="rect">
            <a:avLst/>
          </a:prstGeom>
          <a:noFill/>
        </p:spPr>
        <p:txBody>
          <a:bodyPr wrap="square" rtlCol="0">
            <a:spAutoFit/>
          </a:bodyPr>
          <a:lstStyle/>
          <a:p>
            <a:r>
              <a:rPr lang="en-GB" sz="2100"/>
              <a:t>Every scene starts with a </a:t>
            </a:r>
            <a:r>
              <a:rPr lang="en-GB" sz="2100" err="1"/>
              <a:t>slugline</a:t>
            </a:r>
            <a:r>
              <a:rPr lang="en-GB" sz="2100"/>
              <a:t> or ‘Scene Heading’</a:t>
            </a:r>
          </a:p>
        </p:txBody>
      </p:sp>
      <p:sp>
        <p:nvSpPr>
          <p:cNvPr id="4" name="TextBox 3">
            <a:extLst>
              <a:ext uri="{FF2B5EF4-FFF2-40B4-BE49-F238E27FC236}">
                <a16:creationId xmlns:a16="http://schemas.microsoft.com/office/drawing/2014/main" id="{1E60E21D-880F-4ED3-A5C9-67F7A53B91AC}"/>
              </a:ext>
            </a:extLst>
          </p:cNvPr>
          <p:cNvSpPr txBox="1"/>
          <p:nvPr/>
        </p:nvSpPr>
        <p:spPr>
          <a:xfrm>
            <a:off x="103814" y="2129005"/>
            <a:ext cx="2217839" cy="3624069"/>
          </a:xfrm>
          <a:prstGeom prst="rect">
            <a:avLst/>
          </a:prstGeom>
          <a:noFill/>
        </p:spPr>
        <p:txBody>
          <a:bodyPr wrap="square" rtlCol="0">
            <a:spAutoFit/>
          </a:bodyPr>
          <a:lstStyle/>
          <a:p>
            <a:r>
              <a:rPr lang="en-GB" sz="1350"/>
              <a:t>The correct format requires students to tell whether the scene is </a:t>
            </a:r>
            <a:r>
              <a:rPr lang="en-GB" sz="1350" b="1"/>
              <a:t>EXT</a:t>
            </a:r>
            <a:r>
              <a:rPr lang="en-GB" sz="1350"/>
              <a:t> (external/exterior) or </a:t>
            </a:r>
            <a:r>
              <a:rPr lang="en-GB" sz="1350" b="1"/>
              <a:t>INT</a:t>
            </a:r>
            <a:r>
              <a:rPr lang="en-GB" sz="1350"/>
              <a:t> (internal/interior). </a:t>
            </a:r>
          </a:p>
          <a:p>
            <a:r>
              <a:rPr lang="en-GB" sz="1350"/>
              <a:t>Then, </a:t>
            </a:r>
            <a:r>
              <a:rPr lang="en-GB" sz="1350" b="1"/>
              <a:t>full stop</a:t>
            </a:r>
            <a:r>
              <a:rPr lang="en-GB" sz="1350"/>
              <a:t>.</a:t>
            </a:r>
          </a:p>
          <a:p>
            <a:endParaRPr lang="en-GB" sz="1350"/>
          </a:p>
          <a:p>
            <a:r>
              <a:rPr lang="en-GB" sz="1350"/>
              <a:t>Then the </a:t>
            </a:r>
            <a:r>
              <a:rPr lang="en-GB" sz="1350" b="1"/>
              <a:t>location</a:t>
            </a:r>
            <a:r>
              <a:rPr lang="en-GB" sz="1350"/>
              <a:t> without any description: </a:t>
            </a:r>
            <a:r>
              <a:rPr lang="en-GB" sz="1350" b="1"/>
              <a:t>CLASSROOM</a:t>
            </a:r>
            <a:r>
              <a:rPr lang="en-GB" sz="1350"/>
              <a:t> (not ‘messy secondary school classroom’, for example).</a:t>
            </a:r>
          </a:p>
          <a:p>
            <a:r>
              <a:rPr lang="en-GB" sz="1350"/>
              <a:t>Then, </a:t>
            </a:r>
            <a:r>
              <a:rPr lang="en-GB" sz="1350" b="1"/>
              <a:t>HYPHEN</a:t>
            </a:r>
            <a:r>
              <a:rPr lang="en-GB" sz="1350"/>
              <a:t>. </a:t>
            </a:r>
          </a:p>
          <a:p>
            <a:endParaRPr lang="en-GB" sz="1350"/>
          </a:p>
          <a:p>
            <a:r>
              <a:rPr lang="en-GB" sz="1350"/>
              <a:t>Then </a:t>
            </a:r>
            <a:r>
              <a:rPr lang="en-GB" sz="1350" b="1"/>
              <a:t>DAY</a:t>
            </a:r>
            <a:r>
              <a:rPr lang="en-GB" sz="1350"/>
              <a:t> or </a:t>
            </a:r>
            <a:r>
              <a:rPr lang="en-GB" sz="1350" b="1"/>
              <a:t>NIGHT</a:t>
            </a:r>
            <a:r>
              <a:rPr lang="en-GB" sz="1350"/>
              <a:t> (no need to specify what time of the day or the night…).</a:t>
            </a:r>
          </a:p>
        </p:txBody>
      </p:sp>
      <p:sp>
        <p:nvSpPr>
          <p:cNvPr id="5" name="Arrow: Left 4">
            <a:extLst>
              <a:ext uri="{FF2B5EF4-FFF2-40B4-BE49-F238E27FC236}">
                <a16:creationId xmlns:a16="http://schemas.microsoft.com/office/drawing/2014/main" id="{FEE09B83-21C6-406C-AC56-F4090CAAAD0B}"/>
              </a:ext>
            </a:extLst>
          </p:cNvPr>
          <p:cNvSpPr/>
          <p:nvPr/>
        </p:nvSpPr>
        <p:spPr>
          <a:xfrm>
            <a:off x="736134" y="1775026"/>
            <a:ext cx="733806" cy="2029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Box 5">
            <a:extLst>
              <a:ext uri="{FF2B5EF4-FFF2-40B4-BE49-F238E27FC236}">
                <a16:creationId xmlns:a16="http://schemas.microsoft.com/office/drawing/2014/main" id="{422475F5-3ACA-4819-9A98-7368336277E2}"/>
              </a:ext>
            </a:extLst>
          </p:cNvPr>
          <p:cNvSpPr txBox="1"/>
          <p:nvPr/>
        </p:nvSpPr>
        <p:spPr>
          <a:xfrm>
            <a:off x="3429000" y="3429000"/>
            <a:ext cx="2393442" cy="923330"/>
          </a:xfrm>
          <a:prstGeom prst="rect">
            <a:avLst/>
          </a:prstGeom>
          <a:noFill/>
        </p:spPr>
        <p:txBody>
          <a:bodyPr wrap="square" rtlCol="0">
            <a:spAutoFit/>
          </a:bodyPr>
          <a:lstStyle/>
          <a:p>
            <a:r>
              <a:rPr lang="en-GB" sz="1350">
                <a:solidFill>
                  <a:schemeClr val="bg1"/>
                </a:solidFill>
              </a:rPr>
              <a:t>Scene Headings are always in all caps, but you don't need to do it, Celtx will do it for you!</a:t>
            </a:r>
          </a:p>
        </p:txBody>
      </p:sp>
      <p:sp>
        <p:nvSpPr>
          <p:cNvPr id="7" name="TextBox 6">
            <a:extLst>
              <a:ext uri="{FF2B5EF4-FFF2-40B4-BE49-F238E27FC236}">
                <a16:creationId xmlns:a16="http://schemas.microsoft.com/office/drawing/2014/main" id="{5713E5C9-EF94-4802-8439-DC3A3F52B52B}"/>
              </a:ext>
            </a:extLst>
          </p:cNvPr>
          <p:cNvSpPr txBox="1"/>
          <p:nvPr/>
        </p:nvSpPr>
        <p:spPr>
          <a:xfrm>
            <a:off x="3216402" y="2914650"/>
            <a:ext cx="2818638" cy="1754326"/>
          </a:xfrm>
          <a:prstGeom prst="rect">
            <a:avLst/>
          </a:prstGeom>
          <a:noFill/>
        </p:spPr>
        <p:txBody>
          <a:bodyPr wrap="square" rtlCol="0">
            <a:spAutoFit/>
          </a:bodyPr>
          <a:lstStyle/>
          <a:p>
            <a:r>
              <a:rPr lang="en-GB" sz="1350"/>
              <a:t>Scene headings are always all caps but they don’t need to worry about this. As long as they select ‘scene heading’ from the menu, Celtx and other software will do it for them.</a:t>
            </a:r>
          </a:p>
          <a:p>
            <a:endParaRPr lang="en-GB" sz="1350"/>
          </a:p>
          <a:p>
            <a:endParaRPr lang="en-GB" sz="1350"/>
          </a:p>
        </p:txBody>
      </p:sp>
      <p:pic>
        <p:nvPicPr>
          <p:cNvPr id="8" name="Recorded Sound">
            <a:hlinkClick r:id="" action="ppaction://media"/>
            <a:extLst>
              <a:ext uri="{FF2B5EF4-FFF2-40B4-BE49-F238E27FC236}">
                <a16:creationId xmlns:a16="http://schemas.microsoft.com/office/drawing/2014/main" id="{C0D7C2A4-B369-439F-9971-6BFE0EC7F1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29753" y="167096"/>
            <a:ext cx="609600" cy="609600"/>
          </a:xfrm>
          <a:prstGeom prst="rect">
            <a:avLst/>
          </a:prstGeom>
        </p:spPr>
      </p:pic>
    </p:spTree>
    <p:extLst>
      <p:ext uri="{BB962C8B-B14F-4D97-AF65-F5344CB8AC3E}">
        <p14:creationId xmlns:p14="http://schemas.microsoft.com/office/powerpoint/2010/main" val="133250713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76829"/>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53245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b="1"/>
              <a:t>Reading professional screenplays </a:t>
            </a:r>
            <a:r>
              <a:rPr lang="en-GB" sz="2000"/>
              <a:t>is one of </a:t>
            </a:r>
            <a:r>
              <a:rPr lang="en-GB" sz="2000" i="1"/>
              <a:t>the</a:t>
            </a:r>
            <a:r>
              <a:rPr lang="en-GB" sz="2000"/>
              <a:t> most important activities to pursue at the beginning of the students’ screenwriting journey. It seems like an obvious thing to say but it is clear this is not always done as thoroughly as it should have been.</a:t>
            </a:r>
          </a:p>
          <a:p>
            <a:endParaRPr lang="en-GB" sz="2000"/>
          </a:p>
          <a:p>
            <a:r>
              <a:rPr lang="en-GB" sz="2000"/>
              <a:t>One of the main issues NEA moderators witness when looking at student work is a clear lack of understanding of what a screenplay is supposed to look like or supposed to do. From all dialogue with little to no action (a screenplay is not a stage play!) to overly-detailed description of the mise-en-scene and characters’ emotional states (a screenplay if not a novel!), the action-based, succinct flow a good screenplay requires tends to get lost in the process. </a:t>
            </a:r>
          </a:p>
          <a:p>
            <a:endParaRPr lang="en-GB" sz="2000"/>
          </a:p>
          <a:p>
            <a:r>
              <a:rPr lang="en-GB" sz="2000"/>
              <a:t>This is why throughout our students’ journey into screenwriting, we need to make sure they are always given examples from the best of the best. At every opportunity.</a:t>
            </a:r>
          </a:p>
          <a:p>
            <a:endParaRPr lang="en-GB" sz="2000"/>
          </a:p>
        </p:txBody>
      </p:sp>
      <p:pic>
        <p:nvPicPr>
          <p:cNvPr id="4" name="Recorded Sound">
            <a:hlinkClick r:id="" action="ppaction://media"/>
            <a:extLst>
              <a:ext uri="{FF2B5EF4-FFF2-40B4-BE49-F238E27FC236}">
                <a16:creationId xmlns:a16="http://schemas.microsoft.com/office/drawing/2014/main" id="{6AE6C830-3910-471F-8C85-A698F343FF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0277" y="133878"/>
            <a:ext cx="609600" cy="609600"/>
          </a:xfrm>
          <a:prstGeom prst="rect">
            <a:avLst/>
          </a:prstGeom>
        </p:spPr>
      </p:pic>
    </p:spTree>
    <p:extLst>
      <p:ext uri="{BB962C8B-B14F-4D97-AF65-F5344CB8AC3E}">
        <p14:creationId xmlns:p14="http://schemas.microsoft.com/office/powerpoint/2010/main" val="359730038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3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61B15F-1CF5-41E8-816F-BE3F7F67EEB0}"/>
              </a:ext>
            </a:extLst>
          </p:cNvPr>
          <p:cNvSpPr txBox="1"/>
          <p:nvPr/>
        </p:nvSpPr>
        <p:spPr>
          <a:xfrm>
            <a:off x="213919" y="1028701"/>
            <a:ext cx="8745524" cy="715581"/>
          </a:xfrm>
          <a:prstGeom prst="rect">
            <a:avLst/>
          </a:prstGeom>
          <a:noFill/>
        </p:spPr>
        <p:txBody>
          <a:bodyPr wrap="square" rtlCol="0">
            <a:spAutoFit/>
          </a:bodyPr>
          <a:lstStyle/>
          <a:p>
            <a:r>
              <a:rPr lang="en-GB" sz="1350"/>
              <a:t>After a scene heading, they need to write ‘action’ (which includes action and description). In fact, the moment they press enter from their Scene Heading, Celtx will automatically assume they are writing action (because they should be).</a:t>
            </a:r>
          </a:p>
        </p:txBody>
      </p:sp>
      <p:pic>
        <p:nvPicPr>
          <p:cNvPr id="4" name="Picture 3">
            <a:extLst>
              <a:ext uri="{FF2B5EF4-FFF2-40B4-BE49-F238E27FC236}">
                <a16:creationId xmlns:a16="http://schemas.microsoft.com/office/drawing/2014/main" id="{AD869F32-5EED-4E42-A1CB-8A830B52B427}"/>
              </a:ext>
            </a:extLst>
          </p:cNvPr>
          <p:cNvPicPr>
            <a:picLocks noChangeAspect="1"/>
          </p:cNvPicPr>
          <p:nvPr/>
        </p:nvPicPr>
        <p:blipFill rotWithShape="1">
          <a:blip r:embed="rId4"/>
          <a:srcRect t="9787" b="7523"/>
          <a:stretch/>
        </p:blipFill>
        <p:spPr>
          <a:xfrm>
            <a:off x="0" y="1794720"/>
            <a:ext cx="9144000" cy="4253219"/>
          </a:xfrm>
          <a:prstGeom prst="rect">
            <a:avLst/>
          </a:prstGeom>
        </p:spPr>
      </p:pic>
      <p:sp>
        <p:nvSpPr>
          <p:cNvPr id="5" name="Arrow: Left 4">
            <a:extLst>
              <a:ext uri="{FF2B5EF4-FFF2-40B4-BE49-F238E27FC236}">
                <a16:creationId xmlns:a16="http://schemas.microsoft.com/office/drawing/2014/main" id="{FED44DB5-1131-48F6-AC75-1D246A3E05A7}"/>
              </a:ext>
            </a:extLst>
          </p:cNvPr>
          <p:cNvSpPr/>
          <p:nvPr/>
        </p:nvSpPr>
        <p:spPr>
          <a:xfrm>
            <a:off x="761301" y="2014931"/>
            <a:ext cx="2516697" cy="2076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cxnSp>
        <p:nvCxnSpPr>
          <p:cNvPr id="8" name="Straight Arrow Connector 7">
            <a:extLst>
              <a:ext uri="{FF2B5EF4-FFF2-40B4-BE49-F238E27FC236}">
                <a16:creationId xmlns:a16="http://schemas.microsoft.com/office/drawing/2014/main" id="{E6D71797-4C24-4FE7-A17E-28C28DEF8B55}"/>
              </a:ext>
            </a:extLst>
          </p:cNvPr>
          <p:cNvCxnSpPr>
            <a:cxnSpLocks/>
          </p:cNvCxnSpPr>
          <p:nvPr/>
        </p:nvCxnSpPr>
        <p:spPr>
          <a:xfrm flipH="1" flipV="1">
            <a:off x="2202111" y="2776232"/>
            <a:ext cx="1006679" cy="4674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E285B49-466D-4D6A-BB24-8FC8B938E1FA}"/>
              </a:ext>
            </a:extLst>
          </p:cNvPr>
          <p:cNvSpPr txBox="1"/>
          <p:nvPr/>
        </p:nvSpPr>
        <p:spPr>
          <a:xfrm>
            <a:off x="408963" y="2436478"/>
            <a:ext cx="1635854" cy="1962076"/>
          </a:xfrm>
          <a:prstGeom prst="rect">
            <a:avLst/>
          </a:prstGeom>
          <a:noFill/>
        </p:spPr>
        <p:txBody>
          <a:bodyPr wrap="square" rtlCol="0">
            <a:spAutoFit/>
          </a:bodyPr>
          <a:lstStyle/>
          <a:p>
            <a:r>
              <a:rPr lang="en-GB" sz="1350"/>
              <a:t>When introducing a character or group of characters, students should always use ALL CAPS.</a:t>
            </a:r>
          </a:p>
          <a:p>
            <a:endParaRPr lang="en-GB" sz="1350"/>
          </a:p>
          <a:p>
            <a:endParaRPr lang="en-GB" sz="1350"/>
          </a:p>
        </p:txBody>
      </p:sp>
      <p:cxnSp>
        <p:nvCxnSpPr>
          <p:cNvPr id="14" name="Straight Arrow Connector 13">
            <a:extLst>
              <a:ext uri="{FF2B5EF4-FFF2-40B4-BE49-F238E27FC236}">
                <a16:creationId xmlns:a16="http://schemas.microsoft.com/office/drawing/2014/main" id="{E0EB67BC-CF82-4884-8607-468C4214B5BA}"/>
              </a:ext>
            </a:extLst>
          </p:cNvPr>
          <p:cNvCxnSpPr>
            <a:cxnSpLocks/>
          </p:cNvCxnSpPr>
          <p:nvPr/>
        </p:nvCxnSpPr>
        <p:spPr>
          <a:xfrm flipH="1">
            <a:off x="2132902" y="2923518"/>
            <a:ext cx="946907" cy="1708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03FF935-FC6F-48CB-8D10-5F20A2008ED4}"/>
              </a:ext>
            </a:extLst>
          </p:cNvPr>
          <p:cNvSpPr txBox="1"/>
          <p:nvPr/>
        </p:nvSpPr>
        <p:spPr>
          <a:xfrm>
            <a:off x="3033469" y="4074973"/>
            <a:ext cx="3114413" cy="1754326"/>
          </a:xfrm>
          <a:prstGeom prst="rect">
            <a:avLst/>
          </a:prstGeom>
          <a:noFill/>
        </p:spPr>
        <p:txBody>
          <a:bodyPr wrap="square" rtlCol="0">
            <a:spAutoFit/>
          </a:bodyPr>
          <a:lstStyle/>
          <a:p>
            <a:r>
              <a:rPr lang="en-GB" sz="1350">
                <a:solidFill>
                  <a:srgbClr val="0070C0"/>
                </a:solidFill>
              </a:rPr>
              <a:t>If they have important props, such as the </a:t>
            </a:r>
            <a:r>
              <a:rPr lang="en-GB" sz="1350" b="1">
                <a:solidFill>
                  <a:srgbClr val="0070C0"/>
                </a:solidFill>
              </a:rPr>
              <a:t>mobile phones </a:t>
            </a:r>
            <a:r>
              <a:rPr lang="en-GB" sz="1350">
                <a:solidFill>
                  <a:srgbClr val="0070C0"/>
                </a:solidFill>
              </a:rPr>
              <a:t>on the action extract above, it is a good idea to put them in CAPS.</a:t>
            </a:r>
          </a:p>
          <a:p>
            <a:endParaRPr lang="en-GB" sz="1350">
              <a:solidFill>
                <a:srgbClr val="0070C0"/>
              </a:solidFill>
            </a:endParaRPr>
          </a:p>
          <a:p>
            <a:r>
              <a:rPr lang="en-GB" sz="1350">
                <a:solidFill>
                  <a:srgbClr val="0070C0"/>
                </a:solidFill>
              </a:rPr>
              <a:t>The same can be said for any item of the mise-en-scene or a particular action they might wish to emphasise.</a:t>
            </a:r>
          </a:p>
        </p:txBody>
      </p:sp>
      <p:sp>
        <p:nvSpPr>
          <p:cNvPr id="2" name="Rectangle 1">
            <a:extLst>
              <a:ext uri="{FF2B5EF4-FFF2-40B4-BE49-F238E27FC236}">
                <a16:creationId xmlns:a16="http://schemas.microsoft.com/office/drawing/2014/main" id="{941C1AFB-5CAC-4D03-BF8F-356AA1F5FC3A}"/>
              </a:ext>
            </a:extLst>
          </p:cNvPr>
          <p:cNvSpPr/>
          <p:nvPr/>
        </p:nvSpPr>
        <p:spPr>
          <a:xfrm>
            <a:off x="376782" y="4241242"/>
            <a:ext cx="2165807" cy="1131079"/>
          </a:xfrm>
          <a:prstGeom prst="rect">
            <a:avLst/>
          </a:prstGeom>
        </p:spPr>
        <p:txBody>
          <a:bodyPr wrap="square">
            <a:spAutoFit/>
          </a:bodyPr>
          <a:lstStyle/>
          <a:p>
            <a:r>
              <a:rPr lang="en-GB" sz="1350"/>
              <a:t>They should not start scenes with dialogue, unless there is a conversation from a previous scene going on.</a:t>
            </a:r>
          </a:p>
        </p:txBody>
      </p:sp>
      <p:pic>
        <p:nvPicPr>
          <p:cNvPr id="6" name="Recorded Sound">
            <a:hlinkClick r:id="" action="ppaction://media"/>
            <a:extLst>
              <a:ext uri="{FF2B5EF4-FFF2-40B4-BE49-F238E27FC236}">
                <a16:creationId xmlns:a16="http://schemas.microsoft.com/office/drawing/2014/main" id="{CA2CC837-371A-476E-A1F3-D9927B766C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31286" y="1890144"/>
            <a:ext cx="457200" cy="457200"/>
          </a:xfrm>
          <a:prstGeom prst="rect">
            <a:avLst/>
          </a:prstGeom>
        </p:spPr>
      </p:pic>
      <p:pic>
        <p:nvPicPr>
          <p:cNvPr id="9" name="Recorded Sound">
            <a:hlinkClick r:id="" action="ppaction://media"/>
            <a:extLst>
              <a:ext uri="{FF2B5EF4-FFF2-40B4-BE49-F238E27FC236}">
                <a16:creationId xmlns:a16="http://schemas.microsoft.com/office/drawing/2014/main" id="{83647609-CAFC-4C1B-A60D-CCEC2A1FC1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33782" y="2540696"/>
            <a:ext cx="457200" cy="457200"/>
          </a:xfrm>
          <a:prstGeom prst="rect">
            <a:avLst/>
          </a:prstGeom>
        </p:spPr>
      </p:pic>
      <p:pic>
        <p:nvPicPr>
          <p:cNvPr id="11" name="Recorded Sound">
            <a:hlinkClick r:id="" action="ppaction://media"/>
            <a:extLst>
              <a:ext uri="{FF2B5EF4-FFF2-40B4-BE49-F238E27FC236}">
                <a16:creationId xmlns:a16="http://schemas.microsoft.com/office/drawing/2014/main" id="{8097A223-1579-41DB-990D-CF106A4813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99384" y="194599"/>
            <a:ext cx="609600" cy="609600"/>
          </a:xfrm>
          <a:prstGeom prst="rect">
            <a:avLst/>
          </a:prstGeom>
        </p:spPr>
      </p:pic>
    </p:spTree>
    <p:extLst>
      <p:ext uri="{BB962C8B-B14F-4D97-AF65-F5344CB8AC3E}">
        <p14:creationId xmlns:p14="http://schemas.microsoft.com/office/powerpoint/2010/main" val="279795369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2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0011" fill="hold"/>
                                        <p:tgtEl>
                                          <p:spTgt spid="9"/>
                                        </p:tgtEl>
                                      </p:cBhvr>
                                    </p:cmd>
                                  </p:childTnLst>
                                </p:cTn>
                              </p:par>
                            </p:childTnLst>
                          </p:cTn>
                        </p:par>
                        <p:par>
                          <p:cTn id="11" fill="hold">
                            <p:stCondLst>
                              <p:cond delay="150011"/>
                            </p:stCondLst>
                            <p:childTnLst>
                              <p:par>
                                <p:cTn id="12" presetID="1" presetClass="mediacall" presetSubtype="0" fill="hold" nodeType="afterEffect">
                                  <p:stCondLst>
                                    <p:cond delay="0"/>
                                  </p:stCondLst>
                                  <p:childTnLst>
                                    <p:cmd type="call" cmd="playFrom(0.0)">
                                      <p:cBhvr>
                                        <p:cTn id="13" dur="579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audio>
              <p:cMediaNode vol="80000">
                <p:cTn id="15" fill="hold" display="0">
                  <p:stCondLst>
                    <p:cond delay="indefinite"/>
                  </p:stCondLst>
                  <p:endCondLst>
                    <p:cond evt="onStopAudio" delay="0">
                      <p:tgtEl>
                        <p:sldTgt/>
                      </p:tgtEl>
                    </p:cond>
                  </p:endCondLst>
                </p:cTn>
                <p:tgtEl>
                  <p:spTgt spid="9"/>
                </p:tgtEl>
              </p:cMediaNode>
            </p:audio>
            <p:audio>
              <p:cMediaNode vol="80000" showWhenStopped="0">
                <p:cTn id="16"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0E10AE-46B0-4996-A8C0-5CBE6E757618}"/>
              </a:ext>
            </a:extLst>
          </p:cNvPr>
          <p:cNvPicPr>
            <a:picLocks noChangeAspect="1"/>
          </p:cNvPicPr>
          <p:nvPr/>
        </p:nvPicPr>
        <p:blipFill>
          <a:blip r:embed="rId4"/>
          <a:stretch>
            <a:fillRect/>
          </a:stretch>
        </p:blipFill>
        <p:spPr>
          <a:xfrm>
            <a:off x="0" y="857250"/>
            <a:ext cx="9144000" cy="5143500"/>
          </a:xfrm>
          <a:prstGeom prst="rect">
            <a:avLst/>
          </a:prstGeom>
        </p:spPr>
      </p:pic>
      <p:cxnSp>
        <p:nvCxnSpPr>
          <p:cNvPr id="7" name="Straight Arrow Connector 6">
            <a:extLst>
              <a:ext uri="{FF2B5EF4-FFF2-40B4-BE49-F238E27FC236}">
                <a16:creationId xmlns:a16="http://schemas.microsoft.com/office/drawing/2014/main" id="{55D07286-524D-4FED-B1F9-2C9B6B688278}"/>
              </a:ext>
            </a:extLst>
          </p:cNvPr>
          <p:cNvCxnSpPr>
            <a:cxnSpLocks/>
          </p:cNvCxnSpPr>
          <p:nvPr/>
        </p:nvCxnSpPr>
        <p:spPr>
          <a:xfrm>
            <a:off x="2365695" y="3265618"/>
            <a:ext cx="1598103"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0A2A2D19-EA74-4242-9E8B-0A2D0F1D99D4}"/>
              </a:ext>
            </a:extLst>
          </p:cNvPr>
          <p:cNvSpPr txBox="1"/>
          <p:nvPr/>
        </p:nvSpPr>
        <p:spPr>
          <a:xfrm>
            <a:off x="201336" y="2914650"/>
            <a:ext cx="2164360" cy="1754326"/>
          </a:xfrm>
          <a:prstGeom prst="rect">
            <a:avLst/>
          </a:prstGeom>
          <a:noFill/>
        </p:spPr>
        <p:txBody>
          <a:bodyPr wrap="square" rtlCol="0">
            <a:spAutoFit/>
          </a:bodyPr>
          <a:lstStyle/>
          <a:p>
            <a:r>
              <a:rPr lang="en-GB" sz="1350"/>
              <a:t>When characters are about to speak, they must switch from ‘Action’ to ‘Character’.</a:t>
            </a:r>
          </a:p>
          <a:p>
            <a:endParaRPr lang="en-GB" sz="1350"/>
          </a:p>
          <a:p>
            <a:r>
              <a:rPr lang="en-GB" sz="1350"/>
              <a:t>The name will be centred and all caps. Again, Celtx will do this for them.</a:t>
            </a:r>
          </a:p>
        </p:txBody>
      </p:sp>
      <p:cxnSp>
        <p:nvCxnSpPr>
          <p:cNvPr id="12" name="Straight Arrow Connector 11">
            <a:extLst>
              <a:ext uri="{FF2B5EF4-FFF2-40B4-BE49-F238E27FC236}">
                <a16:creationId xmlns:a16="http://schemas.microsoft.com/office/drawing/2014/main" id="{977D8CDF-A0A8-4121-9199-7A8735CAA52F}"/>
              </a:ext>
            </a:extLst>
          </p:cNvPr>
          <p:cNvCxnSpPr>
            <a:cxnSpLocks/>
          </p:cNvCxnSpPr>
          <p:nvPr/>
        </p:nvCxnSpPr>
        <p:spPr>
          <a:xfrm flipH="1" flipV="1">
            <a:off x="522215" y="1706635"/>
            <a:ext cx="402671" cy="120801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Recorded Sound">
            <a:hlinkClick r:id="" action="ppaction://media"/>
            <a:extLst>
              <a:ext uri="{FF2B5EF4-FFF2-40B4-BE49-F238E27FC236}">
                <a16:creationId xmlns:a16="http://schemas.microsoft.com/office/drawing/2014/main" id="{5F151AAA-6BD7-4E19-B7C4-DA5023FBB4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1076" y="123093"/>
            <a:ext cx="609600" cy="609600"/>
          </a:xfrm>
          <a:prstGeom prst="rect">
            <a:avLst/>
          </a:prstGeom>
        </p:spPr>
      </p:pic>
    </p:spTree>
    <p:extLst>
      <p:ext uri="{BB962C8B-B14F-4D97-AF65-F5344CB8AC3E}">
        <p14:creationId xmlns:p14="http://schemas.microsoft.com/office/powerpoint/2010/main" val="638335004"/>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F9E58-A86B-4E99-A1F6-F5C34819D4A7}"/>
              </a:ext>
            </a:extLst>
          </p:cNvPr>
          <p:cNvPicPr>
            <a:picLocks noChangeAspect="1"/>
          </p:cNvPicPr>
          <p:nvPr/>
        </p:nvPicPr>
        <p:blipFill>
          <a:blip r:embed="rId4"/>
          <a:stretch>
            <a:fill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09DB0E3B-26A8-491D-A1D9-6BD9BE6171DB}"/>
              </a:ext>
            </a:extLst>
          </p:cNvPr>
          <p:cNvSpPr txBox="1"/>
          <p:nvPr/>
        </p:nvSpPr>
        <p:spPr>
          <a:xfrm>
            <a:off x="289421" y="3147445"/>
            <a:ext cx="2296487" cy="1546577"/>
          </a:xfrm>
          <a:prstGeom prst="rect">
            <a:avLst/>
          </a:prstGeom>
          <a:noFill/>
        </p:spPr>
        <p:txBody>
          <a:bodyPr wrap="square" rtlCol="0">
            <a:spAutoFit/>
          </a:bodyPr>
          <a:lstStyle/>
          <a:p>
            <a:r>
              <a:rPr lang="en-GB" sz="1350"/>
              <a:t>For the actual dialogue lines, switch from ‘Character’ to ‘Dialogue’.</a:t>
            </a:r>
          </a:p>
          <a:p>
            <a:endParaRPr lang="en-GB" sz="1350"/>
          </a:p>
          <a:p>
            <a:r>
              <a:rPr lang="en-GB" sz="1350"/>
              <a:t>Again, Celtx should do this  for them. </a:t>
            </a:r>
          </a:p>
          <a:p>
            <a:endParaRPr lang="en-GB" sz="1350"/>
          </a:p>
        </p:txBody>
      </p:sp>
      <p:sp>
        <p:nvSpPr>
          <p:cNvPr id="4" name="Arrow: Down 3">
            <a:extLst>
              <a:ext uri="{FF2B5EF4-FFF2-40B4-BE49-F238E27FC236}">
                <a16:creationId xmlns:a16="http://schemas.microsoft.com/office/drawing/2014/main" id="{7775AFE0-480E-45E3-A5F4-838F93AC768D}"/>
              </a:ext>
            </a:extLst>
          </p:cNvPr>
          <p:cNvSpPr/>
          <p:nvPr/>
        </p:nvSpPr>
        <p:spPr>
          <a:xfrm rot="20996026" flipH="1" flipV="1">
            <a:off x="647444" y="1775817"/>
            <a:ext cx="105725" cy="14217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 name="Arrow: Down 4">
            <a:extLst>
              <a:ext uri="{FF2B5EF4-FFF2-40B4-BE49-F238E27FC236}">
                <a16:creationId xmlns:a16="http://schemas.microsoft.com/office/drawing/2014/main" id="{723639D2-5BF2-48DD-8FDD-7A6584419BE1}"/>
              </a:ext>
            </a:extLst>
          </p:cNvPr>
          <p:cNvSpPr/>
          <p:nvPr/>
        </p:nvSpPr>
        <p:spPr>
          <a:xfrm rot="5400000" flipH="1" flipV="1">
            <a:off x="2822467" y="2940297"/>
            <a:ext cx="105725" cy="14217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Recorded Sound">
            <a:hlinkClick r:id="" action="ppaction://media"/>
            <a:extLst>
              <a:ext uri="{FF2B5EF4-FFF2-40B4-BE49-F238E27FC236}">
                <a16:creationId xmlns:a16="http://schemas.microsoft.com/office/drawing/2014/main" id="{808765AD-1048-4860-BDC0-1789E5ACBC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63508" y="81404"/>
            <a:ext cx="609600" cy="609600"/>
          </a:xfrm>
          <a:prstGeom prst="rect">
            <a:avLst/>
          </a:prstGeom>
        </p:spPr>
      </p:pic>
    </p:spTree>
    <p:extLst>
      <p:ext uri="{BB962C8B-B14F-4D97-AF65-F5344CB8AC3E}">
        <p14:creationId xmlns:p14="http://schemas.microsoft.com/office/powerpoint/2010/main" val="294825477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9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28B640-A073-4930-9C4E-C6C11CCDE29A}"/>
              </a:ext>
            </a:extLst>
          </p:cNvPr>
          <p:cNvPicPr>
            <a:picLocks noChangeAspect="1"/>
          </p:cNvPicPr>
          <p:nvPr/>
        </p:nvPicPr>
        <p:blipFill>
          <a:blip r:embed="rId4"/>
          <a:stretch>
            <a:fillRect/>
          </a:stretch>
        </p:blipFill>
        <p:spPr>
          <a:xfrm>
            <a:off x="0" y="857250"/>
            <a:ext cx="9144000" cy="5143500"/>
          </a:xfrm>
          <a:prstGeom prst="rect">
            <a:avLst/>
          </a:prstGeom>
        </p:spPr>
      </p:pic>
      <p:sp>
        <p:nvSpPr>
          <p:cNvPr id="4" name="TextBox 3">
            <a:extLst>
              <a:ext uri="{FF2B5EF4-FFF2-40B4-BE49-F238E27FC236}">
                <a16:creationId xmlns:a16="http://schemas.microsoft.com/office/drawing/2014/main" id="{7593291D-B72D-4FA8-BE6E-B69F6FBF936F}"/>
              </a:ext>
            </a:extLst>
          </p:cNvPr>
          <p:cNvSpPr txBox="1"/>
          <p:nvPr/>
        </p:nvSpPr>
        <p:spPr>
          <a:xfrm>
            <a:off x="195045" y="1863929"/>
            <a:ext cx="1994483" cy="715581"/>
          </a:xfrm>
          <a:prstGeom prst="rect">
            <a:avLst/>
          </a:prstGeom>
          <a:noFill/>
        </p:spPr>
        <p:txBody>
          <a:bodyPr wrap="square" rtlCol="0">
            <a:spAutoFit/>
          </a:bodyPr>
          <a:lstStyle/>
          <a:p>
            <a:r>
              <a:rPr lang="en-GB" sz="1350"/>
              <a:t>Back to action.</a:t>
            </a:r>
          </a:p>
          <a:p>
            <a:endParaRPr lang="en-GB" sz="1350"/>
          </a:p>
          <a:p>
            <a:endParaRPr lang="en-GB" sz="1350"/>
          </a:p>
        </p:txBody>
      </p:sp>
      <p:pic>
        <p:nvPicPr>
          <p:cNvPr id="3" name="Recorded Sound">
            <a:hlinkClick r:id="" action="ppaction://media"/>
            <a:extLst>
              <a:ext uri="{FF2B5EF4-FFF2-40B4-BE49-F238E27FC236}">
                <a16:creationId xmlns:a16="http://schemas.microsoft.com/office/drawing/2014/main" id="{988E2F93-A490-41E7-BC22-F05EA2EBF3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0739" y="158262"/>
            <a:ext cx="609600" cy="609600"/>
          </a:xfrm>
          <a:prstGeom prst="rect">
            <a:avLst/>
          </a:prstGeom>
        </p:spPr>
      </p:pic>
    </p:spTree>
    <p:extLst>
      <p:ext uri="{BB962C8B-B14F-4D97-AF65-F5344CB8AC3E}">
        <p14:creationId xmlns:p14="http://schemas.microsoft.com/office/powerpoint/2010/main" val="126038811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621A6A-C758-47A0-BC9F-874188B61B1F}"/>
              </a:ext>
            </a:extLst>
          </p:cNvPr>
          <p:cNvPicPr>
            <a:picLocks noChangeAspect="1"/>
          </p:cNvPicPr>
          <p:nvPr/>
        </p:nvPicPr>
        <p:blipFill>
          <a:blip r:embed="rId4"/>
          <a:stretch>
            <a:fillRect/>
          </a:stretch>
        </p:blipFill>
        <p:spPr>
          <a:xfrm>
            <a:off x="0" y="857250"/>
            <a:ext cx="9144000" cy="5143500"/>
          </a:xfrm>
          <a:prstGeom prst="rect">
            <a:avLst/>
          </a:prstGeom>
        </p:spPr>
      </p:pic>
      <p:sp>
        <p:nvSpPr>
          <p:cNvPr id="3" name="Arrow: Right 2">
            <a:extLst>
              <a:ext uri="{FF2B5EF4-FFF2-40B4-BE49-F238E27FC236}">
                <a16:creationId xmlns:a16="http://schemas.microsoft.com/office/drawing/2014/main" id="{93966523-E807-439F-9CA9-0303469D8AE7}"/>
              </a:ext>
            </a:extLst>
          </p:cNvPr>
          <p:cNvSpPr/>
          <p:nvPr/>
        </p:nvSpPr>
        <p:spPr>
          <a:xfrm>
            <a:off x="2139192" y="3397541"/>
            <a:ext cx="1620941" cy="629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TextBox 3">
            <a:extLst>
              <a:ext uri="{FF2B5EF4-FFF2-40B4-BE49-F238E27FC236}">
                <a16:creationId xmlns:a16="http://schemas.microsoft.com/office/drawing/2014/main" id="{7F10F363-52E1-483C-9105-197FBA97D52E}"/>
              </a:ext>
            </a:extLst>
          </p:cNvPr>
          <p:cNvSpPr txBox="1"/>
          <p:nvPr/>
        </p:nvSpPr>
        <p:spPr>
          <a:xfrm>
            <a:off x="270546" y="2279185"/>
            <a:ext cx="1786855" cy="3416320"/>
          </a:xfrm>
          <a:prstGeom prst="rect">
            <a:avLst/>
          </a:prstGeom>
          <a:noFill/>
        </p:spPr>
        <p:txBody>
          <a:bodyPr wrap="square" rtlCol="0">
            <a:spAutoFit/>
          </a:bodyPr>
          <a:lstStyle/>
          <a:p>
            <a:r>
              <a:rPr lang="en-GB" sz="1350"/>
              <a:t>Parentheticals are to be used minimally.</a:t>
            </a:r>
          </a:p>
          <a:p>
            <a:r>
              <a:rPr lang="en-GB" sz="1350"/>
              <a:t>Most of time they are not needed and can become annoying, cluttering the action/dialogue.</a:t>
            </a:r>
          </a:p>
          <a:p>
            <a:r>
              <a:rPr lang="en-GB" sz="1350"/>
              <a:t>They should go under the character’s name.</a:t>
            </a:r>
          </a:p>
          <a:p>
            <a:r>
              <a:rPr lang="en-GB" sz="1350"/>
              <a:t>They can also be used in the middle of a dialogue line, if the character’s emotional state or intentions change.</a:t>
            </a:r>
          </a:p>
        </p:txBody>
      </p:sp>
      <p:sp>
        <p:nvSpPr>
          <p:cNvPr id="5" name="Arrow: Up 4">
            <a:extLst>
              <a:ext uri="{FF2B5EF4-FFF2-40B4-BE49-F238E27FC236}">
                <a16:creationId xmlns:a16="http://schemas.microsoft.com/office/drawing/2014/main" id="{87609C37-9218-453B-BEE9-2CC5723EAB90}"/>
              </a:ext>
            </a:extLst>
          </p:cNvPr>
          <p:cNvSpPr/>
          <p:nvPr/>
        </p:nvSpPr>
        <p:spPr>
          <a:xfrm rot="20899207" flipH="1">
            <a:off x="669088" y="1803084"/>
            <a:ext cx="110142" cy="53607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Recorded Sound">
            <a:hlinkClick r:id="" action="ppaction://media"/>
            <a:extLst>
              <a:ext uri="{FF2B5EF4-FFF2-40B4-BE49-F238E27FC236}">
                <a16:creationId xmlns:a16="http://schemas.microsoft.com/office/drawing/2014/main" id="{15053B76-4A59-4D4A-8786-8D0DED5D8A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0" y="99647"/>
            <a:ext cx="609600" cy="609600"/>
          </a:xfrm>
          <a:prstGeom prst="rect">
            <a:avLst/>
          </a:prstGeom>
        </p:spPr>
      </p:pic>
    </p:spTree>
    <p:extLst>
      <p:ext uri="{BB962C8B-B14F-4D97-AF65-F5344CB8AC3E}">
        <p14:creationId xmlns:p14="http://schemas.microsoft.com/office/powerpoint/2010/main" val="4251305038"/>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2353CF-279C-4F41-ACC4-D0B1D47B5319}"/>
              </a:ext>
            </a:extLst>
          </p:cNvPr>
          <p:cNvSpPr txBox="1"/>
          <p:nvPr/>
        </p:nvSpPr>
        <p:spPr>
          <a:xfrm>
            <a:off x="232858" y="1086551"/>
            <a:ext cx="8279933" cy="4997522"/>
          </a:xfrm>
          <a:prstGeom prst="rect">
            <a:avLst/>
          </a:prstGeom>
          <a:noFill/>
        </p:spPr>
        <p:txBody>
          <a:bodyPr wrap="square" rtlCol="0">
            <a:spAutoFit/>
          </a:bodyPr>
          <a:lstStyle/>
          <a:p>
            <a:r>
              <a:rPr lang="en-GB" sz="1275" b="1" u="sng">
                <a:solidFill>
                  <a:srgbClr val="FF0000"/>
                </a:solidFill>
              </a:rPr>
              <a:t>Reminders for Students</a:t>
            </a:r>
          </a:p>
          <a:p>
            <a:endParaRPr lang="en-GB" sz="1275" u="sng"/>
          </a:p>
          <a:p>
            <a:r>
              <a:rPr lang="en-GB" sz="1275"/>
              <a:t>Only write what you can </a:t>
            </a:r>
            <a:r>
              <a:rPr lang="en-GB" sz="1275" b="1"/>
              <a:t>see and hear</a:t>
            </a:r>
            <a:r>
              <a:rPr lang="en-GB" sz="1275"/>
              <a:t>, in the </a:t>
            </a:r>
            <a:r>
              <a:rPr lang="en-GB" sz="1275" b="1"/>
              <a:t>present tense</a:t>
            </a:r>
            <a:r>
              <a:rPr lang="en-GB" sz="1275"/>
              <a:t>, as it happens.</a:t>
            </a:r>
          </a:p>
          <a:p>
            <a:endParaRPr lang="en-GB" sz="1275"/>
          </a:p>
          <a:p>
            <a:r>
              <a:rPr lang="en-GB" sz="1275" b="1"/>
              <a:t>Avoid </a:t>
            </a:r>
            <a:r>
              <a:rPr lang="en-GB" sz="1275"/>
              <a:t>using the </a:t>
            </a:r>
            <a:r>
              <a:rPr lang="en-GB" sz="1275" b="1"/>
              <a:t>passive voice</a:t>
            </a:r>
            <a:r>
              <a:rPr lang="en-GB" sz="1275"/>
              <a:t>, when possible. </a:t>
            </a:r>
            <a:r>
              <a:rPr lang="en-GB" sz="1275">
                <a:latin typeface="Courier New" pitchFamily="49"/>
                <a:cs typeface="Courier New" pitchFamily="49"/>
              </a:rPr>
              <a:t>She is sat at the table </a:t>
            </a:r>
            <a:r>
              <a:rPr lang="en-GB" sz="1275"/>
              <a:t>sounds terrible! Write in the active voice instead: </a:t>
            </a:r>
            <a:r>
              <a:rPr lang="en-GB" sz="1275">
                <a:latin typeface="Courier New" pitchFamily="49"/>
                <a:cs typeface="Courier New" pitchFamily="49"/>
              </a:rPr>
              <a:t>she sits at the table</a:t>
            </a:r>
            <a:r>
              <a:rPr lang="en-GB" sz="1275"/>
              <a:t>. </a:t>
            </a:r>
          </a:p>
          <a:p>
            <a:endParaRPr lang="en-GB" sz="1275"/>
          </a:p>
          <a:p>
            <a:r>
              <a:rPr lang="en-GB" sz="1275" b="1"/>
              <a:t>Do not overuse the present continuous</a:t>
            </a:r>
            <a:r>
              <a:rPr lang="en-GB" sz="1275"/>
              <a:t>. Instead of </a:t>
            </a:r>
            <a:r>
              <a:rPr lang="en-GB" sz="1275">
                <a:latin typeface="Courier New" pitchFamily="49"/>
                <a:cs typeface="Courier New" pitchFamily="49"/>
              </a:rPr>
              <a:t>Jane walking to Martha, </a:t>
            </a:r>
            <a:r>
              <a:rPr lang="en-GB" sz="1275"/>
              <a:t>write </a:t>
            </a:r>
            <a:r>
              <a:rPr lang="en-GB" sz="1275">
                <a:latin typeface="Courier New" pitchFamily="49"/>
                <a:cs typeface="Courier New" pitchFamily="49"/>
              </a:rPr>
              <a:t>Jane </a:t>
            </a:r>
            <a:r>
              <a:rPr lang="en-GB" sz="1275" u="sng">
                <a:latin typeface="Courier New" pitchFamily="49"/>
                <a:cs typeface="Courier New" pitchFamily="49"/>
              </a:rPr>
              <a:t>walks</a:t>
            </a:r>
            <a:r>
              <a:rPr lang="en-GB" sz="1275">
                <a:latin typeface="Courier New" pitchFamily="49"/>
                <a:cs typeface="Courier New" pitchFamily="49"/>
              </a:rPr>
              <a:t> to Martha</a:t>
            </a:r>
            <a:r>
              <a:rPr lang="en-GB" sz="1275"/>
              <a:t>. </a:t>
            </a:r>
          </a:p>
          <a:p>
            <a:endParaRPr lang="en-GB" sz="1275"/>
          </a:p>
          <a:p>
            <a:r>
              <a:rPr lang="en-GB" sz="1275"/>
              <a:t>Do use the occasional </a:t>
            </a:r>
            <a:r>
              <a:rPr lang="en-GB" sz="1275" b="1"/>
              <a:t>visual metaphor</a:t>
            </a:r>
            <a:r>
              <a:rPr lang="en-GB" sz="1275"/>
              <a:t>.</a:t>
            </a:r>
          </a:p>
          <a:p>
            <a:endParaRPr lang="en-GB" sz="1275"/>
          </a:p>
          <a:p>
            <a:r>
              <a:rPr lang="en-GB" sz="1275"/>
              <a:t>Do not over-write descriptions of locations or characters. Some info is important, too much is just horrible to read and not very script-like (</a:t>
            </a:r>
            <a:r>
              <a:rPr lang="en-GB" sz="1275" b="1"/>
              <a:t>you are not writing prose!)</a:t>
            </a:r>
            <a:r>
              <a:rPr lang="en-GB" sz="1275"/>
              <a:t>.</a:t>
            </a:r>
          </a:p>
          <a:p>
            <a:endParaRPr lang="en-GB" sz="1275"/>
          </a:p>
          <a:p>
            <a:r>
              <a:rPr lang="en-GB" sz="1275" b="1"/>
              <a:t>Plan your scene </a:t>
            </a:r>
            <a:r>
              <a:rPr lang="en-GB" sz="1275"/>
              <a:t>before you write it (i.e. outline it in Word).</a:t>
            </a:r>
          </a:p>
          <a:p>
            <a:endParaRPr lang="en-GB" sz="1275"/>
          </a:p>
          <a:p>
            <a:r>
              <a:rPr lang="en-GB" sz="1275"/>
              <a:t>Wrote </a:t>
            </a:r>
            <a:r>
              <a:rPr lang="en-GB" sz="1275" b="1"/>
              <a:t>too much dialogue</a:t>
            </a:r>
            <a:r>
              <a:rPr lang="en-GB" sz="1275"/>
              <a:t>? </a:t>
            </a:r>
            <a:r>
              <a:rPr lang="en-GB" sz="1275" b="1"/>
              <a:t>Edit it</a:t>
            </a:r>
            <a:r>
              <a:rPr lang="en-GB" sz="1275"/>
              <a:t>! Ask yourself, all the time, </a:t>
            </a:r>
            <a:r>
              <a:rPr lang="en-GB" sz="1275" b="1"/>
              <a:t>do I need this line? </a:t>
            </a:r>
            <a:r>
              <a:rPr lang="en-GB" sz="1275"/>
              <a:t>Does it actually add something to the plot? Be ruthless.</a:t>
            </a:r>
          </a:p>
          <a:p>
            <a:endParaRPr lang="en-GB" sz="1275"/>
          </a:p>
          <a:p>
            <a:r>
              <a:rPr lang="en-GB" sz="1275" b="1"/>
              <a:t>Know your characters</a:t>
            </a:r>
            <a:r>
              <a:rPr lang="en-GB" sz="1275"/>
              <a:t>. Do a profile for each of your speaking characters, otherwise you’ll end up with characters that all sound the same, despite their age, gender, personality differences, etc. </a:t>
            </a:r>
          </a:p>
          <a:p>
            <a:endParaRPr lang="en-GB" sz="1275"/>
          </a:p>
          <a:p>
            <a:r>
              <a:rPr lang="en-GB" sz="1275" b="1"/>
              <a:t>Punctuate!</a:t>
            </a:r>
            <a:r>
              <a:rPr lang="en-GB" sz="1275"/>
              <a:t> Use </a:t>
            </a:r>
            <a:r>
              <a:rPr lang="en-GB" sz="1275" b="1"/>
              <a:t>Caps</a:t>
            </a:r>
            <a:r>
              <a:rPr lang="en-GB" sz="1275"/>
              <a:t> for characters’ names and at the beginning of sentences! No lower case ‘I’ for the subject pronoun, please. It’s a screenplay, not a text message!</a:t>
            </a:r>
          </a:p>
        </p:txBody>
      </p:sp>
      <p:pic>
        <p:nvPicPr>
          <p:cNvPr id="5" name="Recorded Sound">
            <a:hlinkClick r:id="" action="ppaction://media"/>
            <a:extLst>
              <a:ext uri="{FF2B5EF4-FFF2-40B4-BE49-F238E27FC236}">
                <a16:creationId xmlns:a16="http://schemas.microsoft.com/office/drawing/2014/main" id="{6B34608F-A44D-4229-A0EA-B94A0D1D00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23539" y="164327"/>
            <a:ext cx="609600" cy="609600"/>
          </a:xfrm>
          <a:prstGeom prst="rect">
            <a:avLst/>
          </a:prstGeom>
        </p:spPr>
      </p:pic>
    </p:spTree>
    <p:extLst>
      <p:ext uri="{BB962C8B-B14F-4D97-AF65-F5344CB8AC3E}">
        <p14:creationId xmlns:p14="http://schemas.microsoft.com/office/powerpoint/2010/main" val="133504058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8616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4247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1"/>
              <a:t>Stages of feedback:</a:t>
            </a:r>
          </a:p>
          <a:p>
            <a:pPr marL="0" marR="0" indent="0" algn="l" defTabSz="457200" rtl="0" fontAlgn="auto" latinLnBrk="0" hangingPunct="0">
              <a:lnSpc>
                <a:spcPct val="100000"/>
              </a:lnSpc>
              <a:spcBef>
                <a:spcPts val="0"/>
              </a:spcBef>
              <a:spcAft>
                <a:spcPts val="0"/>
              </a:spcAft>
              <a:buClrTx/>
              <a:buSzTx/>
              <a:buFontTx/>
              <a:buNone/>
              <a:tabLst/>
            </a:pPr>
            <a:endParaRPr lang="en-GB"/>
          </a:p>
          <a:p>
            <a:pPr marL="0" marR="0" indent="0" algn="l" defTabSz="457200" rtl="0" fontAlgn="auto" latinLnBrk="0" hangingPunct="0">
              <a:lnSpc>
                <a:spcPct val="100000"/>
              </a:lnSpc>
              <a:spcBef>
                <a:spcPts val="0"/>
              </a:spcBef>
              <a:spcAft>
                <a:spcPts val="0"/>
              </a:spcAft>
              <a:buClrTx/>
              <a:buSzTx/>
              <a:buFontTx/>
              <a:buNone/>
              <a:tabLst/>
            </a:pPr>
            <a:r>
              <a:rPr lang="en-GB"/>
              <a:t>We have 4 stages of ‘official’ feedback during the screenwriting progress.  </a:t>
            </a:r>
          </a:p>
          <a:p>
            <a:pPr marL="0" marR="0" indent="0" algn="l" defTabSz="457200" rtl="0" fontAlgn="auto" latinLnBrk="0" hangingPunct="0">
              <a:lnSpc>
                <a:spcPct val="100000"/>
              </a:lnSpc>
              <a:spcBef>
                <a:spcPts val="0"/>
              </a:spcBef>
              <a:spcAft>
                <a:spcPts val="0"/>
              </a:spcAft>
              <a:buClrTx/>
              <a:buSzTx/>
              <a:buFontTx/>
              <a:buNone/>
              <a:tabLst/>
            </a:pPr>
            <a:endParaRPr lang="en-GB"/>
          </a:p>
          <a:p>
            <a:pPr marL="342900" marR="0" indent="-342900" algn="l" defTabSz="457200" rtl="0" fontAlgn="auto" latinLnBrk="0" hangingPunct="0">
              <a:lnSpc>
                <a:spcPct val="100000"/>
              </a:lnSpc>
              <a:spcBef>
                <a:spcPts val="0"/>
              </a:spcBef>
              <a:spcAft>
                <a:spcPts val="0"/>
              </a:spcAft>
              <a:buClrTx/>
              <a:buSzTx/>
              <a:buFont typeface="+mj-lt"/>
              <a:buAutoNum type="arabicPeriod"/>
              <a:tabLst/>
            </a:pPr>
            <a:r>
              <a:rPr lang="en-GB"/>
              <a:t>The synopsis;</a:t>
            </a:r>
          </a:p>
          <a:p>
            <a:pPr marL="342900" marR="0" indent="-342900" algn="l" defTabSz="457200" rtl="0" fontAlgn="auto" latinLnBrk="0" hangingPunct="0">
              <a:lnSpc>
                <a:spcPct val="100000"/>
              </a:lnSpc>
              <a:spcBef>
                <a:spcPts val="0"/>
              </a:spcBef>
              <a:spcAft>
                <a:spcPts val="0"/>
              </a:spcAft>
              <a:buClrTx/>
              <a:buSzTx/>
              <a:buFont typeface="+mj-lt"/>
              <a:buAutoNum type="arabicPeriod"/>
              <a:tabLst/>
            </a:pPr>
            <a:endParaRPr lang="en-GB"/>
          </a:p>
          <a:p>
            <a:pPr marL="342900" marR="0" indent="-342900" algn="l" defTabSz="457200" rtl="0" fontAlgn="auto" latinLnBrk="0" hangingPunct="0">
              <a:lnSpc>
                <a:spcPct val="100000"/>
              </a:lnSpc>
              <a:spcBef>
                <a:spcPts val="0"/>
              </a:spcBef>
              <a:spcAft>
                <a:spcPts val="0"/>
              </a:spcAft>
              <a:buClrTx/>
              <a:buSzTx/>
              <a:buFont typeface="+mj-lt"/>
              <a:buAutoNum type="arabicPeriod"/>
              <a:tabLst/>
            </a:pPr>
            <a:r>
              <a:rPr lang="en-GB"/>
              <a:t>The outline;</a:t>
            </a:r>
          </a:p>
          <a:p>
            <a:pPr marL="342900" marR="0" indent="-342900" algn="l" defTabSz="457200" rtl="0" fontAlgn="auto" latinLnBrk="0" hangingPunct="0">
              <a:lnSpc>
                <a:spcPct val="100000"/>
              </a:lnSpc>
              <a:spcBef>
                <a:spcPts val="0"/>
              </a:spcBef>
              <a:spcAft>
                <a:spcPts val="0"/>
              </a:spcAft>
              <a:buClrTx/>
              <a:buSzTx/>
              <a:buFont typeface="+mj-lt"/>
              <a:buAutoNum type="arabicPeriod"/>
              <a:tabLst/>
            </a:pPr>
            <a:endParaRPr lang="en-GB"/>
          </a:p>
          <a:p>
            <a:pPr marL="342900" marR="0" indent="-342900" algn="l" defTabSz="457200" rtl="0" fontAlgn="auto" latinLnBrk="0" hangingPunct="0">
              <a:lnSpc>
                <a:spcPct val="100000"/>
              </a:lnSpc>
              <a:spcBef>
                <a:spcPts val="0"/>
              </a:spcBef>
              <a:spcAft>
                <a:spcPts val="0"/>
              </a:spcAft>
              <a:buClrTx/>
              <a:buSzTx/>
              <a:buFont typeface="+mj-lt"/>
              <a:buAutoNum type="arabicPeriod"/>
              <a:tabLst/>
            </a:pPr>
            <a:r>
              <a:rPr lang="en-GB"/>
              <a:t>The first scene or first 300 words;</a:t>
            </a:r>
          </a:p>
          <a:p>
            <a:pPr marL="342900" marR="0" indent="-342900" algn="l" defTabSz="457200" rtl="0" fontAlgn="auto" latinLnBrk="0" hangingPunct="0">
              <a:lnSpc>
                <a:spcPct val="100000"/>
              </a:lnSpc>
              <a:spcBef>
                <a:spcPts val="0"/>
              </a:spcBef>
              <a:spcAft>
                <a:spcPts val="0"/>
              </a:spcAft>
              <a:buClrTx/>
              <a:buSzTx/>
              <a:buFont typeface="+mj-lt"/>
              <a:buAutoNum type="arabicPeriod"/>
              <a:tabLst/>
            </a:pPr>
            <a:endParaRPr lang="en-GB"/>
          </a:p>
          <a:p>
            <a:pPr marL="342900" marR="0" indent="-342900" algn="l" defTabSz="457200" rtl="0" fontAlgn="auto" latinLnBrk="0" hangingPunct="0">
              <a:lnSpc>
                <a:spcPct val="100000"/>
              </a:lnSpc>
              <a:spcBef>
                <a:spcPts val="0"/>
              </a:spcBef>
              <a:spcAft>
                <a:spcPts val="0"/>
              </a:spcAft>
              <a:buClrTx/>
              <a:buSzTx/>
              <a:buFont typeface="+mj-lt"/>
              <a:buAutoNum type="arabicPeriod"/>
              <a:tabLst/>
            </a:pPr>
            <a:r>
              <a:rPr lang="en-GB"/>
              <a:t>The first full draft.</a:t>
            </a:r>
          </a:p>
          <a:p>
            <a:pPr marL="342900" marR="0" indent="-342900" algn="l" defTabSz="457200" rtl="0" fontAlgn="auto" latinLnBrk="0" hangingPunct="0">
              <a:lnSpc>
                <a:spcPct val="100000"/>
              </a:lnSpc>
              <a:spcBef>
                <a:spcPts val="0"/>
              </a:spcBef>
              <a:spcAft>
                <a:spcPts val="0"/>
              </a:spcAft>
              <a:buClrTx/>
              <a:buSzTx/>
              <a:buFont typeface="+mj-lt"/>
              <a:buAutoNum type="arabicPeriod"/>
              <a:tabLst/>
            </a:pPr>
            <a:endParaRPr lang="en-GB"/>
          </a:p>
          <a:p>
            <a:pPr marR="0" algn="l" defTabSz="457200" rtl="0" fontAlgn="auto" latinLnBrk="0" hangingPunct="0">
              <a:lnSpc>
                <a:spcPct val="100000"/>
              </a:lnSpc>
              <a:spcBef>
                <a:spcPts val="0"/>
              </a:spcBef>
              <a:spcAft>
                <a:spcPts val="0"/>
              </a:spcAft>
              <a:buClrTx/>
              <a:buSzTx/>
              <a:tabLst/>
            </a:pPr>
            <a:endParaRPr lang="en-GB"/>
          </a:p>
          <a:p>
            <a:pPr marR="0" algn="l" defTabSz="457200" rtl="0" fontAlgn="auto" latinLnBrk="0" hangingPunct="0">
              <a:lnSpc>
                <a:spcPct val="100000"/>
              </a:lnSpc>
              <a:spcBef>
                <a:spcPts val="0"/>
              </a:spcBef>
              <a:spcAft>
                <a:spcPts val="0"/>
              </a:spcAft>
              <a:buClrTx/>
              <a:buSzTx/>
              <a:tabLst/>
            </a:pPr>
            <a:endParaRPr kumimoji="0" lang="en-GB" sz="1800" b="0" i="0" u="none" strike="noStrike" cap="none" spc="0" normalizeH="0" baseline="0">
              <a:ln>
                <a:noFill/>
              </a:ln>
              <a:solidFill>
                <a:srgbClr val="000000"/>
              </a:solidFill>
              <a:effectLst/>
              <a:uFillTx/>
              <a:latin typeface="+mj-lt"/>
              <a:ea typeface="+mj-ea"/>
              <a:cs typeface="+mj-cs"/>
              <a:sym typeface="Helvetica"/>
            </a:endParaRP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pic>
        <p:nvPicPr>
          <p:cNvPr id="4" name="Recorded Sound">
            <a:hlinkClick r:id="" action="ppaction://media"/>
            <a:extLst>
              <a:ext uri="{FF2B5EF4-FFF2-40B4-BE49-F238E27FC236}">
                <a16:creationId xmlns:a16="http://schemas.microsoft.com/office/drawing/2014/main" id="{A9E98FA7-412F-484C-8C5F-0F294987B6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27631" y="156852"/>
            <a:ext cx="609600" cy="609600"/>
          </a:xfrm>
          <a:prstGeom prst="rect">
            <a:avLst/>
          </a:prstGeom>
        </p:spPr>
      </p:pic>
    </p:spTree>
    <p:extLst>
      <p:ext uri="{BB962C8B-B14F-4D97-AF65-F5344CB8AC3E}">
        <p14:creationId xmlns:p14="http://schemas.microsoft.com/office/powerpoint/2010/main" val="2166243436"/>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8CB013-963A-4232-B547-CEEEA92E693A}"/>
              </a:ext>
            </a:extLst>
          </p:cNvPr>
          <p:cNvSpPr/>
          <p:nvPr/>
        </p:nvSpPr>
        <p:spPr>
          <a:xfrm>
            <a:off x="229096" y="2905780"/>
            <a:ext cx="3139001" cy="523220"/>
          </a:xfrm>
          <a:prstGeom prst="rect">
            <a:avLst/>
          </a:prstGeom>
        </p:spPr>
        <p:txBody>
          <a:bodyPr wrap="none">
            <a:spAutoFit/>
          </a:bodyPr>
          <a:lstStyle/>
          <a:p>
            <a:r>
              <a:rPr lang="en-US" sz="2800" kern="1100" spc="-50">
                <a:solidFill>
                  <a:schemeClr val="bg1"/>
                </a:solidFill>
                <a:cs typeface="Gotham Rounded Book"/>
              </a:rPr>
              <a:t>film@eduqas.co.uk</a:t>
            </a:r>
          </a:p>
        </p:txBody>
      </p:sp>
      <p:sp>
        <p:nvSpPr>
          <p:cNvPr id="6" name="TextBox 5">
            <a:extLst>
              <a:ext uri="{FF2B5EF4-FFF2-40B4-BE49-F238E27FC236}">
                <a16:creationId xmlns:a16="http://schemas.microsoft.com/office/drawing/2014/main" id="{0BAAA070-6F79-48DC-BE3F-EDAA6A3F470E}"/>
              </a:ext>
            </a:extLst>
          </p:cNvPr>
          <p:cNvSpPr txBox="1"/>
          <p:nvPr/>
        </p:nvSpPr>
        <p:spPr>
          <a:xfrm>
            <a:off x="429660" y="308263"/>
            <a:ext cx="4769510" cy="647550"/>
          </a:xfrm>
          <a:prstGeom prst="rect">
            <a:avLst/>
          </a:prstGeom>
          <a:noFill/>
        </p:spPr>
        <p:txBody>
          <a:bodyPr wrap="square" rtlCol="0">
            <a:spAutoFit/>
          </a:bodyPr>
          <a:lstStyle/>
          <a:p>
            <a:pPr>
              <a:lnSpc>
                <a:spcPct val="80000"/>
              </a:lnSpc>
            </a:pPr>
            <a:r>
              <a:rPr lang="en-US" sz="4400" kern="1100" spc="-30">
                <a:solidFill>
                  <a:schemeClr val="bg1"/>
                </a:solidFill>
                <a:latin typeface="+mj-lt"/>
                <a:cs typeface="Gotham Rounded Book"/>
              </a:rPr>
              <a:t>Any Questions?</a:t>
            </a:r>
          </a:p>
        </p:txBody>
      </p:sp>
    </p:spTree>
    <p:extLst>
      <p:ext uri="{BB962C8B-B14F-4D97-AF65-F5344CB8AC3E}">
        <p14:creationId xmlns:p14="http://schemas.microsoft.com/office/powerpoint/2010/main" val="1873156282"/>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3" y="18616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05881" y="1231641"/>
            <a:ext cx="8332237" cy="5909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GB" b="1"/>
              <a:t>Screenplay Databases:</a:t>
            </a:r>
          </a:p>
          <a:p>
            <a:pPr marL="0" marR="0" indent="0" algn="l" defTabSz="457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mj-lt"/>
              <a:ea typeface="+mj-ea"/>
              <a:cs typeface="+mj-cs"/>
              <a:sym typeface="Helvetica"/>
            </a:endParaRPr>
          </a:p>
          <a:p>
            <a:r>
              <a:rPr lang="en-GB"/>
              <a:t>The free script databases widely available online are a screenwriting teacher’s best friends. All those Bafta and Oscar winning screenplays (as well as the ones that didn’t win but likely should have) can be reached at the click of a button.</a:t>
            </a:r>
          </a:p>
          <a:p>
            <a:endParaRPr lang="en-GB"/>
          </a:p>
          <a:p>
            <a:r>
              <a:rPr lang="en-GB"/>
              <a:t>Some of the best databases are:</a:t>
            </a:r>
          </a:p>
          <a:p>
            <a:endParaRPr lang="en-GB"/>
          </a:p>
          <a:p>
            <a:pPr marL="342900" indent="-342900">
              <a:buFont typeface="+mj-lt"/>
              <a:buAutoNum type="arabicPeriod"/>
            </a:pPr>
            <a:r>
              <a:rPr lang="en-GB" i="1"/>
              <a:t>IMSDB</a:t>
            </a:r>
            <a:r>
              <a:rPr lang="en-GB"/>
              <a:t> (</a:t>
            </a:r>
            <a:r>
              <a:rPr lang="en-GB">
                <a:hlinkClick r:id="rId4"/>
              </a:rPr>
              <a:t>https://www.imsdb.com/</a:t>
            </a:r>
            <a:r>
              <a:rPr lang="en-GB"/>
              <a:t>): the biggest, but scripts are not PDF.</a:t>
            </a:r>
          </a:p>
          <a:p>
            <a:pPr marL="342900" indent="-342900">
              <a:buFont typeface="+mj-lt"/>
              <a:buAutoNum type="arabicPeriod"/>
            </a:pPr>
            <a:r>
              <a:rPr lang="en-GB" i="1"/>
              <a:t>Simply Scripts </a:t>
            </a:r>
            <a:r>
              <a:rPr lang="en-GB"/>
              <a:t>(</a:t>
            </a:r>
            <a:r>
              <a:rPr lang="en-GB">
                <a:hlinkClick r:id="rId5"/>
              </a:rPr>
              <a:t>https://www.simplyscripts.com/</a:t>
            </a:r>
            <a:r>
              <a:rPr lang="en-GB"/>
              <a:t>): also huge, some scripts  PDF, some not.</a:t>
            </a:r>
          </a:p>
          <a:p>
            <a:pPr marL="342900" indent="-342900">
              <a:buFont typeface="+mj-lt"/>
              <a:buAutoNum type="arabicPeriod"/>
            </a:pPr>
            <a:r>
              <a:rPr lang="en-GB"/>
              <a:t>Studio Binder (</a:t>
            </a:r>
            <a:r>
              <a:rPr lang="en-GB">
                <a:hlinkClick r:id="rId6"/>
              </a:rPr>
              <a:t>https://www.studiobinder.com/blog/best-free-movie-scripts-online/</a:t>
            </a:r>
            <a:r>
              <a:rPr lang="en-GB"/>
              <a:t>): This is a good website for everything film: screenwriting, storyboarding (their templates are great) and lots of filming tips as well as helpful analysis of various elements of film language. They also have their own free screenwriting software.</a:t>
            </a:r>
          </a:p>
          <a:p>
            <a:pPr marL="342900" indent="-342900">
              <a:buFont typeface="+mj-lt"/>
              <a:buAutoNum type="arabicPeriod"/>
            </a:pPr>
            <a:r>
              <a:rPr lang="en-GB" i="1" err="1"/>
              <a:t>Bulletproofscreenwriting</a:t>
            </a:r>
            <a:r>
              <a:rPr lang="en-GB"/>
              <a:t> (</a:t>
            </a:r>
            <a:r>
              <a:rPr lang="en-GB">
                <a:hlinkClick r:id="rId7"/>
              </a:rPr>
              <a:t>https://bulletproofscreenwriting.tv/screenplay-downloads/</a:t>
            </a:r>
            <a:r>
              <a:rPr lang="en-GB"/>
              <a:t>): collections by screenwriter, genre and more.</a:t>
            </a:r>
          </a:p>
          <a:p>
            <a:pPr marL="342900" indent="-342900">
              <a:buFont typeface="+mj-lt"/>
              <a:buAutoNum type="arabicPeriod"/>
            </a:pPr>
            <a:r>
              <a:rPr lang="en-GB"/>
              <a:t>Other popular ones: </a:t>
            </a:r>
            <a:r>
              <a:rPr lang="en-GB" i="1"/>
              <a:t>Daily Script</a:t>
            </a:r>
            <a:r>
              <a:rPr lang="en-GB"/>
              <a:t>, </a:t>
            </a:r>
            <a:r>
              <a:rPr lang="en-GB" i="1" err="1"/>
              <a:t>Scriptslug</a:t>
            </a:r>
            <a:r>
              <a:rPr lang="en-GB"/>
              <a:t>, Drew’s </a:t>
            </a:r>
            <a:r>
              <a:rPr lang="en-GB" i="1" err="1"/>
              <a:t>Scriptorama</a:t>
            </a:r>
            <a:r>
              <a:rPr lang="en-GB"/>
              <a:t> and more.</a:t>
            </a:r>
          </a:p>
          <a:p>
            <a:pPr marL="342900" indent="-342900">
              <a:buFont typeface="+mj-lt"/>
              <a:buAutoNum type="arabicPeriod"/>
            </a:pPr>
            <a:endParaRPr lang="en-GB"/>
          </a:p>
          <a:p>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pic>
        <p:nvPicPr>
          <p:cNvPr id="4" name="Recorded Sound">
            <a:hlinkClick r:id="" action="ppaction://media"/>
            <a:extLst>
              <a:ext uri="{FF2B5EF4-FFF2-40B4-BE49-F238E27FC236}">
                <a16:creationId xmlns:a16="http://schemas.microsoft.com/office/drawing/2014/main" id="{8AE45697-6399-4010-B63B-52C3C7A8B9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94600" y="107302"/>
            <a:ext cx="609600" cy="609600"/>
          </a:xfrm>
          <a:prstGeom prst="rect">
            <a:avLst/>
          </a:prstGeom>
        </p:spPr>
      </p:pic>
    </p:spTree>
    <p:extLst>
      <p:ext uri="{BB962C8B-B14F-4D97-AF65-F5344CB8AC3E}">
        <p14:creationId xmlns:p14="http://schemas.microsoft.com/office/powerpoint/2010/main" val="414777345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9549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4801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a:t>We recommend starting the creative process by reading some </a:t>
            </a:r>
            <a:r>
              <a:rPr lang="en-GB" b="1"/>
              <a:t>stand-out opening scenes </a:t>
            </a:r>
            <a:r>
              <a:rPr lang="en-GB"/>
              <a:t>from films students like. All reading should be accompanied by annotation (they can do this directly on PDF via Adobe Acrobat or similar)</a:t>
            </a:r>
          </a:p>
          <a:p>
            <a:r>
              <a:rPr lang="en-GB"/>
              <a:t>Some Tarantino or Nolan, for example, always get their creative juices flowing…</a:t>
            </a:r>
          </a:p>
          <a:p>
            <a:endParaRPr kumimoji="0" lang="en-GB" sz="1800" b="0" i="0" u="none" strike="noStrike" cap="none" spc="0" normalizeH="0" baseline="0">
              <a:ln>
                <a:noFill/>
              </a:ln>
              <a:solidFill>
                <a:srgbClr val="000000"/>
              </a:solidFill>
              <a:effectLst/>
              <a:uFillTx/>
              <a:latin typeface="+mj-lt"/>
              <a:ea typeface="+mj-ea"/>
              <a:cs typeface="+mj-cs"/>
              <a:sym typeface="Helvetica"/>
            </a:endParaRPr>
          </a:p>
          <a:p>
            <a:r>
              <a:rPr lang="en-GB"/>
              <a:t>Here are some good extracts:</a:t>
            </a:r>
          </a:p>
          <a:p>
            <a:endParaRPr kumimoji="0" lang="en-GB" sz="1800" b="0" i="0" u="none" strike="noStrike" cap="none" spc="0" normalizeH="0" baseline="0">
              <a:ln>
                <a:noFill/>
              </a:ln>
              <a:solidFill>
                <a:srgbClr val="000000"/>
              </a:solidFill>
              <a:effectLst/>
              <a:uFillTx/>
              <a:latin typeface="+mj-lt"/>
              <a:ea typeface="+mj-ea"/>
              <a:cs typeface="+mj-cs"/>
              <a:sym typeface="Helvetica"/>
            </a:endParaRPr>
          </a:p>
          <a:p>
            <a:r>
              <a:rPr lang="en-GB" i="1">
                <a:hlinkClick r:id="rId4"/>
              </a:rPr>
              <a:t>BlacKkKlansman</a:t>
            </a:r>
            <a:r>
              <a:rPr lang="en-GB"/>
              <a:t> (Charlie Wachtel &amp; David Rabinowitz)</a:t>
            </a:r>
          </a:p>
          <a:p>
            <a:endParaRPr kumimoji="0" lang="en-GB" sz="1800" b="0" i="0" u="none" strike="noStrike" cap="none" spc="0" normalizeH="0" baseline="0">
              <a:ln>
                <a:noFill/>
              </a:ln>
              <a:solidFill>
                <a:srgbClr val="000000"/>
              </a:solidFill>
              <a:effectLst/>
              <a:uFillTx/>
              <a:latin typeface="+mj-lt"/>
              <a:ea typeface="+mj-ea"/>
              <a:cs typeface="+mj-cs"/>
              <a:sym typeface="Helvetica"/>
            </a:endParaRPr>
          </a:p>
          <a:p>
            <a:r>
              <a:rPr lang="en-GB" i="1">
                <a:hlinkClick r:id="rId5"/>
              </a:rPr>
              <a:t>Pulp Fiction </a:t>
            </a:r>
            <a:r>
              <a:rPr lang="en-GB"/>
              <a:t>(Quentin Tarantino &amp; Roger </a:t>
            </a:r>
            <a:r>
              <a:rPr lang="en-GB" err="1"/>
              <a:t>Avary</a:t>
            </a:r>
            <a:r>
              <a:rPr lang="en-GB"/>
              <a:t>)</a:t>
            </a:r>
          </a:p>
          <a:p>
            <a:endParaRPr kumimoji="0" lang="en-GB" sz="1800" b="0" i="0" u="none" strike="noStrike" cap="none" spc="0" normalizeH="0" baseline="0">
              <a:ln>
                <a:noFill/>
              </a:ln>
              <a:solidFill>
                <a:srgbClr val="000000"/>
              </a:solidFill>
              <a:effectLst/>
              <a:uFillTx/>
              <a:latin typeface="+mj-lt"/>
              <a:ea typeface="+mj-ea"/>
              <a:cs typeface="+mj-cs"/>
              <a:sym typeface="Helvetica"/>
            </a:endParaRPr>
          </a:p>
          <a:p>
            <a:r>
              <a:rPr lang="en-GB" i="1">
                <a:hlinkClick r:id="rId6"/>
              </a:rPr>
              <a:t>Juno</a:t>
            </a:r>
            <a:r>
              <a:rPr lang="en-GB"/>
              <a:t> (Diablo Cody)</a:t>
            </a:r>
          </a:p>
          <a:p>
            <a:endParaRPr kumimoji="0" lang="en-GB" sz="1800" b="0" i="0" u="none" strike="noStrike" cap="none" spc="0" normalizeH="0" baseline="0">
              <a:ln>
                <a:noFill/>
              </a:ln>
              <a:solidFill>
                <a:srgbClr val="000000"/>
              </a:solidFill>
              <a:effectLst/>
              <a:uFillTx/>
              <a:latin typeface="+mj-lt"/>
              <a:ea typeface="+mj-ea"/>
              <a:cs typeface="+mj-cs"/>
              <a:sym typeface="Helvetica"/>
            </a:endParaRPr>
          </a:p>
          <a:p>
            <a:r>
              <a:rPr lang="en-GB" i="1">
                <a:hlinkClick r:id="rId7"/>
              </a:rPr>
              <a:t>A Quiet Place </a:t>
            </a:r>
            <a:r>
              <a:rPr lang="en-GB"/>
              <a:t>(Scott Beck &amp; Bryan Woods)</a:t>
            </a:r>
          </a:p>
          <a:p>
            <a:endParaRPr kumimoji="0" lang="en-GB" sz="1800" b="0" i="0" u="none" strike="noStrike" cap="none" spc="0" normalizeH="0" baseline="0">
              <a:ln>
                <a:noFill/>
              </a:ln>
              <a:solidFill>
                <a:srgbClr val="000000"/>
              </a:solidFill>
              <a:effectLst/>
              <a:uFillTx/>
              <a:latin typeface="+mj-lt"/>
              <a:ea typeface="+mj-ea"/>
              <a:cs typeface="+mj-cs"/>
              <a:sym typeface="Helvetica"/>
            </a:endParaRPr>
          </a:p>
          <a:p>
            <a:r>
              <a:rPr kumimoji="0" lang="en-GB" sz="1800" b="0" i="0" u="none" strike="noStrike" cap="none" spc="0" normalizeH="0" baseline="0">
                <a:ln>
                  <a:noFill/>
                </a:ln>
                <a:solidFill>
                  <a:srgbClr val="000000"/>
                </a:solidFill>
                <a:effectLst/>
                <a:uFillTx/>
                <a:latin typeface="+mj-lt"/>
                <a:ea typeface="+mj-ea"/>
                <a:cs typeface="+mj-cs"/>
                <a:sym typeface="Helvetica"/>
                <a:hlinkClick r:id="rId8"/>
              </a:rPr>
              <a:t>The Lord of the Rings: The Fellowship of the Rings </a:t>
            </a:r>
            <a:r>
              <a:rPr kumimoji="0" lang="en-GB" sz="1800" b="0" i="0" u="none" strike="noStrike" cap="none" spc="0" normalizeH="0" baseline="0">
                <a:ln>
                  <a:noFill/>
                </a:ln>
                <a:solidFill>
                  <a:srgbClr val="000000"/>
                </a:solidFill>
                <a:effectLst/>
                <a:uFillTx/>
                <a:latin typeface="+mj-lt"/>
                <a:ea typeface="+mj-ea"/>
                <a:cs typeface="+mj-cs"/>
                <a:sym typeface="Helvetica"/>
              </a:rPr>
              <a:t>(</a:t>
            </a:r>
            <a:r>
              <a:rPr lang="en-GB"/>
              <a:t>Fran Walsh &amp; Philippa </a:t>
            </a:r>
            <a:r>
              <a:rPr lang="en-GB" err="1"/>
              <a:t>Boyens</a:t>
            </a:r>
            <a:r>
              <a:rPr lang="en-GB"/>
              <a:t> &amp; Peter Jackson)</a:t>
            </a:r>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pic>
        <p:nvPicPr>
          <p:cNvPr id="7" name="Recorded Sound">
            <a:hlinkClick r:id="" action="ppaction://media"/>
            <a:extLst>
              <a:ext uri="{FF2B5EF4-FFF2-40B4-BE49-F238E27FC236}">
                <a16:creationId xmlns:a16="http://schemas.microsoft.com/office/drawing/2014/main" id="{15C661B5-103D-41F2-B736-CC83AA9619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505700" y="111580"/>
            <a:ext cx="609600" cy="609600"/>
          </a:xfrm>
          <a:prstGeom prst="rect">
            <a:avLst/>
          </a:prstGeom>
        </p:spPr>
      </p:pic>
    </p:spTree>
    <p:extLst>
      <p:ext uri="{BB962C8B-B14F-4D97-AF65-F5344CB8AC3E}">
        <p14:creationId xmlns:p14="http://schemas.microsoft.com/office/powerpoint/2010/main" val="926122959"/>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2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9549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48013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a:t>Comparing screenplays to their prose counterparts is another helpful exercise to help drive the point that these 2 are </a:t>
            </a:r>
            <a:r>
              <a:rPr lang="en-GB" b="1"/>
              <a:t>very different </a:t>
            </a:r>
            <a:r>
              <a:rPr lang="en-GB"/>
              <a:t>writing</a:t>
            </a:r>
            <a:r>
              <a:rPr lang="en-GB" b="1"/>
              <a:t> </a:t>
            </a:r>
            <a:r>
              <a:rPr lang="en-GB"/>
              <a:t>formats to students.</a:t>
            </a:r>
          </a:p>
          <a:p>
            <a:endParaRPr lang="en-GB"/>
          </a:p>
          <a:p>
            <a:r>
              <a:rPr lang="en-GB">
                <a:hlinkClick r:id="rId4"/>
              </a:rPr>
              <a:t>Twilight</a:t>
            </a:r>
            <a:r>
              <a:rPr lang="en-GB"/>
              <a:t> (Melissa Rosenberg)</a:t>
            </a:r>
          </a:p>
          <a:p>
            <a:endParaRPr lang="en-GB"/>
          </a:p>
          <a:p>
            <a:r>
              <a:rPr lang="en-GB">
                <a:hlinkClick r:id="rId5"/>
              </a:rPr>
              <a:t>The Bourne Identity </a:t>
            </a:r>
            <a:r>
              <a:rPr lang="en-GB"/>
              <a:t>(Tony Gilroy and William Blake Herron)</a:t>
            </a:r>
          </a:p>
          <a:p>
            <a:endParaRPr lang="en-GB"/>
          </a:p>
          <a:p>
            <a:r>
              <a:rPr lang="en-GB">
                <a:hlinkClick r:id="rId6"/>
              </a:rPr>
              <a:t>The Silver Linings Playbook </a:t>
            </a:r>
            <a:r>
              <a:rPr lang="en-GB"/>
              <a:t>(David O. Russell)</a:t>
            </a:r>
          </a:p>
          <a:p>
            <a:endParaRPr lang="en-GB"/>
          </a:p>
          <a:p>
            <a:r>
              <a:rPr lang="en-GB">
                <a:hlinkClick r:id="rId7"/>
              </a:rPr>
              <a:t>The Hunger Games </a:t>
            </a:r>
            <a:r>
              <a:rPr lang="en-GB"/>
              <a:t>(Gary Ross, Suzanne Collins, Billy Ray)</a:t>
            </a:r>
          </a:p>
          <a:p>
            <a:endParaRPr lang="en-GB"/>
          </a:p>
          <a:p>
            <a:r>
              <a:rPr lang="en-GB">
                <a:hlinkClick r:id="rId8"/>
              </a:rPr>
              <a:t>The Road </a:t>
            </a:r>
            <a:r>
              <a:rPr lang="en-GB"/>
              <a:t>(Joe Penhall)</a:t>
            </a:r>
          </a:p>
          <a:p>
            <a:endParaRPr lang="en-GB"/>
          </a:p>
          <a:p>
            <a:r>
              <a:rPr lang="en-GB">
                <a:hlinkClick r:id="rId9"/>
              </a:rPr>
              <a:t>Jurassic Park </a:t>
            </a:r>
            <a:r>
              <a:rPr lang="en-GB"/>
              <a:t>(David Koepp)</a:t>
            </a:r>
          </a:p>
          <a:p>
            <a:endParaRPr lang="en-GB"/>
          </a:p>
          <a:p>
            <a:r>
              <a:rPr lang="en-GB">
                <a:hlinkClick r:id="rId10"/>
              </a:rPr>
              <a:t>Drive</a:t>
            </a:r>
            <a:r>
              <a:rPr lang="en-GB"/>
              <a:t> (Hossein </a:t>
            </a:r>
            <a:r>
              <a:rPr lang="en-GB" err="1"/>
              <a:t>Amini</a:t>
            </a:r>
            <a:r>
              <a:rPr lang="en-GB"/>
              <a:t>)</a:t>
            </a:r>
          </a:p>
          <a:p>
            <a:r>
              <a:rPr lang="en-GB"/>
              <a:t>  </a:t>
            </a:r>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pic>
        <p:nvPicPr>
          <p:cNvPr id="6" name="Recorded Sound">
            <a:hlinkClick r:id="" action="ppaction://media"/>
            <a:extLst>
              <a:ext uri="{FF2B5EF4-FFF2-40B4-BE49-F238E27FC236}">
                <a16:creationId xmlns:a16="http://schemas.microsoft.com/office/drawing/2014/main" id="{50C95DA0-3450-416A-9D2B-8A868FEE03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175500" y="195490"/>
            <a:ext cx="609600" cy="609600"/>
          </a:xfrm>
          <a:prstGeom prst="rect">
            <a:avLst/>
          </a:prstGeom>
        </p:spPr>
      </p:pic>
    </p:spTree>
    <p:extLst>
      <p:ext uri="{BB962C8B-B14F-4D97-AF65-F5344CB8AC3E}">
        <p14:creationId xmlns:p14="http://schemas.microsoft.com/office/powerpoint/2010/main" val="34851781"/>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95490"/>
            <a:ext cx="3975992" cy="625603"/>
          </a:xfrm>
        </p:spPr>
        <p:txBody>
          <a:bodyPr>
            <a:normAutofit/>
          </a:bodyPr>
          <a:lstStyle/>
          <a:p>
            <a:pPr algn="ctr"/>
            <a:r>
              <a:rPr lang="en-GB">
                <a:solidFill>
                  <a:schemeClr val="bg1"/>
                </a:solidFill>
              </a:rPr>
              <a:t>Friendly reminder…</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50783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sz="2000"/>
              <a:t>Lastly on this ‘Top Tip’, it is worth mentioning that reading professional screenplays is not merely helpful to students’ own writing, it is an integral part of the specification.</a:t>
            </a:r>
          </a:p>
          <a:p>
            <a:endParaRPr lang="en-GB" sz="2000"/>
          </a:p>
          <a:p>
            <a:r>
              <a:rPr lang="en-GB" sz="2000"/>
              <a:t>The NEA Evaluative Analysis requires all students who opted for the screenwriting + storyboarding combo to refer to professional scripts that have inspired or influenced them as part of the compulsory marking criteria. </a:t>
            </a:r>
          </a:p>
          <a:p>
            <a:endParaRPr lang="en-GB" sz="2000"/>
          </a:p>
          <a:p>
            <a:r>
              <a:rPr lang="en-GB" sz="2000"/>
              <a:t>From the Band 5 descriptor: </a:t>
            </a:r>
          </a:p>
          <a:p>
            <a:endParaRPr lang="en-GB" sz="2000"/>
          </a:p>
          <a:p>
            <a:r>
              <a:rPr lang="en-GB" sz="2000" i="1"/>
              <a:t>An excellent and perceptive evaluative analysis of how screenplay, visual/audio and narrative elements are used to create meaning for spectators </a:t>
            </a:r>
            <a:r>
              <a:rPr lang="en-GB" sz="2000" b="1" i="1"/>
              <a:t>in relation to other </a:t>
            </a:r>
            <a:r>
              <a:rPr lang="en-GB" sz="2000" b="1" i="1" u="sng"/>
              <a:t>professionally-produced</a:t>
            </a:r>
            <a:r>
              <a:rPr lang="en-GB" sz="2000" b="1" i="1"/>
              <a:t> screenplays</a:t>
            </a:r>
            <a:r>
              <a:rPr lang="en-GB" sz="2000" i="1"/>
              <a:t>, including screenplays for short films.</a:t>
            </a:r>
          </a:p>
          <a:p>
            <a:r>
              <a:rPr lang="en-GB" sz="2400"/>
              <a:t>  </a:t>
            </a:r>
            <a:endParaRPr kumimoji="0" lang="en-GB" sz="2400" b="0" i="0" u="none" strike="noStrike" cap="none" spc="0" normalizeH="0" baseline="0">
              <a:ln>
                <a:noFill/>
              </a:ln>
              <a:solidFill>
                <a:srgbClr val="000000"/>
              </a:solidFill>
              <a:effectLst/>
              <a:uFillTx/>
              <a:latin typeface="+mj-lt"/>
              <a:ea typeface="+mj-ea"/>
              <a:cs typeface="+mj-cs"/>
              <a:sym typeface="Helvetica"/>
            </a:endParaRPr>
          </a:p>
        </p:txBody>
      </p:sp>
      <p:pic>
        <p:nvPicPr>
          <p:cNvPr id="4" name="Recorded Sound">
            <a:hlinkClick r:id="" action="ppaction://media"/>
            <a:extLst>
              <a:ext uri="{FF2B5EF4-FFF2-40B4-BE49-F238E27FC236}">
                <a16:creationId xmlns:a16="http://schemas.microsoft.com/office/drawing/2014/main" id="{BA0A1DAE-43C0-4C0A-AD19-BCE7E22D47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64400" y="195490"/>
            <a:ext cx="609600" cy="609600"/>
          </a:xfrm>
          <a:prstGeom prst="rect">
            <a:avLst/>
          </a:prstGeom>
        </p:spPr>
      </p:pic>
    </p:spTree>
    <p:extLst>
      <p:ext uri="{BB962C8B-B14F-4D97-AF65-F5344CB8AC3E}">
        <p14:creationId xmlns:p14="http://schemas.microsoft.com/office/powerpoint/2010/main" val="71949070"/>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9549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10547" y="1399592"/>
            <a:ext cx="8332237" cy="45243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b="1"/>
              <a:t>Learning to write action</a:t>
            </a:r>
            <a:r>
              <a:rPr lang="en-GB"/>
              <a:t>:</a:t>
            </a:r>
          </a:p>
          <a:p>
            <a:endParaRPr lang="en-GB"/>
          </a:p>
          <a:p>
            <a:r>
              <a:rPr lang="en-GB"/>
              <a:t>The first and most important thing to establish with students from the start is what can and cannot be included in the action.</a:t>
            </a:r>
          </a:p>
          <a:p>
            <a:endParaRPr lang="en-GB"/>
          </a:p>
          <a:p>
            <a:r>
              <a:rPr lang="en-GB"/>
              <a:t>What it does:</a:t>
            </a:r>
          </a:p>
          <a:p>
            <a:r>
              <a:rPr lang="en-GB"/>
              <a:t>1) Describes what is going on (the action) happening in the scene, as it happens;</a:t>
            </a:r>
            <a:br>
              <a:rPr lang="en-GB"/>
            </a:br>
            <a:r>
              <a:rPr lang="en-GB"/>
              <a:t>2) Describes the location of a scene (</a:t>
            </a:r>
            <a:r>
              <a:rPr lang="en-GB">
                <a:solidFill>
                  <a:srgbClr val="FF0000"/>
                </a:solidFill>
              </a:rPr>
              <a:t>without excessive detail</a:t>
            </a:r>
            <a:r>
              <a:rPr lang="en-GB"/>
              <a:t>), if it’s the first time we are in this location or if there are significant changes to the location (it’s bombed, flooded, redecorated, etc);</a:t>
            </a:r>
            <a:br>
              <a:rPr lang="en-GB"/>
            </a:br>
            <a:r>
              <a:rPr lang="en-GB"/>
              <a:t>3) Describes characters when we first meet them (</a:t>
            </a:r>
            <a:r>
              <a:rPr lang="en-GB">
                <a:solidFill>
                  <a:srgbClr val="FF0000"/>
                </a:solidFill>
              </a:rPr>
              <a:t>without excessive detail</a:t>
            </a:r>
            <a:r>
              <a:rPr lang="en-GB"/>
              <a:t>) or again if there has been a significant change in their appearance; </a:t>
            </a:r>
          </a:p>
          <a:p>
            <a:endParaRPr lang="en-GB"/>
          </a:p>
          <a:p>
            <a:endParaRPr lang="en-GB"/>
          </a:p>
          <a:p>
            <a:endParaRPr lang="en-GB"/>
          </a:p>
          <a:p>
            <a:r>
              <a:rPr lang="en-GB"/>
              <a:t>  </a:t>
            </a:r>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sp>
        <p:nvSpPr>
          <p:cNvPr id="6" name="Rectangle 3">
            <a:extLst>
              <a:ext uri="{FF2B5EF4-FFF2-40B4-BE49-F238E27FC236}">
                <a16:creationId xmlns:a16="http://schemas.microsoft.com/office/drawing/2014/main" id="{28B062C8-E0D0-4257-8E44-7F314EF9EE15}"/>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 name="Recorded Sound">
            <a:hlinkClick r:id="" action="ppaction://media"/>
            <a:extLst>
              <a:ext uri="{FF2B5EF4-FFF2-40B4-BE49-F238E27FC236}">
                <a16:creationId xmlns:a16="http://schemas.microsoft.com/office/drawing/2014/main" id="{F8CE80D0-1B5B-4671-970D-6583E7FADD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86600" y="195490"/>
            <a:ext cx="609600" cy="609600"/>
          </a:xfrm>
          <a:prstGeom prst="rect">
            <a:avLst/>
          </a:prstGeom>
        </p:spPr>
      </p:pic>
    </p:spTree>
    <p:extLst>
      <p:ext uri="{BB962C8B-B14F-4D97-AF65-F5344CB8AC3E}">
        <p14:creationId xmlns:p14="http://schemas.microsoft.com/office/powerpoint/2010/main" val="3534974375"/>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52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1D276C-F506-498E-BA6A-F54703B85DCA}"/>
              </a:ext>
            </a:extLst>
          </p:cNvPr>
          <p:cNvSpPr>
            <a:spLocks noGrp="1"/>
          </p:cNvSpPr>
          <p:nvPr>
            <p:ph type="body" sz="quarter" idx="1"/>
          </p:nvPr>
        </p:nvSpPr>
        <p:spPr>
          <a:xfrm>
            <a:off x="2584004" y="195490"/>
            <a:ext cx="3975992" cy="625603"/>
          </a:xfrm>
        </p:spPr>
        <p:txBody>
          <a:bodyPr>
            <a:normAutofit/>
          </a:bodyPr>
          <a:lstStyle/>
          <a:p>
            <a:pPr algn="ctr"/>
            <a:r>
              <a:rPr lang="en-GB">
                <a:solidFill>
                  <a:schemeClr val="bg1"/>
                </a:solidFill>
              </a:rPr>
              <a:t>Top Tips</a:t>
            </a:r>
          </a:p>
        </p:txBody>
      </p:sp>
      <p:sp>
        <p:nvSpPr>
          <p:cNvPr id="3" name="TextBox 2">
            <a:extLst>
              <a:ext uri="{FF2B5EF4-FFF2-40B4-BE49-F238E27FC236}">
                <a16:creationId xmlns:a16="http://schemas.microsoft.com/office/drawing/2014/main" id="{42EBE721-B323-4A1E-A471-AF0932F49AD8}"/>
              </a:ext>
            </a:extLst>
          </p:cNvPr>
          <p:cNvSpPr txBox="1"/>
          <p:nvPr/>
        </p:nvSpPr>
        <p:spPr>
          <a:xfrm>
            <a:off x="405881" y="1194915"/>
            <a:ext cx="8332237" cy="56630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GB" b="1"/>
              <a:t>Some action exercises</a:t>
            </a:r>
            <a:r>
              <a:rPr lang="en-GB"/>
              <a:t>:</a:t>
            </a:r>
          </a:p>
          <a:p>
            <a:endParaRPr lang="en-GB"/>
          </a:p>
          <a:p>
            <a:r>
              <a:rPr lang="en-GB" sz="1600"/>
              <a:t>Something quick and personal:</a:t>
            </a:r>
          </a:p>
          <a:p>
            <a:pPr marL="285750" indent="-285750">
              <a:buFont typeface="Arial" panose="020B0604020202020204" pitchFamily="34" charset="0"/>
              <a:buChar char="•"/>
            </a:pPr>
            <a:r>
              <a:rPr lang="en-GB" sz="1600"/>
              <a:t>Near-death experience or first brush with danger.</a:t>
            </a:r>
          </a:p>
          <a:p>
            <a:endParaRPr lang="en-GB" sz="1600"/>
          </a:p>
          <a:p>
            <a:r>
              <a:rPr lang="en-GB" sz="1600"/>
              <a:t>Something a bit more elaborate:</a:t>
            </a:r>
          </a:p>
          <a:p>
            <a:pPr marL="342900" indent="-342900">
              <a:buFont typeface="Arial" panose="020B0604020202020204" pitchFamily="34" charset="0"/>
              <a:buChar char="•"/>
            </a:pPr>
            <a:r>
              <a:rPr lang="en-GB" sz="1600"/>
              <a:t>A couple on their first trip together – relationship is on honeymoon period. They go wild camping and in the middle of the night discover that they are not as alone as they’d hoped for.</a:t>
            </a:r>
          </a:p>
          <a:p>
            <a:pPr marL="342900" indent="-342900">
              <a:buFont typeface="Arial" panose="020B0604020202020204" pitchFamily="34" charset="0"/>
              <a:buChar char="•"/>
            </a:pPr>
            <a:r>
              <a:rPr lang="en-GB" sz="1600"/>
              <a:t>2 school friends try to out-dare each other, going from silly to increasingly riskier tasks until one of these goes horribly wrong.</a:t>
            </a:r>
          </a:p>
          <a:p>
            <a:pPr marL="342900" indent="-342900">
              <a:buFont typeface="Arial" panose="020B0604020202020204" pitchFamily="34" charset="0"/>
              <a:buChar char="•"/>
            </a:pPr>
            <a:r>
              <a:rPr lang="en-GB" sz="1600"/>
              <a:t>A child wakes up alone in the middle of a deserted street. There are no signs of any other humans around but also no sign of violence or conflict. She walks and walks until she finds another child, equally lost. Where are all the other people?! </a:t>
            </a:r>
          </a:p>
          <a:p>
            <a:pPr marL="342900" indent="-342900">
              <a:buFont typeface="Arial" panose="020B0604020202020204" pitchFamily="34" charset="0"/>
              <a:buChar char="•"/>
            </a:pPr>
            <a:r>
              <a:rPr lang="en-GB" sz="1600"/>
              <a:t>At night, our protagonist hears scratching on his roof but when he checks out of the window for the culprit, he finds nothing causing it. That is until the time he decides to climb the roof and wait. What he finds out, changes his life forever.</a:t>
            </a:r>
          </a:p>
          <a:p>
            <a:pPr marL="342900" indent="-342900">
              <a:buFont typeface="Arial" panose="020B0604020202020204" pitchFamily="34" charset="0"/>
              <a:buChar char="•"/>
            </a:pPr>
            <a:r>
              <a:rPr lang="en-GB" sz="1600" err="1"/>
              <a:t>Fluffster</a:t>
            </a:r>
            <a:r>
              <a:rPr lang="en-GB" sz="1600"/>
              <a:t>, the pet chinchilla, plays cute and cuddly during the day but his nightly activities would make Mr Hyde green with envy. </a:t>
            </a:r>
          </a:p>
          <a:p>
            <a:endParaRPr lang="en-GB"/>
          </a:p>
          <a:p>
            <a:endParaRPr lang="en-GB"/>
          </a:p>
          <a:p>
            <a:r>
              <a:rPr lang="en-GB"/>
              <a:t>  </a:t>
            </a:r>
            <a:endParaRPr kumimoji="0" lang="en-GB" sz="1800" b="0" i="0" u="none" strike="noStrike" cap="none" spc="0" normalizeH="0" baseline="0">
              <a:ln>
                <a:noFill/>
              </a:ln>
              <a:solidFill>
                <a:srgbClr val="000000"/>
              </a:solidFill>
              <a:effectLst/>
              <a:uFillTx/>
              <a:latin typeface="+mj-lt"/>
              <a:ea typeface="+mj-ea"/>
              <a:cs typeface="+mj-cs"/>
              <a:sym typeface="Helvetica"/>
            </a:endParaRPr>
          </a:p>
        </p:txBody>
      </p:sp>
      <p:sp>
        <p:nvSpPr>
          <p:cNvPr id="6" name="Rectangle 3">
            <a:extLst>
              <a:ext uri="{FF2B5EF4-FFF2-40B4-BE49-F238E27FC236}">
                <a16:creationId xmlns:a16="http://schemas.microsoft.com/office/drawing/2014/main" id="{28B062C8-E0D0-4257-8E44-7F314EF9EE15}"/>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Recorded Sound">
            <a:hlinkClick r:id="" action="ppaction://media"/>
            <a:extLst>
              <a:ext uri="{FF2B5EF4-FFF2-40B4-BE49-F238E27FC236}">
                <a16:creationId xmlns:a16="http://schemas.microsoft.com/office/drawing/2014/main" id="{65449C4C-C0C2-4587-BD23-DFD176B9AC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3100" y="144404"/>
            <a:ext cx="609600" cy="609600"/>
          </a:xfrm>
          <a:prstGeom prst="rect">
            <a:avLst/>
          </a:prstGeom>
        </p:spPr>
      </p:pic>
    </p:spTree>
    <p:extLst>
      <p:ext uri="{BB962C8B-B14F-4D97-AF65-F5344CB8AC3E}">
        <p14:creationId xmlns:p14="http://schemas.microsoft.com/office/powerpoint/2010/main" val="2396857303"/>
      </p:ext>
    </p:extLst>
  </p:cSld>
  <p:clrMapOvr>
    <a:masterClrMapping/>
  </p:clrMapOvr>
  <mc:AlternateContent xmlns:mc="http://schemas.openxmlformats.org/markup-compatibility/2006" xmlns:p14="http://schemas.microsoft.com/office/powerpoint/2010/main">
    <mc:Choice Requires="p14">
      <p:transition p14:dur="1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1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duqas PowerPoint Template">
  <a:themeElements>
    <a:clrScheme name="Eduqas PowerPoint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Eduqas PowerPoint Template">
      <a:majorFont>
        <a:latin typeface="Helvetica"/>
        <a:ea typeface="Helvetica"/>
        <a:cs typeface="Helvetica"/>
      </a:majorFont>
      <a:minorFont>
        <a:latin typeface="Calibri"/>
        <a:ea typeface="Calibri"/>
        <a:cs typeface="Calibri"/>
      </a:minorFont>
    </a:fontScheme>
    <a:fmtScheme name="Eduqas PowerPoint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uqas PowerPoint Template">
  <a:themeElements>
    <a:clrScheme name="Eduqas PowerPoint Templat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Eduqas PowerPoint Template">
      <a:majorFont>
        <a:latin typeface="Helvetica"/>
        <a:ea typeface="Helvetica"/>
        <a:cs typeface="Helvetica"/>
      </a:majorFont>
      <a:minorFont>
        <a:latin typeface="Calibri"/>
        <a:ea typeface="Calibri"/>
        <a:cs typeface="Calibri"/>
      </a:minorFont>
    </a:fontScheme>
    <a:fmtScheme name="Eduqas PowerPoint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3" ma:contentTypeDescription="Create a new document." ma:contentTypeScope="" ma:versionID="c07c8084c9e62c3dcbc43c96f50c28a8">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96a77c48af5df799cdbd8342400814f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QA xmlns="101960c9-2583-49a4-9434-4c0cad7b266a" xsi:nil="true"/>
    <SharedWithUsers xmlns="10ebebe9-ad9c-417c-96aa-6a2f5b72dbd6">
      <UserInfo>
        <DisplayName>Jones, Nia</DisplayName>
        <AccountId>6</AccountId>
        <AccountType/>
      </UserInfo>
      <UserInfo>
        <DisplayName>Owen, Geraint</DisplayName>
        <AccountId>14</AccountId>
        <AccountType/>
      </UserInfo>
    </SharedWithUsers>
  </documentManagement>
</p:properties>
</file>

<file path=customXml/itemProps1.xml><?xml version="1.0" encoding="utf-8"?>
<ds:datastoreItem xmlns:ds="http://schemas.openxmlformats.org/officeDocument/2006/customXml" ds:itemID="{F723B02B-DA18-4B27-80B6-2BDE59026B50}">
  <ds:schemaRefs>
    <ds:schemaRef ds:uri="http://schemas.microsoft.com/sharepoint/v3/contenttype/forms"/>
  </ds:schemaRefs>
</ds:datastoreItem>
</file>

<file path=customXml/itemProps2.xml><?xml version="1.0" encoding="utf-8"?>
<ds:datastoreItem xmlns:ds="http://schemas.openxmlformats.org/officeDocument/2006/customXml" ds:itemID="{C97044DC-BAF0-4ED7-AB82-D32A892B59BB}">
  <ds:schemaRefs>
    <ds:schemaRef ds:uri="101960c9-2583-49a4-9434-4c0cad7b266a"/>
    <ds:schemaRef ds:uri="10ebebe9-ad9c-417c-96aa-6a2f5b72db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6CF744C-02AB-417C-AF2F-E3F9F4A8AF90}">
  <ds:schemaRefs>
    <ds:schemaRef ds:uri="101960c9-2583-49a4-9434-4c0cad7b266a"/>
    <ds:schemaRef ds:uri="10ebebe9-ad9c-417c-96aa-6a2f5b72dbd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37</Slides>
  <Notes>1</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Eduqas PowerPoint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Go to Website and register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Maxine Crampton</dc:creator>
  <cp:revision>2</cp:revision>
  <dcterms:modified xsi:type="dcterms:W3CDTF">2020-09-28T11:28:27Z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0x0101005E8D75E50D38D1449095CDF5BED87B3E</vt:lpwstr>
  </property>
</Properties>
</file>