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56" r:id="rId6"/>
    <p:sldId id="301" r:id="rId7"/>
    <p:sldId id="303" r:id="rId8"/>
    <p:sldId id="307" r:id="rId9"/>
    <p:sldId id="295" r:id="rId10"/>
    <p:sldId id="302" r:id="rId11"/>
    <p:sldId id="298" r:id="rId12"/>
    <p:sldId id="305" r:id="rId13"/>
    <p:sldId id="306" r:id="rId14"/>
    <p:sldId id="304" r:id="rId15"/>
    <p:sldId id="308" r:id="rId16"/>
    <p:sldId id="309" r:id="rId17"/>
    <p:sldId id="272" r:id="rId18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5A5A59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9" autoAdjust="0"/>
    <p:restoredTop sz="77289" autoAdjust="0"/>
  </p:normalViewPr>
  <p:slideViewPr>
    <p:cSldViewPr snapToGrid="0" snapToObjects="1">
      <p:cViewPr varScale="1">
        <p:scale>
          <a:sx n="63" d="100"/>
          <a:sy n="63" d="100"/>
        </p:scale>
        <p:origin x="229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6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6DE65-0770-4538-B7C1-98364CF02DEA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65F79-B8FD-4214-A51E-83E62005B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8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328BB-A3BC-4CE2-9466-A4E0D37555BF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06EE5-0296-455B-A8B6-5008AEAF7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629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0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0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0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378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378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37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>
            <a:fillRect/>
          </a:stretch>
        </p:blipFill>
        <p:spPr>
          <a:xfrm>
            <a:off x="5525038" y="2485776"/>
            <a:ext cx="3261600" cy="28054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2486025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1"/>
            <a:ext cx="8229600" cy="282978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</a:defRPr>
            </a:lvl1pPr>
          </a:lstStyle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79107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02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b="1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538746"/>
              </p:ext>
            </p:extLst>
          </p:nvPr>
        </p:nvGraphicFramePr>
        <p:xfrm>
          <a:off x="481547" y="2770558"/>
          <a:ext cx="5759450" cy="300727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4893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Bliss-Light"/>
                        </a:rPr>
                        <a:t>Table Heading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53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Bliss-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3C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446160" cy="1963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Common Practical Assessment Criteria</a:t>
            </a:r>
          </a:p>
          <a:p>
            <a:pPr>
              <a:lnSpc>
                <a:spcPct val="80000"/>
              </a:lnSpc>
            </a:pPr>
            <a:endParaRPr lang="en-US" sz="4400" kern="1100" spc="-3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</a:pPr>
            <a:r>
              <a:rPr lang="en-US" sz="20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Presentation 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198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2561826"/>
            <a:ext cx="8319883" cy="260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See </a:t>
            </a:r>
            <a:r>
              <a:rPr lang="en-GB" sz="3600" baseline="30000">
                <a:solidFill>
                  <a:srgbClr val="5A5A59"/>
                </a:solidFill>
                <a:latin typeface="Bliss-Light"/>
                <a:cs typeface="Bliss-Light"/>
              </a:rPr>
              <a:t>word documents </a:t>
            </a:r>
            <a:endParaRPr lang="en-GB" sz="3600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2.3 The Standard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2.4 Pen portraits</a:t>
            </a: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The standard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4245979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2217442"/>
            <a:ext cx="8319883" cy="4362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In respect of each assessment cycle for each GCE A level qualification in Biology, Chemistry or Physics which it makes available, an awarding organisation </a:t>
            </a:r>
            <a:r>
              <a:rPr lang="en-GB" sz="3600" b="1" dirty="0">
                <a:solidFill>
                  <a:srgbClr val="FF0000"/>
                </a:solidFill>
              </a:rPr>
              <a:t>must </a:t>
            </a:r>
            <a:r>
              <a:rPr lang="en-GB" sz="3600" dirty="0"/>
              <a:t>– </a:t>
            </a:r>
          </a:p>
          <a:p>
            <a:r>
              <a:rPr lang="en-GB" sz="3600" dirty="0"/>
              <a:t>require each Centre to provide a </a:t>
            </a:r>
            <a:r>
              <a:rPr lang="en-GB" sz="3600" dirty="0">
                <a:solidFill>
                  <a:srgbClr val="FF0000"/>
                </a:solidFill>
              </a:rPr>
              <a:t>practical science statement</a:t>
            </a:r>
            <a:r>
              <a:rPr lang="en-GB" sz="3600" dirty="0"/>
              <a:t> to the awarding organisation. </a:t>
            </a: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Practical science statement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602995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2217442"/>
            <a:ext cx="8319883" cy="437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For the purposes of this condition, a ‘practical science statement’ is a true and accurate written statement made </a:t>
            </a:r>
            <a:r>
              <a:rPr lang="en-GB" sz="3200"/>
              <a:t>by a-</a:t>
            </a:r>
            <a:endParaRPr lang="en-GB" sz="3200" dirty="0"/>
          </a:p>
          <a:p>
            <a:r>
              <a:rPr lang="en-GB" sz="3200" dirty="0"/>
              <a:t>(a) completed at least 12 practical activities as required by the awarding organisation, and </a:t>
            </a:r>
          </a:p>
          <a:p>
            <a:r>
              <a:rPr lang="en-GB" sz="3200" dirty="0"/>
              <a:t>(b) made a contemporaneous record of the work which that Learner has undertaken during those practical activities.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Practical science statement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562815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414795"/>
            <a:ext cx="476951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Any Questions?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739" y="1147172"/>
            <a:ext cx="824774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Gotham Rounded Book" pitchFamily="50" charset="0"/>
              </a:rPr>
              <a:t>Contact our specialist Subject Officers and administrative team for your subject with any queries.  </a:t>
            </a:r>
          </a:p>
          <a:p>
            <a:endParaRPr lang="en-GB" sz="2400" dirty="0">
              <a:latin typeface="Bliss-Light"/>
            </a:endParaRPr>
          </a:p>
          <a:p>
            <a:r>
              <a:rPr lang="en-US" sz="20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helen.francis@eduqas.co.uk</a:t>
            </a:r>
          </a:p>
          <a:p>
            <a:endParaRPr lang="en-US" sz="20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endParaRPr lang="en-GB" sz="4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30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2193691"/>
            <a:ext cx="8319883" cy="4286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1		Follows written procedures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2		Applies investigative approaches and methods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				when using instruments and equipment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3		Safely uses a range of practical equipment 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				and materials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4		Makes and records observations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5		Researches, references and reports </a:t>
            </a: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The criteria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75265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051187"/>
            <a:ext cx="83198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 order to be awarded a Pass a Learner must, by the end of the practical science assessment, consistently and routinely meet the criteria in respect of each competency. </a:t>
            </a:r>
          </a:p>
          <a:p>
            <a:endParaRPr lang="en-GB" sz="2800" dirty="0"/>
          </a:p>
          <a:p>
            <a:r>
              <a:rPr lang="en-GB" sz="2800" dirty="0"/>
              <a:t>A Learner may demonstrate the competencies in any practical activity undertaken as part of that assessment throughout the course of study.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The criteria for a pass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1092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1839028"/>
            <a:ext cx="8877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Learners may undertake practical activities in groups. </a:t>
            </a:r>
          </a:p>
          <a:p>
            <a:r>
              <a:rPr lang="en-GB" sz="2800" dirty="0"/>
              <a:t>However, the evidence generated by each Learner must demonstrate that he or she independently meets the criteria outlined below in respect of each competency. Such evidence – 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/>
              <a:t>will comprise both the Learner’s performance during each practical activity and his or her contemporaneous record of the work that he or she has undertaken during that activity, and 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/>
              <a:t>must include evidence of independent application of investigative approaches and methods to practical work.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The criteria for a pass cont. ….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88623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2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192" y="2347089"/>
            <a:ext cx="8319883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600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289258"/>
              </p:ext>
            </p:extLst>
          </p:nvPr>
        </p:nvGraphicFramePr>
        <p:xfrm>
          <a:off x="549605" y="2347089"/>
          <a:ext cx="8051470" cy="1738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6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8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CPAC 1: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Follows written procedures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2000" dirty="0">
                          <a:effectLst/>
                        </a:rPr>
                        <a:t>Correctly follows instructions to carry out the experimental techniques or procedures.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44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CPAC 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707513"/>
              </p:ext>
            </p:extLst>
          </p:nvPr>
        </p:nvGraphicFramePr>
        <p:xfrm>
          <a:off x="164993" y="1650670"/>
          <a:ext cx="8741501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0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1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8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br>
                        <a:rPr lang="en-GB" sz="2000" dirty="0">
                          <a:effectLst/>
                        </a:rPr>
                      </a:br>
                      <a:r>
                        <a:rPr lang="en-GB" sz="2000" dirty="0">
                          <a:effectLst/>
                        </a:rPr>
                        <a:t>CPAC 2: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Applies investigative approaches and methods when using instruments and equipment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dirty="0">
                          <a:effectLst/>
                        </a:rPr>
                        <a:t>Correctly uses appropriate instrumentation, apparatus and materials (including ICT) to carry out investigative activities, experimental techniques and procedures with minimal assistance or prompting.</a:t>
                      </a:r>
                    </a:p>
                    <a:p>
                      <a:pPr marL="5715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dirty="0">
                          <a:effectLst/>
                        </a:rPr>
                        <a:t>Carries out techniques or procedures methodically, in sequence and in combination, identifying practical issues and making adjustments when necessary.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dirty="0">
                          <a:effectLst/>
                        </a:rPr>
                        <a:t>Identifies and controls significant quantitative variables where applicable, and plans approaches to take account of variables that cannot readily be controlled.</a:t>
                      </a:r>
                    </a:p>
                    <a:p>
                      <a:pPr marL="5715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dirty="0">
                          <a:effectLst/>
                        </a:rPr>
                        <a:t>Selects appropriate equipment and measurement strategies in order to ensure suitably accurate results.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80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2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50553"/>
              </p:ext>
            </p:extLst>
          </p:nvPr>
        </p:nvGraphicFramePr>
        <p:xfrm>
          <a:off x="47501" y="2209554"/>
          <a:ext cx="9048996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7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1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3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CPAC 3: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Safely uses a range of practical equipment and materials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800" dirty="0">
                          <a:effectLst/>
                        </a:rPr>
                        <a:t>Identifies hazards and assesses risks associated with these hazards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, making safety adjustments as necessary</a:t>
                      </a:r>
                      <a:r>
                        <a:rPr lang="en-GB" sz="1800" dirty="0">
                          <a:effectLst/>
                        </a:rPr>
                        <a:t>, when carrying out experimental techniques and procedures in the lab or field.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800" dirty="0">
                          <a:effectLst/>
                        </a:rPr>
                        <a:t>Uses appropriate safety equipment and approaches to minimise risks with minimal prompting.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131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2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CPAC4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129728"/>
              </p:ext>
            </p:extLst>
          </p:nvPr>
        </p:nvGraphicFramePr>
        <p:xfrm>
          <a:off x="47502" y="2342853"/>
          <a:ext cx="9048996" cy="1451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1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7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1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CPAC 4: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Makes and records observations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1800" dirty="0">
                          <a:effectLst/>
                        </a:rPr>
                        <a:t>Makes accurate observations relevant to the experimental or investigative procedure. 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1800" dirty="0">
                          <a:effectLst/>
                        </a:rPr>
                        <a:t>Obtains accurate, precise and sufficient data for experimental and investigative procedures and records this methodically using appropriate units and conventions.  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14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2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 5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883957"/>
              </p:ext>
            </p:extLst>
          </p:nvPr>
        </p:nvGraphicFramePr>
        <p:xfrm>
          <a:off x="47501" y="2177534"/>
          <a:ext cx="9048997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3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5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CPAC 5: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Researches, references and reports 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1800" dirty="0">
                          <a:effectLst/>
                        </a:rPr>
                        <a:t>Uses appropriate software and/or tools to process data, carry out research and report findings. 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1800" dirty="0">
                          <a:effectLst/>
                        </a:rPr>
                        <a:t>Sources of information are cited demonstrating that research has taken place, supporting planning and conclusions.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595176"/>
      </p:ext>
    </p:extLst>
  </p:cSld>
  <p:clrMapOvr>
    <a:masterClrMapping/>
  </p:clrMapOvr>
</p:sld>
</file>

<file path=ppt/theme/theme1.xml><?xml version="1.0" encoding="utf-8"?>
<a:theme xmlns:a="http://schemas.openxmlformats.org/drawingml/2006/main" name="2.1 The standar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WJEC_x0020_Language xmlns="3c38e660-edc8-4fff-b370-f287347f023b">
      <Value>English</Value>
    </WJEC_x0020_Language>
    <WJEC_x0020_Available_x0020_Online xmlns="3c38e660-edc8-4fff-b370-f287347f023b">false</WJEC_x0020_Available_x0020_Online>
    <TaxCatchAll xmlns="36f98b4f-ba65-4a7d-9a34-48b23de556cb" xsi:nil="true"/>
    <aa87a6a0bdfe4bfb97a25745bc8270e2 xmlns="36f98b4f-ba65-4a7d-9a34-48b23de556cb">
      <Terms xmlns="http://schemas.microsoft.com/office/infopath/2007/PartnerControls"/>
    </aa87a6a0bdfe4bfb97a25745bc8270e2>
    <k48d8005054a4dd09ad49b7c837f0781 xmlns="36f98b4f-ba65-4a7d-9a34-48b23de556cb">
      <Terms xmlns="http://schemas.microsoft.com/office/infopath/2007/PartnerControls"/>
    </k48d8005054a4dd09ad49b7c837f0781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ob Description" ma:contentTypeID="0x0101001E6C9A6871140C4A8493C743FF1C286B00F19D14629F8E6E48AEEE81BDFC3313FB" ma:contentTypeVersion="3" ma:contentTypeDescription="" ma:contentTypeScope="" ma:versionID="0c3a39fcadd0811f707fa08176602ab8">
  <xsd:schema xmlns:xsd="http://www.w3.org/2001/XMLSchema" xmlns:xs="http://www.w3.org/2001/XMLSchema" xmlns:p="http://schemas.microsoft.com/office/2006/metadata/properties" xmlns:ns1="http://schemas.microsoft.com/sharepoint/v3" xmlns:ns3="2f2f9355-f80e-4d7b-937a-0c27cfa03643" targetNamespace="http://schemas.microsoft.com/office/2006/metadata/properties" ma:root="true" ma:fieldsID="2625d5530bd608938d27567293434b03" ns1:_="" ns3:_="">
    <xsd:import namespace="http://schemas.microsoft.com/sharepoint/v3"/>
    <xsd:import namespace="2f2f9355-f80e-4d7b-937a-0c27cfa03643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3:WJEC_x0020_Language" minOccurs="0"/>
                <xsd:element ref="ns3:WJEC_x0020_Available_x0020_Online" minOccurs="0"/>
                <xsd:element ref="ns1:PublishingStartDate" minOccurs="0"/>
                <xsd:element ref="ns1:PublishingExpirationDate" minOccurs="0"/>
                <xsd:element ref="ns3:aa87a6a0bdfe4bfb97a25745bc8270e2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7" nillable="true" ma:displayName="Scheduling Start Date" ma:internalName="PublishingStartDate">
      <xsd:simpleType>
        <xsd:restriction base="dms:Unknown"/>
      </xsd:simpleType>
    </xsd:element>
    <xsd:element name="PublishingExpirationDate" ma:index="8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f9355-f80e-4d7b-937a-0c27cfa03643" elementFormDefault="qualified">
    <xsd:import namespace="http://schemas.microsoft.com/office/2006/documentManagement/types"/>
    <xsd:import namespace="http://schemas.microsoft.com/office/infopath/2007/PartnerControls"/>
    <xsd:element name="WJEC_x0020_Language" ma:index="5" nillable="true" ma:displayName="WJEC Language" ma:default="English" ma:internalName="WJEC_x0020_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6" nillable="true" ma:displayName="WJEC Available Online" ma:default="0" ma:internalName="WJEC_x0020_Available_x0020_Online">
      <xsd:simpleType>
        <xsd:restriction base="dms:Boolean"/>
      </xsd:simpleType>
    </xsd:element>
    <xsd:element name="aa87a6a0bdfe4bfb97a25745bc8270e2" ma:index="11" nillable="true" ma:taxonomy="true" ma:internalName="aa87a6a0bdfe4bfb97a25745bc8270e2" ma:taxonomyFieldName="WJEC_x0020_Department" ma:displayName="WJEC Department" ma:default="" ma:fieldId="{aa87a6a0-bdfe-4bfb-97a2-5745bc8270e2}" ma:taxonomyMulti="true" ma:sspId="e1033d4c-53f7-4655-8cf6-8161ad0c09ed" ma:termSetId="076cd7ee-ac20-4cd2-af1f-bceb730fad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266eb95b-200b-4ee2-b970-72f4782a09ec}" ma:internalName="TaxCatchAll" ma:showField="CatchAllData" ma:web="b82e5d4d-b282-4882-a043-e13406fe59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266eb95b-200b-4ee2-b970-72f4782a09ec}" ma:internalName="TaxCatchAllLabel" ma:readOnly="true" ma:showField="CatchAllDataLabel" ma:web="b82e5d4d-b282-4882-a043-e13406fe59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tatistics" ma:contentTypeID="0x01010012F5B0607A72CA4AB3D5EA9A27B3AA7000CC64BB89231DF84BAC5E1A937D4AF590" ma:contentTypeVersion="87" ma:contentTypeDescription="" ma:contentTypeScope="" ma:versionID="71e3f62343f68abb4689091417482029">
  <xsd:schema xmlns:xsd="http://www.w3.org/2001/XMLSchema" xmlns:xs="http://www.w3.org/2001/XMLSchema" xmlns:p="http://schemas.microsoft.com/office/2006/metadata/properties" xmlns:ns1="http://schemas.microsoft.com/sharepoint/v3" xmlns:ns3="36f98b4f-ba65-4a7d-9a34-48b23de556cb" xmlns:ns4="3c38e660-edc8-4fff-b370-f287347f023b" targetNamespace="http://schemas.microsoft.com/office/2006/metadata/properties" ma:root="true" ma:fieldsID="2586354eb4ad98fddcd1f6e7ad9d05d8" ns1:_="" ns3:_="" ns4:_="">
    <xsd:import namespace="http://schemas.microsoft.com/sharepoint/v3"/>
    <xsd:import namespace="36f98b4f-ba65-4a7d-9a34-48b23de556cb"/>
    <xsd:import namespace="3c38e660-edc8-4fff-b370-f287347f023b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4:WJEC_x0020_Language" minOccurs="0"/>
                <xsd:element ref="ns4:WJEC_x0020_Available_x0020_Online" minOccurs="0"/>
                <xsd:element ref="ns1:PublishingStartDate" minOccurs="0"/>
                <xsd:element ref="ns1:PublishingExpirationDate" minOccurs="0"/>
                <xsd:element ref="ns3:k48d8005054a4dd09ad49b7c837f0781" minOccurs="0"/>
                <xsd:element ref="ns3:TaxCatchAll" minOccurs="0"/>
                <xsd:element ref="ns3:TaxCatchAllLabel" minOccurs="0"/>
                <xsd:element ref="ns3:aa87a6a0bdfe4bfb97a25745bc8270e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3" ma:description="can't delete this colum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7" nillable="true" ma:displayName="Scheduling Start Date" ma:description="" ma:internalName="PublishingStartDate" ma:readOnly="false">
      <xsd:simpleType>
        <xsd:restriction base="dms:Unknown"/>
      </xsd:simpleType>
    </xsd:element>
    <xsd:element name="PublishingExpirationDate" ma:index="8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98b4f-ba65-4a7d-9a34-48b23de556cb" elementFormDefault="qualified">
    <xsd:import namespace="http://schemas.microsoft.com/office/2006/documentManagement/types"/>
    <xsd:import namespace="http://schemas.microsoft.com/office/infopath/2007/PartnerControls"/>
    <xsd:element name="k48d8005054a4dd09ad49b7c837f0781" ma:index="14" nillable="true" ma:taxonomy="true" ma:internalName="k48d8005054a4dd09ad49b7c837f0781" ma:taxonomyFieldName="WJEC_x0020_Audiences" ma:displayName="WJEC Audiences" ma:readOnly="false" ma:fieldId="{448d8005-054a-4dd0-9ad4-9b7c837f0781}" ma:taxonomyMulti="true" ma:sspId="fd004107-dac0-45af-83fb-11757b2c8399" ma:termSetId="166b6179-d2c6-4c70-a6b7-272e06564e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3317158d-5997-432d-8f64-ed5253ed3d4a}" ma:internalName="TaxCatchAll" ma:readOnly="false" ma:showField="CatchAllData" ma:web="36f98b4f-ba65-4a7d-9a34-48b23de556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3317158d-5997-432d-8f64-ed5253ed3d4a}" ma:internalName="TaxCatchAllLabel" ma:readOnly="true" ma:showField="CatchAllDataLabel" ma:web="36f98b4f-ba65-4a7d-9a34-48b23de556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a87a6a0bdfe4bfb97a25745bc8270e2" ma:index="17" nillable="true" ma:taxonomy="true" ma:internalName="aa87a6a0bdfe4bfb97a25745bc8270e2" ma:taxonomyFieldName="WJEC_x0020_Department" ma:displayName="WJEC Department" ma:readOnly="false" ma:fieldId="{aa87a6a0-bdfe-4bfb-97a2-5745bc8270e2}" ma:taxonomyMulti="true" ma:sspId="fd004107-dac0-45af-83fb-11757b2c8399" ma:termSetId="0c9e301d-bcca-45db-a9e6-62eca92a187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38e660-edc8-4fff-b370-f287347f023b" elementFormDefault="qualified">
    <xsd:import namespace="http://schemas.microsoft.com/office/2006/documentManagement/types"/>
    <xsd:import namespace="http://schemas.microsoft.com/office/infopath/2007/PartnerControls"/>
    <xsd:element name="WJEC_x0020_Language" ma:index="5" nillable="true" ma:displayName="WJEC Language" ma:default="English" ma:internalName="WJEC_x0020_Languag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6" nillable="true" ma:displayName="WJEC Available Online" ma:default="0" ma:internalName="WJEC_x0020_Available_x0020_Online" ma:readOnly="fals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73DC8F-AB9D-4910-94BF-5076350377AD}">
  <ds:schemaRefs>
    <ds:schemaRef ds:uri="http://schemas.microsoft.com/office/2006/metadata/properties"/>
    <ds:schemaRef ds:uri="http://schemas.microsoft.com/office/infopath/2007/PartnerControls"/>
    <ds:schemaRef ds:uri="2f2f9355-f80e-4d7b-937a-0c27cfa0364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512F698-A9E2-4946-9FD2-FA63235C24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f2f9355-f80e-4d7b-937a-0c27cfa036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3F5ED1-6F89-4337-9F18-353DFD67172E}"/>
</file>

<file path=customXml/itemProps4.xml><?xml version="1.0" encoding="utf-8"?>
<ds:datastoreItem xmlns:ds="http://schemas.openxmlformats.org/officeDocument/2006/customXml" ds:itemID="{3D9FB68D-A36F-4F40-9DDD-C7C8C55F1F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2.1 The standards</Template>
  <TotalTime>357</TotalTime>
  <Words>633</Words>
  <Application>Microsoft Office PowerPoint</Application>
  <PresentationFormat>On-screen Show (4:3)</PresentationFormat>
  <Paragraphs>71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Bliss-Light</vt:lpstr>
      <vt:lpstr>Calibri</vt:lpstr>
      <vt:lpstr>Gotham Rounded Book</vt:lpstr>
      <vt:lpstr>2.1 The standards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Morgan, Eira</cp:lastModifiedBy>
  <cp:revision>13</cp:revision>
  <cp:lastPrinted>2015-10-29T14:51:43Z</cp:lastPrinted>
  <dcterms:created xsi:type="dcterms:W3CDTF">2015-10-15T14:45:45Z</dcterms:created>
  <dcterms:modified xsi:type="dcterms:W3CDTF">2025-04-03T11:25:37Z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0x01010012F5B0607A72CA4AB3D5EA9A27B3AA7000CC64BB89231DF84BAC5E1A937D4AF590</vt:lpwstr>
  </property>
  <property fmtid="{D5CDD505-2E9C-101B-9397-08002B2CF9AE}" pid="3" name="WJEC_x0020_Department">
    <vt:lpwstr/>
  </property>
  <property fmtid="{D5CDD505-2E9C-101B-9397-08002B2CF9AE}" pid="4" name="WJEC Department">
    <vt:lpwstr/>
  </property>
  <property fmtid="{D5CDD505-2E9C-101B-9397-08002B2CF9AE}" pid="5" name="MSIP_Label_8330bda6-d095-477b-8893-df3ed8791773_Enabled">
    <vt:lpwstr>true</vt:lpwstr>
  </property>
  <property fmtid="{D5CDD505-2E9C-101B-9397-08002B2CF9AE}" pid="6" name="MSIP_Label_8330bda6-d095-477b-8893-df3ed8791773_SetDate">
    <vt:lpwstr>2025-04-03T11:25:02Z</vt:lpwstr>
  </property>
  <property fmtid="{D5CDD505-2E9C-101B-9397-08002B2CF9AE}" pid="7" name="MSIP_Label_8330bda6-d095-477b-8893-df3ed8791773_Method">
    <vt:lpwstr>Privileged</vt:lpwstr>
  </property>
  <property fmtid="{D5CDD505-2E9C-101B-9397-08002B2CF9AE}" pid="8" name="MSIP_Label_8330bda6-d095-477b-8893-df3ed8791773_Name">
    <vt:lpwstr>8330bda6-d095-477b-8893-df3ed8791773</vt:lpwstr>
  </property>
  <property fmtid="{D5CDD505-2E9C-101B-9397-08002B2CF9AE}" pid="9" name="MSIP_Label_8330bda6-d095-477b-8893-df3ed8791773_SiteId">
    <vt:lpwstr>b6d3492e-0aa1-4a60-840d-b706a96e670d</vt:lpwstr>
  </property>
  <property fmtid="{D5CDD505-2E9C-101B-9397-08002B2CF9AE}" pid="10" name="MSIP_Label_8330bda6-d095-477b-8893-df3ed8791773_ActionId">
    <vt:lpwstr>174b2143-d6d5-47f9-9d68-0d2c0dd29b65</vt:lpwstr>
  </property>
  <property fmtid="{D5CDD505-2E9C-101B-9397-08002B2CF9AE}" pid="11" name="MSIP_Label_8330bda6-d095-477b-8893-df3ed8791773_ContentBits">
    <vt:lpwstr>0</vt:lpwstr>
  </property>
  <property fmtid="{D5CDD505-2E9C-101B-9397-08002B2CF9AE}" pid="12" name="MSIP_Label_8330bda6-d095-477b-8893-df3ed8791773_Tag">
    <vt:lpwstr>10, 0, 1, 1</vt:lpwstr>
  </property>
  <property fmtid="{D5CDD505-2E9C-101B-9397-08002B2CF9AE}" pid="13" name="MediaServiceImageTags">
    <vt:lpwstr/>
  </property>
  <property fmtid="{D5CDD505-2E9C-101B-9397-08002B2CF9AE}" pid="14" name="WJEC_x0020_Audiences">
    <vt:lpwstr/>
  </property>
  <property fmtid="{D5CDD505-2E9C-101B-9397-08002B2CF9AE}" pid="15" name="bd6821cb7d3c4b4ab1e70668a679dc90">
    <vt:lpwstr/>
  </property>
  <property fmtid="{D5CDD505-2E9C-101B-9397-08002B2CF9AE}" pid="16" name="i2be6ccaef284b9d8cadff396f0db8d6">
    <vt:lpwstr/>
  </property>
  <property fmtid="{D5CDD505-2E9C-101B-9397-08002B2CF9AE}" pid="17" name="WJEC Audiences">
    <vt:lpwstr/>
  </property>
  <property fmtid="{D5CDD505-2E9C-101B-9397-08002B2CF9AE}" pid="18" name="Level">
    <vt:lpwstr/>
  </property>
  <property fmtid="{D5CDD505-2E9C-101B-9397-08002B2CF9AE}" pid="19" name="WJEC_x0020_Subject">
    <vt:lpwstr/>
  </property>
  <property fmtid="{D5CDD505-2E9C-101B-9397-08002B2CF9AE}" pid="20" name="lcf76f155ced4ddcb4097134ff3c332f">
    <vt:lpwstr/>
  </property>
  <property fmtid="{D5CDD505-2E9C-101B-9397-08002B2CF9AE}" pid="21" name="WJEC Subject">
    <vt:lpwstr/>
  </property>
</Properties>
</file>