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95" r:id="rId6"/>
    <p:sldId id="303" r:id="rId7"/>
    <p:sldId id="321" r:id="rId8"/>
    <p:sldId id="305" r:id="rId9"/>
    <p:sldId id="302" r:id="rId10"/>
    <p:sldId id="296" r:id="rId11"/>
    <p:sldId id="298" r:id="rId12"/>
    <p:sldId id="299" r:id="rId13"/>
    <p:sldId id="301" r:id="rId14"/>
    <p:sldId id="313" r:id="rId15"/>
    <p:sldId id="304" r:id="rId16"/>
    <p:sldId id="320" r:id="rId17"/>
    <p:sldId id="322" r:id="rId18"/>
    <p:sldId id="272" r:id="rId1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5A59"/>
    <a:srgbClr val="DF3C06"/>
    <a:srgbClr val="E75306"/>
    <a:srgbClr val="FF6600"/>
    <a:srgbClr val="F7B385"/>
    <a:srgbClr val="A5A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29" autoAdjust="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76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Other%20Clients/Eduqas/P17661%20Eduqas%20Brand%20Identity%20Guidelines/Links/Corbis-42-5308818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rbis-42-53088181_bandw.jpg"/>
          <p:cNvPicPr preferRelativeResize="0">
            <a:picLocks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" t="9973" r="-331" b="4013"/>
          <a:stretch>
            <a:fillRect/>
          </a:stretch>
        </p:blipFill>
        <p:spPr>
          <a:xfrm>
            <a:off x="5525038" y="2485776"/>
            <a:ext cx="3261600" cy="2805414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87363" y="2486025"/>
            <a:ext cx="4868862" cy="280511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Invellab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quiberumqui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rerovit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era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consequunt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accabor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epelicabo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Nam, id ex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alis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sunt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pa non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plaudam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rateseque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oditibusae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is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eturem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ea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dent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esed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quam, quam, id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modit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mi,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omnit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accusci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magnatur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solum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int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ullandi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oreium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eos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que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veligenim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ut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reperatio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doluptatem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voluptam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est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comnim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fugitat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iorecup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tincti</a:t>
            </a:r>
            <a:r>
              <a:rPr lang="en-GB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49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2894121"/>
            <a:ext cx="8229600" cy="282978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DF3C06"/>
                </a:solidFill>
              </a:defRPr>
            </a:lvl1pPr>
          </a:lstStyle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Lorem ipsum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sit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amet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,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consectetuer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adipiscing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elit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commodo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ligula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eget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dolor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.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Aenean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1" charset="-128"/>
                <a:cs typeface="Arial" panose="020B0604020202020204" pitchFamily="34" charset="0"/>
              </a:rPr>
              <a:t>massa</a:t>
            </a:r>
            <a:r>
              <a:rPr kumimoji="0" lang="en-GB" sz="18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liss-Light"/>
                <a:ea typeface="ＭＳ Ｐゴシック" pitchFamily="1" charset="-128"/>
                <a:cs typeface="Bliss-Light"/>
              </a:rPr>
              <a:t>.</a:t>
            </a:r>
          </a:p>
          <a:p>
            <a:pPr marL="285750" marR="0" lvl="0" indent="-28575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4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479107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81025" y="2560450"/>
            <a:ext cx="3656704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>
              <a:lnSpc>
                <a:spcPct val="150000"/>
              </a:lnSpc>
            </a:pP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“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Lorem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ipsum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dolor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sit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amet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,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consectetuer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adipiscing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elit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commodo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ligula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eget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color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Aenean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massa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 Cum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sociis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natoque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 </a:t>
            </a:r>
            <a:r>
              <a:rPr lang="en-GB" i="1" baseline="30000" dirty="0" err="1">
                <a:solidFill>
                  <a:srgbClr val="5A5A59"/>
                </a:solidFill>
                <a:latin typeface="Bliss-Light"/>
                <a:cs typeface="Bliss-Light"/>
              </a:rPr>
              <a:t>penatibus</a:t>
            </a:r>
            <a:r>
              <a:rPr lang="en-GB" i="1" baseline="30000" dirty="0">
                <a:solidFill>
                  <a:srgbClr val="5A5A59"/>
                </a:solidFill>
                <a:latin typeface="Bliss-Light"/>
                <a:cs typeface="Bliss-Light"/>
              </a:rPr>
              <a:t>.</a:t>
            </a:r>
            <a:r>
              <a:rPr lang="en-GB" i="1" dirty="0">
                <a:solidFill>
                  <a:srgbClr val="5A5A59"/>
                </a:solidFill>
                <a:latin typeface="Bliss-Light"/>
                <a:cs typeface="Bliss-Light"/>
              </a:rPr>
              <a:t>”</a:t>
            </a:r>
          </a:p>
          <a:p>
            <a:pPr algn="r">
              <a:lnSpc>
                <a:spcPct val="150000"/>
              </a:lnSpc>
            </a:pPr>
            <a:endParaRPr lang="en-GB" sz="1600" b="1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algn="r">
              <a:lnSpc>
                <a:spcPct val="150000"/>
              </a:lnSpc>
            </a:pPr>
            <a:r>
              <a:rPr lang="en-GB" b="1" baseline="30000" dirty="0">
                <a:solidFill>
                  <a:srgbClr val="5A5A59"/>
                </a:solidFill>
                <a:latin typeface="Bliss-Light"/>
                <a:cs typeface="Bliss-Light"/>
              </a:rPr>
              <a:t>- Name, Organisation, Date</a:t>
            </a:r>
          </a:p>
          <a:p>
            <a:pPr>
              <a:lnSpc>
                <a:spcPct val="150000"/>
              </a:lnSpc>
            </a:pPr>
            <a:endParaRPr lang="en-GB" sz="1600" i="1" baseline="30000" dirty="0">
              <a:solidFill>
                <a:srgbClr val="5A5A59"/>
              </a:solidFill>
              <a:latin typeface="Bliss-Light"/>
              <a:cs typeface="Bliss-Ligh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5A5A59"/>
              </a:solidFill>
              <a:latin typeface="Gotham Rounded Book"/>
              <a:cs typeface="Gotham Rounded Book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581012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52538746"/>
              </p:ext>
            </p:extLst>
          </p:nvPr>
        </p:nvGraphicFramePr>
        <p:xfrm>
          <a:off x="481547" y="2770558"/>
          <a:ext cx="5759450" cy="30072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4893">
                <a:tc gridSpan="2">
                  <a:txBody>
                    <a:bodyPr/>
                    <a:lstStyle/>
                    <a:p>
                      <a:pPr algn="l"/>
                      <a:r>
                        <a:rPr lang="en-GB" dirty="0">
                          <a:latin typeface="Bliss-Light"/>
                        </a:rPr>
                        <a:t>Table Heading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53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latin typeface="Bliss-Ligh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3C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9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2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2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5A5A59"/>
                          </a:solidFill>
                          <a:latin typeface="Bliss-Light"/>
                        </a:rPr>
                        <a:t>Text</a:t>
                      </a:r>
                      <a:r>
                        <a:rPr lang="en-US" sz="1400" baseline="0" dirty="0">
                          <a:solidFill>
                            <a:srgbClr val="5A5A59"/>
                          </a:solidFill>
                          <a:latin typeface="Bliss-Light"/>
                        </a:rPr>
                        <a:t> </a:t>
                      </a:r>
                      <a:endParaRPr lang="en-GB" sz="1400" dirty="0">
                        <a:solidFill>
                          <a:srgbClr val="5A5A59"/>
                        </a:solidFill>
                        <a:latin typeface="Bliss-Ligh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22607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68300" y="1044575"/>
            <a:ext cx="8418513" cy="1046163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 baseline="0">
                <a:solidFill>
                  <a:srgbClr val="E75306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100" kern="1100" spc="-50" dirty="0">
                <a:solidFill>
                  <a:srgbClr val="F7B385"/>
                </a:solidFill>
                <a:latin typeface="Gotham Rounded Book"/>
                <a:cs typeface="Gotham Rounded Book"/>
              </a:rPr>
              <a:t>Title 2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100" kern="1100" spc="-50" dirty="0">
              <a:solidFill>
                <a:srgbClr val="F7B385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2378317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02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470067"/>
            <a:ext cx="8229600" cy="34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pic>
        <p:nvPicPr>
          <p:cNvPr id="7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82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DF3C0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qas.co.uk/qualifications/business-gcse/?sub_nav_level=courses#tab_training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www.eduqas.co.uk/qualifications/business-gcse/#tab_pastpaper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resources.eduqas.co.uk/Pages/ResourceByArgs.aspx?subId=4&amp;lvlId=2" TargetMode="External"/><Relationship Id="rId5" Type="http://schemas.openxmlformats.org/officeDocument/2006/relationships/hyperlink" Target="https://www.eduqas.co.uk/qualifications/business-gcse/?sub_nav_level=course-materials#tab_resources" TargetMode="External"/><Relationship Id="rId4" Type="http://schemas.openxmlformats.org/officeDocument/2006/relationships/hyperlink" Target="https://www.eduqas.co.uk/qualifications/business-gcse/#tab_overview" TargetMode="External"/><Relationship Id="rId9" Type="http://schemas.openxmlformats.org/officeDocument/2006/relationships/hyperlink" Target="https://oer.eduqas.co.uk/Pages/ProjectByArgs.aspx?subId=10&amp;lvlId=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business@eduqas.co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qas.co.uk/media/qiobeu0d/eduqas-gcse-business-spec-from-2017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Z:\Pictures\logos\WJEC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40" y="5868674"/>
            <a:ext cx="736270" cy="73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8739" y="634526"/>
            <a:ext cx="848643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GCSE BUSINESS</a:t>
            </a:r>
          </a:p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Introduction for New Centres</a:t>
            </a:r>
          </a:p>
          <a:p>
            <a:pPr>
              <a:lnSpc>
                <a:spcPct val="80000"/>
              </a:lnSpc>
            </a:pPr>
            <a:endParaRPr lang="en-US" sz="4400" kern="1100" spc="-30" dirty="0">
              <a:solidFill>
                <a:schemeClr val="bg1"/>
              </a:solidFill>
              <a:latin typeface="Gotham Rounded Book"/>
              <a:cs typeface="Gotham Rounded Book"/>
            </a:endParaRPr>
          </a:p>
        </p:txBody>
      </p:sp>
    </p:spTree>
    <p:extLst>
      <p:ext uri="{BB962C8B-B14F-4D97-AF65-F5344CB8AC3E}">
        <p14:creationId xmlns:p14="http://schemas.microsoft.com/office/powerpoint/2010/main" val="316019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706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552" y="1271213"/>
            <a:ext cx="6442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Bliss-Light"/>
              </a:rPr>
              <a:t>Note the references in the specification to quantitative skills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6021D6-60AB-4576-86C5-780C878F6A67}"/>
              </a:ext>
            </a:extLst>
          </p:cNvPr>
          <p:cNvPicPr/>
          <p:nvPr/>
        </p:nvPicPr>
        <p:blipFill rotWithShape="1">
          <a:blip r:embed="rId3"/>
          <a:srcRect l="30046" t="15126" r="32196" b="20111"/>
          <a:stretch/>
        </p:blipFill>
        <p:spPr bwMode="auto">
          <a:xfrm>
            <a:off x="658552" y="1874743"/>
            <a:ext cx="6737978" cy="43551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6726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62049" y="1624102"/>
            <a:ext cx="4772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Bliss-Light"/>
              </a:rPr>
              <a:t>Both components asses quantitative skills:</a:t>
            </a:r>
          </a:p>
          <a:p>
            <a:endParaRPr lang="en-GB" sz="2000" dirty="0">
              <a:latin typeface="Bliss-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321" y="2242687"/>
            <a:ext cx="8693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liss-Light"/>
              </a:rPr>
              <a:t>Learners will be expected to use a range of mathematical skills and make justifiable decisions using both quantitative and qualitative methods applied in the context of GCSE Business. </a:t>
            </a:r>
          </a:p>
          <a:p>
            <a:endParaRPr lang="en-US" sz="2000" dirty="0">
              <a:latin typeface="Bliss-Light"/>
            </a:endParaRPr>
          </a:p>
          <a:p>
            <a:r>
              <a:rPr lang="en-US" sz="2000" dirty="0">
                <a:latin typeface="Bliss-Light"/>
              </a:rPr>
              <a:t>These quantitative skills will be assessed in both examination papers, totalling at least </a:t>
            </a:r>
            <a:r>
              <a:rPr lang="en-US" sz="2000" b="1" dirty="0">
                <a:latin typeface="Bliss-Light"/>
              </a:rPr>
              <a:t>10% </a:t>
            </a:r>
            <a:r>
              <a:rPr lang="en-US" sz="2000" dirty="0">
                <a:latin typeface="Bliss-Light"/>
              </a:rPr>
              <a:t>of the overall marks available for the qualification.</a:t>
            </a:r>
            <a:endParaRPr lang="en-GB" sz="2000" dirty="0">
              <a:latin typeface="Bliss-Light"/>
            </a:endParaRPr>
          </a:p>
        </p:txBody>
      </p:sp>
    </p:spTree>
    <p:extLst>
      <p:ext uri="{BB962C8B-B14F-4D97-AF65-F5344CB8AC3E}">
        <p14:creationId xmlns:p14="http://schemas.microsoft.com/office/powerpoint/2010/main" val="2451932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C23FF5-8B1D-4E76-9481-F4B93C314D2A}"/>
              </a:ext>
            </a:extLst>
          </p:cNvPr>
          <p:cNvPicPr/>
          <p:nvPr/>
        </p:nvPicPr>
        <p:blipFill rotWithShape="1">
          <a:blip r:embed="rId3"/>
          <a:srcRect l="26324" t="15128" r="30201" b="6637"/>
          <a:stretch/>
        </p:blipFill>
        <p:spPr bwMode="auto">
          <a:xfrm>
            <a:off x="1838227" y="1168924"/>
            <a:ext cx="5382705" cy="56890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215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414795"/>
            <a:ext cx="476951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Support &amp; Resources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494" y="1104909"/>
            <a:ext cx="828883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Eduqas GCSE Business Homepage: </a:t>
            </a:r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https://www.eduqas.co.uk/qualifications/business-gcse/#tab_overview</a:t>
            </a:r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Documents: </a:t>
            </a:r>
          </a:p>
          <a:p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https://www.eduqas.co.uk/qualifications/business-gcse/?sub_nav_level=course-materials#tab_resources</a:t>
            </a:r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Digital Resources: </a:t>
            </a:r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https://resources.eduqas.co.uk/Pages/ResourceByArgs.aspx?subId=4&amp;lvlId=2</a:t>
            </a:r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 Papers: </a:t>
            </a:r>
          </a:p>
          <a:p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https://www.eduqas.co.uk/qualifications/business-gcse/#tab_pastpapers</a:t>
            </a:r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&amp; CPD Materials: </a:t>
            </a:r>
          </a:p>
          <a:p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https://www.eduqas.co.uk/qualifications/business-gcse/?sub_nav_level=courses#tab_training</a:t>
            </a:r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OER (On-line Exam Review): </a:t>
            </a:r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https://oer.eduqas.co.uk/Pages/ProjectByArgs.aspx?subId=10&amp;lvlId=2</a:t>
            </a:r>
            <a:r>
              <a:rPr lang="en-GB" kern="1100" spc="-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kern="1100" spc="-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172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414795"/>
            <a:ext cx="476951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2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Support &amp; Resources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5DE553-67E1-45E8-B784-7D61F5AEF7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62" t="15368" r="44793" b="4589"/>
          <a:stretch/>
        </p:blipFill>
        <p:spPr>
          <a:xfrm>
            <a:off x="70060" y="1264267"/>
            <a:ext cx="4246972" cy="3324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24BBDE-D1B0-425D-B320-532FD85441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83" t="27524" r="42917" b="18121"/>
          <a:stretch/>
        </p:blipFill>
        <p:spPr>
          <a:xfrm>
            <a:off x="4478837" y="1264267"/>
            <a:ext cx="4343400" cy="2257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98A993-ECFF-44A4-9F63-69A7A4FA728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4" t="14680" r="56146" b="33028"/>
          <a:stretch/>
        </p:blipFill>
        <p:spPr>
          <a:xfrm>
            <a:off x="4739275" y="3589742"/>
            <a:ext cx="3855110" cy="21717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80BA2C-D14B-4D13-96CC-F40414C8CC8C}"/>
              </a:ext>
            </a:extLst>
          </p:cNvPr>
          <p:cNvSpPr txBox="1"/>
          <p:nvPr/>
        </p:nvSpPr>
        <p:spPr>
          <a:xfrm>
            <a:off x="7026023" y="4588493"/>
            <a:ext cx="1568362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https://www.eduqas.co.uk/qualifications/business-gcse/?sub_nav_level=prerecorded-webinars#tab_training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F0BA27-029B-464B-AFFD-3B4A96841A86}"/>
              </a:ext>
            </a:extLst>
          </p:cNvPr>
          <p:cNvSpPr txBox="1"/>
          <p:nvPr/>
        </p:nvSpPr>
        <p:spPr>
          <a:xfrm>
            <a:off x="801277" y="810564"/>
            <a:ext cx="787599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https://resources.eduqas.co.uk/Pages/ResourceByArgs.aspx?subId=4&amp;lvlId=2</a:t>
            </a:r>
          </a:p>
        </p:txBody>
      </p:sp>
    </p:spTree>
    <p:extLst>
      <p:ext uri="{BB962C8B-B14F-4D97-AF65-F5344CB8AC3E}">
        <p14:creationId xmlns:p14="http://schemas.microsoft.com/office/powerpoint/2010/main" val="3533626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duqas_Powerpoint_Templates_for PPT-1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8740" y="414795"/>
            <a:ext cx="4769510" cy="647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400" kern="1100" spc="-30" dirty="0">
                <a:solidFill>
                  <a:schemeClr val="bg1"/>
                </a:solidFill>
                <a:latin typeface="Gotham Rounded Book"/>
                <a:cs typeface="Gotham Rounded Book"/>
              </a:rPr>
              <a:t>Further Support: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1" y="6120618"/>
            <a:ext cx="678007" cy="678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7494" y="1104909"/>
            <a:ext cx="8288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our Subject Officer and administrative team:</a:t>
            </a:r>
            <a:r>
              <a:rPr lang="en-GB" sz="2000" dirty="0">
                <a:solidFill>
                  <a:schemeClr val="bg1"/>
                </a:solidFill>
                <a:latin typeface="Gotham Rounded Book" pitchFamily="50" charset="0"/>
              </a:rPr>
              <a:t> </a:t>
            </a:r>
          </a:p>
          <a:p>
            <a:endParaRPr lang="en-GB" sz="2000" dirty="0">
              <a:solidFill>
                <a:schemeClr val="bg1"/>
              </a:solidFill>
              <a:latin typeface="Gotham Rounded Book" pitchFamily="50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298795-8998-4F2B-B118-B56D6D2B29F2}"/>
              </a:ext>
            </a:extLst>
          </p:cNvPr>
          <p:cNvSpPr/>
          <p:nvPr/>
        </p:nvSpPr>
        <p:spPr>
          <a:xfrm>
            <a:off x="377494" y="1690200"/>
            <a:ext cx="268644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hlinkClick r:id="rId4"/>
              </a:rPr>
              <a:t>business@eduqas.co.uk</a:t>
            </a:r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7475B818-4926-422F-A047-687B44668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250" y="2288622"/>
            <a:ext cx="18565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Montserrat"/>
              </a:rPr>
              <a:t>029 2240 4257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0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3687" y="1096728"/>
            <a:ext cx="4645196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100" dirty="0">
                <a:solidFill>
                  <a:srgbClr val="DF3C06"/>
                </a:solidFill>
                <a:latin typeface="Gotham Rounded Book" pitchFamily="50" charset="0"/>
              </a:rPr>
              <a:t> </a:t>
            </a:r>
            <a:r>
              <a:rPr lang="en-GB" sz="3100" dirty="0">
                <a:latin typeface="Gotham Rounded Book" pitchFamily="50" charset="0"/>
              </a:rPr>
              <a:t>Specification</a:t>
            </a:r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0DD18814-5BA9-45ED-83F1-9990D876666C}"/>
              </a:ext>
            </a:extLst>
          </p:cNvPr>
          <p:cNvPicPr/>
          <p:nvPr/>
        </p:nvPicPr>
        <p:blipFill rotWithShape="1">
          <a:blip r:embed="rId4"/>
          <a:srcRect l="36827" t="13708" r="37514" b="18930"/>
          <a:stretch/>
        </p:blipFill>
        <p:spPr bwMode="auto">
          <a:xfrm>
            <a:off x="3440133" y="1278195"/>
            <a:ext cx="3879191" cy="53638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644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54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2971" y="1028455"/>
            <a:ext cx="38379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Bliss-Light"/>
              </a:rPr>
              <a:t>Summary of Assessment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49085" y="1625976"/>
          <a:ext cx="7445829" cy="4810760"/>
        </p:xfrm>
        <a:graphic>
          <a:graphicData uri="http://schemas.openxmlformats.org/drawingml/2006/table">
            <a:tbl>
              <a:tblPr/>
              <a:tblGrid>
                <a:gridCol w="74458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0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Component 1: Business Dynamics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Written examination: 2 hours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62.5% of qualification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BA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8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 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A mix of short answer and structured questions based on stimulus material covering all of the specification content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 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Total marks: 100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 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05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Component 2: Business Considerations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457200" algn="l"/>
                        </a:tabLs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Written examination: 1 hour 30 minutes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FFFFFF"/>
                          </a:solidFill>
                          <a:effectLst/>
                          <a:latin typeface="Bliss-Light"/>
                          <a:ea typeface="Times New Roman"/>
                          <a:cs typeface="Arial"/>
                        </a:rPr>
                        <a:t>37.5% of qualification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BA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80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 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Data response questions covering all of the specification content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 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Total marks: 60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Times New Roman"/>
                          <a:cs typeface="Arial"/>
                        </a:rPr>
                        <a:t> </a:t>
                      </a:r>
                      <a:endParaRPr lang="en-GB" sz="1800" dirty="0">
                        <a:effectLst/>
                        <a:latin typeface="Bliss-Light"/>
                        <a:ea typeface="Times New Roman"/>
                        <a:cs typeface="Times New Roman"/>
                      </a:endParaRPr>
                    </a:p>
                  </a:txBody>
                  <a:tcPr marL="73025" marR="73025" marT="18415" marB="1841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352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54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233" y="1247135"/>
            <a:ext cx="5596019" cy="40164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Bliss-Light"/>
              </a:rPr>
              <a:t>Component 1:</a:t>
            </a:r>
          </a:p>
          <a:p>
            <a:endParaRPr lang="en-GB" sz="1100" dirty="0">
              <a:latin typeface="Bliss-Light"/>
            </a:endParaRPr>
          </a:p>
          <a:p>
            <a:r>
              <a:rPr lang="en-GB" sz="2000" dirty="0">
                <a:latin typeface="Bliss-Light"/>
              </a:rPr>
              <a:t>A mixture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Multiple-choice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Short-answer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Structured questions (ranging from 4-10 marks)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Bliss-Light"/>
            </a:endParaRPr>
          </a:p>
          <a:p>
            <a:r>
              <a:rPr lang="en-GB" sz="2800" dirty="0">
                <a:latin typeface="Bliss-Light"/>
              </a:rPr>
              <a:t>Component 2:</a:t>
            </a:r>
          </a:p>
          <a:p>
            <a:endParaRPr lang="en-GB" sz="2800" dirty="0">
              <a:latin typeface="Bliss-Light"/>
            </a:endParaRPr>
          </a:p>
          <a:p>
            <a:endParaRPr lang="en-GB" sz="2800" dirty="0">
              <a:latin typeface="Bliss-Light"/>
            </a:endParaRPr>
          </a:p>
          <a:p>
            <a:endParaRPr lang="en-GB" sz="2800" dirty="0">
              <a:solidFill>
                <a:srgbClr val="5A5A59"/>
              </a:solidFill>
              <a:latin typeface="Bliss-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8C219-3B7C-4A4A-A2AA-F06AEED61C7D}"/>
              </a:ext>
            </a:extLst>
          </p:cNvPr>
          <p:cNvSpPr txBox="1"/>
          <p:nvPr/>
        </p:nvSpPr>
        <p:spPr>
          <a:xfrm>
            <a:off x="307857" y="4082678"/>
            <a:ext cx="7812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Two sets of data based on different business contexts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A64F6-28DD-4082-8EA5-2038784F400D}"/>
              </a:ext>
            </a:extLst>
          </p:cNvPr>
          <p:cNvSpPr txBox="1"/>
          <p:nvPr/>
        </p:nvSpPr>
        <p:spPr>
          <a:xfrm>
            <a:off x="341232" y="4648655"/>
            <a:ext cx="7812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Mixture of qualitative and quantitative data with each case study between 300-400 words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98B8A8-B3BE-42FE-9A09-D6C90496A134}"/>
              </a:ext>
            </a:extLst>
          </p:cNvPr>
          <p:cNvSpPr txBox="1"/>
          <p:nvPr/>
        </p:nvSpPr>
        <p:spPr>
          <a:xfrm>
            <a:off x="341233" y="5376519"/>
            <a:ext cx="77462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Total time for the exam takes into account the reading time required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A513B-9686-4F24-967A-D582EE7F103A}"/>
              </a:ext>
            </a:extLst>
          </p:cNvPr>
          <p:cNvSpPr txBox="1"/>
          <p:nvPr/>
        </p:nvSpPr>
        <p:spPr>
          <a:xfrm>
            <a:off x="341233" y="5924274"/>
            <a:ext cx="87427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Bliss-Light"/>
              </a:rPr>
              <a:t>Candidates need to use the data to answer the questions and answers need to </a:t>
            </a:r>
          </a:p>
          <a:p>
            <a:r>
              <a:rPr lang="en-GB" sz="2000" dirty="0">
                <a:latin typeface="Bliss-Light"/>
              </a:rPr>
              <a:t>      be in context of the data</a:t>
            </a:r>
          </a:p>
        </p:txBody>
      </p:sp>
    </p:spTree>
    <p:extLst>
      <p:ext uri="{BB962C8B-B14F-4D97-AF65-F5344CB8AC3E}">
        <p14:creationId xmlns:p14="http://schemas.microsoft.com/office/powerpoint/2010/main" val="287397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95" y="1096600"/>
            <a:ext cx="3462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Bliss-Light"/>
              </a:rPr>
              <a:t>Assessment objectives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4230" y="1657297"/>
            <a:ext cx="823553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Bliss-Light"/>
            </a:endParaRPr>
          </a:p>
          <a:p>
            <a:r>
              <a:rPr lang="en-US" sz="2000" b="1" dirty="0">
                <a:solidFill>
                  <a:srgbClr val="DF3C06"/>
                </a:solidFill>
                <a:latin typeface="Bliss-Light"/>
              </a:rPr>
              <a:t>AO1</a:t>
            </a:r>
          </a:p>
          <a:p>
            <a:r>
              <a:rPr lang="en-US" sz="2000" dirty="0">
                <a:latin typeface="Bliss-Light"/>
              </a:rPr>
              <a:t>Demonstrate knowledge and understanding of business </a:t>
            </a:r>
            <a:r>
              <a:rPr lang="en-GB" sz="2000" dirty="0">
                <a:latin typeface="Bliss-Light"/>
              </a:rPr>
              <a:t>concepts and issues</a:t>
            </a:r>
          </a:p>
          <a:p>
            <a:endParaRPr lang="en-GB" sz="2000" dirty="0">
              <a:latin typeface="Bliss-Light"/>
            </a:endParaRPr>
          </a:p>
          <a:p>
            <a:r>
              <a:rPr lang="en-US" sz="2000" b="1" dirty="0">
                <a:solidFill>
                  <a:srgbClr val="DF3C06"/>
                </a:solidFill>
                <a:latin typeface="Bliss-Light"/>
              </a:rPr>
              <a:t>AO2</a:t>
            </a:r>
            <a:r>
              <a:rPr lang="en-US" sz="2000" dirty="0">
                <a:latin typeface="Bliss-Light"/>
              </a:rPr>
              <a:t> </a:t>
            </a:r>
          </a:p>
          <a:p>
            <a:r>
              <a:rPr lang="en-US" sz="2000" dirty="0">
                <a:latin typeface="Bliss-Light"/>
              </a:rPr>
              <a:t>Apply knowledge and understanding of business concepts and issues to a variety of contexts</a:t>
            </a:r>
          </a:p>
          <a:p>
            <a:endParaRPr lang="en-US" sz="2000" dirty="0">
              <a:latin typeface="Bliss-Light"/>
            </a:endParaRPr>
          </a:p>
          <a:p>
            <a:r>
              <a:rPr lang="en-US" sz="2000" b="1" dirty="0">
                <a:solidFill>
                  <a:srgbClr val="DF3C06"/>
                </a:solidFill>
                <a:latin typeface="Bliss-Light"/>
              </a:rPr>
              <a:t>AO3</a:t>
            </a:r>
            <a:r>
              <a:rPr lang="en-US" sz="2000" dirty="0">
                <a:latin typeface="Bliss-Light"/>
              </a:rPr>
              <a:t> </a:t>
            </a:r>
          </a:p>
          <a:p>
            <a:r>
              <a:rPr lang="en-US" sz="2000" dirty="0" err="1">
                <a:latin typeface="Bliss-Light"/>
              </a:rPr>
              <a:t>Analyse</a:t>
            </a:r>
            <a:r>
              <a:rPr lang="en-US" sz="2000" dirty="0">
                <a:latin typeface="Bliss-Light"/>
              </a:rPr>
              <a:t> and evaluate business information and issues to demonstrate understanding of business activity, make judgements and draw conclusions. </a:t>
            </a:r>
            <a:endParaRPr lang="en-GB" sz="2000" dirty="0">
              <a:latin typeface="Bliss-Light"/>
            </a:endParaRPr>
          </a:p>
        </p:txBody>
      </p:sp>
    </p:spTree>
    <p:extLst>
      <p:ext uri="{BB962C8B-B14F-4D97-AF65-F5344CB8AC3E}">
        <p14:creationId xmlns:p14="http://schemas.microsoft.com/office/powerpoint/2010/main" val="357935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1995" y="1748320"/>
            <a:ext cx="8057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Bliss-Light"/>
              </a:rPr>
              <a:t>The table below shows how the assessment objectives are weighted across the two assessment components. </a:t>
            </a:r>
          </a:p>
          <a:p>
            <a:endParaRPr lang="en-US" sz="2000" dirty="0">
              <a:latin typeface="Bliss-Light"/>
            </a:endParaRPr>
          </a:p>
          <a:p>
            <a:r>
              <a:rPr lang="en-US" sz="2000" dirty="0">
                <a:latin typeface="Bliss-Light"/>
              </a:rPr>
              <a:t>The weighting of assessment objectives for individual components is tailored to the specific assessment requirements and focus for each component. </a:t>
            </a:r>
            <a:endParaRPr lang="en-GB" sz="2000" dirty="0">
              <a:latin typeface="Bliss-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1995" y="1096600"/>
            <a:ext cx="3462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Bliss-Light"/>
              </a:rPr>
              <a:t>Assessment objectives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68277" y="4132613"/>
          <a:ext cx="6404844" cy="1391920"/>
        </p:xfrm>
        <a:graphic>
          <a:graphicData uri="http://schemas.openxmlformats.org/drawingml/2006/table">
            <a:tbl>
              <a:tblPr firstRow="1" firstCol="1" bandRow="1"/>
              <a:tblGrid>
                <a:gridCol w="1686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9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AO1</a:t>
                      </a:r>
                      <a:endParaRPr lang="en-GB" sz="1800"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AO2</a:t>
                      </a:r>
                      <a:endParaRPr lang="en-GB" sz="1800"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AO3</a:t>
                      </a:r>
                      <a:endParaRPr lang="en-GB" sz="1800"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Total</a:t>
                      </a:r>
                      <a:endParaRPr lang="en-GB" sz="1800"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Component 1</a:t>
                      </a:r>
                      <a:endParaRPr lang="en-GB" sz="1800"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25% </a:t>
                      </a:r>
                      <a:r>
                        <a:rPr lang="en-GB" sz="1600" dirty="0">
                          <a:solidFill>
                            <a:srgbClr val="DF3C06"/>
                          </a:solidFill>
                          <a:effectLst/>
                          <a:latin typeface="Bliss-Light"/>
                          <a:ea typeface="Calibri"/>
                          <a:cs typeface="Times New Roman"/>
                        </a:rPr>
                        <a:t>(40)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22.5% </a:t>
                      </a:r>
                      <a:r>
                        <a:rPr lang="en-GB" sz="1600" dirty="0">
                          <a:solidFill>
                            <a:srgbClr val="DF3C06"/>
                          </a:solidFill>
                          <a:effectLst/>
                          <a:latin typeface="Bliss-Light"/>
                          <a:ea typeface="Calibri"/>
                          <a:cs typeface="Times New Roman"/>
                        </a:rPr>
                        <a:t>(36)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en-GB" sz="1600" dirty="0">
                          <a:solidFill>
                            <a:srgbClr val="DF3C06"/>
                          </a:solidFill>
                          <a:effectLst/>
                          <a:latin typeface="Bliss-Light"/>
                          <a:ea typeface="Calibri"/>
                          <a:cs typeface="Times New Roman"/>
                        </a:rPr>
                        <a:t>(24)</a:t>
                      </a:r>
                      <a:endParaRPr lang="en-GB" sz="1800" dirty="0">
                        <a:solidFill>
                          <a:srgbClr val="DF3C06"/>
                        </a:solidFill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62.5%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Component 2</a:t>
                      </a:r>
                      <a:endParaRPr lang="en-GB" sz="1800"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10% </a:t>
                      </a:r>
                      <a:r>
                        <a:rPr lang="en-GB" sz="1600" dirty="0">
                          <a:solidFill>
                            <a:srgbClr val="DF3C06"/>
                          </a:solidFill>
                          <a:effectLst/>
                          <a:latin typeface="Bliss-Light"/>
                          <a:ea typeface="Calibri"/>
                          <a:cs typeface="Times New Roman"/>
                        </a:rPr>
                        <a:t>(16)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12.5% </a:t>
                      </a:r>
                      <a:r>
                        <a:rPr lang="en-GB" sz="1600" dirty="0">
                          <a:solidFill>
                            <a:srgbClr val="DF3C06"/>
                          </a:solidFill>
                          <a:effectLst/>
                          <a:latin typeface="Bliss-Light"/>
                          <a:ea typeface="Calibri"/>
                          <a:cs typeface="Times New Roman"/>
                        </a:rPr>
                        <a:t>(20)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15% </a:t>
                      </a:r>
                      <a:r>
                        <a:rPr lang="en-GB" sz="1600" dirty="0">
                          <a:solidFill>
                            <a:srgbClr val="DF3C06"/>
                          </a:solidFill>
                          <a:effectLst/>
                          <a:latin typeface="Bliss-Light"/>
                          <a:ea typeface="Calibri"/>
                          <a:cs typeface="Times New Roman"/>
                        </a:rPr>
                        <a:t>(24)</a:t>
                      </a:r>
                      <a:endParaRPr lang="en-GB" sz="1800" dirty="0">
                        <a:solidFill>
                          <a:srgbClr val="DF3C06"/>
                        </a:solidFill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37.5%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Total</a:t>
                      </a:r>
                      <a:endParaRPr lang="en-GB" sz="1800"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35% </a:t>
                      </a:r>
                      <a:r>
                        <a:rPr lang="en-GB" sz="1600" dirty="0">
                          <a:solidFill>
                            <a:srgbClr val="DF3C06"/>
                          </a:solidFill>
                          <a:effectLst/>
                          <a:latin typeface="Bliss-Light"/>
                          <a:ea typeface="Calibri"/>
                          <a:cs typeface="Times New Roman"/>
                        </a:rPr>
                        <a:t>(56)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35%    </a:t>
                      </a:r>
                      <a:r>
                        <a:rPr lang="en-GB" sz="1600" dirty="0">
                          <a:solidFill>
                            <a:srgbClr val="DF3C06"/>
                          </a:solidFill>
                          <a:effectLst/>
                          <a:latin typeface="Bliss-Light"/>
                          <a:ea typeface="Calibri"/>
                          <a:cs typeface="Times New Roman"/>
                        </a:rPr>
                        <a:t>(56)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30% </a:t>
                      </a:r>
                      <a:r>
                        <a:rPr lang="en-GB" sz="1600" dirty="0">
                          <a:solidFill>
                            <a:srgbClr val="DF3C06"/>
                          </a:solidFill>
                          <a:effectLst/>
                          <a:latin typeface="Bliss-Light"/>
                          <a:ea typeface="Calibri"/>
                          <a:cs typeface="Times New Roman"/>
                        </a:rPr>
                        <a:t>(48)</a:t>
                      </a:r>
                      <a:endParaRPr lang="en-GB" sz="1800" dirty="0">
                        <a:solidFill>
                          <a:srgbClr val="DF3C06"/>
                        </a:solidFill>
                        <a:effectLst/>
                        <a:latin typeface="Bliss-Light"/>
                        <a:ea typeface="Calibri"/>
                        <a:cs typeface="Times New Roman"/>
                      </a:endParaRP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Bliss-Light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73025" marR="73025" marT="36830" marB="368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964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6260" y="1047309"/>
            <a:ext cx="4429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Bliss-Light"/>
              </a:rPr>
              <a:t>Structure of the Specification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56260" y="5232208"/>
            <a:ext cx="8621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DF3C06"/>
                </a:solidFill>
                <a:latin typeface="Bliss-Light"/>
              </a:rPr>
              <a:t>The focus in each component is the assessment and not the content. </a:t>
            </a:r>
          </a:p>
          <a:p>
            <a:endParaRPr lang="en-US" sz="2000" dirty="0">
              <a:latin typeface="Bliss-Light"/>
            </a:endParaRPr>
          </a:p>
          <a:p>
            <a:r>
              <a:rPr lang="en-US" sz="2000" dirty="0">
                <a:latin typeface="Bliss-Light"/>
              </a:rPr>
              <a:t>The content has not been divided into components, but is presented as one coherent section, then </a:t>
            </a:r>
            <a:r>
              <a:rPr lang="en-US" sz="2000" dirty="0" err="1">
                <a:latin typeface="Bliss-Light"/>
              </a:rPr>
              <a:t>organised</a:t>
            </a:r>
            <a:r>
              <a:rPr lang="en-US" sz="2000" dirty="0">
                <a:latin typeface="Bliss-Light"/>
              </a:rPr>
              <a:t> into six topic areas of study. </a:t>
            </a:r>
            <a:endParaRPr lang="en-GB" sz="2000" dirty="0">
              <a:latin typeface="Bliss-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6260" y="1570529"/>
            <a:ext cx="84552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Bliss-Light"/>
              </a:rPr>
              <a:t>The structure of the specification has been designed to allow learners to develop an appreciation of business in a wide range of contexts. The subject content gives learners the opportunity to apply knowledge and understanding of a number of core business functions and issues in a straightforward and synoptic way.</a:t>
            </a:r>
            <a:endParaRPr lang="en-GB" sz="2000" dirty="0">
              <a:latin typeface="Bliss-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1912" y="3352290"/>
            <a:ext cx="6804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Bliss-Light"/>
              </a:rPr>
              <a:t>The specification has two components:</a:t>
            </a:r>
          </a:p>
          <a:p>
            <a:pPr lvl="0"/>
            <a:r>
              <a:rPr lang="en-US" sz="2400" dirty="0">
                <a:solidFill>
                  <a:prstClr val="black"/>
                </a:solidFill>
                <a:latin typeface="Bliss-Light"/>
              </a:rPr>
              <a:t> </a:t>
            </a:r>
          </a:p>
          <a:p>
            <a:pPr lvl="0"/>
            <a:r>
              <a:rPr lang="en-GB" sz="2400" dirty="0">
                <a:solidFill>
                  <a:prstClr val="black"/>
                </a:solidFill>
                <a:latin typeface="Bliss-Light"/>
              </a:rPr>
              <a:t>Component 1 	Business Dynamics </a:t>
            </a:r>
          </a:p>
          <a:p>
            <a:pPr lvl="0"/>
            <a:r>
              <a:rPr lang="en-GB" sz="2400" dirty="0">
                <a:solidFill>
                  <a:prstClr val="black"/>
                </a:solidFill>
                <a:latin typeface="Bliss-Light"/>
              </a:rPr>
              <a:t>Component 2 	Business Considerations </a:t>
            </a:r>
          </a:p>
        </p:txBody>
      </p:sp>
    </p:spTree>
    <p:extLst>
      <p:ext uri="{BB962C8B-B14F-4D97-AF65-F5344CB8AC3E}">
        <p14:creationId xmlns:p14="http://schemas.microsoft.com/office/powerpoint/2010/main" val="2211692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46972" y="1047309"/>
            <a:ext cx="1350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Bliss-Light"/>
              </a:rPr>
              <a:t>Content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2259" y="104994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Bliss-Light"/>
              </a:rPr>
              <a:t>•	Business activity</a:t>
            </a:r>
          </a:p>
          <a:p>
            <a:r>
              <a:rPr lang="en-US" sz="2400" dirty="0">
                <a:latin typeface="Bliss-Light"/>
              </a:rPr>
              <a:t>•	Influences on business</a:t>
            </a:r>
          </a:p>
          <a:p>
            <a:r>
              <a:rPr lang="en-US" sz="2400" dirty="0">
                <a:latin typeface="Bliss-Light"/>
              </a:rPr>
              <a:t>•	Business operations</a:t>
            </a:r>
          </a:p>
          <a:p>
            <a:r>
              <a:rPr lang="en-US" sz="2400" dirty="0">
                <a:latin typeface="Bliss-Light"/>
              </a:rPr>
              <a:t>•	Finance</a:t>
            </a:r>
          </a:p>
          <a:p>
            <a:r>
              <a:rPr lang="en-US" sz="2400" dirty="0">
                <a:latin typeface="Bliss-Light"/>
              </a:rPr>
              <a:t>•	Marketing</a:t>
            </a:r>
          </a:p>
          <a:p>
            <a:r>
              <a:rPr lang="en-US" sz="2400" dirty="0">
                <a:latin typeface="Bliss-Light"/>
              </a:rPr>
              <a:t>•	Human resources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6D29E8-FDDC-486D-B29B-67297B1EDEC4}"/>
              </a:ext>
            </a:extLst>
          </p:cNvPr>
          <p:cNvSpPr/>
          <p:nvPr/>
        </p:nvSpPr>
        <p:spPr>
          <a:xfrm>
            <a:off x="546972" y="3800572"/>
            <a:ext cx="8153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content is presented consistently throughout in </a:t>
            </a:r>
            <a:r>
              <a:rPr lang="en-US" sz="2000" b="1" dirty="0"/>
              <a:t>two columns</a:t>
            </a:r>
            <a:r>
              <a:rPr lang="en-US" sz="2000" dirty="0"/>
              <a:t>. </a:t>
            </a:r>
          </a:p>
          <a:p>
            <a:pPr algn="just"/>
            <a:endParaRPr lang="en-US" sz="2000" b="1" dirty="0"/>
          </a:p>
          <a:p>
            <a:pPr algn="just"/>
            <a:r>
              <a:rPr lang="en-US" sz="2000" b="1" dirty="0"/>
              <a:t>Column 1 </a:t>
            </a:r>
            <a:r>
              <a:rPr lang="en-US" sz="2000" dirty="0"/>
              <a:t>- sets out the content area to be studied </a:t>
            </a:r>
          </a:p>
          <a:p>
            <a:pPr algn="just"/>
            <a:r>
              <a:rPr lang="en-US" sz="2000" b="1" dirty="0"/>
              <a:t>Column 2 (amplification column) </a:t>
            </a:r>
            <a:r>
              <a:rPr lang="en-US" sz="2000" dirty="0"/>
              <a:t>– provides  information and clarification on the content in the first column. </a:t>
            </a:r>
          </a:p>
        </p:txBody>
      </p:sp>
    </p:spTree>
    <p:extLst>
      <p:ext uri="{BB962C8B-B14F-4D97-AF65-F5344CB8AC3E}">
        <p14:creationId xmlns:p14="http://schemas.microsoft.com/office/powerpoint/2010/main" val="121713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Y:\Tools and Systems\Educational Support\Marketing and Communications\Jay\Banners\Power Point\EDUQAS-POWERPOINThea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0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26DB8C6-DF49-4860-BF44-A382A5CB989B}"/>
              </a:ext>
            </a:extLst>
          </p:cNvPr>
          <p:cNvSpPr/>
          <p:nvPr/>
        </p:nvSpPr>
        <p:spPr>
          <a:xfrm>
            <a:off x="546971" y="2343064"/>
            <a:ext cx="79088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Provides specific direction where needed, making it clear what needs to be included, for example SMART objectives, contribution, ARR etc. 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Provides further guidance with the use of ‘including’ and ‘such as’ to give further clarification on the breadth and depth that needs to be covered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Allows deliverers to extend breadth by including additional content they deem suitable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Provides a clear minimum requirement using ‘including’ and suggestions through ‘such as’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4A0A59-1AD6-423C-B87D-80A71BBE1B24}"/>
              </a:ext>
            </a:extLst>
          </p:cNvPr>
          <p:cNvSpPr/>
          <p:nvPr/>
        </p:nvSpPr>
        <p:spPr>
          <a:xfrm>
            <a:off x="546972" y="1385863"/>
            <a:ext cx="7616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Bliss-Light"/>
              </a:rPr>
              <a:t>Content – Amplification Column </a:t>
            </a:r>
          </a:p>
        </p:txBody>
      </p:sp>
    </p:spTree>
    <p:extLst>
      <p:ext uri="{BB962C8B-B14F-4D97-AF65-F5344CB8AC3E}">
        <p14:creationId xmlns:p14="http://schemas.microsoft.com/office/powerpoint/2010/main" val="747812074"/>
      </p:ext>
    </p:extLst>
  </p:cSld>
  <p:clrMapOvr>
    <a:masterClrMapping/>
  </p:clrMapOvr>
</p:sld>
</file>

<file path=ppt/theme/theme1.xml><?xml version="1.0" encoding="utf-8"?>
<a:theme xmlns:a="http://schemas.openxmlformats.org/drawingml/2006/main" name="Eduqas PowerPoint GCSE Business laun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F74734CB6B8A4AB46A7BC0AB5D937F" ma:contentTypeVersion="13" ma:contentTypeDescription="Create a new document." ma:contentTypeScope="" ma:versionID="facc29a18bd10d5fe84c0da27e8faf14">
  <xsd:schema xmlns:xsd="http://www.w3.org/2001/XMLSchema" xmlns:xs="http://www.w3.org/2001/XMLSchema" xmlns:p="http://schemas.microsoft.com/office/2006/metadata/properties" xmlns:ns3="e78259b4-f37e-4acd-863a-1776a58840ad" xmlns:ns4="67a6d432-a09d-40e7-ba70-974cde1745df" targetNamespace="http://schemas.microsoft.com/office/2006/metadata/properties" ma:root="true" ma:fieldsID="cc9ac14e8a4f8270f781ab00d9916cff" ns3:_="" ns4:_="">
    <xsd:import namespace="e78259b4-f37e-4acd-863a-1776a58840ad"/>
    <xsd:import namespace="67a6d432-a09d-40e7-ba70-974cde1745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259b4-f37e-4acd-863a-1776a58840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a6d432-a09d-40e7-ba70-974cde1745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73DC8F-AB9D-4910-94BF-5076350377A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67a6d432-a09d-40e7-ba70-974cde1745df"/>
    <ds:schemaRef ds:uri="e78259b4-f37e-4acd-863a-1776a58840a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9FB68D-A36F-4F40-9DDD-C7C8C55F1F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DAF3128-184D-4757-AD9D-D96D9F9BBC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259b4-f37e-4acd-863a-1776a58840ad"/>
    <ds:schemaRef ds:uri="67a6d432-a09d-40e7-ba70-974cde1745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Eduqas PowerPoint GCSE Business launch</Template>
  <TotalTime>88</TotalTime>
  <Words>867</Words>
  <Application>Microsoft Office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Bliss-Light</vt:lpstr>
      <vt:lpstr>Calibri</vt:lpstr>
      <vt:lpstr>Gotham Rounded Book</vt:lpstr>
      <vt:lpstr>Montserrat</vt:lpstr>
      <vt:lpstr>Eduqas PowerPoint GCSE Business launch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WJEC</dc:creator>
  <cp:keywords/>
  <cp:lastModifiedBy>Jones, David Robert</cp:lastModifiedBy>
  <cp:revision>11</cp:revision>
  <cp:lastPrinted>2014-04-03T15:37:56Z</cp:lastPrinted>
  <dcterms:created xsi:type="dcterms:W3CDTF">2016-09-28T11:20:16Z</dcterms:created>
  <dcterms:modified xsi:type="dcterms:W3CDTF">2020-10-28T08:23:11Z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0x01010072F74734CB6B8A4AB46A7BC0AB5D937F</vt:lpwstr>
  </property>
  <property fmtid="{D5CDD505-2E9C-101B-9397-08002B2CF9AE}" pid="3" name="WJEC Department">
    <vt:lpwstr/>
  </property>
</Properties>
</file>