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7"/>
  </p:notesMasterIdLst>
  <p:sldIdLst>
    <p:sldId id="265" r:id="rId5"/>
    <p:sldId id="259" r:id="rId6"/>
    <p:sldId id="262" r:id="rId7"/>
    <p:sldId id="275" r:id="rId8"/>
    <p:sldId id="329" r:id="rId9"/>
    <p:sldId id="281" r:id="rId10"/>
    <p:sldId id="279" r:id="rId11"/>
    <p:sldId id="282" r:id="rId12"/>
    <p:sldId id="330" r:id="rId13"/>
    <p:sldId id="283" r:id="rId14"/>
    <p:sldId id="284" r:id="rId15"/>
    <p:sldId id="285" r:id="rId16"/>
    <p:sldId id="294" r:id="rId17"/>
    <p:sldId id="293" r:id="rId18"/>
    <p:sldId id="292" r:id="rId19"/>
    <p:sldId id="296" r:id="rId20"/>
    <p:sldId id="297" r:id="rId21"/>
    <p:sldId id="331" r:id="rId22"/>
    <p:sldId id="289" r:id="rId23"/>
    <p:sldId id="290" r:id="rId24"/>
    <p:sldId id="291" r:id="rId25"/>
    <p:sldId id="334" r:id="rId26"/>
    <p:sldId id="335" r:id="rId27"/>
    <p:sldId id="336" r:id="rId28"/>
    <p:sldId id="337" r:id="rId29"/>
    <p:sldId id="338" r:id="rId30"/>
    <p:sldId id="302" r:id="rId31"/>
    <p:sldId id="332" r:id="rId32"/>
    <p:sldId id="333" r:id="rId33"/>
    <p:sldId id="339" r:id="rId34"/>
    <p:sldId id="340" r:id="rId35"/>
    <p:sldId id="341" r:id="rId36"/>
    <p:sldId id="342" r:id="rId37"/>
    <p:sldId id="343" r:id="rId38"/>
    <p:sldId id="288" r:id="rId39"/>
    <p:sldId id="308" r:id="rId40"/>
    <p:sldId id="349" r:id="rId41"/>
    <p:sldId id="350" r:id="rId42"/>
    <p:sldId id="301" r:id="rId43"/>
    <p:sldId id="351" r:id="rId44"/>
    <p:sldId id="348" r:id="rId45"/>
    <p:sldId id="268" r:id="rId46"/>
  </p:sldIdLst>
  <p:sldSz cx="9144000" cy="6858000" type="screen4x3"/>
  <p:notesSz cx="6858000" cy="9144000"/>
  <p:embeddedFontLst>
    <p:embeddedFont>
      <p:font typeface="Calibri" panose="020F0502020204030204" pitchFamily="34" charset="0"/>
      <p:regular r:id="rId48"/>
      <p:bold r:id="rId49"/>
      <p:italic r:id="rId50"/>
      <p:boldItalic r:id="rId51"/>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1E64"/>
    <a:srgbClr val="7B4072"/>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0" autoAdjust="0"/>
    <p:restoredTop sz="89947" autoAdjust="0"/>
  </p:normalViewPr>
  <p:slideViewPr>
    <p:cSldViewPr snapToGrid="0" snapToObjects="1">
      <p:cViewPr varScale="1">
        <p:scale>
          <a:sx n="77" d="100"/>
          <a:sy n="77" d="100"/>
        </p:scale>
        <p:origin x="1637" y="6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7" d="100"/>
          <a:sy n="77" d="100"/>
        </p:scale>
        <p:origin x="214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David Robert" userId="a00f2682-70be-4a18-b2e5-9a1cf27d8b01" providerId="ADAL" clId="{1A6C7874-7F12-4A2F-B4CB-9AB8A88F7709}"/>
    <pc:docChg chg="modSld">
      <pc:chgData name="Jones, David Robert" userId="a00f2682-70be-4a18-b2e5-9a1cf27d8b01" providerId="ADAL" clId="{1A6C7874-7F12-4A2F-B4CB-9AB8A88F7709}" dt="2020-10-28T08:30:23.101" v="58" actId="1076"/>
      <pc:docMkLst>
        <pc:docMk/>
      </pc:docMkLst>
      <pc:sldChg chg="modSp">
        <pc:chgData name="Jones, David Robert" userId="a00f2682-70be-4a18-b2e5-9a1cf27d8b01" providerId="ADAL" clId="{1A6C7874-7F12-4A2F-B4CB-9AB8A88F7709}" dt="2020-10-28T08:29:01.815" v="35" actId="1076"/>
        <pc:sldMkLst>
          <pc:docMk/>
          <pc:sldMk cId="1023851451" sldId="329"/>
        </pc:sldMkLst>
        <pc:spChg chg="mod">
          <ac:chgData name="Jones, David Robert" userId="a00f2682-70be-4a18-b2e5-9a1cf27d8b01" providerId="ADAL" clId="{1A6C7874-7F12-4A2F-B4CB-9AB8A88F7709}" dt="2020-10-28T08:29:01.815" v="35" actId="1076"/>
          <ac:spMkLst>
            <pc:docMk/>
            <pc:sldMk cId="1023851451" sldId="329"/>
            <ac:spMk id="2" creationId="{8E948ABA-C43B-4C73-80AD-C77FDD2299E7}"/>
          </ac:spMkLst>
        </pc:spChg>
      </pc:sldChg>
      <pc:sldChg chg="modSp">
        <pc:chgData name="Jones, David Robert" userId="a00f2682-70be-4a18-b2e5-9a1cf27d8b01" providerId="ADAL" clId="{1A6C7874-7F12-4A2F-B4CB-9AB8A88F7709}" dt="2020-10-28T08:30:23.101" v="58" actId="1076"/>
        <pc:sldMkLst>
          <pc:docMk/>
          <pc:sldMk cId="1354527639" sldId="332"/>
        </pc:sldMkLst>
        <pc:spChg chg="mod">
          <ac:chgData name="Jones, David Robert" userId="a00f2682-70be-4a18-b2e5-9a1cf27d8b01" providerId="ADAL" clId="{1A6C7874-7F12-4A2F-B4CB-9AB8A88F7709}" dt="2020-10-28T08:30:23.101" v="58" actId="1076"/>
          <ac:spMkLst>
            <pc:docMk/>
            <pc:sldMk cId="1354527639" sldId="332"/>
            <ac:spMk id="2" creationId="{8E948ABA-C43B-4C73-80AD-C77FDD2299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28/10/2020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71993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F64F25-C7F6-4E11-8B8C-CCA7BD6D9214}" type="slidenum">
              <a:rPr lang="en-GB" smtClean="0"/>
              <a:pPr/>
              <a:t>41</a:t>
            </a:fld>
            <a:endParaRPr lang="en-GB"/>
          </a:p>
        </p:txBody>
      </p:sp>
    </p:spTree>
    <p:extLst>
      <p:ext uri="{BB962C8B-B14F-4D97-AF65-F5344CB8AC3E}">
        <p14:creationId xmlns:p14="http://schemas.microsoft.com/office/powerpoint/2010/main" val="196996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F64F25-C7F6-4E11-8B8C-CCA7BD6D9214}" type="slidenum">
              <a:rPr lang="en-GB" smtClean="0"/>
              <a:pPr/>
              <a:t>42</a:t>
            </a:fld>
            <a:endParaRPr lang="en-GB"/>
          </a:p>
        </p:txBody>
      </p:sp>
    </p:spTree>
    <p:extLst>
      <p:ext uri="{BB962C8B-B14F-4D97-AF65-F5344CB8AC3E}">
        <p14:creationId xmlns:p14="http://schemas.microsoft.com/office/powerpoint/2010/main" val="2472485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28/10/2020</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K_YwctbxU0"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eduqas.co.uk/media/tsdcojey/level-1-2-cert-in-retail-business-spec-from-2015-e.pdf"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wjec.co.uk/"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resources.eduqas.co.uk/Pages/ResourceByArgs.aspx?subId=80&amp;lvlId=0"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hyperlink" Target="https://www.wjecservices.co.uk/login.asp" TargetMode="External"/><Relationship Id="rId3" Type="http://schemas.openxmlformats.org/officeDocument/2006/relationships/image" Target="../media/image3.png"/><Relationship Id="rId7" Type="http://schemas.openxmlformats.org/officeDocument/2006/relationships/hyperlink" Target="https://www.eduqas.co.uk/qualifications/retail-business-level-1-2/#tab_pastpaper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oer.wjec.co.uk/Pages/ProjectByArgs.aspx?subId=74&amp;lvlId=8" TargetMode="External"/><Relationship Id="rId5" Type="http://schemas.openxmlformats.org/officeDocument/2006/relationships/hyperlink" Target="https://www.eduqas.co.uk/qualifications/retail-business-level-1-2/?sub_nav_level=course-materials#tab_resources" TargetMode="External"/><Relationship Id="rId4" Type="http://schemas.openxmlformats.org/officeDocument/2006/relationships/hyperlink" Target="https://www.eduqas.co.uk/qualifications/retail-business-level-1-2/#tab_overview"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mailto:business@eduqas.co.u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8738" y="984250"/>
            <a:ext cx="8107615" cy="2259080"/>
          </a:xfrm>
          <a:prstGeom prst="rect">
            <a:avLst/>
          </a:prstGeom>
          <a:noFill/>
        </p:spPr>
        <p:txBody>
          <a:bodyPr wrap="square" rtlCol="0">
            <a:spAutoFit/>
          </a:bodyPr>
          <a:lstStyle/>
          <a:p>
            <a:pPr>
              <a:lnSpc>
                <a:spcPct val="80000"/>
              </a:lnSpc>
            </a:pPr>
            <a:r>
              <a:rPr lang="en-US" sz="4400" kern="1100" spc="-30" dirty="0">
                <a:solidFill>
                  <a:schemeClr val="bg1"/>
                </a:solidFill>
                <a:latin typeface="Arial" panose="020B0604020202020204" pitchFamily="34" charset="0"/>
                <a:cs typeface="Arial" panose="020B0604020202020204" pitchFamily="34" charset="0"/>
              </a:rPr>
              <a:t>Introduction to Level 1/2 Award Retail Business</a:t>
            </a:r>
          </a:p>
          <a:p>
            <a:pPr>
              <a:lnSpc>
                <a:spcPct val="80000"/>
              </a:lnSpc>
            </a:pPr>
            <a:r>
              <a:rPr lang="en-US" sz="4400" kern="1100" spc="-30" dirty="0">
                <a:solidFill>
                  <a:schemeClr val="bg1"/>
                </a:solidFill>
                <a:latin typeface="Arial" panose="020B0604020202020204" pitchFamily="34" charset="0"/>
                <a:cs typeface="Arial" panose="020B0604020202020204" pitchFamily="34" charset="0"/>
              </a:rPr>
              <a:t> </a:t>
            </a:r>
          </a:p>
          <a:p>
            <a:pPr>
              <a:lnSpc>
                <a:spcPct val="80000"/>
              </a:lnSpc>
            </a:pPr>
            <a:r>
              <a:rPr lang="en-US" sz="4400" kern="1100" spc="-30" dirty="0">
                <a:solidFill>
                  <a:schemeClr val="bg1"/>
                </a:solidFill>
                <a:latin typeface="Arial" panose="020B0604020202020204" pitchFamily="34" charset="0"/>
                <a:cs typeface="Arial" panose="020B0604020202020204" pitchFamily="34" charset="0"/>
              </a:rPr>
              <a:t>November 2020</a:t>
            </a:r>
          </a:p>
        </p:txBody>
      </p:sp>
    </p:spTree>
    <p:extLst>
      <p:ext uri="{BB962C8B-B14F-4D97-AF65-F5344CB8AC3E}">
        <p14:creationId xmlns:p14="http://schemas.microsoft.com/office/powerpoint/2010/main" val="393929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115904" y="72736"/>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sp>
        <p:nvSpPr>
          <p:cNvPr id="8" name="Title 1">
            <a:extLst>
              <a:ext uri="{FF2B5EF4-FFF2-40B4-BE49-F238E27FC236}">
                <a16:creationId xmlns:a16="http://schemas.microsoft.com/office/drawing/2014/main" id="{C6FECA59-D0F6-4020-A9F9-86A569A93802}"/>
              </a:ext>
            </a:extLst>
          </p:cNvPr>
          <p:cNvSpPr txBox="1">
            <a:spLocks/>
          </p:cNvSpPr>
          <p:nvPr/>
        </p:nvSpPr>
        <p:spPr>
          <a:xfrm>
            <a:off x="115904" y="1372574"/>
            <a:ext cx="3028155" cy="59452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2400" dirty="0">
                <a:solidFill>
                  <a:schemeClr val="tx1"/>
                </a:solidFill>
              </a:rPr>
              <a:t>Learning outcomes</a:t>
            </a:r>
          </a:p>
        </p:txBody>
      </p:sp>
      <p:sp>
        <p:nvSpPr>
          <p:cNvPr id="9" name="Content Placeholder 2">
            <a:extLst>
              <a:ext uri="{FF2B5EF4-FFF2-40B4-BE49-F238E27FC236}">
                <a16:creationId xmlns:a16="http://schemas.microsoft.com/office/drawing/2014/main" id="{25B03362-9FEA-4124-A4AD-2893E1DE53FB}"/>
              </a:ext>
            </a:extLst>
          </p:cNvPr>
          <p:cNvSpPr>
            <a:spLocks noGrp="1"/>
          </p:cNvSpPr>
          <p:nvPr>
            <p:ph idx="1"/>
          </p:nvPr>
        </p:nvSpPr>
        <p:spPr>
          <a:xfrm>
            <a:off x="115904" y="2163258"/>
            <a:ext cx="8912192" cy="3573089"/>
          </a:xfrm>
        </p:spPr>
        <p:txBody>
          <a:bodyPr/>
          <a:lstStyle/>
          <a:p>
            <a:r>
              <a:rPr lang="en-US" dirty="0"/>
              <a:t>LO1 – Know customer service standards of retail business</a:t>
            </a:r>
            <a:br>
              <a:rPr lang="en-US" dirty="0"/>
            </a:br>
            <a:endParaRPr lang="en-US" dirty="0"/>
          </a:p>
          <a:p>
            <a:r>
              <a:rPr lang="en-US" dirty="0"/>
              <a:t>LO2 – Understand how retail business meet the expectations of customers</a:t>
            </a:r>
            <a:br>
              <a:rPr lang="en-US" dirty="0"/>
            </a:br>
            <a:endParaRPr lang="en-US" dirty="0"/>
          </a:p>
          <a:p>
            <a:r>
              <a:rPr lang="en-US" dirty="0"/>
              <a:t>LO3 – Be able to investigate the quality of customer experience in retail businesses</a:t>
            </a:r>
          </a:p>
        </p:txBody>
      </p:sp>
    </p:spTree>
    <p:extLst>
      <p:ext uri="{BB962C8B-B14F-4D97-AF65-F5344CB8AC3E}">
        <p14:creationId xmlns:p14="http://schemas.microsoft.com/office/powerpoint/2010/main" val="252001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sp>
        <p:nvSpPr>
          <p:cNvPr id="5" name="Title 1">
            <a:extLst>
              <a:ext uri="{FF2B5EF4-FFF2-40B4-BE49-F238E27FC236}">
                <a16:creationId xmlns:a16="http://schemas.microsoft.com/office/drawing/2014/main" id="{1A2315D4-DF34-443B-9428-CDFB3EA0DC69}"/>
              </a:ext>
            </a:extLst>
          </p:cNvPr>
          <p:cNvSpPr txBox="1">
            <a:spLocks/>
          </p:cNvSpPr>
          <p:nvPr/>
        </p:nvSpPr>
        <p:spPr>
          <a:xfrm>
            <a:off x="369871" y="1298776"/>
            <a:ext cx="3144854" cy="59452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2400" dirty="0">
                <a:solidFill>
                  <a:schemeClr val="tx1"/>
                </a:solidFill>
              </a:rPr>
              <a:t>Guidance for delivery</a:t>
            </a:r>
          </a:p>
        </p:txBody>
      </p:sp>
      <p:sp>
        <p:nvSpPr>
          <p:cNvPr id="6" name="Content Placeholder 2">
            <a:extLst>
              <a:ext uri="{FF2B5EF4-FFF2-40B4-BE49-F238E27FC236}">
                <a16:creationId xmlns:a16="http://schemas.microsoft.com/office/drawing/2014/main" id="{6E4DC917-9B88-4334-92A3-9A2F7AF339DB}"/>
              </a:ext>
            </a:extLst>
          </p:cNvPr>
          <p:cNvSpPr>
            <a:spLocks noGrp="1"/>
          </p:cNvSpPr>
          <p:nvPr>
            <p:ph idx="1"/>
          </p:nvPr>
        </p:nvSpPr>
        <p:spPr>
          <a:xfrm>
            <a:off x="170456" y="1893296"/>
            <a:ext cx="8344301" cy="4351338"/>
          </a:xfrm>
        </p:spPr>
        <p:txBody>
          <a:bodyPr>
            <a:normAutofit lnSpcReduction="10000"/>
          </a:bodyPr>
          <a:lstStyle/>
          <a:p>
            <a:pPr marL="342900" indent="-342900">
              <a:buFont typeface="Arial" panose="020B0604020202020204" pitchFamily="34" charset="0"/>
              <a:buChar char="•"/>
            </a:pPr>
            <a:r>
              <a:rPr lang="en-US" sz="2000" dirty="0"/>
              <a:t>Try and ensure that the teaching and learning is vocationally relevant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Visit shopping centers and/or stores – enabling pupils to experience the customer service for themselves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Arrange guest speakers from local retailers, either at your </a:t>
            </a:r>
            <a:r>
              <a:rPr lang="en-US" sz="2000" dirty="0" err="1"/>
              <a:t>centre</a:t>
            </a:r>
            <a:r>
              <a:rPr lang="en-US" sz="2000" dirty="0"/>
              <a:t> or at their place of 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LO3 requires pupils to investigate the quality of customer service – time should be spent teaching how to formulate a successful mystery shopper exercise, including the collection and the analysis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Practice this investigative skill at as many retailers as possible</a:t>
            </a:r>
          </a:p>
          <a:p>
            <a:endParaRPr lang="en-US" sz="2000" dirty="0"/>
          </a:p>
        </p:txBody>
      </p:sp>
    </p:spTree>
    <p:extLst>
      <p:ext uri="{BB962C8B-B14F-4D97-AF65-F5344CB8AC3E}">
        <p14:creationId xmlns:p14="http://schemas.microsoft.com/office/powerpoint/2010/main" val="206161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sp>
        <p:nvSpPr>
          <p:cNvPr id="5" name="Title 1">
            <a:extLst>
              <a:ext uri="{FF2B5EF4-FFF2-40B4-BE49-F238E27FC236}">
                <a16:creationId xmlns:a16="http://schemas.microsoft.com/office/drawing/2014/main" id="{8F07B312-297E-4782-8B31-6EFBF874AE36}"/>
              </a:ext>
            </a:extLst>
          </p:cNvPr>
          <p:cNvSpPr txBox="1">
            <a:spLocks/>
          </p:cNvSpPr>
          <p:nvPr/>
        </p:nvSpPr>
        <p:spPr>
          <a:xfrm>
            <a:off x="257175" y="1217914"/>
            <a:ext cx="4541221" cy="7251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Model of delivery</a:t>
            </a:r>
          </a:p>
        </p:txBody>
      </p:sp>
      <p:sp>
        <p:nvSpPr>
          <p:cNvPr id="6" name="Content Placeholder 2">
            <a:extLst>
              <a:ext uri="{FF2B5EF4-FFF2-40B4-BE49-F238E27FC236}">
                <a16:creationId xmlns:a16="http://schemas.microsoft.com/office/drawing/2014/main" id="{78423423-9FC6-431C-B72B-0F92138E6F98}"/>
              </a:ext>
            </a:extLst>
          </p:cNvPr>
          <p:cNvSpPr>
            <a:spLocks noGrp="1"/>
          </p:cNvSpPr>
          <p:nvPr>
            <p:ph idx="1"/>
          </p:nvPr>
        </p:nvSpPr>
        <p:spPr>
          <a:xfrm>
            <a:off x="257175" y="1943100"/>
            <a:ext cx="8530690" cy="4351338"/>
          </a:xfrm>
        </p:spPr>
        <p:txBody>
          <a:bodyPr vert="horz" lIns="91440" tIns="45720" rIns="91440" bIns="45720" rtlCol="0" anchor="t">
            <a:normAutofit/>
          </a:bodyPr>
          <a:lstStyle/>
          <a:p>
            <a:pPr marL="342900" indent="-342900">
              <a:buFont typeface="Arial" panose="020B0604020202020204" pitchFamily="34" charset="0"/>
              <a:buChar char="•"/>
            </a:pPr>
            <a:r>
              <a:rPr lang="en-US" sz="2000" dirty="0"/>
              <a:t>Teaching and learning is the key element, and the whole specification for Unit 1 is advised be delivered before the commencement of the assignment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Use and refer to a range of retailers in order to investigate their customer service so that candidates may compare and contrast; developing their understanding</a:t>
            </a:r>
          </a:p>
          <a:p>
            <a:pPr marL="342900" indent="-34290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405403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pic>
        <p:nvPicPr>
          <p:cNvPr id="7" name="Content Placeholder 6">
            <a:extLst>
              <a:ext uri="{FF2B5EF4-FFF2-40B4-BE49-F238E27FC236}">
                <a16:creationId xmlns:a16="http://schemas.microsoft.com/office/drawing/2014/main" id="{0C485089-BE43-4132-BA23-F6A8BEC3F11B}"/>
              </a:ext>
            </a:extLst>
          </p:cNvPr>
          <p:cNvPicPr>
            <a:picLocks noGrp="1"/>
          </p:cNvPicPr>
          <p:nvPr>
            <p:ph idx="1"/>
          </p:nvPr>
        </p:nvPicPr>
        <p:blipFill rotWithShape="1">
          <a:blip r:embed="rId3"/>
          <a:srcRect l="14788" t="15132" r="8870" b="5082"/>
          <a:stretch/>
        </p:blipFill>
        <p:spPr bwMode="auto">
          <a:xfrm>
            <a:off x="129208" y="1119982"/>
            <a:ext cx="8925339" cy="5598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554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sp>
        <p:nvSpPr>
          <p:cNvPr id="6" name="Content Placeholder 2">
            <a:extLst>
              <a:ext uri="{FF2B5EF4-FFF2-40B4-BE49-F238E27FC236}">
                <a16:creationId xmlns:a16="http://schemas.microsoft.com/office/drawing/2014/main" id="{164519B0-E31F-4EDF-989A-6116DD881E95}"/>
              </a:ext>
            </a:extLst>
          </p:cNvPr>
          <p:cNvSpPr txBox="1">
            <a:spLocks/>
          </p:cNvSpPr>
          <p:nvPr/>
        </p:nvSpPr>
        <p:spPr>
          <a:xfrm>
            <a:off x="177664" y="3888890"/>
            <a:ext cx="8966335" cy="2166124"/>
          </a:xfrm>
          <a:prstGeom prst="rect">
            <a:avLst/>
          </a:prstGeom>
        </p:spPr>
        <p:txBody>
          <a:bodyPr vert="horz" lIns="91440" tIns="45720" rIns="91440" bIns="45720" rtlCol="0" anchor="t">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ea typeface="+mn-lt"/>
              <a:cs typeface="+mn-lt"/>
            </a:endParaRPr>
          </a:p>
        </p:txBody>
      </p:sp>
      <p:pic>
        <p:nvPicPr>
          <p:cNvPr id="7" name="Content Placeholder 6">
            <a:extLst>
              <a:ext uri="{FF2B5EF4-FFF2-40B4-BE49-F238E27FC236}">
                <a16:creationId xmlns:a16="http://schemas.microsoft.com/office/drawing/2014/main" id="{9CA0F478-98ED-40D3-AB5D-5096E81A6410}"/>
              </a:ext>
            </a:extLst>
          </p:cNvPr>
          <p:cNvPicPr>
            <a:picLocks noGrp="1"/>
          </p:cNvPicPr>
          <p:nvPr>
            <p:ph idx="1"/>
          </p:nvPr>
        </p:nvPicPr>
        <p:blipFill rotWithShape="1">
          <a:blip r:embed="rId3"/>
          <a:srcRect l="14955" t="15070" r="9098" b="5113"/>
          <a:stretch/>
        </p:blipFill>
        <p:spPr bwMode="auto">
          <a:xfrm>
            <a:off x="177664" y="1119980"/>
            <a:ext cx="8788672" cy="56286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0733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pic>
        <p:nvPicPr>
          <p:cNvPr id="7" name="Content Placeholder 6">
            <a:extLst>
              <a:ext uri="{FF2B5EF4-FFF2-40B4-BE49-F238E27FC236}">
                <a16:creationId xmlns:a16="http://schemas.microsoft.com/office/drawing/2014/main" id="{EAEDB437-8123-4063-A191-86559F7BE02B}"/>
              </a:ext>
            </a:extLst>
          </p:cNvPr>
          <p:cNvPicPr>
            <a:picLocks noGrp="1"/>
          </p:cNvPicPr>
          <p:nvPr>
            <p:ph idx="1"/>
          </p:nvPr>
        </p:nvPicPr>
        <p:blipFill rotWithShape="1">
          <a:blip r:embed="rId3"/>
          <a:srcRect l="15131" t="16660" r="13340" b="19297"/>
          <a:stretch/>
        </p:blipFill>
        <p:spPr bwMode="auto">
          <a:xfrm>
            <a:off x="238539" y="1119982"/>
            <a:ext cx="8696739" cy="4276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096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pic>
        <p:nvPicPr>
          <p:cNvPr id="7" name="Content Placeholder 6">
            <a:extLst>
              <a:ext uri="{FF2B5EF4-FFF2-40B4-BE49-F238E27FC236}">
                <a16:creationId xmlns:a16="http://schemas.microsoft.com/office/drawing/2014/main" id="{C4833D12-CCF9-4A43-9D18-75744500B93B}"/>
              </a:ext>
            </a:extLst>
          </p:cNvPr>
          <p:cNvPicPr>
            <a:picLocks noGrp="1"/>
          </p:cNvPicPr>
          <p:nvPr>
            <p:ph idx="1"/>
          </p:nvPr>
        </p:nvPicPr>
        <p:blipFill rotWithShape="1">
          <a:blip r:embed="rId3"/>
          <a:srcRect l="15045" t="21398" r="13168" b="32748"/>
          <a:stretch/>
        </p:blipFill>
        <p:spPr bwMode="auto">
          <a:xfrm>
            <a:off x="159026" y="1119981"/>
            <a:ext cx="8845826" cy="40284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279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sp>
        <p:nvSpPr>
          <p:cNvPr id="5" name="Title 1">
            <a:extLst>
              <a:ext uri="{FF2B5EF4-FFF2-40B4-BE49-F238E27FC236}">
                <a16:creationId xmlns:a16="http://schemas.microsoft.com/office/drawing/2014/main" id="{7A108758-9826-4FB5-8ABA-80BAC4721407}"/>
              </a:ext>
            </a:extLst>
          </p:cNvPr>
          <p:cNvSpPr txBox="1">
            <a:spLocks/>
          </p:cNvSpPr>
          <p:nvPr/>
        </p:nvSpPr>
        <p:spPr>
          <a:xfrm>
            <a:off x="171450" y="1417076"/>
            <a:ext cx="8591550" cy="594519"/>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2400" dirty="0">
                <a:solidFill>
                  <a:schemeClr val="tx1"/>
                </a:solidFill>
              </a:rPr>
              <a:t>Using practical/vocational context to stimulate learning</a:t>
            </a:r>
          </a:p>
        </p:txBody>
      </p:sp>
      <p:sp>
        <p:nvSpPr>
          <p:cNvPr id="6" name="Content Placeholder 2">
            <a:extLst>
              <a:ext uri="{FF2B5EF4-FFF2-40B4-BE49-F238E27FC236}">
                <a16:creationId xmlns:a16="http://schemas.microsoft.com/office/drawing/2014/main" id="{F15ACE77-C34C-4231-9B72-44AF6CDCC5FE}"/>
              </a:ext>
            </a:extLst>
          </p:cNvPr>
          <p:cNvSpPr>
            <a:spLocks noGrp="1"/>
          </p:cNvSpPr>
          <p:nvPr>
            <p:ph idx="1"/>
          </p:nvPr>
        </p:nvSpPr>
        <p:spPr>
          <a:xfrm>
            <a:off x="209550" y="2136286"/>
            <a:ext cx="8724900" cy="4351338"/>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sz="2000" dirty="0"/>
              <a:t>Channel 4 – Mary </a:t>
            </a:r>
            <a:r>
              <a:rPr lang="en-US" sz="2000" dirty="0" err="1"/>
              <a:t>Portas</a:t>
            </a:r>
            <a:r>
              <a:rPr lang="en-US" sz="2000" dirty="0"/>
              <a:t> Secret Shopper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Mystery Shopper: Martin Lewis </a:t>
            </a:r>
            <a:r>
              <a:rPr lang="en-GB" sz="2000" dirty="0">
                <a:hlinkClick r:id="rId3"/>
              </a:rPr>
              <a:t>https://www.youtube.com/watch?v=0K_YwctbxU0</a:t>
            </a: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Guest talks by retail managers focussing on Customer Service and Experiences</a:t>
            </a:r>
          </a:p>
          <a:p>
            <a:pPr marL="342900" indent="-342900">
              <a:buFont typeface="Arial" panose="020B0604020202020204" pitchFamily="34" charset="0"/>
              <a:buChar char="•"/>
            </a:pPr>
            <a:endParaRPr lang="en-GB" sz="2000" dirty="0">
              <a:cs typeface="Calibri"/>
            </a:endParaRPr>
          </a:p>
          <a:p>
            <a:pPr marL="342900" indent="-342900">
              <a:buFont typeface="Arial" panose="020B0604020202020204" pitchFamily="34" charset="0"/>
              <a:buChar char="•"/>
            </a:pPr>
            <a:r>
              <a:rPr lang="en-GB" sz="2000" dirty="0"/>
              <a:t>Business visits</a:t>
            </a:r>
          </a:p>
          <a:p>
            <a:pPr marL="342900" indent="-342900">
              <a:buFont typeface="Arial" panose="020B0604020202020204" pitchFamily="34" charset="0"/>
              <a:buChar char="•"/>
            </a:pPr>
            <a:endParaRPr lang="en-GB" sz="2000" dirty="0">
              <a:cs typeface="Calibri"/>
            </a:endParaRPr>
          </a:p>
          <a:p>
            <a:pPr marL="342900" indent="-342900">
              <a:buFont typeface="Arial" panose="020B0604020202020204" pitchFamily="34" charset="0"/>
              <a:buChar char="•"/>
            </a:pPr>
            <a:r>
              <a:rPr lang="en-GB" sz="2000" b="1" u="sng" dirty="0"/>
              <a:t>Investigate</a:t>
            </a:r>
            <a:r>
              <a:rPr lang="en-GB" sz="2000" dirty="0"/>
              <a:t> online reviews prior to visiting, use </a:t>
            </a:r>
            <a:r>
              <a:rPr lang="en-GB" sz="2000" dirty="0" err="1"/>
              <a:t>Flipgrid</a:t>
            </a:r>
            <a:r>
              <a:rPr lang="en-GB" sz="2000" dirty="0"/>
              <a:t> (Microsoft) or similar technology to get students to vlog their experience compared to reviews.</a:t>
            </a:r>
            <a:endParaRPr lang="en-US" sz="2000" dirty="0"/>
          </a:p>
        </p:txBody>
      </p:sp>
    </p:spTree>
    <p:extLst>
      <p:ext uri="{BB962C8B-B14F-4D97-AF65-F5344CB8AC3E}">
        <p14:creationId xmlns:p14="http://schemas.microsoft.com/office/powerpoint/2010/main" val="42848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115904" y="72736"/>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sp>
        <p:nvSpPr>
          <p:cNvPr id="9" name="Content Placeholder 2">
            <a:extLst>
              <a:ext uri="{FF2B5EF4-FFF2-40B4-BE49-F238E27FC236}">
                <a16:creationId xmlns:a16="http://schemas.microsoft.com/office/drawing/2014/main" id="{25B03362-9FEA-4124-A4AD-2893E1DE53FB}"/>
              </a:ext>
            </a:extLst>
          </p:cNvPr>
          <p:cNvSpPr>
            <a:spLocks noGrp="1"/>
          </p:cNvSpPr>
          <p:nvPr>
            <p:ph idx="1"/>
          </p:nvPr>
        </p:nvSpPr>
        <p:spPr>
          <a:xfrm>
            <a:off x="231808" y="1715191"/>
            <a:ext cx="8912192" cy="3573089"/>
          </a:xfrm>
        </p:spPr>
        <p:txBody>
          <a:bodyPr>
            <a:noAutofit/>
          </a:bodyPr>
          <a:lstStyle/>
          <a:p>
            <a:r>
              <a:rPr lang="en-US" sz="3200" b="1" dirty="0"/>
              <a:t>Unit 3: </a:t>
            </a:r>
            <a:r>
              <a:rPr lang="en-GB" sz="3200" b="1" dirty="0"/>
              <a:t>Retail Operations</a:t>
            </a:r>
          </a:p>
          <a:p>
            <a:r>
              <a:rPr lang="fr-FR" sz="3200" dirty="0"/>
              <a:t>Unit entry code: 9783</a:t>
            </a:r>
          </a:p>
          <a:p>
            <a:r>
              <a:rPr lang="en-GB" sz="3200" dirty="0"/>
              <a:t>Guided learning hours: 60</a:t>
            </a:r>
          </a:p>
          <a:p>
            <a:endParaRPr lang="en-GB" sz="3200" dirty="0"/>
          </a:p>
          <a:p>
            <a:r>
              <a:rPr lang="en-GB" sz="3200" dirty="0"/>
              <a:t>Aim and purpose: </a:t>
            </a:r>
            <a:r>
              <a:rPr lang="en-US" sz="3200" dirty="0"/>
              <a:t>The purpose of this unit is for learners to apply their knowledge and understanding of retail operations to propose responses to change</a:t>
            </a:r>
          </a:p>
        </p:txBody>
      </p:sp>
    </p:spTree>
    <p:extLst>
      <p:ext uri="{BB962C8B-B14F-4D97-AF65-F5344CB8AC3E}">
        <p14:creationId xmlns:p14="http://schemas.microsoft.com/office/powerpoint/2010/main" val="404384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sp>
        <p:nvSpPr>
          <p:cNvPr id="5" name="Title 1">
            <a:extLst>
              <a:ext uri="{FF2B5EF4-FFF2-40B4-BE49-F238E27FC236}">
                <a16:creationId xmlns:a16="http://schemas.microsoft.com/office/drawing/2014/main" id="{7C55BAA5-5FBE-43AF-9F83-CAEDC99C8037}"/>
              </a:ext>
            </a:extLst>
          </p:cNvPr>
          <p:cNvSpPr txBox="1">
            <a:spLocks/>
          </p:cNvSpPr>
          <p:nvPr/>
        </p:nvSpPr>
        <p:spPr>
          <a:xfrm>
            <a:off x="243068" y="1288862"/>
            <a:ext cx="3845689" cy="690472"/>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2400" dirty="0">
                <a:solidFill>
                  <a:schemeClr val="tx1"/>
                </a:solidFill>
              </a:rPr>
              <a:t>Learning outcomes</a:t>
            </a:r>
          </a:p>
        </p:txBody>
      </p:sp>
      <p:sp>
        <p:nvSpPr>
          <p:cNvPr id="6" name="Content Placeholder 2">
            <a:extLst>
              <a:ext uri="{FF2B5EF4-FFF2-40B4-BE49-F238E27FC236}">
                <a16:creationId xmlns:a16="http://schemas.microsoft.com/office/drawing/2014/main" id="{F50F2F53-EC33-454E-8DA6-639B0C1348C2}"/>
              </a:ext>
            </a:extLst>
          </p:cNvPr>
          <p:cNvSpPr>
            <a:spLocks noGrp="1"/>
          </p:cNvSpPr>
          <p:nvPr>
            <p:ph idx="1"/>
          </p:nvPr>
        </p:nvSpPr>
        <p:spPr>
          <a:xfrm>
            <a:off x="243068" y="1984005"/>
            <a:ext cx="8568160" cy="4351338"/>
          </a:xfrm>
        </p:spPr>
        <p:txBody>
          <a:bodyPr/>
          <a:lstStyle/>
          <a:p>
            <a:r>
              <a:rPr lang="en-US" dirty="0"/>
              <a:t>LO1 – Know how retail operations are </a:t>
            </a:r>
            <a:r>
              <a:rPr lang="en-US" dirty="0" err="1"/>
              <a:t>organised</a:t>
            </a:r>
            <a:br>
              <a:rPr lang="en-US" dirty="0"/>
            </a:br>
            <a:endParaRPr lang="en-US" dirty="0"/>
          </a:p>
          <a:p>
            <a:r>
              <a:rPr lang="en-US" dirty="0"/>
              <a:t>LO2 – Understand interaction between customers and retail activities</a:t>
            </a:r>
            <a:br>
              <a:rPr lang="en-US" dirty="0"/>
            </a:br>
            <a:endParaRPr lang="en-US" dirty="0"/>
          </a:p>
          <a:p>
            <a:r>
              <a:rPr lang="en-US" dirty="0"/>
              <a:t>LO3 – Understand how retail businesses prepare for changes in the retail environment</a:t>
            </a:r>
            <a:br>
              <a:rPr lang="en-US" dirty="0"/>
            </a:br>
            <a:endParaRPr lang="en-US" dirty="0"/>
          </a:p>
          <a:p>
            <a:r>
              <a:rPr lang="en-US" dirty="0"/>
              <a:t>LO4 – Be able to propose changes to retail store operations</a:t>
            </a:r>
          </a:p>
        </p:txBody>
      </p:sp>
    </p:spTree>
    <p:extLst>
      <p:ext uri="{BB962C8B-B14F-4D97-AF65-F5344CB8AC3E}">
        <p14:creationId xmlns:p14="http://schemas.microsoft.com/office/powerpoint/2010/main" val="175103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6914D5-A43C-40DB-90A2-22D2092D0D09}"/>
              </a:ext>
            </a:extLst>
          </p:cNvPr>
          <p:cNvPicPr>
            <a:picLocks noChangeAspect="1"/>
          </p:cNvPicPr>
          <p:nvPr/>
        </p:nvPicPr>
        <p:blipFill>
          <a:blip r:embed="rId2"/>
          <a:stretch>
            <a:fillRect/>
          </a:stretch>
        </p:blipFill>
        <p:spPr>
          <a:xfrm>
            <a:off x="-51709" y="0"/>
            <a:ext cx="9144000" cy="6858000"/>
          </a:xfrm>
          <a:prstGeom prst="rect">
            <a:avLst/>
          </a:prstGeom>
        </p:spPr>
      </p:pic>
      <p:sp>
        <p:nvSpPr>
          <p:cNvPr id="16" name="TextBox 15"/>
          <p:cNvSpPr txBox="1"/>
          <p:nvPr/>
        </p:nvSpPr>
        <p:spPr>
          <a:xfrm>
            <a:off x="266040" y="3300916"/>
            <a:ext cx="7981405" cy="338554"/>
          </a:xfrm>
          <a:prstGeom prst="rect">
            <a:avLst/>
          </a:prstGeom>
          <a:noFill/>
        </p:spPr>
        <p:txBody>
          <a:bodyPr wrap="square" rtlCol="0">
            <a:spAutoFit/>
          </a:bodyPr>
          <a:lstStyle/>
          <a:p>
            <a:r>
              <a:rPr lang="en-US" sz="1600" dirty="0">
                <a:solidFill>
                  <a:srgbClr val="7B4072"/>
                </a:solidFill>
                <a:latin typeface="Arial" panose="020B0604020202020204" pitchFamily="34" charset="0"/>
                <a:cs typeface="Arial" panose="020B0604020202020204" pitchFamily="34" charset="0"/>
              </a:rPr>
              <a:t> </a:t>
            </a:r>
            <a:endParaRPr lang="en-GB" dirty="0">
              <a:solidFill>
                <a:schemeClr val="bg1">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BD442A-469C-4F20-A684-8945A285C1C1}"/>
              </a:ext>
            </a:extLst>
          </p:cNvPr>
          <p:cNvSpPr/>
          <p:nvPr/>
        </p:nvSpPr>
        <p:spPr>
          <a:xfrm>
            <a:off x="2164769" y="223150"/>
            <a:ext cx="4814462" cy="584775"/>
          </a:xfrm>
          <a:prstGeom prst="rect">
            <a:avLst/>
          </a:prstGeom>
        </p:spPr>
        <p:txBody>
          <a:bodyPr wrap="square">
            <a:spAutoFit/>
          </a:bodyPr>
          <a:lstStyle/>
          <a:p>
            <a:r>
              <a:rPr lang="en-GB" sz="3200" dirty="0">
                <a:solidFill>
                  <a:schemeClr val="bg1"/>
                </a:solidFill>
                <a:latin typeface="Arial" panose="020B0604020202020204" pitchFamily="34" charset="0"/>
                <a:cs typeface="Arial" panose="020B0604020202020204" pitchFamily="34" charset="0"/>
              </a:rPr>
              <a:t>Specification</a:t>
            </a:r>
          </a:p>
        </p:txBody>
      </p:sp>
      <p:pic>
        <p:nvPicPr>
          <p:cNvPr id="7" name="Picture 6">
            <a:hlinkClick r:id="rId3"/>
            <a:extLst>
              <a:ext uri="{FF2B5EF4-FFF2-40B4-BE49-F238E27FC236}">
                <a16:creationId xmlns:a16="http://schemas.microsoft.com/office/drawing/2014/main" id="{F0491CA8-843D-443D-8B2C-90B14D40AC60}"/>
              </a:ext>
            </a:extLst>
          </p:cNvPr>
          <p:cNvPicPr/>
          <p:nvPr/>
        </p:nvPicPr>
        <p:blipFill rotWithShape="1">
          <a:blip r:embed="rId4"/>
          <a:srcRect l="32041" t="13472" r="33126" b="4274"/>
          <a:stretch/>
        </p:blipFill>
        <p:spPr bwMode="auto">
          <a:xfrm>
            <a:off x="2325757" y="1252329"/>
            <a:ext cx="3896139" cy="50888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399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63278"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sp>
        <p:nvSpPr>
          <p:cNvPr id="2" name="Rectangle 1">
            <a:extLst>
              <a:ext uri="{FF2B5EF4-FFF2-40B4-BE49-F238E27FC236}">
                <a16:creationId xmlns:a16="http://schemas.microsoft.com/office/drawing/2014/main" id="{647466C3-2D54-4177-B0DE-716B67DF4AC7}"/>
              </a:ext>
            </a:extLst>
          </p:cNvPr>
          <p:cNvSpPr/>
          <p:nvPr/>
        </p:nvSpPr>
        <p:spPr>
          <a:xfrm>
            <a:off x="193394" y="1291311"/>
            <a:ext cx="2223686"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Delivery model</a:t>
            </a:r>
            <a:endParaRPr lang="en-GB" sz="24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857C94AA-CE88-4D7F-ABA8-F8185D914929}"/>
              </a:ext>
            </a:extLst>
          </p:cNvPr>
          <p:cNvSpPr>
            <a:spLocks noGrp="1"/>
          </p:cNvSpPr>
          <p:nvPr>
            <p:ph idx="1"/>
          </p:nvPr>
        </p:nvSpPr>
        <p:spPr>
          <a:xfrm>
            <a:off x="193394" y="1926621"/>
            <a:ext cx="8757212" cy="4351338"/>
          </a:xfrm>
        </p:spPr>
        <p:txBody>
          <a:bodyPr vert="horz" lIns="91440" tIns="45720" rIns="91440" bIns="45720" rtlCol="0" anchor="t">
            <a:normAutofit/>
          </a:bodyPr>
          <a:lstStyle/>
          <a:p>
            <a:pPr marL="342900" indent="-342900">
              <a:buFont typeface="Arial" panose="020B0604020202020204" pitchFamily="34" charset="0"/>
              <a:buChar char="•"/>
            </a:pPr>
            <a:r>
              <a:rPr lang="en-US" sz="2000" dirty="0"/>
              <a:t>Deliver the whole content of the specification – getting the students to understand the content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ability to apply their knowledge is of utmost importance in this unit if students are to access the higher performance bands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When teaching an assessment criterion, ensure that it’s based on a case study (factual or fictional) so that students familiarise themselves with applying knowledge and understanding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Focus on developing the reading skills of your students, the ability to effectively read and comprehend is essential, especially for LO4</a:t>
            </a:r>
          </a:p>
        </p:txBody>
      </p:sp>
    </p:spTree>
    <p:extLst>
      <p:ext uri="{BB962C8B-B14F-4D97-AF65-F5344CB8AC3E}">
        <p14:creationId xmlns:p14="http://schemas.microsoft.com/office/powerpoint/2010/main" val="760698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92597"/>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sp>
        <p:nvSpPr>
          <p:cNvPr id="2" name="Rectangle 1">
            <a:extLst>
              <a:ext uri="{FF2B5EF4-FFF2-40B4-BE49-F238E27FC236}">
                <a16:creationId xmlns:a16="http://schemas.microsoft.com/office/drawing/2014/main" id="{62805921-0382-437D-802D-4E71B8E92FEE}"/>
              </a:ext>
            </a:extLst>
          </p:cNvPr>
          <p:cNvSpPr/>
          <p:nvPr/>
        </p:nvSpPr>
        <p:spPr>
          <a:xfrm>
            <a:off x="386910" y="1669171"/>
            <a:ext cx="2462534"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New assignment</a:t>
            </a:r>
            <a:endParaRPr lang="en-GB" sz="24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BE065FB8-B8A4-4B3D-9A23-71AB9884309B}"/>
              </a:ext>
            </a:extLst>
          </p:cNvPr>
          <p:cNvSpPr>
            <a:spLocks noGrp="1"/>
          </p:cNvSpPr>
          <p:nvPr>
            <p:ph idx="1"/>
          </p:nvPr>
        </p:nvSpPr>
        <p:spPr>
          <a:xfrm>
            <a:off x="386910" y="2497963"/>
            <a:ext cx="8074306" cy="3296550"/>
          </a:xfrm>
        </p:spPr>
        <p:txBody>
          <a:bodyPr>
            <a:normAutofit/>
          </a:bodyPr>
          <a:lstStyle/>
          <a:p>
            <a:pPr marL="342900" indent="-342900">
              <a:buFont typeface="Arial" panose="020B0604020202020204" pitchFamily="34" charset="0"/>
              <a:buChar char="•"/>
            </a:pPr>
            <a:r>
              <a:rPr lang="en-US" sz="2000" dirty="0"/>
              <a:t>Available on </a:t>
            </a:r>
            <a:r>
              <a:rPr lang="en-US" sz="2000" dirty="0">
                <a:hlinkClick r:id="rId3"/>
              </a:rPr>
              <a:t>www.wjec.co.uk</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Based on a grocery store (JJ’s)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For summer 2021 </a:t>
            </a:r>
            <a:r>
              <a:rPr lang="en-US" sz="2000" dirty="0" err="1"/>
              <a:t>centres</a:t>
            </a:r>
            <a:r>
              <a:rPr lang="en-US" sz="2000" dirty="0"/>
              <a:t> can chose between the new and old assignment (</a:t>
            </a:r>
            <a:r>
              <a:rPr lang="en-US" sz="2000" dirty="0" err="1"/>
              <a:t>ElAr</a:t>
            </a:r>
            <a:r>
              <a:rPr lang="en-US" sz="2000" dirty="0"/>
              <a:t> Sport) (changed due to Coronavirus)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For 2022 the new assignment </a:t>
            </a:r>
            <a:r>
              <a:rPr lang="en-US" sz="2000" b="1" dirty="0"/>
              <a:t>must</a:t>
            </a:r>
            <a:r>
              <a:rPr lang="en-US" sz="2000" dirty="0"/>
              <a:t> be used</a:t>
            </a:r>
          </a:p>
        </p:txBody>
      </p:sp>
    </p:spTree>
    <p:extLst>
      <p:ext uri="{BB962C8B-B14F-4D97-AF65-F5344CB8AC3E}">
        <p14:creationId xmlns:p14="http://schemas.microsoft.com/office/powerpoint/2010/main" val="1123836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pic>
        <p:nvPicPr>
          <p:cNvPr id="6" name="Content Placeholder 5">
            <a:extLst>
              <a:ext uri="{FF2B5EF4-FFF2-40B4-BE49-F238E27FC236}">
                <a16:creationId xmlns:a16="http://schemas.microsoft.com/office/drawing/2014/main" id="{41F53DB5-A79F-4B22-9EF9-6C76938A2C11}"/>
              </a:ext>
            </a:extLst>
          </p:cNvPr>
          <p:cNvPicPr>
            <a:picLocks noGrp="1"/>
          </p:cNvPicPr>
          <p:nvPr>
            <p:ph idx="1"/>
          </p:nvPr>
        </p:nvPicPr>
        <p:blipFill rotWithShape="1">
          <a:blip r:embed="rId3"/>
          <a:srcRect l="15217" t="14673" r="8869" b="5693"/>
          <a:stretch/>
        </p:blipFill>
        <p:spPr bwMode="auto">
          <a:xfrm>
            <a:off x="228601" y="1202635"/>
            <a:ext cx="8627164" cy="5261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4550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pic>
        <p:nvPicPr>
          <p:cNvPr id="6" name="Content Placeholder 5">
            <a:extLst>
              <a:ext uri="{FF2B5EF4-FFF2-40B4-BE49-F238E27FC236}">
                <a16:creationId xmlns:a16="http://schemas.microsoft.com/office/drawing/2014/main" id="{99ABA8AA-401E-439B-A4CC-36C68A541C75}"/>
              </a:ext>
            </a:extLst>
          </p:cNvPr>
          <p:cNvPicPr>
            <a:picLocks noGrp="1"/>
          </p:cNvPicPr>
          <p:nvPr>
            <p:ph idx="1"/>
          </p:nvPr>
        </p:nvPicPr>
        <p:blipFill rotWithShape="1">
          <a:blip r:embed="rId3"/>
          <a:srcRect l="14959" t="15284" r="9041" b="4775"/>
          <a:stretch/>
        </p:blipFill>
        <p:spPr bwMode="auto">
          <a:xfrm>
            <a:off x="248478" y="1202635"/>
            <a:ext cx="8617226" cy="5261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6471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pic>
        <p:nvPicPr>
          <p:cNvPr id="6" name="Content Placeholder 5">
            <a:extLst>
              <a:ext uri="{FF2B5EF4-FFF2-40B4-BE49-F238E27FC236}">
                <a16:creationId xmlns:a16="http://schemas.microsoft.com/office/drawing/2014/main" id="{9467185F-A274-47F8-B710-FF92334B26FC}"/>
              </a:ext>
            </a:extLst>
          </p:cNvPr>
          <p:cNvPicPr>
            <a:picLocks noGrp="1"/>
          </p:cNvPicPr>
          <p:nvPr>
            <p:ph idx="1"/>
          </p:nvPr>
        </p:nvPicPr>
        <p:blipFill rotWithShape="1">
          <a:blip r:embed="rId3"/>
          <a:srcRect l="14701" t="16355" r="8698" b="43905"/>
          <a:stretch/>
        </p:blipFill>
        <p:spPr bwMode="auto">
          <a:xfrm>
            <a:off x="129209" y="1119981"/>
            <a:ext cx="8885581" cy="3153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501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pic>
        <p:nvPicPr>
          <p:cNvPr id="6" name="Content Placeholder 5">
            <a:extLst>
              <a:ext uri="{FF2B5EF4-FFF2-40B4-BE49-F238E27FC236}">
                <a16:creationId xmlns:a16="http://schemas.microsoft.com/office/drawing/2014/main" id="{8ADAFCCE-6694-42D8-BC3E-C5E9BE73227E}"/>
              </a:ext>
            </a:extLst>
          </p:cNvPr>
          <p:cNvPicPr>
            <a:picLocks noGrp="1"/>
          </p:cNvPicPr>
          <p:nvPr>
            <p:ph idx="1"/>
          </p:nvPr>
        </p:nvPicPr>
        <p:blipFill rotWithShape="1">
          <a:blip r:embed="rId3"/>
          <a:srcRect l="23987" t="17117" r="22023" b="20215"/>
          <a:stretch/>
        </p:blipFill>
        <p:spPr bwMode="auto">
          <a:xfrm>
            <a:off x="218661" y="1119981"/>
            <a:ext cx="8656982" cy="5475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1496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pic>
        <p:nvPicPr>
          <p:cNvPr id="6" name="Content Placeholder 5">
            <a:extLst>
              <a:ext uri="{FF2B5EF4-FFF2-40B4-BE49-F238E27FC236}">
                <a16:creationId xmlns:a16="http://schemas.microsoft.com/office/drawing/2014/main" id="{7A19A2AF-95D6-48C6-B30F-DE19C8F6CBA0}"/>
              </a:ext>
            </a:extLst>
          </p:cNvPr>
          <p:cNvPicPr>
            <a:picLocks noGrp="1"/>
          </p:cNvPicPr>
          <p:nvPr>
            <p:ph idx="1"/>
          </p:nvPr>
        </p:nvPicPr>
        <p:blipFill rotWithShape="1">
          <a:blip r:embed="rId3"/>
          <a:srcRect l="24072" t="22775" r="21680" b="33970"/>
          <a:stretch/>
        </p:blipFill>
        <p:spPr bwMode="auto">
          <a:xfrm>
            <a:off x="96838" y="1119981"/>
            <a:ext cx="8878197" cy="41378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863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3</a:t>
            </a:r>
          </a:p>
        </p:txBody>
      </p:sp>
      <p:sp>
        <p:nvSpPr>
          <p:cNvPr id="3" name="Rectangle 2">
            <a:extLst>
              <a:ext uri="{FF2B5EF4-FFF2-40B4-BE49-F238E27FC236}">
                <a16:creationId xmlns:a16="http://schemas.microsoft.com/office/drawing/2014/main" id="{67457E18-816D-4AB4-B271-1BCCA10AB26E}"/>
              </a:ext>
            </a:extLst>
          </p:cNvPr>
          <p:cNvSpPr/>
          <p:nvPr/>
        </p:nvSpPr>
        <p:spPr>
          <a:xfrm>
            <a:off x="353027" y="1358058"/>
            <a:ext cx="8397433"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Using practical/vocational context to stimulate learning</a:t>
            </a:r>
            <a:endParaRPr lang="en-GB" sz="24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7C1FF5D9-9015-4A6B-8C53-C21F2B327BE3}"/>
              </a:ext>
            </a:extLst>
          </p:cNvPr>
          <p:cNvSpPr>
            <a:spLocks noGrp="1"/>
          </p:cNvSpPr>
          <p:nvPr>
            <p:ph idx="1"/>
          </p:nvPr>
        </p:nvSpPr>
        <p:spPr>
          <a:xfrm>
            <a:off x="259155" y="1976096"/>
            <a:ext cx="8166904" cy="4351338"/>
          </a:xfrm>
        </p:spPr>
        <p:txBody>
          <a:bodyPr vert="horz" lIns="91440" tIns="45720" rIns="91440" bIns="45720" rtlCol="0" anchor="t">
            <a:normAutofit/>
          </a:bodyPr>
          <a:lstStyle/>
          <a:p>
            <a:pPr marL="342900" indent="-342900">
              <a:buFont typeface="Arial" panose="020B0604020202020204" pitchFamily="34" charset="0"/>
              <a:buChar char="•"/>
            </a:pPr>
            <a:r>
              <a:rPr lang="en-US" sz="2000" dirty="0">
                <a:cs typeface="Calibri"/>
              </a:rPr>
              <a:t>As application is required in order to achieve the higher performance bands for several criterions, it is strongly suggested that when teaching the content a practical/vocational scenario is used. Develop the candidates' ability to apply their learned knowledge to various retailers. </a:t>
            </a:r>
          </a:p>
          <a:p>
            <a:endParaRPr lang="en-US" sz="2000" dirty="0">
              <a:cs typeface="Calibri"/>
            </a:endParaRPr>
          </a:p>
          <a:p>
            <a:pPr marL="342900" indent="-342900">
              <a:buFont typeface="Arial" panose="020B0604020202020204" pitchFamily="34" charset="0"/>
              <a:buChar char="•"/>
            </a:pPr>
            <a:r>
              <a:rPr lang="en-US" sz="2000" dirty="0">
                <a:cs typeface="Calibri"/>
              </a:rPr>
              <a:t>Supermarkets are a good basis but vary the examples and try and use retailers of different sizes and different markets. This engages pupils and gives them scope to refer to them as examples to support their suggestions (4.2) and with the justification (4.3).</a:t>
            </a:r>
          </a:p>
        </p:txBody>
      </p:sp>
    </p:spTree>
    <p:extLst>
      <p:ext uri="{BB962C8B-B14F-4D97-AF65-F5344CB8AC3E}">
        <p14:creationId xmlns:p14="http://schemas.microsoft.com/office/powerpoint/2010/main" val="2923784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4" y="262731"/>
            <a:ext cx="5364079" cy="594519"/>
          </a:xfrm>
        </p:spPr>
        <p:txBody>
          <a:bodyPr>
            <a:normAutofit/>
          </a:bodyPr>
          <a:lstStyle/>
          <a:p>
            <a:r>
              <a:rPr lang="en-GB" dirty="0">
                <a:solidFill>
                  <a:schemeClr val="bg1"/>
                </a:solidFill>
              </a:rPr>
              <a:t>External Assessment</a:t>
            </a:r>
          </a:p>
        </p:txBody>
      </p:sp>
      <p:sp>
        <p:nvSpPr>
          <p:cNvPr id="2" name="TextBox 1">
            <a:extLst>
              <a:ext uri="{FF2B5EF4-FFF2-40B4-BE49-F238E27FC236}">
                <a16:creationId xmlns:a16="http://schemas.microsoft.com/office/drawing/2014/main" id="{8E948ABA-C43B-4C73-80AD-C77FDD2299E7}"/>
              </a:ext>
            </a:extLst>
          </p:cNvPr>
          <p:cNvSpPr txBox="1"/>
          <p:nvPr/>
        </p:nvSpPr>
        <p:spPr>
          <a:xfrm>
            <a:off x="1023730" y="2315181"/>
            <a:ext cx="7096539" cy="2554545"/>
          </a:xfrm>
          <a:prstGeom prst="rect">
            <a:avLst/>
          </a:prstGeom>
          <a:noFill/>
        </p:spPr>
        <p:txBody>
          <a:bodyPr wrap="square" rtlCol="0">
            <a:spAutoFit/>
          </a:bodyPr>
          <a:lstStyle/>
          <a:p>
            <a:pPr algn="ctr"/>
            <a:r>
              <a:rPr lang="en-GB" sz="4800" dirty="0"/>
              <a:t>Units 2: The Examination</a:t>
            </a:r>
          </a:p>
          <a:p>
            <a:pPr algn="ctr"/>
            <a:endParaRPr lang="en-GB" sz="4800" dirty="0"/>
          </a:p>
          <a:p>
            <a:pPr algn="ctr"/>
            <a:r>
              <a:rPr lang="en-GB" sz="3200" dirty="0"/>
              <a:t>60 marks</a:t>
            </a:r>
          </a:p>
          <a:p>
            <a:pPr algn="ctr"/>
            <a:r>
              <a:rPr lang="en-GB" sz="3200" dirty="0"/>
              <a:t>75 minutes</a:t>
            </a:r>
          </a:p>
        </p:txBody>
      </p:sp>
    </p:spTree>
    <p:extLst>
      <p:ext uri="{BB962C8B-B14F-4D97-AF65-F5344CB8AC3E}">
        <p14:creationId xmlns:p14="http://schemas.microsoft.com/office/powerpoint/2010/main" val="1354527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115904" y="72736"/>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sp>
        <p:nvSpPr>
          <p:cNvPr id="9" name="Content Placeholder 2">
            <a:extLst>
              <a:ext uri="{FF2B5EF4-FFF2-40B4-BE49-F238E27FC236}">
                <a16:creationId xmlns:a16="http://schemas.microsoft.com/office/drawing/2014/main" id="{25B03362-9FEA-4124-A4AD-2893E1DE53FB}"/>
              </a:ext>
            </a:extLst>
          </p:cNvPr>
          <p:cNvSpPr>
            <a:spLocks noGrp="1"/>
          </p:cNvSpPr>
          <p:nvPr>
            <p:ph idx="1"/>
          </p:nvPr>
        </p:nvSpPr>
        <p:spPr>
          <a:xfrm>
            <a:off x="115904" y="1785571"/>
            <a:ext cx="8912192" cy="3573089"/>
          </a:xfrm>
        </p:spPr>
        <p:txBody>
          <a:bodyPr>
            <a:noAutofit/>
          </a:bodyPr>
          <a:lstStyle/>
          <a:p>
            <a:r>
              <a:rPr lang="en-US" sz="3200" b="1" dirty="0"/>
              <a:t>Unit 2:</a:t>
            </a:r>
            <a:r>
              <a:rPr lang="en-GB" sz="3200" b="1" dirty="0"/>
              <a:t> Retail Business</a:t>
            </a:r>
          </a:p>
          <a:p>
            <a:r>
              <a:rPr lang="fr-FR" sz="3200" dirty="0"/>
              <a:t>Unit entry code: 9782</a:t>
            </a:r>
          </a:p>
          <a:p>
            <a:r>
              <a:rPr lang="en-GB" sz="3200" dirty="0"/>
              <a:t>Guided learning hours: 30</a:t>
            </a:r>
          </a:p>
          <a:p>
            <a:endParaRPr lang="en-GB" sz="3200" dirty="0"/>
          </a:p>
          <a:p>
            <a:r>
              <a:rPr lang="en-GB" sz="3200" dirty="0"/>
              <a:t>Aim and purpose: </a:t>
            </a:r>
            <a:r>
              <a:rPr lang="en-US" sz="3200" dirty="0"/>
              <a:t>The purpose of this unit is to enable learners to propose business solutions for a range of issues in the retail sector</a:t>
            </a:r>
          </a:p>
        </p:txBody>
      </p:sp>
    </p:spTree>
    <p:extLst>
      <p:ext uri="{BB962C8B-B14F-4D97-AF65-F5344CB8AC3E}">
        <p14:creationId xmlns:p14="http://schemas.microsoft.com/office/powerpoint/2010/main" val="233405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494652" y="262731"/>
            <a:ext cx="5820547" cy="594519"/>
          </a:xfrm>
        </p:spPr>
        <p:txBody>
          <a:bodyPr>
            <a:normAutofit/>
          </a:bodyPr>
          <a:lstStyle/>
          <a:p>
            <a:r>
              <a:rPr lang="en-GB" dirty="0">
                <a:solidFill>
                  <a:schemeClr val="bg1"/>
                </a:solidFill>
              </a:rPr>
              <a:t>Qualification Structure</a:t>
            </a:r>
          </a:p>
        </p:txBody>
      </p:sp>
      <p:pic>
        <p:nvPicPr>
          <p:cNvPr id="9" name="Picture 2">
            <a:extLst>
              <a:ext uri="{FF2B5EF4-FFF2-40B4-BE49-F238E27FC236}">
                <a16:creationId xmlns:a16="http://schemas.microsoft.com/office/drawing/2014/main" id="{73DF31C7-89E7-4738-8370-0B7CF032B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40"/>
          <a:stretch/>
        </p:blipFill>
        <p:spPr bwMode="auto">
          <a:xfrm>
            <a:off x="124691" y="2034974"/>
            <a:ext cx="885262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C912E73-187A-4064-9B65-4FB75830E007}"/>
              </a:ext>
            </a:extLst>
          </p:cNvPr>
          <p:cNvSpPr txBox="1"/>
          <p:nvPr/>
        </p:nvSpPr>
        <p:spPr>
          <a:xfrm>
            <a:off x="619126" y="1440915"/>
            <a:ext cx="313008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Retail Business Award Units </a:t>
            </a:r>
          </a:p>
        </p:txBody>
      </p:sp>
      <p:sp>
        <p:nvSpPr>
          <p:cNvPr id="11" name="TextBox 1">
            <a:extLst>
              <a:ext uri="{FF2B5EF4-FFF2-40B4-BE49-F238E27FC236}">
                <a16:creationId xmlns:a16="http://schemas.microsoft.com/office/drawing/2014/main" id="{1E3167FB-7065-4452-8397-1EB2F843D5FD}"/>
              </a:ext>
            </a:extLst>
          </p:cNvPr>
          <p:cNvSpPr txBox="1">
            <a:spLocks noChangeArrowheads="1"/>
          </p:cNvSpPr>
          <p:nvPr/>
        </p:nvSpPr>
        <p:spPr bwMode="auto">
          <a:xfrm>
            <a:off x="820738" y="4656277"/>
            <a:ext cx="792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Grading - Each unit is assessed using Performance Bands:</a:t>
            </a: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dirty="0">
                <a:latin typeface="Arial" panose="020B0604020202020204" pitchFamily="34" charset="0"/>
                <a:cs typeface="Arial" panose="020B0604020202020204" pitchFamily="34" charset="0"/>
              </a:rPr>
              <a:t>Level 1 Pass</a:t>
            </a:r>
          </a:p>
          <a:p>
            <a:pPr eaLnBrk="1" hangingPunct="1">
              <a:spcBef>
                <a:spcPct val="0"/>
              </a:spcBef>
              <a:buFontTx/>
              <a:buNone/>
            </a:pPr>
            <a:r>
              <a:rPr lang="en-US" altLang="en-US" sz="2000" dirty="0">
                <a:latin typeface="Arial" panose="020B0604020202020204" pitchFamily="34" charset="0"/>
                <a:cs typeface="Arial" panose="020B0604020202020204" pitchFamily="34" charset="0"/>
              </a:rPr>
              <a:t>Level 2 Pass</a:t>
            </a:r>
          </a:p>
          <a:p>
            <a:pPr eaLnBrk="1" hangingPunct="1">
              <a:spcBef>
                <a:spcPct val="0"/>
              </a:spcBef>
              <a:buFontTx/>
              <a:buNone/>
            </a:pPr>
            <a:r>
              <a:rPr lang="en-US" altLang="en-US" sz="2000" dirty="0">
                <a:latin typeface="Arial" panose="020B0604020202020204" pitchFamily="34" charset="0"/>
                <a:cs typeface="Arial" panose="020B0604020202020204" pitchFamily="34" charset="0"/>
              </a:rPr>
              <a:t>Level 2 Merit</a:t>
            </a:r>
          </a:p>
          <a:p>
            <a:pPr eaLnBrk="1" hangingPunct="1">
              <a:spcBef>
                <a:spcPct val="0"/>
              </a:spcBef>
              <a:buFontTx/>
              <a:buNone/>
            </a:pPr>
            <a:r>
              <a:rPr lang="en-US" altLang="en-US" sz="2000" dirty="0">
                <a:latin typeface="Arial" panose="020B0604020202020204" pitchFamily="34" charset="0"/>
                <a:cs typeface="Arial" panose="020B0604020202020204" pitchFamily="34" charset="0"/>
              </a:rPr>
              <a:t>Level 2 Distinction</a:t>
            </a:r>
          </a:p>
        </p:txBody>
      </p:sp>
    </p:spTree>
    <p:extLst>
      <p:ext uri="{BB962C8B-B14F-4D97-AF65-F5344CB8AC3E}">
        <p14:creationId xmlns:p14="http://schemas.microsoft.com/office/powerpoint/2010/main" val="670186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pic>
        <p:nvPicPr>
          <p:cNvPr id="6" name="Content Placeholder 5">
            <a:extLst>
              <a:ext uri="{FF2B5EF4-FFF2-40B4-BE49-F238E27FC236}">
                <a16:creationId xmlns:a16="http://schemas.microsoft.com/office/drawing/2014/main" id="{816ED57F-56F8-46B3-9481-E4340FA268F4}"/>
              </a:ext>
            </a:extLst>
          </p:cNvPr>
          <p:cNvPicPr>
            <a:picLocks noGrp="1"/>
          </p:cNvPicPr>
          <p:nvPr>
            <p:ph idx="1"/>
          </p:nvPr>
        </p:nvPicPr>
        <p:blipFill rotWithShape="1">
          <a:blip r:embed="rId3"/>
          <a:srcRect l="22267" t="34237" r="19787" b="21589"/>
          <a:stretch/>
        </p:blipFill>
        <p:spPr bwMode="auto">
          <a:xfrm>
            <a:off x="96838" y="1119981"/>
            <a:ext cx="8898075" cy="39589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1048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pic>
        <p:nvPicPr>
          <p:cNvPr id="6" name="Content Placeholder 5">
            <a:extLst>
              <a:ext uri="{FF2B5EF4-FFF2-40B4-BE49-F238E27FC236}">
                <a16:creationId xmlns:a16="http://schemas.microsoft.com/office/drawing/2014/main" id="{50048493-5252-41AC-917B-16239E3F74E9}"/>
              </a:ext>
            </a:extLst>
          </p:cNvPr>
          <p:cNvPicPr>
            <a:picLocks noGrp="1"/>
          </p:cNvPicPr>
          <p:nvPr>
            <p:ph idx="1"/>
          </p:nvPr>
        </p:nvPicPr>
        <p:blipFill rotWithShape="1">
          <a:blip r:embed="rId3"/>
          <a:srcRect l="22353" t="16814" r="19788" b="28008"/>
          <a:stretch/>
        </p:blipFill>
        <p:spPr bwMode="auto">
          <a:xfrm>
            <a:off x="79513" y="1125848"/>
            <a:ext cx="8855765" cy="4777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6978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pic>
        <p:nvPicPr>
          <p:cNvPr id="6" name="Content Placeholder 5">
            <a:extLst>
              <a:ext uri="{FF2B5EF4-FFF2-40B4-BE49-F238E27FC236}">
                <a16:creationId xmlns:a16="http://schemas.microsoft.com/office/drawing/2014/main" id="{D2137AB4-B464-4298-ABA5-E177FB75EACD}"/>
              </a:ext>
            </a:extLst>
          </p:cNvPr>
          <p:cNvPicPr>
            <a:picLocks noGrp="1"/>
          </p:cNvPicPr>
          <p:nvPr>
            <p:ph idx="1"/>
          </p:nvPr>
        </p:nvPicPr>
        <p:blipFill rotWithShape="1">
          <a:blip r:embed="rId3"/>
          <a:srcRect l="22867" t="23233" r="19876" b="39778"/>
          <a:stretch/>
        </p:blipFill>
        <p:spPr bwMode="auto">
          <a:xfrm>
            <a:off x="96838" y="1140058"/>
            <a:ext cx="8967649" cy="35213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2863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pic>
        <p:nvPicPr>
          <p:cNvPr id="6" name="Content Placeholder 5">
            <a:extLst>
              <a:ext uri="{FF2B5EF4-FFF2-40B4-BE49-F238E27FC236}">
                <a16:creationId xmlns:a16="http://schemas.microsoft.com/office/drawing/2014/main" id="{773EF198-7D11-4FF7-B985-98336BDE2FBF}"/>
              </a:ext>
            </a:extLst>
          </p:cNvPr>
          <p:cNvPicPr>
            <a:picLocks noGrp="1"/>
          </p:cNvPicPr>
          <p:nvPr>
            <p:ph idx="1"/>
          </p:nvPr>
        </p:nvPicPr>
        <p:blipFill rotWithShape="1">
          <a:blip r:embed="rId3"/>
          <a:srcRect l="19001" t="16048" r="18756" b="6000"/>
          <a:stretch/>
        </p:blipFill>
        <p:spPr bwMode="auto">
          <a:xfrm>
            <a:off x="238539" y="1222513"/>
            <a:ext cx="8696739" cy="54963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069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pic>
        <p:nvPicPr>
          <p:cNvPr id="6" name="Content Placeholder 5">
            <a:extLst>
              <a:ext uri="{FF2B5EF4-FFF2-40B4-BE49-F238E27FC236}">
                <a16:creationId xmlns:a16="http://schemas.microsoft.com/office/drawing/2014/main" id="{DA101050-9360-4CFA-ACCF-E80FAF1A147B}"/>
              </a:ext>
            </a:extLst>
          </p:cNvPr>
          <p:cNvPicPr>
            <a:picLocks noGrp="1"/>
          </p:cNvPicPr>
          <p:nvPr>
            <p:ph idx="1"/>
          </p:nvPr>
        </p:nvPicPr>
        <p:blipFill rotWithShape="1">
          <a:blip r:embed="rId3"/>
          <a:srcRect l="21665" t="19565" r="19530" b="8292"/>
          <a:stretch/>
        </p:blipFill>
        <p:spPr bwMode="auto">
          <a:xfrm>
            <a:off x="149087" y="1119981"/>
            <a:ext cx="8825948" cy="5475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0410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3"/>
          <a:stretch>
            <a:fillRect/>
          </a:stretch>
        </p:blipFill>
        <p:spPr>
          <a:xfrm>
            <a:off x="-95250" y="7620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sp>
        <p:nvSpPr>
          <p:cNvPr id="5" name="Title 1">
            <a:extLst>
              <a:ext uri="{FF2B5EF4-FFF2-40B4-BE49-F238E27FC236}">
                <a16:creationId xmlns:a16="http://schemas.microsoft.com/office/drawing/2014/main" id="{54057813-8AC7-49A6-A1E2-25B45A39C0D2}"/>
              </a:ext>
            </a:extLst>
          </p:cNvPr>
          <p:cNvSpPr txBox="1">
            <a:spLocks/>
          </p:cNvSpPr>
          <p:nvPr/>
        </p:nvSpPr>
        <p:spPr>
          <a:xfrm>
            <a:off x="457200" y="1413669"/>
            <a:ext cx="3038475" cy="700881"/>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chemeClr val="tx1"/>
                </a:solidFill>
              </a:rPr>
              <a:t>General points</a:t>
            </a:r>
          </a:p>
        </p:txBody>
      </p:sp>
      <p:sp>
        <p:nvSpPr>
          <p:cNvPr id="6" name="Content Placeholder 2">
            <a:extLst>
              <a:ext uri="{FF2B5EF4-FFF2-40B4-BE49-F238E27FC236}">
                <a16:creationId xmlns:a16="http://schemas.microsoft.com/office/drawing/2014/main" id="{122AEEA3-C371-4D2C-A9D3-E0116CAC7D0D}"/>
              </a:ext>
            </a:extLst>
          </p:cNvPr>
          <p:cNvSpPr>
            <a:spLocks noGrp="1"/>
          </p:cNvSpPr>
          <p:nvPr>
            <p:ph idx="1"/>
          </p:nvPr>
        </p:nvSpPr>
        <p:spPr>
          <a:xfrm>
            <a:off x="227806" y="2064147"/>
            <a:ext cx="8458993" cy="3663156"/>
          </a:xfrm>
        </p:spPr>
        <p:txBody>
          <a:bodyPr>
            <a:normAutofit lnSpcReduction="10000"/>
          </a:bodyPr>
          <a:lstStyle/>
          <a:p>
            <a:pPr marL="342900" indent="-342900">
              <a:buFont typeface="Arial" panose="020B0604020202020204" pitchFamily="34" charset="0"/>
              <a:buChar char="•"/>
            </a:pPr>
            <a:r>
              <a:rPr lang="en-GB" sz="2000" dirty="0"/>
              <a:t>Candidates need to learn the key terms which can be found in the key terms document provided and in the new online resources.  Many candidates could improve their answers by demonstrating understanding of the key terms in the question.</a:t>
            </a:r>
          </a:p>
          <a:p>
            <a:endParaRPr lang="en-GB" sz="2000" dirty="0"/>
          </a:p>
          <a:p>
            <a:pPr marL="342900" indent="-342900">
              <a:buFont typeface="Arial" panose="020B0604020202020204" pitchFamily="34" charset="0"/>
              <a:buChar char="•"/>
            </a:pPr>
            <a:r>
              <a:rPr lang="en-GB" sz="2000" dirty="0"/>
              <a:t>Each question starts with a scenario, candidates need to refer to the scenario in their answer.  Many candidates lose marks by not applying their answer to the business in the question.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US" sz="2000" dirty="0"/>
              <a:t>Candidates need to read the scenario carefully - there is information in there to help them answer the question.</a:t>
            </a:r>
          </a:p>
          <a:p>
            <a:endParaRPr lang="en-GB" sz="2000" dirty="0"/>
          </a:p>
          <a:p>
            <a:endParaRPr lang="en-GB" sz="1800" dirty="0"/>
          </a:p>
        </p:txBody>
      </p:sp>
    </p:spTree>
    <p:extLst>
      <p:ext uri="{BB962C8B-B14F-4D97-AF65-F5344CB8AC3E}">
        <p14:creationId xmlns:p14="http://schemas.microsoft.com/office/powerpoint/2010/main" val="1646376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19125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2</a:t>
            </a:r>
          </a:p>
        </p:txBody>
      </p:sp>
      <p:sp>
        <p:nvSpPr>
          <p:cNvPr id="5" name="Content Placeholder 2">
            <a:extLst>
              <a:ext uri="{FF2B5EF4-FFF2-40B4-BE49-F238E27FC236}">
                <a16:creationId xmlns:a16="http://schemas.microsoft.com/office/drawing/2014/main" id="{FDB8E704-1B0D-42F6-96BA-0A30E6CD5327}"/>
              </a:ext>
            </a:extLst>
          </p:cNvPr>
          <p:cNvSpPr txBox="1">
            <a:spLocks/>
          </p:cNvSpPr>
          <p:nvPr/>
        </p:nvSpPr>
        <p:spPr>
          <a:xfrm>
            <a:off x="227806" y="1638300"/>
            <a:ext cx="8458993" cy="4831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Candidates often write simple answers with no development, this will limit what marks they can achieve.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lvl="0" fontAlgn="auto">
              <a:spcAft>
                <a:spcPts val="0"/>
              </a:spcAft>
            </a:pPr>
            <a:r>
              <a:rPr lang="en-US" sz="2000" dirty="0">
                <a:solidFill>
                  <a:sysClr val="windowText" lastClr="000000"/>
                </a:solidFill>
                <a:latin typeface="Arial" panose="020B0604020202020204" pitchFamily="34" charset="0"/>
                <a:cs typeface="Arial" panose="020B0604020202020204" pitchFamily="34" charset="0"/>
              </a:rPr>
              <a:t>Teaching of good examination technique is vital for candidates. A good number of candidates are clearly not reading the question carefully and ignoring the command word.</a:t>
            </a:r>
          </a:p>
          <a:p>
            <a:pPr lvl="0" fontAlgn="auto">
              <a:spcAft>
                <a:spcPts val="0"/>
              </a:spcAft>
            </a:pPr>
            <a:endParaRPr lang="en-US" sz="2000" dirty="0">
              <a:solidFill>
                <a:sysClr val="windowText" lastClr="000000"/>
              </a:solidFill>
              <a:latin typeface="Arial" panose="020B0604020202020204" pitchFamily="34" charset="0"/>
              <a:cs typeface="Arial" panose="020B0604020202020204" pitchFamily="34" charset="0"/>
            </a:endParaRPr>
          </a:p>
          <a:p>
            <a:pPr lvl="0" fontAlgn="auto">
              <a:spcAft>
                <a:spcPts val="0"/>
              </a:spcAft>
            </a:pPr>
            <a:r>
              <a:rPr lang="en-US" sz="2000" dirty="0">
                <a:solidFill>
                  <a:sysClr val="windowText" lastClr="000000"/>
                </a:solidFill>
                <a:latin typeface="Arial" panose="020B0604020202020204" pitchFamily="34" charset="0"/>
                <a:cs typeface="Arial" panose="020B0604020202020204" pitchFamily="34" charset="0"/>
              </a:rPr>
              <a:t>Some candidates merely repeat information given to them in the scenario.  They need to know that no marks are awarded for doing this. </a:t>
            </a:r>
          </a:p>
          <a:p>
            <a:pPr lvl="0" fontAlgn="auto">
              <a:spcAft>
                <a:spcPts val="0"/>
              </a:spcAft>
            </a:pPr>
            <a:endParaRPr lang="en-US" sz="2000" dirty="0">
              <a:solidFill>
                <a:sysClr val="windowText" lastClr="000000"/>
              </a:solidFill>
              <a:latin typeface="Arial" panose="020B0604020202020204" pitchFamily="34" charset="0"/>
              <a:cs typeface="Arial" panose="020B0604020202020204" pitchFamily="34" charset="0"/>
            </a:endParaRPr>
          </a:p>
          <a:p>
            <a:pPr lvl="0" fontAlgn="auto">
              <a:spcAft>
                <a:spcPts val="0"/>
              </a:spcAft>
            </a:pPr>
            <a:r>
              <a:rPr lang="en-US" sz="2000" dirty="0">
                <a:solidFill>
                  <a:sysClr val="windowText" lastClr="000000"/>
                </a:solidFill>
                <a:latin typeface="Arial" panose="020B0604020202020204" pitchFamily="34" charset="0"/>
                <a:cs typeface="Arial" panose="020B0604020202020204" pitchFamily="34" charset="0"/>
              </a:rPr>
              <a:t>Many candidates do not consider the viewpoint the question asks for e.g. the business or the customer.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1E202DD-32B2-4CCC-B3C6-C6606953EB7A}"/>
              </a:ext>
            </a:extLst>
          </p:cNvPr>
          <p:cNvSpPr txBox="1">
            <a:spLocks/>
          </p:cNvSpPr>
          <p:nvPr/>
        </p:nvSpPr>
        <p:spPr>
          <a:xfrm>
            <a:off x="457200" y="1413669"/>
            <a:ext cx="3038475" cy="700881"/>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chemeClr val="tx1"/>
                </a:solidFill>
              </a:rPr>
              <a:t>General points</a:t>
            </a:r>
          </a:p>
        </p:txBody>
      </p:sp>
    </p:spTree>
    <p:extLst>
      <p:ext uri="{BB962C8B-B14F-4D97-AF65-F5344CB8AC3E}">
        <p14:creationId xmlns:p14="http://schemas.microsoft.com/office/powerpoint/2010/main" val="1535604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19125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4" y="262731"/>
            <a:ext cx="5562633" cy="594519"/>
          </a:xfrm>
        </p:spPr>
        <p:txBody>
          <a:bodyPr>
            <a:normAutofit fontScale="62500" lnSpcReduction="20000"/>
          </a:bodyPr>
          <a:lstStyle/>
          <a:p>
            <a:r>
              <a:rPr lang="en-GB" dirty="0">
                <a:solidFill>
                  <a:schemeClr val="bg1"/>
                </a:solidFill>
              </a:rPr>
              <a:t>Proposed Adaptations for Summer 2020 ONLY</a:t>
            </a:r>
          </a:p>
        </p:txBody>
      </p:sp>
      <p:sp>
        <p:nvSpPr>
          <p:cNvPr id="5" name="Content Placeholder 2">
            <a:extLst>
              <a:ext uri="{FF2B5EF4-FFF2-40B4-BE49-F238E27FC236}">
                <a16:creationId xmlns:a16="http://schemas.microsoft.com/office/drawing/2014/main" id="{FDB8E704-1B0D-42F6-96BA-0A30E6CD5327}"/>
              </a:ext>
            </a:extLst>
          </p:cNvPr>
          <p:cNvSpPr txBox="1">
            <a:spLocks/>
          </p:cNvSpPr>
          <p:nvPr/>
        </p:nvSpPr>
        <p:spPr>
          <a:xfrm>
            <a:off x="227806" y="1638300"/>
            <a:ext cx="8458993" cy="4831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000" dirty="0">
              <a:solidFill>
                <a:sysClr val="windowText" lastClr="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4C58B5-B316-41C1-BEE2-D4717110EBC3}"/>
              </a:ext>
            </a:extLst>
          </p:cNvPr>
          <p:cNvPicPr/>
          <p:nvPr/>
        </p:nvPicPr>
        <p:blipFill rotWithShape="1">
          <a:blip r:embed="rId3"/>
          <a:srcRect l="33615" t="14521" r="17983" b="20978"/>
          <a:stretch/>
        </p:blipFill>
        <p:spPr bwMode="auto">
          <a:xfrm>
            <a:off x="705677" y="1119981"/>
            <a:ext cx="7623313" cy="54752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9205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5297557"/>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4" y="262731"/>
            <a:ext cx="5562633" cy="594519"/>
          </a:xfrm>
        </p:spPr>
        <p:txBody>
          <a:bodyPr>
            <a:normAutofit fontScale="62500" lnSpcReduction="20000"/>
          </a:bodyPr>
          <a:lstStyle/>
          <a:p>
            <a:r>
              <a:rPr lang="en-GB" dirty="0">
                <a:solidFill>
                  <a:schemeClr val="bg1"/>
                </a:solidFill>
              </a:rPr>
              <a:t>Proposed Adaptations for Summer 2020 ONLY</a:t>
            </a:r>
          </a:p>
        </p:txBody>
      </p:sp>
      <p:sp>
        <p:nvSpPr>
          <p:cNvPr id="5" name="Content Placeholder 2">
            <a:extLst>
              <a:ext uri="{FF2B5EF4-FFF2-40B4-BE49-F238E27FC236}">
                <a16:creationId xmlns:a16="http://schemas.microsoft.com/office/drawing/2014/main" id="{FDB8E704-1B0D-42F6-96BA-0A30E6CD5327}"/>
              </a:ext>
            </a:extLst>
          </p:cNvPr>
          <p:cNvSpPr txBox="1">
            <a:spLocks/>
          </p:cNvSpPr>
          <p:nvPr/>
        </p:nvSpPr>
        <p:spPr>
          <a:xfrm>
            <a:off x="227806" y="1638300"/>
            <a:ext cx="8458993" cy="35896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000" dirty="0">
              <a:solidFill>
                <a:sysClr val="windowText" lastClr="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30D74A0-3634-4BA8-9291-E39B5D871405}"/>
              </a:ext>
            </a:extLst>
          </p:cNvPr>
          <p:cNvPicPr/>
          <p:nvPr/>
        </p:nvPicPr>
        <p:blipFill rotWithShape="1">
          <a:blip r:embed="rId3"/>
          <a:srcRect l="34303" t="16813" r="16091" b="35804"/>
          <a:stretch/>
        </p:blipFill>
        <p:spPr bwMode="auto">
          <a:xfrm>
            <a:off x="457201" y="1043609"/>
            <a:ext cx="8229598" cy="4283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022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1C25E62E-B6AF-41FD-8DFA-0D6B4018D953}"/>
              </a:ext>
            </a:extLst>
          </p:cNvPr>
          <p:cNvPicPr>
            <a:picLocks noChangeAspect="1"/>
          </p:cNvPicPr>
          <p:nvPr/>
        </p:nvPicPr>
        <p:blipFill rotWithShape="1">
          <a:blip r:embed="rId3"/>
          <a:srcRect l="69583" t="9023" r="3333" b="52446"/>
          <a:stretch/>
        </p:blipFill>
        <p:spPr>
          <a:xfrm>
            <a:off x="487363" y="1746766"/>
            <a:ext cx="7556500" cy="4882662"/>
          </a:xfrm>
          <a:prstGeom prst="rect">
            <a:avLst/>
          </a:prstGeom>
        </p:spPr>
      </p:pic>
      <p:sp>
        <p:nvSpPr>
          <p:cNvPr id="2" name="Rectangle 1">
            <a:extLst>
              <a:ext uri="{FF2B5EF4-FFF2-40B4-BE49-F238E27FC236}">
                <a16:creationId xmlns:a16="http://schemas.microsoft.com/office/drawing/2014/main" id="{24434485-2B08-429E-BC7E-CE947D6EC4DD}"/>
              </a:ext>
            </a:extLst>
          </p:cNvPr>
          <p:cNvSpPr/>
          <p:nvPr/>
        </p:nvSpPr>
        <p:spPr>
          <a:xfrm>
            <a:off x="161926" y="1100435"/>
            <a:ext cx="8791574" cy="646331"/>
          </a:xfrm>
          <a:prstGeom prst="rect">
            <a:avLst/>
          </a:prstGeom>
        </p:spPr>
        <p:txBody>
          <a:bodyPr wrap="square">
            <a:spAutoFit/>
          </a:bodyPr>
          <a:lstStyle/>
          <a:p>
            <a:r>
              <a:rPr lang="en-GB" dirty="0"/>
              <a:t>Closed network set up for teachers to communicate with other teachers and  to share ideas and resources </a:t>
            </a:r>
          </a:p>
        </p:txBody>
      </p:sp>
    </p:spTree>
    <p:extLst>
      <p:ext uri="{BB962C8B-B14F-4D97-AF65-F5344CB8AC3E}">
        <p14:creationId xmlns:p14="http://schemas.microsoft.com/office/powerpoint/2010/main" val="34667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Grading</a:t>
            </a:r>
          </a:p>
        </p:txBody>
      </p:sp>
      <p:pic>
        <p:nvPicPr>
          <p:cNvPr id="8" name="Picture 3">
            <a:extLst>
              <a:ext uri="{FF2B5EF4-FFF2-40B4-BE49-F238E27FC236}">
                <a16:creationId xmlns:a16="http://schemas.microsoft.com/office/drawing/2014/main" id="{4A9FD2A2-DAAD-4B8E-A91F-EE6F33915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9" y="1176337"/>
            <a:ext cx="9215438"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797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24434485-2B08-429E-BC7E-CE947D6EC4DD}"/>
              </a:ext>
            </a:extLst>
          </p:cNvPr>
          <p:cNvSpPr/>
          <p:nvPr/>
        </p:nvSpPr>
        <p:spPr>
          <a:xfrm>
            <a:off x="161926" y="1100435"/>
            <a:ext cx="8791574" cy="1754326"/>
          </a:xfrm>
          <a:prstGeom prst="rect">
            <a:avLst/>
          </a:prstGeom>
        </p:spPr>
        <p:txBody>
          <a:bodyPr wrap="square">
            <a:spAutoFit/>
          </a:bodyPr>
          <a:lstStyle/>
          <a:p>
            <a:r>
              <a:rPr lang="en-GB" dirty="0"/>
              <a:t>Complete set of digital resources for all three units including content and activities)</a:t>
            </a:r>
          </a:p>
          <a:p>
            <a:endParaRPr lang="en-GB" dirty="0"/>
          </a:p>
          <a:p>
            <a:r>
              <a:rPr lang="en-GB" dirty="0"/>
              <a:t>Also an exam walk through for Unit 2 </a:t>
            </a:r>
          </a:p>
          <a:p>
            <a:endParaRPr lang="en-GB" dirty="0"/>
          </a:p>
          <a:p>
            <a:r>
              <a:rPr lang="en-GB" dirty="0">
                <a:hlinkClick r:id="rId3"/>
              </a:rPr>
              <a:t>https://resources.eduqas.co.uk/Pages/ResourceByArgs.aspx?subId=80&amp;lvlId=0</a:t>
            </a:r>
            <a:endParaRPr lang="en-GB" dirty="0"/>
          </a:p>
          <a:p>
            <a:endParaRPr lang="en-GB" dirty="0"/>
          </a:p>
        </p:txBody>
      </p:sp>
      <p:pic>
        <p:nvPicPr>
          <p:cNvPr id="5" name="Picture 4">
            <a:extLst>
              <a:ext uri="{FF2B5EF4-FFF2-40B4-BE49-F238E27FC236}">
                <a16:creationId xmlns:a16="http://schemas.microsoft.com/office/drawing/2014/main" id="{72A47E7B-9491-4687-9FC5-1779B78A5296}"/>
              </a:ext>
            </a:extLst>
          </p:cNvPr>
          <p:cNvPicPr>
            <a:picLocks noChangeAspect="1"/>
          </p:cNvPicPr>
          <p:nvPr/>
        </p:nvPicPr>
        <p:blipFill rotWithShape="1">
          <a:blip r:embed="rId4"/>
          <a:srcRect l="8369" t="11948" r="53153" b="33965"/>
          <a:stretch/>
        </p:blipFill>
        <p:spPr>
          <a:xfrm>
            <a:off x="1853648" y="2724318"/>
            <a:ext cx="5436704" cy="3470891"/>
          </a:xfrm>
          <a:prstGeom prst="rect">
            <a:avLst/>
          </a:prstGeom>
        </p:spPr>
      </p:pic>
    </p:spTree>
    <p:extLst>
      <p:ext uri="{BB962C8B-B14F-4D97-AF65-F5344CB8AC3E}">
        <p14:creationId xmlns:p14="http://schemas.microsoft.com/office/powerpoint/2010/main" val="3932089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375CA39-0502-F340-9BD9-FFB510EE362F}"/>
              </a:ext>
            </a:extLst>
          </p:cNvPr>
          <p:cNvPicPr>
            <a:picLocks noChangeAspect="1" noChangeArrowheads="1"/>
          </p:cNvPicPr>
          <p:nvPr/>
        </p:nvPicPr>
        <p:blipFill>
          <a:blip r:embed="rId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8736" y="193780"/>
            <a:ext cx="8767293" cy="643189"/>
          </a:xfrm>
          <a:prstGeom prst="rect">
            <a:avLst/>
          </a:prstGeom>
          <a:noFill/>
        </p:spPr>
        <p:txBody>
          <a:bodyPr wrap="square" rtlCol="0">
            <a:spAutoFit/>
          </a:bodyPr>
          <a:lstStyle/>
          <a:p>
            <a:pPr>
              <a:lnSpc>
                <a:spcPct val="80000"/>
              </a:lnSpc>
            </a:pPr>
            <a:r>
              <a:rPr lang="en-US" sz="4400" kern="1100" spc="-30" dirty="0">
                <a:solidFill>
                  <a:schemeClr val="bg1"/>
                </a:solidFill>
                <a:latin typeface="Gotham Rounded Book"/>
                <a:cs typeface="Gotham Rounded Book"/>
              </a:rPr>
              <a:t>Useful Links:</a:t>
            </a:r>
          </a:p>
        </p:txBody>
      </p:sp>
      <p:sp>
        <p:nvSpPr>
          <p:cNvPr id="4" name="TextBox 3"/>
          <p:cNvSpPr txBox="1"/>
          <p:nvPr/>
        </p:nvSpPr>
        <p:spPr>
          <a:xfrm>
            <a:off x="278736" y="696915"/>
            <a:ext cx="8318612" cy="4493538"/>
          </a:xfrm>
          <a:prstGeom prst="rect">
            <a:avLst/>
          </a:prstGeom>
          <a:noFill/>
        </p:spPr>
        <p:txBody>
          <a:bodyPr wrap="square" rtlCol="0">
            <a:spAutoFit/>
          </a:bodyPr>
          <a:lstStyle/>
          <a:p>
            <a:r>
              <a:rPr lang="en-GB" sz="2200" kern="1100" spc="-50" dirty="0">
                <a:solidFill>
                  <a:schemeClr val="bg1"/>
                </a:solidFill>
                <a:latin typeface="Arial" panose="020B0604020202020204" pitchFamily="34" charset="0"/>
                <a:cs typeface="Arial" panose="020B0604020202020204" pitchFamily="34" charset="0"/>
              </a:rPr>
              <a:t>Retail Business Homepage: </a:t>
            </a:r>
            <a:r>
              <a:rPr lang="en-GB" sz="2200" kern="1100" spc="-5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https://www.eduqas.co.uk/qualifications/retail-business-level-1-2/#tab_overview</a:t>
            </a:r>
            <a:r>
              <a:rPr lang="en-GB" sz="2200" kern="1100" spc="-50" dirty="0">
                <a:solidFill>
                  <a:schemeClr val="bg1"/>
                </a:solidFill>
                <a:latin typeface="Arial" panose="020B0604020202020204" pitchFamily="34" charset="0"/>
                <a:cs typeface="Arial" panose="020B0604020202020204" pitchFamily="34" charset="0"/>
              </a:rPr>
              <a:t> </a:t>
            </a:r>
          </a:p>
          <a:p>
            <a:r>
              <a:rPr lang="en-GB" sz="2200" kern="1100" spc="-50" dirty="0">
                <a:solidFill>
                  <a:schemeClr val="bg1"/>
                </a:solidFill>
                <a:latin typeface="Arial" panose="020B0604020202020204" pitchFamily="34" charset="0"/>
                <a:cs typeface="Arial" panose="020B0604020202020204" pitchFamily="34" charset="0"/>
              </a:rPr>
              <a:t>Key Documents: </a:t>
            </a:r>
            <a:r>
              <a:rPr lang="en-GB" sz="2200" kern="1100" spc="-5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https://www.eduqas.co.uk/qualifications/retail-business-level-1-2/?sub_nav_level=course-materials#tab_resources</a:t>
            </a:r>
            <a:r>
              <a:rPr lang="en-GB" sz="2200" kern="1100" spc="-50" dirty="0">
                <a:solidFill>
                  <a:schemeClr val="bg1"/>
                </a:solidFill>
                <a:latin typeface="Arial" panose="020B0604020202020204" pitchFamily="34" charset="0"/>
                <a:cs typeface="Arial" panose="020B0604020202020204" pitchFamily="34" charset="0"/>
              </a:rPr>
              <a:t> </a:t>
            </a:r>
          </a:p>
          <a:p>
            <a:r>
              <a:rPr lang="en-GB" sz="2200" kern="1100" spc="-50" dirty="0">
                <a:solidFill>
                  <a:schemeClr val="bg1"/>
                </a:solidFill>
                <a:latin typeface="Arial" panose="020B0604020202020204" pitchFamily="34" charset="0"/>
                <a:cs typeface="Arial" panose="020B0604020202020204" pitchFamily="34" charset="0"/>
              </a:rPr>
              <a:t>OER: </a:t>
            </a:r>
            <a:r>
              <a:rPr lang="en-GB" sz="2200" kern="1100" spc="-5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https://oer.wjec.co.uk/Pages/ProjectByArgs.aspx?subId=74&amp;lvlId=8</a:t>
            </a:r>
            <a:r>
              <a:rPr lang="en-GB" sz="2200" kern="1100" spc="-50" dirty="0">
                <a:solidFill>
                  <a:schemeClr val="bg1"/>
                </a:solidFill>
                <a:latin typeface="Arial" panose="020B0604020202020204" pitchFamily="34" charset="0"/>
                <a:cs typeface="Arial" panose="020B0604020202020204" pitchFamily="34" charset="0"/>
              </a:rPr>
              <a:t> </a:t>
            </a:r>
          </a:p>
          <a:p>
            <a:r>
              <a:rPr lang="en-GB" sz="2200" kern="1100" spc="-50" dirty="0">
                <a:solidFill>
                  <a:schemeClr val="bg1"/>
                </a:solidFill>
                <a:latin typeface="Arial" panose="020B0604020202020204" pitchFamily="34" charset="0"/>
                <a:cs typeface="Arial" panose="020B0604020202020204" pitchFamily="34" charset="0"/>
              </a:rPr>
              <a:t>Past Papers: </a:t>
            </a:r>
            <a:r>
              <a:rPr lang="en-GB" sz="2200" kern="1100" spc="-5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https://www.eduqas.co.uk/qualifications/retail-business-level-1-2/#tab_pastpapers</a:t>
            </a:r>
            <a:r>
              <a:rPr lang="en-GB" sz="2200" kern="1100" spc="-50" dirty="0">
                <a:solidFill>
                  <a:schemeClr val="bg1"/>
                </a:solidFill>
                <a:latin typeface="Arial" panose="020B0604020202020204" pitchFamily="34" charset="0"/>
                <a:cs typeface="Arial" panose="020B0604020202020204" pitchFamily="34" charset="0"/>
              </a:rPr>
              <a:t> </a:t>
            </a:r>
          </a:p>
          <a:p>
            <a:r>
              <a:rPr lang="en-GB" sz="2200" kern="1100" spc="-50" dirty="0">
                <a:solidFill>
                  <a:schemeClr val="bg1"/>
                </a:solidFill>
                <a:latin typeface="Arial" panose="020B0604020202020204" pitchFamily="34" charset="0"/>
                <a:cs typeface="Arial" panose="020B0604020202020204" pitchFamily="34" charset="0"/>
              </a:rPr>
              <a:t>Link to Unit 1 &amp; 3 Assignment Briefs, CPD materials &amp; Exemplars: </a:t>
            </a:r>
            <a:r>
              <a:rPr lang="en-GB" sz="2200" kern="1100" spc="-5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https://www.wjecservices.co.uk/login.asp</a:t>
            </a:r>
            <a:r>
              <a:rPr lang="en-GB" sz="2200" kern="1100" spc="-50" dirty="0">
                <a:solidFill>
                  <a:schemeClr val="bg1"/>
                </a:solidFill>
                <a:latin typeface="Arial" panose="020B0604020202020204" pitchFamily="34" charset="0"/>
                <a:cs typeface="Arial" panose="020B0604020202020204" pitchFamily="34" charset="0"/>
              </a:rPr>
              <a:t> &gt; Resources (top right) &gt; Subject Specific Support Materials (drop-down menu) &gt; Populate boxes: Retail Business; WJEC; Level 1/2 Award &gt; there it all is</a:t>
            </a:r>
            <a:endParaRPr lang="en-US" sz="2200" kern="1100" spc="-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829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375CA39-0502-F340-9BD9-FFB510EE362F}"/>
              </a:ext>
            </a:extLst>
          </p:cNvPr>
          <p:cNvPicPr>
            <a:picLocks noChangeAspect="1" noChangeArrowheads="1"/>
          </p:cNvPicPr>
          <p:nvPr/>
        </p:nvPicPr>
        <p:blipFill>
          <a:blip r:embed="rId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8736" y="223597"/>
            <a:ext cx="8767293" cy="643189"/>
          </a:xfrm>
          <a:prstGeom prst="rect">
            <a:avLst/>
          </a:prstGeom>
          <a:noFill/>
        </p:spPr>
        <p:txBody>
          <a:bodyPr wrap="square" rtlCol="0">
            <a:spAutoFit/>
          </a:bodyPr>
          <a:lstStyle/>
          <a:p>
            <a:pPr>
              <a:lnSpc>
                <a:spcPct val="80000"/>
              </a:lnSpc>
            </a:pPr>
            <a:r>
              <a:rPr lang="en-US" sz="4400" kern="1100" spc="-30" dirty="0">
                <a:solidFill>
                  <a:schemeClr val="bg1"/>
                </a:solidFill>
                <a:latin typeface="Gotham Rounded Book"/>
                <a:cs typeface="Gotham Rounded Book"/>
              </a:rPr>
              <a:t>Contacts:</a:t>
            </a:r>
          </a:p>
        </p:txBody>
      </p:sp>
      <p:sp>
        <p:nvSpPr>
          <p:cNvPr id="4" name="TextBox 3"/>
          <p:cNvSpPr txBox="1"/>
          <p:nvPr/>
        </p:nvSpPr>
        <p:spPr>
          <a:xfrm>
            <a:off x="278736" y="955332"/>
            <a:ext cx="8318612" cy="2308324"/>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Contact our specialist Subject Officer and administrative support team for your subject with any queries.  </a:t>
            </a:r>
          </a:p>
          <a:p>
            <a:endParaRPr lang="en-US" sz="2400" kern="1100" spc="-50" dirty="0">
              <a:solidFill>
                <a:schemeClr val="bg1"/>
              </a:solidFill>
              <a:latin typeface="Arial" panose="020B0604020202020204" pitchFamily="34" charset="0"/>
              <a:cs typeface="Arial" panose="020B0604020202020204" pitchFamily="34" charset="0"/>
            </a:endParaRPr>
          </a:p>
          <a:p>
            <a:r>
              <a:rPr lang="en-US" sz="2400" kern="1100" spc="-5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business@eduqas.co.uk</a:t>
            </a:r>
            <a:endParaRPr lang="en-US" sz="2400" kern="1100" spc="-50" dirty="0">
              <a:solidFill>
                <a:schemeClr val="bg1"/>
              </a:solidFill>
              <a:latin typeface="Arial" panose="020B0604020202020204" pitchFamily="34" charset="0"/>
              <a:cs typeface="Arial" panose="020B0604020202020204" pitchFamily="34" charset="0"/>
            </a:endParaRPr>
          </a:p>
          <a:p>
            <a:endParaRPr lang="en-US" sz="2400" kern="1100" spc="-50" dirty="0">
              <a:solidFill>
                <a:schemeClr val="bg1"/>
              </a:solidFill>
              <a:latin typeface="Arial" panose="020B0604020202020204" pitchFamily="34" charset="0"/>
              <a:cs typeface="Arial" panose="020B0604020202020204" pitchFamily="34" charset="0"/>
            </a:endParaRPr>
          </a:p>
          <a:p>
            <a:r>
              <a:rPr lang="en-US" sz="2400" kern="1100" spc="-50" dirty="0">
                <a:solidFill>
                  <a:schemeClr val="bg1"/>
                </a:solidFill>
                <a:latin typeface="Arial" panose="020B0604020202020204" pitchFamily="34" charset="0"/>
                <a:cs typeface="Arial" panose="020B0604020202020204" pitchFamily="34" charset="0"/>
              </a:rPr>
              <a:t>TEL: 029 2240 4257</a:t>
            </a:r>
          </a:p>
        </p:txBody>
      </p:sp>
    </p:spTree>
    <p:extLst>
      <p:ext uri="{BB962C8B-B14F-4D97-AF65-F5344CB8AC3E}">
        <p14:creationId xmlns:p14="http://schemas.microsoft.com/office/powerpoint/2010/main" val="308432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4" y="262731"/>
            <a:ext cx="5364079" cy="594519"/>
          </a:xfrm>
        </p:spPr>
        <p:txBody>
          <a:bodyPr>
            <a:normAutofit/>
          </a:bodyPr>
          <a:lstStyle/>
          <a:p>
            <a:r>
              <a:rPr lang="en-GB" dirty="0">
                <a:solidFill>
                  <a:schemeClr val="bg1"/>
                </a:solidFill>
              </a:rPr>
              <a:t>Internal Assessments</a:t>
            </a:r>
          </a:p>
        </p:txBody>
      </p:sp>
      <p:sp>
        <p:nvSpPr>
          <p:cNvPr id="2" name="TextBox 1">
            <a:extLst>
              <a:ext uri="{FF2B5EF4-FFF2-40B4-BE49-F238E27FC236}">
                <a16:creationId xmlns:a16="http://schemas.microsoft.com/office/drawing/2014/main" id="{8E948ABA-C43B-4C73-80AD-C77FDD2299E7}"/>
              </a:ext>
            </a:extLst>
          </p:cNvPr>
          <p:cNvSpPr txBox="1"/>
          <p:nvPr/>
        </p:nvSpPr>
        <p:spPr>
          <a:xfrm>
            <a:off x="1023730" y="2192905"/>
            <a:ext cx="7096539" cy="3293209"/>
          </a:xfrm>
          <a:prstGeom prst="rect">
            <a:avLst/>
          </a:prstGeom>
          <a:noFill/>
        </p:spPr>
        <p:txBody>
          <a:bodyPr wrap="square" rtlCol="0">
            <a:spAutoFit/>
          </a:bodyPr>
          <a:lstStyle/>
          <a:p>
            <a:pPr algn="ctr"/>
            <a:r>
              <a:rPr lang="en-GB" sz="4800" dirty="0"/>
              <a:t>Units 1 &amp; 3: The Controlled Assessment Tasks</a:t>
            </a:r>
          </a:p>
          <a:p>
            <a:pPr algn="ctr"/>
            <a:endParaRPr lang="en-GB" sz="4800" dirty="0"/>
          </a:p>
          <a:p>
            <a:pPr algn="ctr"/>
            <a:r>
              <a:rPr lang="en-GB" sz="3200" dirty="0"/>
              <a:t>Unit 1: 6 hours</a:t>
            </a:r>
          </a:p>
          <a:p>
            <a:pPr algn="ctr"/>
            <a:r>
              <a:rPr lang="en-GB" sz="3200" dirty="0"/>
              <a:t>Unit 3: 10 hours</a:t>
            </a:r>
          </a:p>
        </p:txBody>
      </p:sp>
    </p:spTree>
    <p:extLst>
      <p:ext uri="{BB962C8B-B14F-4D97-AF65-F5344CB8AC3E}">
        <p14:creationId xmlns:p14="http://schemas.microsoft.com/office/powerpoint/2010/main" val="1023851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4" y="262731"/>
            <a:ext cx="5453303" cy="594519"/>
          </a:xfrm>
        </p:spPr>
        <p:txBody>
          <a:bodyPr>
            <a:normAutofit/>
          </a:bodyPr>
          <a:lstStyle/>
          <a:p>
            <a:r>
              <a:rPr lang="en-GB" dirty="0">
                <a:solidFill>
                  <a:schemeClr val="bg1"/>
                </a:solidFill>
              </a:rPr>
              <a:t>Deadlines &amp; Sampling</a:t>
            </a:r>
          </a:p>
        </p:txBody>
      </p:sp>
      <p:sp>
        <p:nvSpPr>
          <p:cNvPr id="6" name="Text Box 9">
            <a:extLst>
              <a:ext uri="{FF2B5EF4-FFF2-40B4-BE49-F238E27FC236}">
                <a16:creationId xmlns:a16="http://schemas.microsoft.com/office/drawing/2014/main" id="{2CFAE034-BBD2-4846-8A30-D96AF79EF17D}"/>
              </a:ext>
            </a:extLst>
          </p:cNvPr>
          <p:cNvSpPr txBox="1">
            <a:spLocks noChangeArrowheads="1"/>
          </p:cNvSpPr>
          <p:nvPr/>
        </p:nvSpPr>
        <p:spPr bwMode="auto">
          <a:xfrm>
            <a:off x="283740" y="1332931"/>
            <a:ext cx="85361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dirty="0"/>
              <a:t>Final date for Unit 1 and Unit  3 Controlled Assessment samples to reach moderators – 5</a:t>
            </a:r>
            <a:r>
              <a:rPr lang="en-GB" altLang="en-US" sz="2000" baseline="30000" dirty="0"/>
              <a:t>th</a:t>
            </a:r>
            <a:r>
              <a:rPr lang="en-GB" altLang="en-US" sz="2000" dirty="0"/>
              <a:t> May </a:t>
            </a:r>
          </a:p>
        </p:txBody>
      </p:sp>
      <p:sp>
        <p:nvSpPr>
          <p:cNvPr id="3" name="TextBox 2">
            <a:extLst>
              <a:ext uri="{FF2B5EF4-FFF2-40B4-BE49-F238E27FC236}">
                <a16:creationId xmlns:a16="http://schemas.microsoft.com/office/drawing/2014/main" id="{9A17EDE7-65C2-4D76-95FC-E04786158DDF}"/>
              </a:ext>
            </a:extLst>
          </p:cNvPr>
          <p:cNvSpPr txBox="1"/>
          <p:nvPr/>
        </p:nvSpPr>
        <p:spPr>
          <a:xfrm>
            <a:off x="300179" y="2110616"/>
            <a:ext cx="8503290"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For each unit (there will be different moderators for each unit) the sample will be:</a:t>
            </a:r>
          </a:p>
          <a:p>
            <a:endParaRPr lang="en-GB" dirty="0">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81F4B79C-A96F-433E-828D-2E6D56B84C5D}"/>
              </a:ext>
            </a:extLst>
          </p:cNvPr>
          <p:cNvGraphicFramePr>
            <a:graphicFrameLocks noGrp="1"/>
          </p:cNvGraphicFramePr>
          <p:nvPr>
            <p:extLst>
              <p:ext uri="{D42A27DB-BD31-4B8C-83A1-F6EECF244321}">
                <p14:modId xmlns:p14="http://schemas.microsoft.com/office/powerpoint/2010/main" val="2464908763"/>
              </p:ext>
            </p:extLst>
          </p:nvPr>
        </p:nvGraphicFramePr>
        <p:xfrm>
          <a:off x="462644" y="2635474"/>
          <a:ext cx="8218711" cy="2931160"/>
        </p:xfrm>
        <a:graphic>
          <a:graphicData uri="http://schemas.openxmlformats.org/drawingml/2006/table">
            <a:tbl>
              <a:tblPr firstRow="1" bandRow="1">
                <a:tableStyleId>{5940675A-B579-460E-94D1-54222C63F5DA}</a:tableStyleId>
              </a:tblPr>
              <a:tblGrid>
                <a:gridCol w="1569217">
                  <a:extLst>
                    <a:ext uri="{9D8B030D-6E8A-4147-A177-3AD203B41FA5}">
                      <a16:colId xmlns:a16="http://schemas.microsoft.com/office/drawing/2014/main" val="1345310144"/>
                    </a:ext>
                  </a:extLst>
                </a:gridCol>
                <a:gridCol w="6649494">
                  <a:extLst>
                    <a:ext uri="{9D8B030D-6E8A-4147-A177-3AD203B41FA5}">
                      <a16:colId xmlns:a16="http://schemas.microsoft.com/office/drawing/2014/main" val="2402916248"/>
                    </a:ext>
                  </a:extLst>
                </a:gridCol>
              </a:tblGrid>
              <a:tr h="370840">
                <a:tc>
                  <a:txBody>
                    <a:bodyPr/>
                    <a:lstStyle/>
                    <a:p>
                      <a:r>
                        <a:rPr lang="en-GB" dirty="0">
                          <a:latin typeface="Arial" panose="020B0604020202020204" pitchFamily="34" charset="0"/>
                          <a:cs typeface="Arial" panose="020B0604020202020204" pitchFamily="34" charset="0"/>
                        </a:rPr>
                        <a:t>Total number of candidates</a:t>
                      </a:r>
                    </a:p>
                  </a:txBody>
                  <a:tcPr/>
                </a:tc>
                <a:tc>
                  <a:txBody>
                    <a:bodyPr/>
                    <a:lstStyle/>
                    <a:p>
                      <a:r>
                        <a:rPr lang="en-GB" dirty="0">
                          <a:latin typeface="Arial" panose="020B0604020202020204" pitchFamily="34" charset="0"/>
                          <a:cs typeface="Arial" panose="020B0604020202020204" pitchFamily="34" charset="0"/>
                        </a:rPr>
                        <a:t>Work to be submitted</a:t>
                      </a:r>
                    </a:p>
                  </a:txBody>
                  <a:tcPr/>
                </a:tc>
                <a:extLst>
                  <a:ext uri="{0D108BD9-81ED-4DB2-BD59-A6C34878D82A}">
                    <a16:rowId xmlns:a16="http://schemas.microsoft.com/office/drawing/2014/main" val="1669973726"/>
                  </a:ext>
                </a:extLst>
              </a:tr>
              <a:tr h="370840">
                <a:tc>
                  <a:txBody>
                    <a:bodyPr/>
                    <a:lstStyle/>
                    <a:p>
                      <a:r>
                        <a:rPr lang="en-GB" dirty="0">
                          <a:latin typeface="Arial" panose="020B0604020202020204" pitchFamily="34" charset="0"/>
                          <a:cs typeface="Arial" panose="020B0604020202020204" pitchFamily="34" charset="0"/>
                        </a:rPr>
                        <a:t>1 -10 </a:t>
                      </a:r>
                    </a:p>
                  </a:txBody>
                  <a:tcPr/>
                </a:tc>
                <a:tc>
                  <a:txBody>
                    <a:bodyPr/>
                    <a:lstStyle/>
                    <a:p>
                      <a:r>
                        <a:rPr lang="en-GB" dirty="0">
                          <a:latin typeface="Arial" panose="020B0604020202020204" pitchFamily="34" charset="0"/>
                          <a:cs typeface="Arial" panose="020B0604020202020204" pitchFamily="34" charset="0"/>
                        </a:rPr>
                        <a:t>All</a:t>
                      </a:r>
                    </a:p>
                  </a:txBody>
                  <a:tcPr/>
                </a:tc>
                <a:extLst>
                  <a:ext uri="{0D108BD9-81ED-4DB2-BD59-A6C34878D82A}">
                    <a16:rowId xmlns:a16="http://schemas.microsoft.com/office/drawing/2014/main" val="3329870117"/>
                  </a:ext>
                </a:extLst>
              </a:tr>
              <a:tr h="370840">
                <a:tc>
                  <a:txBody>
                    <a:bodyPr/>
                    <a:lstStyle/>
                    <a:p>
                      <a:r>
                        <a:rPr lang="en-GB" dirty="0">
                          <a:latin typeface="Arial" panose="020B0604020202020204" pitchFamily="34" charset="0"/>
                          <a:cs typeface="Arial" panose="020B0604020202020204" pitchFamily="34" charset="0"/>
                        </a:rPr>
                        <a:t>11 - 99</a:t>
                      </a:r>
                    </a:p>
                  </a:txBody>
                  <a:tcPr/>
                </a:tc>
                <a:tc>
                  <a:txBody>
                    <a:bodyPr/>
                    <a:lstStyle/>
                    <a:p>
                      <a:r>
                        <a:rPr lang="en-US" dirty="0">
                          <a:latin typeface="Arial" panose="020B0604020202020204" pitchFamily="34" charset="0"/>
                          <a:cs typeface="Arial" panose="020B0604020202020204" pitchFamily="34" charset="0"/>
                        </a:rPr>
                        <a:t>10 to cover a representative sample of Level 1 Pass, Level 2</a:t>
                      </a:r>
                    </a:p>
                    <a:p>
                      <a:r>
                        <a:rPr lang="en-US" dirty="0">
                          <a:latin typeface="Arial" panose="020B0604020202020204" pitchFamily="34" charset="0"/>
                          <a:cs typeface="Arial" panose="020B0604020202020204" pitchFamily="34" charset="0"/>
                        </a:rPr>
                        <a:t>Pass, Level 2 Merit and Level 2 Distinction candidates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99212052"/>
                  </a:ext>
                </a:extLst>
              </a:tr>
              <a:tr h="370840">
                <a:tc>
                  <a:txBody>
                    <a:bodyPr/>
                    <a:lstStyle/>
                    <a:p>
                      <a:r>
                        <a:rPr lang="en-GB" dirty="0">
                          <a:latin typeface="Arial" panose="020B0604020202020204" pitchFamily="34" charset="0"/>
                          <a:cs typeface="Arial" panose="020B0604020202020204" pitchFamily="34" charset="0"/>
                        </a:rPr>
                        <a:t>100-199</a:t>
                      </a:r>
                    </a:p>
                  </a:txBody>
                  <a:tcPr/>
                </a:tc>
                <a:tc>
                  <a:txBody>
                    <a:bodyPr/>
                    <a:lstStyle/>
                    <a:p>
                      <a:r>
                        <a:rPr lang="en-US" dirty="0">
                          <a:latin typeface="Arial" panose="020B0604020202020204" pitchFamily="34" charset="0"/>
                          <a:cs typeface="Arial" panose="020B0604020202020204" pitchFamily="34" charset="0"/>
                        </a:rPr>
                        <a:t>15 to cover a representative sample of Level 1 Pass, Level 2</a:t>
                      </a:r>
                    </a:p>
                    <a:p>
                      <a:r>
                        <a:rPr lang="en-US" dirty="0">
                          <a:latin typeface="Arial" panose="020B0604020202020204" pitchFamily="34" charset="0"/>
                          <a:cs typeface="Arial" panose="020B0604020202020204" pitchFamily="34" charset="0"/>
                        </a:rPr>
                        <a:t>Pass, Level 2 Merit and Level 2 Distinction candidates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40554230"/>
                  </a:ext>
                </a:extLst>
              </a:tr>
              <a:tr h="370840">
                <a:tc>
                  <a:txBody>
                    <a:bodyPr/>
                    <a:lstStyle/>
                    <a:p>
                      <a:r>
                        <a:rPr lang="en-GB" dirty="0">
                          <a:latin typeface="Arial" panose="020B0604020202020204" pitchFamily="34" charset="0"/>
                          <a:cs typeface="Arial" panose="020B0604020202020204" pitchFamily="34" charset="0"/>
                        </a:rPr>
                        <a:t>200+</a:t>
                      </a:r>
                    </a:p>
                  </a:txBody>
                  <a:tcPr/>
                </a:tc>
                <a:tc>
                  <a:txBody>
                    <a:bodyPr/>
                    <a:lstStyle/>
                    <a:p>
                      <a:r>
                        <a:rPr lang="en-US" dirty="0">
                          <a:latin typeface="Arial" panose="020B0604020202020204" pitchFamily="34" charset="0"/>
                          <a:cs typeface="Arial" panose="020B0604020202020204" pitchFamily="34" charset="0"/>
                        </a:rPr>
                        <a:t>25 to cover a representative sample of Level 1 Pass, Level 2</a:t>
                      </a:r>
                    </a:p>
                    <a:p>
                      <a:r>
                        <a:rPr lang="en-US" dirty="0">
                          <a:latin typeface="Arial" panose="020B0604020202020204" pitchFamily="34" charset="0"/>
                          <a:cs typeface="Arial" panose="020B0604020202020204" pitchFamily="34" charset="0"/>
                        </a:rPr>
                        <a:t>Pass, Level 2 Merit and Level 2 Distinction candidates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2242186"/>
                  </a:ext>
                </a:extLst>
              </a:tr>
            </a:tbl>
          </a:graphicData>
        </a:graphic>
      </p:graphicFrame>
    </p:spTree>
    <p:extLst>
      <p:ext uri="{BB962C8B-B14F-4D97-AF65-F5344CB8AC3E}">
        <p14:creationId xmlns:p14="http://schemas.microsoft.com/office/powerpoint/2010/main" val="52196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72670"/>
            <a:ext cx="5324094" cy="594519"/>
          </a:xfrm>
        </p:spPr>
        <p:txBody>
          <a:bodyPr>
            <a:normAutofit/>
          </a:bodyPr>
          <a:lstStyle/>
          <a:p>
            <a:r>
              <a:rPr lang="en-GB" dirty="0">
                <a:solidFill>
                  <a:schemeClr val="bg1"/>
                </a:solidFill>
              </a:rPr>
              <a:t>Key Information</a:t>
            </a:r>
          </a:p>
        </p:txBody>
      </p:sp>
      <p:sp>
        <p:nvSpPr>
          <p:cNvPr id="2" name="TextBox 1">
            <a:extLst>
              <a:ext uri="{FF2B5EF4-FFF2-40B4-BE49-F238E27FC236}">
                <a16:creationId xmlns:a16="http://schemas.microsoft.com/office/drawing/2014/main" id="{38BA2B83-5FAF-4FF6-985A-87E80D1EB4C6}"/>
              </a:ext>
            </a:extLst>
          </p:cNvPr>
          <p:cNvSpPr txBox="1"/>
          <p:nvPr/>
        </p:nvSpPr>
        <p:spPr>
          <a:xfrm>
            <a:off x="392554" y="1304059"/>
            <a:ext cx="1694695"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Units 1 and 3</a:t>
            </a:r>
          </a:p>
        </p:txBody>
      </p:sp>
      <p:sp>
        <p:nvSpPr>
          <p:cNvPr id="3" name="TextBox 2">
            <a:extLst>
              <a:ext uri="{FF2B5EF4-FFF2-40B4-BE49-F238E27FC236}">
                <a16:creationId xmlns:a16="http://schemas.microsoft.com/office/drawing/2014/main" id="{6E8A0679-1853-463F-B2F5-21C3DAA05168}"/>
              </a:ext>
            </a:extLst>
          </p:cNvPr>
          <p:cNvSpPr txBox="1"/>
          <p:nvPr/>
        </p:nvSpPr>
        <p:spPr>
          <a:xfrm>
            <a:off x="392554" y="1846450"/>
            <a:ext cx="8462573" cy="4801314"/>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Make sure you use the correct assignment briefs:</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Use the ones on the secure website and </a:t>
            </a:r>
            <a:r>
              <a:rPr lang="en-GB" b="1" dirty="0">
                <a:latin typeface="Arial" panose="020B0604020202020204" pitchFamily="34" charset="0"/>
                <a:cs typeface="Arial" panose="020B0604020202020204" pitchFamily="34" charset="0"/>
              </a:rPr>
              <a:t>NOT</a:t>
            </a:r>
            <a:r>
              <a:rPr lang="en-GB" dirty="0">
                <a:latin typeface="Arial" panose="020B0604020202020204" pitchFamily="34" charset="0"/>
                <a:cs typeface="Arial" panose="020B0604020202020204" pitchFamily="34" charset="0"/>
              </a:rPr>
              <a:t> the ones on the open website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There is a </a:t>
            </a:r>
            <a:r>
              <a:rPr lang="en-GB" b="1" dirty="0">
                <a:latin typeface="Arial" panose="020B0604020202020204" pitchFamily="34" charset="0"/>
                <a:cs typeface="Arial" panose="020B0604020202020204" pitchFamily="34" charset="0"/>
              </a:rPr>
              <a:t>Candidate</a:t>
            </a:r>
            <a:r>
              <a:rPr lang="en-GB" dirty="0">
                <a:latin typeface="Arial" panose="020B0604020202020204" pitchFamily="34" charset="0"/>
                <a:cs typeface="Arial" panose="020B0604020202020204" pitchFamily="34" charset="0"/>
              </a:rPr>
              <a:t> assignment brief and an </a:t>
            </a:r>
            <a:r>
              <a:rPr lang="en-GB" b="1" dirty="0">
                <a:latin typeface="Arial" panose="020B0604020202020204" pitchFamily="34" charset="0"/>
                <a:cs typeface="Arial" panose="020B0604020202020204" pitchFamily="34" charset="0"/>
              </a:rPr>
              <a:t>Assessor</a:t>
            </a:r>
            <a:r>
              <a:rPr lang="en-GB" dirty="0">
                <a:latin typeface="Arial" panose="020B0604020202020204" pitchFamily="34" charset="0"/>
                <a:cs typeface="Arial" panose="020B0604020202020204" pitchFamily="34" charset="0"/>
              </a:rPr>
              <a:t> assignment brief for </a:t>
            </a:r>
          </a:p>
          <a:p>
            <a:r>
              <a:rPr lang="en-GB" dirty="0">
                <a:latin typeface="Arial" panose="020B0604020202020204" pitchFamily="34" charset="0"/>
                <a:cs typeface="Arial" panose="020B0604020202020204" pitchFamily="34" charset="0"/>
              </a:rPr>
              <a:t>     each unit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Candidate assignment briefs must only be given to candidates when the task </a:t>
            </a:r>
          </a:p>
          <a:p>
            <a:r>
              <a:rPr lang="en-GB" dirty="0">
                <a:latin typeface="Arial" panose="020B0604020202020204" pitchFamily="34" charset="0"/>
                <a:cs typeface="Arial" panose="020B0604020202020204" pitchFamily="34" charset="0"/>
              </a:rPr>
              <a:t>     begins –  they are time related</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Take care to complete the mark record sheet for all candidates – mistakes </a:t>
            </a:r>
          </a:p>
          <a:p>
            <a:r>
              <a:rPr lang="en-GB" dirty="0">
                <a:latin typeface="Arial" panose="020B0604020202020204" pitchFamily="34" charset="0"/>
                <a:cs typeface="Arial" panose="020B0604020202020204" pitchFamily="34" charset="0"/>
              </a:rPr>
              <a:t>     are common</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Do not adjust/change the tasks – this could disadvantage your students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This is controlled assessment and not coursework – no redrafts allowed</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97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0" y="0"/>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normAutofit fontScale="85000" lnSpcReduction="10000"/>
          </a:bodyPr>
          <a:lstStyle/>
          <a:p>
            <a:r>
              <a:rPr lang="en-GB" dirty="0">
                <a:solidFill>
                  <a:schemeClr val="bg1"/>
                </a:solidFill>
              </a:rPr>
              <a:t>Grading Rules</a:t>
            </a:r>
          </a:p>
        </p:txBody>
      </p:sp>
      <p:sp>
        <p:nvSpPr>
          <p:cNvPr id="2" name="TextBox 1">
            <a:extLst>
              <a:ext uri="{FF2B5EF4-FFF2-40B4-BE49-F238E27FC236}">
                <a16:creationId xmlns:a16="http://schemas.microsoft.com/office/drawing/2014/main" id="{38BA2B83-5FAF-4FF6-985A-87E80D1EB4C6}"/>
              </a:ext>
            </a:extLst>
          </p:cNvPr>
          <p:cNvSpPr txBox="1"/>
          <p:nvPr/>
        </p:nvSpPr>
        <p:spPr>
          <a:xfrm>
            <a:off x="77750" y="1338307"/>
            <a:ext cx="1694695"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Units 1 and 3</a:t>
            </a:r>
          </a:p>
        </p:txBody>
      </p:sp>
      <p:graphicFrame>
        <p:nvGraphicFramePr>
          <p:cNvPr id="6" name="Table 5">
            <a:extLst>
              <a:ext uri="{FF2B5EF4-FFF2-40B4-BE49-F238E27FC236}">
                <a16:creationId xmlns:a16="http://schemas.microsoft.com/office/drawing/2014/main" id="{08A22845-B733-4B5D-93CD-D85227447078}"/>
              </a:ext>
            </a:extLst>
          </p:cNvPr>
          <p:cNvGraphicFramePr>
            <a:graphicFrameLocks noGrp="1"/>
          </p:cNvGraphicFramePr>
          <p:nvPr>
            <p:extLst>
              <p:ext uri="{D42A27DB-BD31-4B8C-83A1-F6EECF244321}">
                <p14:modId xmlns:p14="http://schemas.microsoft.com/office/powerpoint/2010/main" val="994867377"/>
              </p:ext>
            </p:extLst>
          </p:nvPr>
        </p:nvGraphicFramePr>
        <p:xfrm>
          <a:off x="159544" y="2512218"/>
          <a:ext cx="8824912" cy="2613026"/>
        </p:xfrm>
        <a:graphic>
          <a:graphicData uri="http://schemas.openxmlformats.org/drawingml/2006/table">
            <a:tbl>
              <a:tblPr firstRow="1" bandRow="1">
                <a:tableStyleId>{5C22544A-7EE6-4342-B048-85BDC9FD1C3A}</a:tableStyleId>
              </a:tblPr>
              <a:tblGrid>
                <a:gridCol w="2292357">
                  <a:extLst>
                    <a:ext uri="{9D8B030D-6E8A-4147-A177-3AD203B41FA5}">
                      <a16:colId xmlns:a16="http://schemas.microsoft.com/office/drawing/2014/main" val="20000"/>
                    </a:ext>
                  </a:extLst>
                </a:gridCol>
                <a:gridCol w="6532555">
                  <a:extLst>
                    <a:ext uri="{9D8B030D-6E8A-4147-A177-3AD203B41FA5}">
                      <a16:colId xmlns:a16="http://schemas.microsoft.com/office/drawing/2014/main" val="20001"/>
                    </a:ext>
                  </a:extLst>
                </a:gridCol>
              </a:tblGrid>
              <a:tr h="444230">
                <a:tc>
                  <a:txBody>
                    <a:bodyPr/>
                    <a:lstStyle/>
                    <a:p>
                      <a:r>
                        <a:rPr lang="en-US" sz="1800" dirty="0"/>
                        <a:t>Unit Grade</a:t>
                      </a:r>
                    </a:p>
                  </a:txBody>
                  <a:tcPr marL="91429" marR="91429" marT="45726" marB="45726">
                    <a:solidFill>
                      <a:schemeClr val="accent4">
                        <a:lumMod val="60000"/>
                        <a:lumOff val="40000"/>
                      </a:schemeClr>
                    </a:solidFill>
                  </a:tcPr>
                </a:tc>
                <a:tc>
                  <a:txBody>
                    <a:bodyPr/>
                    <a:lstStyle/>
                    <a:p>
                      <a:r>
                        <a:rPr lang="en-US" sz="1800" dirty="0"/>
                        <a:t>Requirements</a:t>
                      </a:r>
                    </a:p>
                  </a:txBody>
                  <a:tcPr marL="91429" marR="91429" marT="45726" marB="45726">
                    <a:solidFill>
                      <a:schemeClr val="accent4">
                        <a:lumMod val="60000"/>
                        <a:lumOff val="40000"/>
                      </a:schemeClr>
                    </a:solidFill>
                  </a:tcPr>
                </a:tc>
                <a:extLst>
                  <a:ext uri="{0D108BD9-81ED-4DB2-BD59-A6C34878D82A}">
                    <a16:rowId xmlns:a16="http://schemas.microsoft.com/office/drawing/2014/main" val="10000"/>
                  </a:ext>
                </a:extLst>
              </a:tr>
              <a:tr h="444230">
                <a:tc>
                  <a:txBody>
                    <a:bodyPr/>
                    <a:lstStyle/>
                    <a:p>
                      <a:r>
                        <a:rPr lang="en-US" sz="1800" dirty="0"/>
                        <a:t>Level 1 Pass</a:t>
                      </a:r>
                    </a:p>
                  </a:txBody>
                  <a:tcPr marL="91429" marR="91429" marT="45726" marB="45726">
                    <a:solidFill>
                      <a:schemeClr val="accent4">
                        <a:lumMod val="40000"/>
                        <a:lumOff val="60000"/>
                      </a:schemeClr>
                    </a:solidFill>
                  </a:tcPr>
                </a:tc>
                <a:tc>
                  <a:txBody>
                    <a:bodyPr/>
                    <a:lstStyle/>
                    <a:p>
                      <a:r>
                        <a:rPr lang="en-US" sz="1800" dirty="0"/>
                        <a:t>All AC’s must be achieved as set out in L1 Pass performance band.</a:t>
                      </a:r>
                    </a:p>
                  </a:txBody>
                  <a:tcPr marL="91429" marR="91429" marT="45726" marB="45726">
                    <a:solidFill>
                      <a:schemeClr val="accent4">
                        <a:lumMod val="40000"/>
                        <a:lumOff val="60000"/>
                      </a:schemeClr>
                    </a:solidFill>
                  </a:tcPr>
                </a:tc>
                <a:extLst>
                  <a:ext uri="{0D108BD9-81ED-4DB2-BD59-A6C34878D82A}">
                    <a16:rowId xmlns:a16="http://schemas.microsoft.com/office/drawing/2014/main" val="10001"/>
                  </a:ext>
                </a:extLst>
              </a:tr>
              <a:tr h="444230">
                <a:tc>
                  <a:txBody>
                    <a:bodyPr/>
                    <a:lstStyle/>
                    <a:p>
                      <a:r>
                        <a:rPr lang="en-US" sz="1800" dirty="0"/>
                        <a:t>Level 2 Pass</a:t>
                      </a:r>
                    </a:p>
                  </a:txBody>
                  <a:tcPr marL="91429" marR="91429" marT="45726" marB="45726">
                    <a:solidFill>
                      <a:schemeClr val="accent4">
                        <a:lumMod val="40000"/>
                        <a:lumOff val="60000"/>
                      </a:schemeClr>
                    </a:solidFill>
                  </a:tcPr>
                </a:tc>
                <a:tc>
                  <a:txBody>
                    <a:bodyPr/>
                    <a:lstStyle/>
                    <a:p>
                      <a:r>
                        <a:rPr lang="en-US" sz="1800" dirty="0"/>
                        <a:t>All AC’S must be achieved as set out in L2 Pass performance band.</a:t>
                      </a:r>
                    </a:p>
                  </a:txBody>
                  <a:tcPr marL="91429" marR="91429" marT="45726" marB="45726">
                    <a:solidFill>
                      <a:schemeClr val="accent4">
                        <a:lumMod val="40000"/>
                        <a:lumOff val="60000"/>
                      </a:schemeClr>
                    </a:solidFill>
                  </a:tcPr>
                </a:tc>
                <a:extLst>
                  <a:ext uri="{0D108BD9-81ED-4DB2-BD59-A6C34878D82A}">
                    <a16:rowId xmlns:a16="http://schemas.microsoft.com/office/drawing/2014/main" val="10002"/>
                  </a:ext>
                </a:extLst>
              </a:tr>
              <a:tr h="640168">
                <a:tc>
                  <a:txBody>
                    <a:bodyPr/>
                    <a:lstStyle/>
                    <a:p>
                      <a:r>
                        <a:rPr lang="en-US" sz="1800" dirty="0"/>
                        <a:t>Level 2 Merit</a:t>
                      </a:r>
                    </a:p>
                  </a:txBody>
                  <a:tcPr marL="91429" marR="91429" marT="45726" marB="45726">
                    <a:solidFill>
                      <a:schemeClr val="accent4">
                        <a:lumMod val="40000"/>
                        <a:lumOff val="60000"/>
                      </a:schemeClr>
                    </a:solidFill>
                  </a:tcPr>
                </a:tc>
                <a:tc>
                  <a:txBody>
                    <a:bodyPr/>
                    <a:lstStyle/>
                    <a:p>
                      <a:r>
                        <a:rPr lang="en-US" sz="1800" dirty="0"/>
                        <a:t>All AC’s that contain the Merit performance band must be achieved as set out in L2 Merit performance band. </a:t>
                      </a:r>
                    </a:p>
                  </a:txBody>
                  <a:tcPr marL="91429" marR="91429" marT="45726" marB="45726">
                    <a:solidFill>
                      <a:schemeClr val="accent4">
                        <a:lumMod val="40000"/>
                        <a:lumOff val="60000"/>
                      </a:schemeClr>
                    </a:solidFill>
                  </a:tcPr>
                </a:tc>
                <a:extLst>
                  <a:ext uri="{0D108BD9-81ED-4DB2-BD59-A6C34878D82A}">
                    <a16:rowId xmlns:a16="http://schemas.microsoft.com/office/drawing/2014/main" val="10003"/>
                  </a:ext>
                </a:extLst>
              </a:tr>
              <a:tr h="640168">
                <a:tc>
                  <a:txBody>
                    <a:bodyPr/>
                    <a:lstStyle/>
                    <a:p>
                      <a:r>
                        <a:rPr lang="en-US" sz="1800" dirty="0"/>
                        <a:t>Level 2 Distinction</a:t>
                      </a:r>
                    </a:p>
                  </a:txBody>
                  <a:tcPr marL="91429" marR="91429" marT="45726" marB="45726">
                    <a:solidFill>
                      <a:schemeClr val="accent4">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All AC’s that contain the Distinction performance band must be achieved as set out in L2 Distinction performance band. </a:t>
                      </a:r>
                    </a:p>
                  </a:txBody>
                  <a:tcPr marL="91429" marR="91429" marT="45726" marB="45726">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
        <p:nvSpPr>
          <p:cNvPr id="5" name="Rectangle 4">
            <a:extLst>
              <a:ext uri="{FF2B5EF4-FFF2-40B4-BE49-F238E27FC236}">
                <a16:creationId xmlns:a16="http://schemas.microsoft.com/office/drawing/2014/main" id="{71106E5F-E7DE-4C15-8CD3-E6A063D370CD}"/>
              </a:ext>
            </a:extLst>
          </p:cNvPr>
          <p:cNvSpPr/>
          <p:nvPr/>
        </p:nvSpPr>
        <p:spPr>
          <a:xfrm>
            <a:off x="77750" y="1865725"/>
            <a:ext cx="7866855" cy="369332"/>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Be clear on the grading rules before marking the work:</a:t>
            </a:r>
          </a:p>
        </p:txBody>
      </p:sp>
    </p:spTree>
    <p:extLst>
      <p:ext uri="{BB962C8B-B14F-4D97-AF65-F5344CB8AC3E}">
        <p14:creationId xmlns:p14="http://schemas.microsoft.com/office/powerpoint/2010/main" val="635809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EC035E-B8D5-5642-9EB5-932812C9BEEF}"/>
              </a:ext>
            </a:extLst>
          </p:cNvPr>
          <p:cNvPicPr>
            <a:picLocks noChangeAspect="1"/>
          </p:cNvPicPr>
          <p:nvPr/>
        </p:nvPicPr>
        <p:blipFill>
          <a:blip r:embed="rId2"/>
          <a:stretch>
            <a:fillRect/>
          </a:stretch>
        </p:blipFill>
        <p:spPr>
          <a:xfrm>
            <a:off x="115904" y="72736"/>
            <a:ext cx="9144000" cy="6858000"/>
          </a:xfrm>
          <a:prstGeom prst="rect">
            <a:avLst/>
          </a:prstGeom>
        </p:spPr>
      </p:pic>
      <p:sp>
        <p:nvSpPr>
          <p:cNvPr id="4" name="Text Placeholder 3">
            <a:extLst>
              <a:ext uri="{FF2B5EF4-FFF2-40B4-BE49-F238E27FC236}">
                <a16:creationId xmlns:a16="http://schemas.microsoft.com/office/drawing/2014/main" id="{C1A4687B-FCBC-40CF-9073-64BC19178798}"/>
              </a:ext>
            </a:extLst>
          </p:cNvPr>
          <p:cNvSpPr>
            <a:spLocks noGrp="1"/>
          </p:cNvSpPr>
          <p:nvPr>
            <p:ph type="body" sz="quarter" idx="16"/>
          </p:nvPr>
        </p:nvSpPr>
        <p:spPr>
          <a:xfrm>
            <a:off x="1772445" y="262731"/>
            <a:ext cx="2570162" cy="594519"/>
          </a:xfrm>
        </p:spPr>
        <p:txBody>
          <a:bodyPr/>
          <a:lstStyle/>
          <a:p>
            <a:r>
              <a:rPr lang="en-GB" dirty="0">
                <a:solidFill>
                  <a:schemeClr val="bg1"/>
                </a:solidFill>
              </a:rPr>
              <a:t>Unit 1</a:t>
            </a:r>
          </a:p>
        </p:txBody>
      </p:sp>
      <p:sp>
        <p:nvSpPr>
          <p:cNvPr id="9" name="Content Placeholder 2">
            <a:extLst>
              <a:ext uri="{FF2B5EF4-FFF2-40B4-BE49-F238E27FC236}">
                <a16:creationId xmlns:a16="http://schemas.microsoft.com/office/drawing/2014/main" id="{25B03362-9FEA-4124-A4AD-2893E1DE53FB}"/>
              </a:ext>
            </a:extLst>
          </p:cNvPr>
          <p:cNvSpPr>
            <a:spLocks noGrp="1"/>
          </p:cNvSpPr>
          <p:nvPr>
            <p:ph idx="1"/>
          </p:nvPr>
        </p:nvSpPr>
        <p:spPr>
          <a:xfrm>
            <a:off x="115904" y="1785571"/>
            <a:ext cx="8912192" cy="3573089"/>
          </a:xfrm>
        </p:spPr>
        <p:txBody>
          <a:bodyPr>
            <a:normAutofit lnSpcReduction="10000"/>
          </a:bodyPr>
          <a:lstStyle/>
          <a:p>
            <a:r>
              <a:rPr lang="en-US" sz="3200" b="1" dirty="0"/>
              <a:t>Unit 1: Customer Experience </a:t>
            </a:r>
          </a:p>
          <a:p>
            <a:r>
              <a:rPr lang="en-US" sz="3200" dirty="0"/>
              <a:t>Unit entry code: 9781 </a:t>
            </a:r>
          </a:p>
          <a:p>
            <a:r>
              <a:rPr lang="en-US" sz="3200" dirty="0"/>
              <a:t>Guided learning hours: 30 </a:t>
            </a:r>
          </a:p>
          <a:p>
            <a:endParaRPr lang="en-US" sz="3200" dirty="0"/>
          </a:p>
          <a:p>
            <a:r>
              <a:rPr lang="en-US" sz="3200" dirty="0"/>
              <a:t>Aim and purpose: The applied purpose of the unit is to review the quality of the customer experience in a retail organisation </a:t>
            </a:r>
          </a:p>
        </p:txBody>
      </p:sp>
    </p:spTree>
    <p:extLst>
      <p:ext uri="{BB962C8B-B14F-4D97-AF65-F5344CB8AC3E}">
        <p14:creationId xmlns:p14="http://schemas.microsoft.com/office/powerpoint/2010/main" val="3328891463"/>
      </p:ext>
    </p:extLst>
  </p:cSld>
  <p:clrMapOvr>
    <a:masterClrMapping/>
  </p:clrMapOvr>
</p:sld>
</file>

<file path=ppt/theme/theme1.xml><?xml version="1.0" encoding="utf-8"?>
<a:theme xmlns:a="http://schemas.openxmlformats.org/drawingml/2006/main" name="WJEC PowerPoint Template (Bilingual- Wales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JEC Powerpoint PresentationTemplate (Bilingual - Wales Only)" id="{86D6BDB9-7219-43FF-BCA9-C560850B596A}" vid="{5E54E6D4-1897-49CF-B4C0-BF1D5654FF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7a6d432-a09d-40e7-ba70-974cde1745df">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F74734CB6B8A4AB46A7BC0AB5D937F" ma:contentTypeVersion="13" ma:contentTypeDescription="Create a new document." ma:contentTypeScope="" ma:versionID="facc29a18bd10d5fe84c0da27e8faf14">
  <xsd:schema xmlns:xsd="http://www.w3.org/2001/XMLSchema" xmlns:xs="http://www.w3.org/2001/XMLSchema" xmlns:p="http://schemas.microsoft.com/office/2006/metadata/properties" xmlns:ns3="e78259b4-f37e-4acd-863a-1776a58840ad" xmlns:ns4="67a6d432-a09d-40e7-ba70-974cde1745df" targetNamespace="http://schemas.microsoft.com/office/2006/metadata/properties" ma:root="true" ma:fieldsID="cc9ac14e8a4f8270f781ab00d9916cff" ns3:_="" ns4:_="">
    <xsd:import namespace="e78259b4-f37e-4acd-863a-1776a58840ad"/>
    <xsd:import namespace="67a6d432-a09d-40e7-ba70-974cde1745d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8259b4-f37e-4acd-863a-1776a58840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a6d432-a09d-40e7-ba70-974cde1745d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D0DE5532-076C-4333-94CD-BB9A7BAC216D}">
  <ds:schemaRefs>
    <ds:schemaRef ds:uri="http://schemas.microsoft.com/office/2006/metadata/properties"/>
    <ds:schemaRef ds:uri="http://schemas.microsoft.com/office/infopath/2007/PartnerControls"/>
    <ds:schemaRef ds:uri="67a6d432-a09d-40e7-ba70-974cde1745df"/>
  </ds:schemaRefs>
</ds:datastoreItem>
</file>

<file path=customXml/itemProps3.xml><?xml version="1.0" encoding="utf-8"?>
<ds:datastoreItem xmlns:ds="http://schemas.openxmlformats.org/officeDocument/2006/customXml" ds:itemID="{39D3DB75-9C83-447C-BBAA-43A444AB7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8259b4-f37e-4acd-863a-1776a58840ad"/>
    <ds:schemaRef ds:uri="67a6d432-a09d-40e7-ba70-974cde1745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WJEC PowerPoint Template (Bilingual- Wales only)</Template>
  <TotalTime>507</TotalTime>
  <Words>1576</Words>
  <Application>Microsoft Office PowerPoint</Application>
  <PresentationFormat>On-screen Show (4:3)</PresentationFormat>
  <Paragraphs>205</Paragraphs>
  <Slides>42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vt:lpstr>
      <vt:lpstr>Gotham Rounded Book</vt:lpstr>
      <vt:lpstr>Bliss-Light</vt:lpstr>
      <vt:lpstr>Arial</vt:lpstr>
      <vt:lpstr>WJEC PowerPoint Template (Bilingual- Wales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Dafydd Williams</dc:creator>
  <cp:lastModifiedBy>Jones, David Robert</cp:lastModifiedBy>
  <cp:revision>17</cp:revision>
  <dcterms:created xsi:type="dcterms:W3CDTF">2019-06-27T13:50:54Z</dcterms:created>
  <dcterms:modified xsi:type="dcterms:W3CDTF">2020-10-28T08:30:46Z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0x01010072F74734CB6B8A4AB46A7BC0AB5D937F</vt:lpwstr>
  </property>
  <property fmtid="{D5CDD505-2E9C-101B-9397-08002B2CF9AE}" pid="3" name="Order">
    <vt:r8>84700</vt:r8>
  </property>
  <property fmtid="{D5CDD505-2E9C-101B-9397-08002B2CF9AE}" pid="4" name="URL">
    <vt:lpwstr/>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WJEC Language">
    <vt:lpwstr>English</vt:lpwstr>
  </property>
  <property fmtid="{D5CDD505-2E9C-101B-9397-08002B2CF9AE}" pid="10" name="WJEC Available Online">
    <vt:bool>false</vt:bool>
  </property>
</Properties>
</file>