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7"/>
  </p:notesMasterIdLst>
  <p:sldIdLst>
    <p:sldId id="257" r:id="rId6"/>
    <p:sldId id="363" r:id="rId7"/>
    <p:sldId id="364" r:id="rId8"/>
    <p:sldId id="264" r:id="rId9"/>
    <p:sldId id="265" r:id="rId10"/>
    <p:sldId id="282" r:id="rId11"/>
    <p:sldId id="283" r:id="rId12"/>
    <p:sldId id="284" r:id="rId13"/>
    <p:sldId id="259" r:id="rId14"/>
    <p:sldId id="281" r:id="rId15"/>
    <p:sldId id="260" r:id="rId16"/>
    <p:sldId id="261" r:id="rId17"/>
    <p:sldId id="258" r:id="rId18"/>
    <p:sldId id="291" r:id="rId19"/>
    <p:sldId id="292" r:id="rId20"/>
    <p:sldId id="280" r:id="rId21"/>
    <p:sldId id="262" r:id="rId22"/>
    <p:sldId id="263" r:id="rId23"/>
    <p:sldId id="302" r:id="rId24"/>
    <p:sldId id="303" r:id="rId25"/>
    <p:sldId id="343" r:id="rId26"/>
    <p:sldId id="348" r:id="rId27"/>
    <p:sldId id="339" r:id="rId28"/>
    <p:sldId id="342" r:id="rId29"/>
    <p:sldId id="340" r:id="rId30"/>
    <p:sldId id="345" r:id="rId31"/>
    <p:sldId id="330" r:id="rId32"/>
    <p:sldId id="331" r:id="rId33"/>
    <p:sldId id="350" r:id="rId34"/>
    <p:sldId id="332" r:id="rId35"/>
    <p:sldId id="333" r:id="rId36"/>
    <p:sldId id="338" r:id="rId37"/>
    <p:sldId id="334" r:id="rId38"/>
    <p:sldId id="275" r:id="rId39"/>
    <p:sldId id="359" r:id="rId40"/>
    <p:sldId id="276" r:id="rId41"/>
    <p:sldId id="277" r:id="rId42"/>
    <p:sldId id="360" r:id="rId43"/>
    <p:sldId id="361" r:id="rId44"/>
    <p:sldId id="362" r:id="rId45"/>
    <p:sldId id="3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0723A-5BDF-4AFF-9D9D-7583DD15C1F0}" v="2" dt="2021-12-14T14:49:32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David Robert" userId="a00f2682-70be-4a18-b2e5-9a1cf27d8b01" providerId="ADAL" clId="{1810723A-5BDF-4AFF-9D9D-7583DD15C1F0}"/>
    <pc:docChg chg="delSld">
      <pc:chgData name="Jones, David Robert" userId="a00f2682-70be-4a18-b2e5-9a1cf27d8b01" providerId="ADAL" clId="{1810723A-5BDF-4AFF-9D9D-7583DD15C1F0}" dt="2021-12-14T14:49:22.375" v="2" actId="2696"/>
      <pc:docMkLst>
        <pc:docMk/>
      </pc:docMkLst>
      <pc:sldChg chg="del">
        <pc:chgData name="Jones, David Robert" userId="a00f2682-70be-4a18-b2e5-9a1cf27d8b01" providerId="ADAL" clId="{1810723A-5BDF-4AFF-9D9D-7583DD15C1F0}" dt="2021-12-14T14:48:22.546" v="1" actId="2696"/>
        <pc:sldMkLst>
          <pc:docMk/>
          <pc:sldMk cId="2336227297" sldId="258"/>
        </pc:sldMkLst>
      </pc:sldChg>
      <pc:sldChg chg="del">
        <pc:chgData name="Jones, David Robert" userId="a00f2682-70be-4a18-b2e5-9a1cf27d8b01" providerId="ADAL" clId="{1810723A-5BDF-4AFF-9D9D-7583DD15C1F0}" dt="2021-12-14T14:48:01.135" v="0" actId="47"/>
        <pc:sldMkLst>
          <pc:docMk/>
          <pc:sldMk cId="1792200767" sldId="266"/>
        </pc:sldMkLst>
      </pc:sldChg>
      <pc:sldChg chg="del">
        <pc:chgData name="Jones, David Robert" userId="a00f2682-70be-4a18-b2e5-9a1cf27d8b01" providerId="ADAL" clId="{1810723A-5BDF-4AFF-9D9D-7583DD15C1F0}" dt="2021-12-14T14:49:22.375" v="2" actId="2696"/>
        <pc:sldMkLst>
          <pc:docMk/>
          <pc:sldMk cId="2956870883" sldId="281"/>
        </pc:sldMkLst>
      </pc:sldChg>
      <pc:sldChg chg="del">
        <pc:chgData name="Jones, David Robert" userId="a00f2682-70be-4a18-b2e5-9a1cf27d8b01" providerId="ADAL" clId="{1810723A-5BDF-4AFF-9D9D-7583DD15C1F0}" dt="2021-12-14T14:48:22.546" v="1" actId="2696"/>
        <pc:sldMkLst>
          <pc:docMk/>
          <pc:sldMk cId="3340968391" sldId="281"/>
        </pc:sldMkLst>
      </pc:sldChg>
      <pc:sldChg chg="del">
        <pc:chgData name="Jones, David Robert" userId="a00f2682-70be-4a18-b2e5-9a1cf27d8b01" providerId="ADAL" clId="{1810723A-5BDF-4AFF-9D9D-7583DD15C1F0}" dt="2021-12-14T14:48:22.546" v="1" actId="2696"/>
        <pc:sldMkLst>
          <pc:docMk/>
          <pc:sldMk cId="2732782795" sldId="291"/>
        </pc:sldMkLst>
      </pc:sldChg>
      <pc:sldChg chg="del">
        <pc:chgData name="Jones, David Robert" userId="a00f2682-70be-4a18-b2e5-9a1cf27d8b01" providerId="ADAL" clId="{1810723A-5BDF-4AFF-9D9D-7583DD15C1F0}" dt="2021-12-14T14:48:22.546" v="1" actId="2696"/>
        <pc:sldMkLst>
          <pc:docMk/>
          <pc:sldMk cId="1268950289" sldId="292"/>
        </pc:sldMkLst>
      </pc:sldChg>
      <pc:sldMasterChg chg="delSldLayout">
        <pc:chgData name="Jones, David Robert" userId="a00f2682-70be-4a18-b2e5-9a1cf27d8b01" providerId="ADAL" clId="{1810723A-5BDF-4AFF-9D9D-7583DD15C1F0}" dt="2021-12-14T14:48:01.135" v="0" actId="47"/>
        <pc:sldMasterMkLst>
          <pc:docMk/>
          <pc:sldMasterMk cId="0" sldId="2147483660"/>
        </pc:sldMasterMkLst>
        <pc:sldLayoutChg chg="del">
          <pc:chgData name="Jones, David Robert" userId="a00f2682-70be-4a18-b2e5-9a1cf27d8b01" providerId="ADAL" clId="{1810723A-5BDF-4AFF-9D9D-7583DD15C1F0}" dt="2021-12-14T14:48:01.135" v="0" actId="47"/>
          <pc:sldLayoutMkLst>
            <pc:docMk/>
            <pc:sldMasterMk cId="0" sldId="2147483660"/>
            <pc:sldLayoutMk cId="2502621500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1D98-7209-422D-AA2C-04BFCA194BB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B570A-4A1C-4299-ADDB-C2BB8D2D3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9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79E0-3281-43A6-9775-03472E783F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1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C5D0-B2D2-4C22-9DF2-E7D43BD61C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C5D0-B2D2-4C22-9DF2-E7D43BD61C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319E-213C-4920-A16F-A5F14520856B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24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075E9-2D36-4723-B114-7B8140DC685E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8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pic>
        <p:nvPicPr>
          <p:cNvPr id="3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4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6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50262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pic>
        <p:nvPicPr>
          <p:cNvPr id="3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4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2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50262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50262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502621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502621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50262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50262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4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FSZGvXtjA" TargetMode="External"/><Relationship Id="rId2" Type="http://schemas.openxmlformats.org/officeDocument/2006/relationships/hyperlink" Target="https://www.youtube.com/watch?v=16rGwTX4Nc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designandtechnology@eduqas.co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825418"/>
            <a:ext cx="8446160" cy="2715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kern="1100" spc="-30" dirty="0">
                <a:solidFill>
                  <a:schemeClr val="bg1"/>
                </a:solidFill>
                <a:latin typeface="+mj-lt"/>
                <a:cs typeface="Gotham Rounded Book"/>
              </a:rPr>
              <a:t>Thinking about Eduqas GCSE Design &amp; Technology</a:t>
            </a:r>
          </a:p>
          <a:p>
            <a:pPr>
              <a:lnSpc>
                <a:spcPct val="80000"/>
              </a:lnSpc>
            </a:pPr>
            <a:endParaRPr lang="en-US" sz="4400" b="1" kern="1100" spc="-30" dirty="0">
              <a:solidFill>
                <a:schemeClr val="bg1"/>
              </a:solidFill>
              <a:latin typeface="+mj-lt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4400" b="1" kern="1100" spc="-30" dirty="0">
                <a:solidFill>
                  <a:schemeClr val="bg1"/>
                </a:solidFill>
                <a:latin typeface="+mj-lt"/>
                <a:cs typeface="Gotham Rounded Book"/>
              </a:rPr>
              <a:t>An introduction for New Centres</a:t>
            </a:r>
          </a:p>
          <a:p>
            <a:pPr>
              <a:lnSpc>
                <a:spcPct val="80000"/>
              </a:lnSpc>
            </a:pP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5631" y="1044575"/>
            <a:ext cx="8418513" cy="1046163"/>
          </a:xfrm>
        </p:spPr>
        <p:txBody>
          <a:bodyPr/>
          <a:lstStyle/>
          <a:p>
            <a:r>
              <a:rPr lang="en-GB" b="1" dirty="0">
                <a:latin typeface="+mj-lt"/>
                <a:cs typeface="Arial" panose="020B0604020202020204" pitchFamily="34" charset="0"/>
              </a:rPr>
              <a:t>The overall structure of the paper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573" y="1741825"/>
            <a:ext cx="80266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  <a:cs typeface="Arial" panose="020B0604020202020204" pitchFamily="34" charset="0"/>
              </a:rPr>
              <a:t>2 Hours duration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100 marks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Two sections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Section A  			1 - 5 questions     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Question 5 does allow the candidate to give answers from  their area of study 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Section  B 			1 question from 6 related to 					area of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2554A-2010-49D0-84C3-A1E1880CA876}"/>
              </a:ext>
            </a:extLst>
          </p:cNvPr>
          <p:cNvSpPr txBox="1"/>
          <p:nvPr/>
        </p:nvSpPr>
        <p:spPr>
          <a:xfrm>
            <a:off x="1763688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</a:t>
            </a:r>
          </a:p>
        </p:txBody>
      </p:sp>
    </p:spTree>
    <p:extLst>
      <p:ext uri="{BB962C8B-B14F-4D97-AF65-F5344CB8AC3E}">
        <p14:creationId xmlns:p14="http://schemas.microsoft.com/office/powerpoint/2010/main" val="29381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313802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1: Exam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192" y="1581020"/>
            <a:ext cx="8319883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DF3C06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58" y="1343943"/>
            <a:ext cx="831988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+mj-lt"/>
                <a:cs typeface="Arial" panose="020B0604020202020204" pitchFamily="34" charset="0"/>
              </a:rPr>
              <a:t>Core knowledge and understanding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- five clear and distinct topic areas:</a:t>
            </a: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design and technology and our world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smart materials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electronic systems and programmable components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mechanical components and devices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materials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sz="2400" dirty="0"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 Learners need 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study all of the content in these five areas with a broad knowledge and understanding of design and technology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be able to apply this knowledge in design and make activities.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78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310854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192" y="1581020"/>
            <a:ext cx="8319883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DF3C06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58" y="1287244"/>
            <a:ext cx="83198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In-depth</a:t>
            </a:r>
            <a:r>
              <a:rPr lang="en-GB" sz="2400" u="sng" dirty="0">
                <a:latin typeface="+mj-lt"/>
                <a:cs typeface="Arial" panose="020B0604020202020204" pitchFamily="34" charset="0"/>
              </a:rPr>
              <a:t> knowledge and understanding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is presented in six clear and distinct topic areas:</a:t>
            </a:r>
          </a:p>
          <a:p>
            <a:pPr marL="342900" indent="-342900">
              <a:buAutoNum type="alphaLcPeriod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electronic systems, programmable components and mechanical devices</a:t>
            </a:r>
          </a:p>
          <a:p>
            <a:pPr marL="342900" indent="-342900">
              <a:buAutoNum type="alphaLcPeriod" startAt="2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papers and boards</a:t>
            </a:r>
          </a:p>
          <a:p>
            <a:pPr marL="342900" indent="-342900">
              <a:buAutoNum type="alphaLcPeriod" startAt="2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natural and manufactured timber</a:t>
            </a:r>
          </a:p>
          <a:p>
            <a:pPr marL="342900" indent="-342900">
              <a:buAutoNum type="alphaLcPeriod" startAt="4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ferrous and non-ferrous metals</a:t>
            </a:r>
          </a:p>
          <a:p>
            <a:pPr marL="342900" indent="-342900">
              <a:buAutoNum type="alphaLcPeriod" startAt="4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thermoforming and thermosetting polymers</a:t>
            </a:r>
          </a:p>
          <a:p>
            <a:pPr marL="342900" indent="-342900">
              <a:buAutoNum type="alphaLcPeriod" startAt="5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fibres and textiles</a:t>
            </a:r>
          </a:p>
          <a:p>
            <a:endParaRPr lang="en-GB" sz="2400" b="1" dirty="0">
              <a:latin typeface="+mj-lt"/>
              <a:cs typeface="Arial" panose="020B0604020202020204" pitchFamily="34" charset="0"/>
            </a:endParaRPr>
          </a:p>
          <a:p>
            <a:r>
              <a:rPr lang="en-GB" sz="2400" b="1" dirty="0">
                <a:latin typeface="+mj-lt"/>
                <a:cs typeface="Arial" panose="020B0604020202020204" pitchFamily="34" charset="0"/>
              </a:rPr>
              <a:t>Learners are required to study at least one of these six areas, 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to ensure they have an in-depth knowledge and understanding of a specific material area and/or components and systems to support their design and make activities.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50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2743" y="1268760"/>
            <a:ext cx="8418513" cy="530892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Percentages for the paper</a:t>
            </a:r>
          </a:p>
          <a:p>
            <a:endParaRPr lang="en-GB" sz="3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Core</a:t>
            </a:r>
            <a:r>
              <a:rPr lang="en-GB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= 45%  Questions 1 - 4 </a:t>
            </a:r>
          </a:p>
          <a:p>
            <a:endParaRPr lang="en-GB" sz="3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Mathematics = 15% Questions could be across whole paper.</a:t>
            </a:r>
          </a:p>
          <a:p>
            <a:endParaRPr lang="en-GB" sz="3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Area of study </a:t>
            </a:r>
            <a:r>
              <a:rPr lang="en-GB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= 40%  Questions 5 and 6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F22DC-A3D4-4100-8D85-B4A125EC1894}"/>
              </a:ext>
            </a:extLst>
          </p:cNvPr>
          <p:cNvSpPr txBox="1"/>
          <p:nvPr/>
        </p:nvSpPr>
        <p:spPr>
          <a:xfrm>
            <a:off x="1763688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</a:t>
            </a:r>
          </a:p>
        </p:txBody>
      </p:sp>
    </p:spTree>
    <p:extLst>
      <p:ext uri="{BB962C8B-B14F-4D97-AF65-F5344CB8AC3E}">
        <p14:creationId xmlns:p14="http://schemas.microsoft.com/office/powerpoint/2010/main" val="337598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9182" y="1124744"/>
            <a:ext cx="9034818" cy="117633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j-lt"/>
                <a:cs typeface="Arial" panose="020B0604020202020204" pitchFamily="34" charset="0"/>
              </a:rPr>
              <a:t> Examples of key words in questions and marks awarded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2766" y="1913317"/>
          <a:ext cx="8562108" cy="1457516"/>
        </p:xfrm>
        <a:graphic>
          <a:graphicData uri="http://schemas.openxmlformats.org/drawingml/2006/table">
            <a:tbl>
              <a:tblPr/>
              <a:tblGrid>
                <a:gridCol w="180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mark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These questions are designed to ease the learner into the question. They need a simple statement,  a short phrase,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tick line etc.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2766" y="3789040"/>
          <a:ext cx="8562108" cy="2691105"/>
        </p:xfrm>
        <a:graphic>
          <a:graphicData uri="http://schemas.openxmlformats.org/drawingml/2006/table">
            <a:tbl>
              <a:tblPr/>
              <a:tblGrid>
                <a:gridCol w="180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11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Describe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Outline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Explain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Justify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marks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These questions ask the learner to describe something in detail. The answer will be in sentences and/or in a list. There is a need for detail in the answer with elaboration of the answer.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Sometimes the question will ask the learner to use notes and sketches; this means that a clearly </a:t>
                      </a: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labelled sketch or diagram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will of course gain the marks.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138545-A8C6-4633-8D65-032860466F72}"/>
              </a:ext>
            </a:extLst>
          </p:cNvPr>
          <p:cNvSpPr txBox="1"/>
          <p:nvPr/>
        </p:nvSpPr>
        <p:spPr>
          <a:xfrm>
            <a:off x="1619672" y="310854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8300" y="1790487"/>
          <a:ext cx="8562108" cy="5024946"/>
        </p:xfrm>
        <a:graphic>
          <a:graphicData uri="http://schemas.openxmlformats.org/drawingml/2006/table">
            <a:tbl>
              <a:tblPr/>
              <a:tblGrid>
                <a:gridCol w="1283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Evaluate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Analyse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Extended  marked questions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000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Evaluate could imply involve assessing or appraising a situation or product or material giving reasons to support their answers.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000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Analyse means examining and dissecting a situation or product giving thoughtful appropriate reasons to support the answer. It could include finding logical chains of reasoning.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These questions are designed to test, stretch and challenge the more able learner.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 question requires the learner to make a well-balanced argument involving both advantages and disadvantages.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paragraph or a number of sentences extended writing will be required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21" y="1124744"/>
            <a:ext cx="9034818" cy="1176338"/>
          </a:xfrm>
        </p:spPr>
        <p:txBody>
          <a:bodyPr>
            <a:normAutofit/>
          </a:bodyPr>
          <a:lstStyle/>
          <a:p>
            <a:r>
              <a:rPr lang="en-GB" b="1" dirty="0">
                <a:latin typeface="+mj-lt"/>
                <a:cs typeface="Arial" panose="020B0604020202020204" pitchFamily="34" charset="0"/>
              </a:rPr>
              <a:t>Key words in questions and marks awarded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16156-EE28-4D35-89CB-5E4F3DAD8D4B}"/>
              </a:ext>
            </a:extLst>
          </p:cNvPr>
          <p:cNvSpPr txBox="1"/>
          <p:nvPr/>
        </p:nvSpPr>
        <p:spPr>
          <a:xfrm>
            <a:off x="1619672" y="310854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000" y="1412776"/>
            <a:ext cx="8736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Approximately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35 hours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50%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of qualification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100 marks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Internally marked externally moderated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A sustained design and make task, based on a contextual challenge set by WJEC, assessing candidates' ability to:</a:t>
            </a:r>
          </a:p>
          <a:p>
            <a:pPr lvl="0" indent="273050"/>
            <a:r>
              <a:rPr lang="en-GB" sz="2800" dirty="0">
                <a:latin typeface="+mj-lt"/>
                <a:cs typeface="Arial" panose="020B0604020202020204" pitchFamily="34" charset="0"/>
              </a:rPr>
              <a:t>identify, investigate and outline design possibilities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design and make prototypes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analyse and evaluate design decisions and wider issues in design and technology.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quarter" idx="14"/>
          </p:nvPr>
        </p:nvSpPr>
        <p:spPr>
          <a:xfrm>
            <a:off x="1763688" y="260648"/>
            <a:ext cx="841851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2: NEA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2743" y="773415"/>
            <a:ext cx="8418513" cy="5813425"/>
          </a:xfrm>
        </p:spPr>
        <p:txBody>
          <a:bodyPr>
            <a:norm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Core knowledge and understanding that learners are required to develop and apply is presented in ten clear topic areas:</a:t>
            </a:r>
          </a:p>
          <a:p>
            <a:endParaRPr lang="en-GB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understanding design and technology practice</a:t>
            </a: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understanding user needs</a:t>
            </a: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writing a design brief and specifications</a:t>
            </a: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investigating challenges</a:t>
            </a: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developing ideas</a:t>
            </a: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investigating the work of others</a:t>
            </a: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using design strategies</a:t>
            </a: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communicating ideas</a:t>
            </a: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developing a prototype </a:t>
            </a: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•	making decisions </a:t>
            </a:r>
          </a:p>
          <a:p>
            <a:endParaRPr lang="en-GB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Learners are required to cover all of the content in these ten areas, to ensure they are able to apply a broad knowledge and understanding of design and technology principles within design and make activities. </a:t>
            </a:r>
          </a:p>
          <a:p>
            <a:endParaRPr lang="en-GB" sz="4000" dirty="0">
              <a:solidFill>
                <a:schemeClr val="tx1"/>
              </a:solidFill>
            </a:endParaRPr>
          </a:p>
          <a:p>
            <a:endParaRPr lang="en-GB" sz="6400" dirty="0">
              <a:solidFill>
                <a:schemeClr val="tx1"/>
              </a:solidFill>
            </a:endParaRPr>
          </a:p>
          <a:p>
            <a:endParaRPr lang="en-GB" sz="6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7FE64-5776-4042-84BE-A46E8E616A8A}"/>
              </a:ext>
            </a:extLst>
          </p:cNvPr>
          <p:cNvSpPr txBox="1"/>
          <p:nvPr/>
        </p:nvSpPr>
        <p:spPr>
          <a:xfrm>
            <a:off x="1763688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</a:p>
        </p:txBody>
      </p:sp>
    </p:spTree>
    <p:extLst>
      <p:ext uri="{BB962C8B-B14F-4D97-AF65-F5344CB8AC3E}">
        <p14:creationId xmlns:p14="http://schemas.microsoft.com/office/powerpoint/2010/main" val="28943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2743" y="620688"/>
            <a:ext cx="8418513" cy="5813426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In-depth knowledge and understanding is presented in five clear topic areas:</a:t>
            </a:r>
          </a:p>
          <a:p>
            <a:endParaRPr lang="en-GB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•	selecting and working with materials and components</a:t>
            </a:r>
          </a:p>
          <a:p>
            <a:r>
              <a:rPr lang="en-GB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•	marking out</a:t>
            </a:r>
          </a:p>
          <a:p>
            <a:r>
              <a:rPr lang="en-GB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•	using tools and equipment</a:t>
            </a:r>
          </a:p>
          <a:p>
            <a:r>
              <a:rPr lang="en-GB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•	using specialist techniques</a:t>
            </a:r>
          </a:p>
          <a:p>
            <a:r>
              <a:rPr lang="en-GB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•	using surface treatments and finishes</a:t>
            </a:r>
          </a:p>
          <a:p>
            <a:endParaRPr lang="en-GB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Learners are required to cover all of the content in these five areas, in relation to at least one of the topic areas identified in the in-depth knowledge and understanding section of technical principles. 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LEARNERS WILL BE TESTED ON KNOWLEDGE AND UNDERSTANDING COVERED WITHIN THIS COMPONENT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679D7-1636-4B96-ABF5-6DD388DAEDF2}"/>
              </a:ext>
            </a:extLst>
          </p:cNvPr>
          <p:cNvSpPr txBox="1"/>
          <p:nvPr/>
        </p:nvSpPr>
        <p:spPr>
          <a:xfrm>
            <a:off x="1763688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</a:p>
        </p:txBody>
      </p:sp>
    </p:spTree>
    <p:extLst>
      <p:ext uri="{BB962C8B-B14F-4D97-AF65-F5344CB8AC3E}">
        <p14:creationId xmlns:p14="http://schemas.microsoft.com/office/powerpoint/2010/main" val="10075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46" y="1556771"/>
            <a:ext cx="863227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NEA – Non Examined Assessment – 50% of the qualification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Approximately 35 hours of candidate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Design &amp; Make Task from a contextual challenge set by WJEC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Worth 100 raw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Internally assessed and externally moderated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Visiting moderation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B0F0"/>
              </a:solidFill>
              <a:latin typeface="Gotham Rounded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D4959-E5F7-439C-BFC1-E478B32C3E1F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A95D5-D18D-4C73-8259-50D8925FF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450D8-2570-428C-AA7A-7DCEBC6E7B39}"/>
              </a:ext>
            </a:extLst>
          </p:cNvPr>
          <p:cNvPicPr/>
          <p:nvPr/>
        </p:nvPicPr>
        <p:blipFill rotWithShape="1">
          <a:blip r:embed="rId2"/>
          <a:srcRect l="36427" t="13708" r="37515" b="22002"/>
          <a:stretch/>
        </p:blipFill>
        <p:spPr bwMode="auto">
          <a:xfrm>
            <a:off x="2051720" y="655113"/>
            <a:ext cx="5040560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2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4364" y="1359168"/>
            <a:ext cx="63920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the NEA task look like?</a:t>
            </a:r>
          </a:p>
          <a:p>
            <a:pPr algn="ctr"/>
            <a:endParaRPr lang="en-GB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A3 Formal Presentation Folio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A3 Informal Sketchpad Folio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fully functioning Final Prototype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Supporting models, prototypes, tests and iterations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8655" y="3621425"/>
            <a:ext cx="485938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I start?</a:t>
            </a:r>
          </a:p>
          <a:p>
            <a:pPr algn="ctr"/>
            <a:endParaRPr lang="en-GB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Analyse the 3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on user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Evaluate existing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 new materials / processes /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on 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designers / other practitioners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06" y="1364475"/>
            <a:ext cx="1689463" cy="1743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06" y="3202403"/>
            <a:ext cx="2069564" cy="1230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06" y="4598497"/>
            <a:ext cx="3097924" cy="20378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395703-9547-4526-8BF9-A5B02A56775A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1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864" y="1124744"/>
            <a:ext cx="863227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Contextual Challenge </a:t>
            </a:r>
          </a:p>
          <a:p>
            <a:endParaRPr lang="en-GB" sz="3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3 very short ‘contexts’ will be 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Much less detail – more like titles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Broad topics, no structure or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Candidates must do ‘more’ relevant ‘digging’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They must identify multiple design possibilities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To do this they must understand the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User needs and wants are critical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Selection of the chosen design task to tackle the contextual challenge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B0F0"/>
              </a:solidFill>
              <a:latin typeface="Gotham Rounded Book"/>
            </a:endParaRPr>
          </a:p>
          <a:p>
            <a:endParaRPr lang="en-GB" dirty="0">
              <a:solidFill>
                <a:srgbClr val="00B0F0"/>
              </a:solidFill>
              <a:latin typeface="Gotham Rounded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8EC64-FC49-49FC-B422-C5026E605969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9672" y="1340768"/>
            <a:ext cx="5772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are </a:t>
            </a:r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exemplar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briefs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from the Specimen Assessment Materials.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288" y="2780928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Brief 1: SUSTAINABILITY AND OUR FUTURE NEEDS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at an everyday product and consider how it could be redesigned using recycled or waste materials.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Brief 2: IMPROVING THE DAILY LIFE OF ELDERLY PEOPLE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at the specific needs of elderly people and design a unique product that would support their everyday lives.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Brief 3: OUTDOOR PURSUITS AND PHYSICAL FITNESS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at outdoor activities and physical fitness and consider the needs and wants of people who do such activities.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A4CA2-661F-45E8-ABEF-AC37996DF565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5941" y="1928639"/>
          <a:ext cx="7616925" cy="384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AO1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Identify, investigate and outline design possibilities to address needs and wants 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 used in AO1 	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looking at </a:t>
                      </a:r>
                      <a:r>
                        <a:rPr lang="en-US" sz="18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 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8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opportunities 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which designs can take place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Investigate 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pursuing</a:t>
                      </a:r>
                      <a:r>
                        <a:rPr lang="en-US" sz="18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ideas 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8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gathering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 relating to a </a:t>
                      </a:r>
                      <a:r>
                        <a:rPr lang="en-US" sz="18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context 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and investigate are interdependent - </a:t>
                      </a:r>
                      <a:r>
                        <a:rPr lang="en-US" sz="18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processes work together and take place in no particular order 	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Outline 	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produce a </a:t>
                      </a:r>
                      <a:r>
                        <a:rPr lang="en-US" sz="18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brief 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8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inform AO2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5941" y="1206959"/>
            <a:ext cx="32403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AO1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A2AB3-83D9-4ED9-8BB1-2AD414EDEB67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1223" y="1705899"/>
            <a:ext cx="3291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Sketchpad </a:t>
            </a:r>
          </a:p>
          <a:p>
            <a:pPr algn="ctr"/>
            <a:endParaRPr lang="en-GB" sz="14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Identifying and investigating design possibilities.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Generating and Developing Design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outcomes</a:t>
            </a:r>
          </a:p>
          <a:p>
            <a:pPr algn="ctr"/>
            <a:endParaRPr lang="en-GB" sz="1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Final Prototype (Fully functioning high quality product)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Any supporting practical pieces including models, jigs, formers, patterns, tests, trials, iterations.</a:t>
            </a:r>
          </a:p>
          <a:p>
            <a:endParaRPr lang="en-GB" dirty="0">
              <a:solidFill>
                <a:srgbClr val="00B0F0"/>
              </a:solidFill>
              <a:latin typeface="Gotham Rounded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3737" y="1665860"/>
            <a:ext cx="3794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  <a:latin typeface="Gotham Rounded Book"/>
              </a:rPr>
              <a:t>FORMAL Presentation Folio</a:t>
            </a:r>
          </a:p>
          <a:p>
            <a:pPr algn="ctr"/>
            <a:endParaRPr lang="en-GB" sz="1400" b="1" u="sng" dirty="0">
              <a:solidFill>
                <a:srgbClr val="00B0F0"/>
              </a:solidFill>
              <a:latin typeface="Gotham Rounde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otham Rounded Book"/>
              </a:rPr>
              <a:t>Final Brief and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Gotham Rounde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otham Rounded Book"/>
              </a:rPr>
              <a:t>Final Prototype – Pictorial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Gotham Rounde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otham Rounded Book"/>
              </a:rPr>
              <a:t>Final Prototype – Technical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Gotham Rounde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otham Rounded Book"/>
              </a:rPr>
              <a:t>Final Prototype – Production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Gotham Rounde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otham Rounded Book"/>
              </a:rPr>
              <a:t>Sequence of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Gotham Rounde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otham Rounded Book"/>
              </a:rPr>
              <a:t>Evaluation of Final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Gotham Rounde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otham Rounded Book"/>
              </a:rPr>
              <a:t>Modifications and further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Gotham Rounde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otham Rounded Book"/>
              </a:rPr>
              <a:t>Photographs of Final Prototype</a:t>
            </a:r>
            <a:endParaRPr lang="en-GB" sz="2000" dirty="0">
              <a:solidFill>
                <a:srgbClr val="00B0F0"/>
              </a:solidFill>
              <a:latin typeface="Gotham Rounded 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606DC-E0ED-4DF3-877A-8C054B6B81B8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ketch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1" y="1623991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5" t="19804" r="25797" b="17533"/>
          <a:stretch/>
        </p:blipFill>
        <p:spPr bwMode="auto">
          <a:xfrm>
            <a:off x="369331" y="3823856"/>
            <a:ext cx="3545154" cy="25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8648" y="1130103"/>
            <a:ext cx="41444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Formal sketch book or candidate designed page?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does not matter.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Can teachers design the page?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Can you label pages for the candidates?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No. As soon as teachers start to label pages then this leads to prompts for candidates and this is not allowed.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many pages?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not the number but the content on the pages.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93031-7F46-4C93-A80E-CCC9F0A53C85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752" y="980728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What if a student has an answer before they start to research or analyse products?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Get them to sketch their thoughts and  ask them to detail as best as they can?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Get them to make a prototype a model?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Then get them to question the prototype?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Using the prototype as a starting point, can they think of different issues/problems?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How can they can get over the problems?</a:t>
            </a:r>
          </a:p>
          <a:p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Do they now need to do detailed research?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A93CB-8F54-43BA-8CD7-EF5EE894DAC0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4364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Non-exam assessment marking criteria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1509355"/>
          <a:ext cx="5616625" cy="5051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8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61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Criteria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Objective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and investigating design possibilities.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 design brief and specification.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Generating and developing design ideas.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a prototype.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7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Analysing and evaluating design decisions and prototypes.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27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3275856" y="2780928"/>
            <a:ext cx="2736304" cy="13569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7121" y="2492896"/>
            <a:ext cx="32465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design context must be analysed critically.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a number of possible design tasks identified.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Detailed and relevant research will be evident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Consider the needs and wants of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 of existing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 into past / present professionals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CB99D-B735-4864-A2F3-5F202171442D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4364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Non-exam assessment marking criteria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1509355"/>
          <a:ext cx="5616625" cy="5051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8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61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Criteria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Objective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and investigating design possibilities.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 design brief and specification.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Generating and developing design ideas.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a prototype.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7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Analysing and evaluating design decisions and prototypes.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27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5853111" y="1916832"/>
            <a:ext cx="3179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Opportunities are carefully considered before final brief.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 the task and the needs and wants of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clearly defined design brief is evident.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detailed specification is generated to drive designing.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Measurable criteria included.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specification is used throughout the designing process.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52750" y="2459421"/>
            <a:ext cx="3059410" cy="111245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2249E9-A82D-4C9C-9314-0CEF496975A6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9" y="1700808"/>
          <a:ext cx="8208912" cy="4942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1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7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AO2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 and make prototypes that are fit for purpose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 used in AO2 	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generation and development of ideas that can be presented to a third party, and can be evaluated and tested (however, the actual analysis and evaluation forms part of AO3).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Prototype 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appropriate working solution to a need or want that is sufficiently developed to be tested and evaluated (for example, full sized products, scaled working models or functioning systems). 	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 for purpose (prototype)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addition to being a working solution, addressing the needs/wants of the intended user. 	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making skills can be assessed through the designing and making of the prototype(s), as well as the nature and quality of the final prototype.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980728"/>
            <a:ext cx="32403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AO2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33861-BB6F-4B02-A973-A2A1F400E03F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123F61-BE11-478A-A04C-850DE644A9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B4AA6-0713-42E1-B680-CC367A950CAC}"/>
              </a:ext>
            </a:extLst>
          </p:cNvPr>
          <p:cNvPicPr/>
          <p:nvPr/>
        </p:nvPicPr>
        <p:blipFill rotWithShape="1">
          <a:blip r:embed="rId2"/>
          <a:srcRect l="28584" t="14183" r="29537" b="6401"/>
          <a:stretch/>
        </p:blipFill>
        <p:spPr bwMode="auto">
          <a:xfrm>
            <a:off x="1835696" y="1044575"/>
            <a:ext cx="5616624" cy="5813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4914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4364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Non-exam assessment marking criteria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1509355"/>
          <a:ext cx="5616625" cy="5051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8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61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Criteria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Objective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and investigating design possibilities.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 design brief and specification.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Generating and developing design ideas.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a prototype.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7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Analysing and evaluating design decisions and prototypes.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27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915816" y="2096814"/>
            <a:ext cx="3096344" cy="226829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8143" y="1748423"/>
            <a:ext cx="31794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30% of the NEA!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iterative approach is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range of design strategies.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Clear and effective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 against Spec identifies further refinements.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Testing and selection of 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Materials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Components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Dimensions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Manufacturing / 			production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Finishing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level skills evident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01843-B468-4D72-A550-C64163385DF3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4364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Non-exam assessment marking criteria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1509355"/>
          <a:ext cx="5616625" cy="5051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8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61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Criteria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Objective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and investigating design possibilities.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 design brief and specification.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Generating and developing design ideas.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a prototype.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7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Analysing and evaluating design decisions and prototypes.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27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987824" y="2254469"/>
            <a:ext cx="3024336" cy="275870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7"/>
          <p:cNvSpPr txBox="1"/>
          <p:nvPr/>
        </p:nvSpPr>
        <p:spPr>
          <a:xfrm>
            <a:off x="5897460" y="1988840"/>
            <a:ext cx="32465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Another 30% of the NEA!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Stages of production timeline.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Completed prototype to schedule.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Successful high level making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Excellent appreciation of materials and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levels of accuracy in outcome.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Prototype functions perfectly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Meeting the user needs and wants.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EA424-4F5F-46FA-A6FF-8F1F74F7927F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9" y="1700808"/>
          <a:ext cx="8208912" cy="4028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1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7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AO3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Analyse</a:t>
                      </a: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evaluate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 decisions and outcomes, including for prototypes made by themselves and others 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wider issues in design and technology 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 used in AO3 	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Deconstructing information and/or issues to find connections and provide logical chain(s) of reasoning.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Evaluate 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Appraising and/or making judgements with respect to information and/or issues.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 and evaluation should draw on underpinning knowledge and understanding.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980728"/>
            <a:ext cx="32403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AO3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7CEF5-F1EB-4F09-B6EE-0AFE0526EBBB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4364"/>
            <a:ext cx="78488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Non-exam assessment marking criteria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1509355"/>
          <a:ext cx="5616625" cy="5051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8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61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Criteria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Objective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and investigating design possibilities.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 design brief and specification.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Generating and developing design ideas.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75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a prototype.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7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Analysing and evaluating design decisions and prototypes.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27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203848" y="2081048"/>
            <a:ext cx="2880320" cy="343618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97460" y="1772816"/>
            <a:ext cx="32465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 Marks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On-going evaluation and analysis of ideas as they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Appraising concepts through the iterative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critical analysis and evaluation of the FINAL prototype.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User trials  / testing and opinions of potential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Reflection on feedback and further development issues identified.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Detailed suggestions for modifications.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6FB8E-C758-47DF-8BA4-BB40B2ED28CE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616" y="908720"/>
            <a:ext cx="863227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Summary</a:t>
            </a:r>
          </a:p>
          <a:p>
            <a:endParaRPr lang="en-GB" sz="3200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35 hour Design &amp; Make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3 Contextual Challenges available June 1</a:t>
            </a:r>
            <a:r>
              <a:rPr lang="en-GB" sz="3200" baseline="30000" dirty="0">
                <a:latin typeface="+mj-lt"/>
              </a:rPr>
              <a:t>st</a:t>
            </a:r>
            <a:endParaRPr lang="en-GB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Candidates choose to tackle 1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No CAT Workbook – no pre-printed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Eased up controlled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Full understanding of the context leads to various design problems identified.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Supplementary design work will be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Far more focus on development /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More analysis and decision making required</a:t>
            </a:r>
            <a:endParaRPr lang="en-GB" sz="3200" dirty="0">
              <a:solidFill>
                <a:srgbClr val="00B0F0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B0F0"/>
              </a:solidFill>
              <a:latin typeface="Gotham Rounded Book"/>
            </a:endParaRPr>
          </a:p>
          <a:p>
            <a:endParaRPr lang="en-GB" dirty="0">
              <a:solidFill>
                <a:srgbClr val="00B0F0"/>
              </a:solidFill>
              <a:latin typeface="Gotham Rounded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417A8-CA2B-457F-915D-AB6ACF802FA3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864" y="1196752"/>
            <a:ext cx="863227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Very testing focussed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Candidates can start the process by modelling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Testing ideas to evaluate their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How many pages do I need?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As many as it takes!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A much more practical ‘hands on’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This will suit candidates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Introduction of rapid prototyping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Candidates will understand ‘issues’ more clearly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Lean design – cut away the less important aspects</a:t>
            </a:r>
            <a:endParaRPr lang="en-GB" sz="3200" dirty="0">
              <a:solidFill>
                <a:srgbClr val="00B0F0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B0F0"/>
              </a:solidFill>
              <a:latin typeface="Gotham Rounded Book"/>
            </a:endParaRPr>
          </a:p>
          <a:p>
            <a:endParaRPr lang="en-GB" dirty="0">
              <a:solidFill>
                <a:srgbClr val="00B0F0"/>
              </a:solidFill>
              <a:latin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1976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835" y="1348848"/>
            <a:ext cx="863227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5 Assessment Criteria </a:t>
            </a:r>
          </a:p>
          <a:p>
            <a:endParaRPr lang="en-GB" sz="3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Marks are in banded descriptors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Total mark reduced to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Descriptors are very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Less small mark allocations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No easy marks given to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Less structure given to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More freedom but less guidance</a:t>
            </a:r>
            <a:endParaRPr lang="en-GB" sz="32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B0F0"/>
              </a:solidFill>
              <a:latin typeface="Gotham Rounded Book"/>
            </a:endParaRPr>
          </a:p>
          <a:p>
            <a:endParaRPr lang="en-GB" dirty="0">
              <a:solidFill>
                <a:srgbClr val="00B0F0"/>
              </a:solidFill>
              <a:latin typeface="Gotham Rounded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B8EB75-D74A-4F40-99EF-60036243D377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835" y="1348848"/>
            <a:ext cx="86322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100 Raw Mark Total </a:t>
            </a:r>
          </a:p>
          <a:p>
            <a:endParaRPr lang="en-GB" sz="3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AO1 – setting the scene 20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AO2 – designing, testing, analysing, making 60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AO3 - evaluating and reflecting in an iterative approach – 20 marks.</a:t>
            </a:r>
            <a:endParaRPr lang="en-GB" sz="3200" dirty="0">
              <a:solidFill>
                <a:srgbClr val="00B0F0"/>
              </a:solidFill>
              <a:latin typeface="+mj-lt"/>
            </a:endParaRPr>
          </a:p>
          <a:p>
            <a:endParaRPr lang="en-GB" dirty="0">
              <a:solidFill>
                <a:srgbClr val="00B0F0"/>
              </a:solidFill>
              <a:latin typeface="Gotham Rounded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3319C-DA75-42A8-BB28-288C6DA12B9C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616" y="1083641"/>
            <a:ext cx="863227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Development bias </a:t>
            </a:r>
          </a:p>
          <a:p>
            <a:endParaRPr lang="en-GB" sz="3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Candidates need to test ideas!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Analyse the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Refine the concept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Test the next Iteration!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Evidence of this informal process is critical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No more one A3 page by page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Too contrived! One size does not fit all!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A* candidates will be pleased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C/D candidates will need training</a:t>
            </a:r>
          </a:p>
          <a:p>
            <a:endParaRPr lang="en-GB" dirty="0">
              <a:solidFill>
                <a:srgbClr val="00B0F0"/>
              </a:solidFill>
              <a:latin typeface="Gotham Rounded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64F0E-F6FB-4D3D-B220-BB52BBF983CF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864" y="980728"/>
            <a:ext cx="863227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Iterative Design Process </a:t>
            </a:r>
          </a:p>
          <a:p>
            <a:endParaRPr lang="en-GB" sz="3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No sequential pages – open book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Informal sketchbook to cater for an iterative approach to design and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Multiple starting points for project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Think – test – reflect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Trialling and evaluating / risk reward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https://www.youtube.com/watch?v=16rGwTX4NcM</a:t>
            </a:r>
            <a:endParaRPr lang="en-GB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https://www.youtube.com/watch?v=WcFSZGvXtjA</a:t>
            </a:r>
            <a:endParaRPr lang="en-GB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Gotham Rounded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5358C-C028-4C59-82C0-101A211DD92D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61339" y="1196752"/>
            <a:ext cx="8621321" cy="784225"/>
          </a:xfrm>
        </p:spPr>
        <p:txBody>
          <a:bodyPr>
            <a:normAutofit fontScale="25000" lnSpcReduction="20000"/>
          </a:bodyPr>
          <a:lstStyle/>
          <a:p>
            <a:r>
              <a:rPr lang="en-GB" sz="14400" b="1" dirty="0">
                <a:latin typeface="+mj-lt"/>
                <a:cs typeface="Arial" panose="020B0604020202020204" pitchFamily="34" charset="0"/>
              </a:rPr>
              <a:t>Assessment Objectives</a:t>
            </a:r>
          </a:p>
          <a:p>
            <a:endParaRPr lang="en-GB" sz="8000" dirty="0">
              <a:latin typeface="+mj-lt"/>
            </a:endParaRPr>
          </a:p>
          <a:p>
            <a:endParaRPr lang="en-GB" sz="8000" b="1" dirty="0">
              <a:latin typeface="+mj-lt"/>
            </a:endParaRPr>
          </a:p>
          <a:p>
            <a:r>
              <a:rPr lang="en-GB" sz="8000" b="1" dirty="0">
                <a:latin typeface="+mj-lt"/>
              </a:rPr>
              <a:t>AO1 (10%) EXAM</a:t>
            </a:r>
          </a:p>
          <a:p>
            <a:pPr marL="457200"/>
            <a:r>
              <a:rPr lang="en-GB" sz="8000" dirty="0">
                <a:solidFill>
                  <a:srgbClr val="000000"/>
                </a:solidFill>
                <a:latin typeface="+mj-lt"/>
                <a:ea typeface="Calibri"/>
              </a:rPr>
              <a:t>Identify, investigate and outline design possibilities to address needs and wants</a:t>
            </a:r>
          </a:p>
          <a:p>
            <a:pPr marL="457200"/>
            <a:endParaRPr lang="en-GB" sz="8000" dirty="0">
              <a:latin typeface="+mj-lt"/>
              <a:ea typeface="Times New Roman"/>
            </a:endParaRPr>
          </a:p>
          <a:p>
            <a:r>
              <a:rPr lang="en-GB" sz="8000" b="1" dirty="0">
                <a:latin typeface="+mj-lt"/>
              </a:rPr>
              <a:t>AO2 (30%) NEA</a:t>
            </a:r>
            <a:endParaRPr lang="en-GB" sz="8000" dirty="0">
              <a:latin typeface="+mj-lt"/>
            </a:endParaRPr>
          </a:p>
          <a:p>
            <a:pPr marL="457200"/>
            <a:r>
              <a:rPr lang="en-GB" sz="8000" dirty="0">
                <a:solidFill>
                  <a:srgbClr val="000000"/>
                </a:solidFill>
                <a:latin typeface="+mj-lt"/>
                <a:ea typeface="Calibri"/>
              </a:rPr>
              <a:t>Design and make prototypes that are fit for purpose</a:t>
            </a:r>
          </a:p>
          <a:p>
            <a:pPr marL="457200"/>
            <a:endParaRPr lang="en-GB" sz="8000" dirty="0">
              <a:latin typeface="+mj-lt"/>
            </a:endParaRPr>
          </a:p>
          <a:p>
            <a:r>
              <a:rPr lang="en-GB" sz="8000" b="1" dirty="0">
                <a:latin typeface="+mj-lt"/>
              </a:rPr>
              <a:t>AO3 (20%) EXAM (10%) + NEA (10%)</a:t>
            </a:r>
            <a:endParaRPr lang="en-GB" sz="8000" dirty="0">
              <a:latin typeface="+mj-lt"/>
            </a:endParaRPr>
          </a:p>
          <a:p>
            <a:pPr marL="457200"/>
            <a:r>
              <a:rPr lang="en-GB" sz="8000" dirty="0">
                <a:solidFill>
                  <a:schemeClr val="tx1"/>
                </a:solidFill>
                <a:latin typeface="+mj-lt"/>
                <a:ea typeface="Times New Roman"/>
              </a:rPr>
              <a:t>Analyse and evaluate:</a:t>
            </a:r>
          </a:p>
          <a:p>
            <a:pPr marL="1085850" lvl="1" indent="-342900">
              <a:buClrTx/>
              <a:buFont typeface="Symbol"/>
              <a:buChar char=""/>
            </a:pPr>
            <a:r>
              <a:rPr lang="en-GB" sz="8000" dirty="0">
                <a:latin typeface="+mj-lt"/>
                <a:ea typeface="Times New Roman"/>
              </a:rPr>
              <a:t>design decision and outcomes including for prototypes made by themselves and others</a:t>
            </a:r>
          </a:p>
          <a:p>
            <a:pPr marL="1085850" lvl="1" indent="-342900">
              <a:buClrTx/>
              <a:buFont typeface="Symbol"/>
              <a:buChar char=""/>
            </a:pPr>
            <a:r>
              <a:rPr lang="en-GB" sz="8000" dirty="0">
                <a:latin typeface="+mj-lt"/>
                <a:ea typeface="Times New Roman"/>
              </a:rPr>
              <a:t>wider issues in design and technology </a:t>
            </a:r>
          </a:p>
          <a:p>
            <a:pPr lvl="0"/>
            <a:endParaRPr lang="en-GB" sz="8000" dirty="0">
              <a:solidFill>
                <a:schemeClr val="tx1"/>
              </a:solidFill>
              <a:latin typeface="+mj-lt"/>
            </a:endParaRPr>
          </a:p>
          <a:p>
            <a:r>
              <a:rPr lang="en-GB" sz="8000" b="1" dirty="0">
                <a:latin typeface="+mj-lt"/>
              </a:rPr>
              <a:t>AO4 (40</a:t>
            </a:r>
            <a:r>
              <a:rPr lang="en-GB" sz="8000" b="1">
                <a:latin typeface="+mj-lt"/>
              </a:rPr>
              <a:t>%) EXAM</a:t>
            </a:r>
            <a:endParaRPr lang="en-GB" sz="8000" dirty="0">
              <a:latin typeface="+mj-lt"/>
            </a:endParaRPr>
          </a:p>
          <a:p>
            <a:pPr marL="457200"/>
            <a:r>
              <a:rPr lang="en-GB" sz="8000" dirty="0">
                <a:solidFill>
                  <a:schemeClr val="tx1"/>
                </a:solidFill>
                <a:latin typeface="+mj-lt"/>
                <a:ea typeface="Times New Roman"/>
              </a:rPr>
              <a:t>Demonstrate and apply knowledge and understanding of:</a:t>
            </a:r>
          </a:p>
          <a:p>
            <a:pPr marL="1085850" lvl="1" indent="-342900">
              <a:buClrTx/>
              <a:buFont typeface="Symbol"/>
              <a:buChar char=""/>
            </a:pPr>
            <a:r>
              <a:rPr lang="en-GB" sz="8000" dirty="0">
                <a:latin typeface="+mj-lt"/>
                <a:ea typeface="Times New Roman"/>
              </a:rPr>
              <a:t>technical principles</a:t>
            </a:r>
          </a:p>
          <a:p>
            <a:pPr marL="1085850" lvl="1" indent="-342900">
              <a:buClrTx/>
              <a:buFont typeface="Symbol"/>
              <a:buChar char=""/>
            </a:pPr>
            <a:r>
              <a:rPr lang="en-GB" sz="8000" dirty="0">
                <a:latin typeface="+mj-lt"/>
                <a:ea typeface="Times New Roman"/>
              </a:rPr>
              <a:t>designing and making principles</a:t>
            </a:r>
          </a:p>
          <a:p>
            <a:pPr marL="914400"/>
            <a:r>
              <a:rPr lang="en-GB" sz="7200" dirty="0">
                <a:solidFill>
                  <a:schemeClr val="tx1"/>
                </a:solidFill>
                <a:latin typeface="Arial"/>
                <a:ea typeface="Times New Roman"/>
              </a:rPr>
              <a:t> </a:t>
            </a:r>
            <a:endParaRPr lang="en-GB" sz="7200" dirty="0">
              <a:solidFill>
                <a:schemeClr val="tx1"/>
              </a:solidFill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6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42" y="1727737"/>
            <a:ext cx="5301141" cy="3755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7091" y="1366539"/>
            <a:ext cx="305670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Interaction of Mind and Hand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744" y="1526101"/>
            <a:ext cx="219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Imaging and thinking          inside the 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0214" y="1485300"/>
            <a:ext cx="219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Confronting reality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Outside the head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0214" y="2153571"/>
            <a:ext cx="1337119" cy="1337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4812" r="4045" b="15875"/>
          <a:stretch/>
        </p:blipFill>
        <p:spPr>
          <a:xfrm>
            <a:off x="7497279" y="4559777"/>
            <a:ext cx="1481383" cy="810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56" y="2838769"/>
            <a:ext cx="1329406" cy="995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5853" r="4476" b="14909"/>
          <a:stretch/>
        </p:blipFill>
        <p:spPr>
          <a:xfrm>
            <a:off x="7788929" y="3899782"/>
            <a:ext cx="1168662" cy="611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00" y="2338577"/>
            <a:ext cx="1446133" cy="1027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05" y="2135810"/>
            <a:ext cx="923707" cy="612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8" y="3332329"/>
            <a:ext cx="1223638" cy="817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" b="15707"/>
          <a:stretch/>
        </p:blipFill>
        <p:spPr>
          <a:xfrm>
            <a:off x="242692" y="4326457"/>
            <a:ext cx="1753066" cy="10256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3109" y="1890313"/>
            <a:ext cx="181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First Impressions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6507" y="1755365"/>
            <a:ext cx="108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Discussion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3710" y="2042422"/>
            <a:ext cx="108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Sketching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39" y="1924642"/>
            <a:ext cx="270555" cy="2860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36" y="2405043"/>
            <a:ext cx="270555" cy="286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49" y="2857503"/>
            <a:ext cx="270555" cy="286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08" y="3437953"/>
            <a:ext cx="270555" cy="2860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24" y="3909711"/>
            <a:ext cx="270555" cy="286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90" y="4438638"/>
            <a:ext cx="270555" cy="2860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12" y="4904406"/>
            <a:ext cx="270555" cy="2860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50268" y="2037217"/>
            <a:ext cx="988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Diagrams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4867" y="2266709"/>
            <a:ext cx="88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Graphs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96990" y="2518949"/>
            <a:ext cx="68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8499" y="2172432"/>
            <a:ext cx="115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Exploring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59949" y="2428258"/>
            <a:ext cx="124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Speculating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96130" y="2761621"/>
            <a:ext cx="87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Taking Risks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47402" y="3306749"/>
            <a:ext cx="115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Modelling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7902" y="3554252"/>
            <a:ext cx="115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7714" y="3762035"/>
            <a:ext cx="115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Reflecting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80214" y="4180013"/>
            <a:ext cx="1269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Prototyping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15469" y="4694763"/>
            <a:ext cx="115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Provisional  Solution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15177" y="3605309"/>
            <a:ext cx="115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Clarifying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54850" y="3889828"/>
            <a:ext cx="115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Validating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54850" y="4145241"/>
            <a:ext cx="1341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Consolidating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10841" y="4559777"/>
            <a:ext cx="101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Critical Appraisal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7893" y="5516629"/>
            <a:ext cx="811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Potential of more developed thinking           Potential of more developed solutions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6A1815-7A3B-4BF8-B2D7-46C704C87B00}"/>
              </a:ext>
            </a:extLst>
          </p:cNvPr>
          <p:cNvSpPr txBox="1"/>
          <p:nvPr/>
        </p:nvSpPr>
        <p:spPr>
          <a:xfrm>
            <a:off x="1619672" y="260648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408" y="255151"/>
            <a:ext cx="87953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Any Questions?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schemeClr val="bg1"/>
              </a:solidFill>
              <a:latin typeface="+mj-lt"/>
              <a:ea typeface="ＭＳ Ｐゴシック" pitchFamily="1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schemeClr val="bg1"/>
              </a:solidFill>
              <a:latin typeface="+mj-lt"/>
              <a:ea typeface="ＭＳ Ｐゴシック" pitchFamily="1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Eduqas GCSE Design &amp; Technology team: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u="sng" dirty="0">
                <a:solidFill>
                  <a:schemeClr val="bg1"/>
                </a:solidFill>
                <a:latin typeface="+mj-lt"/>
                <a:ea typeface="ＭＳ Ｐゴシック" pitchFamily="1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designandtechnology@eduqas.co.uk</a:t>
            </a:r>
            <a:r>
              <a:rPr lang="en-GB" sz="4000" b="1" u="sng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i="0" dirty="0">
                <a:solidFill>
                  <a:schemeClr val="bg1"/>
                </a:solidFill>
                <a:effectLst/>
                <a:latin typeface="+mj-lt"/>
              </a:rPr>
              <a:t>029 2240 4303</a:t>
            </a:r>
            <a:endParaRPr lang="en-GB" sz="4000" b="1" u="sng" dirty="0">
              <a:solidFill>
                <a:schemeClr val="bg1"/>
              </a:solidFill>
              <a:latin typeface="+mj-lt"/>
              <a:ea typeface="ＭＳ Ｐゴシック" pitchFamily="1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6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>
                <a:latin typeface="+mj-lt"/>
                <a:cs typeface="Arial" panose="020B0604020202020204" pitchFamily="34" charset="0"/>
              </a:rPr>
              <a:t>Overall Structure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637174" cy="342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6" y="5418396"/>
            <a:ext cx="809022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1520" y="1196752"/>
            <a:ext cx="8418513" cy="1046163"/>
          </a:xfrm>
        </p:spPr>
        <p:txBody>
          <a:bodyPr/>
          <a:lstStyle/>
          <a:p>
            <a:r>
              <a:rPr lang="en-GB" b="1" dirty="0">
                <a:latin typeface="+mj-lt"/>
                <a:cs typeface="Arial" panose="020B0604020202020204" pitchFamily="34" charset="0"/>
              </a:rPr>
              <a:t>Mathematics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6745" y="2090739"/>
          <a:ext cx="7756634" cy="4262764"/>
        </p:xfrm>
        <a:graphic>
          <a:graphicData uri="http://schemas.openxmlformats.org/drawingml/2006/table">
            <a:tbl>
              <a:tblPr/>
              <a:tblGrid>
                <a:gridCol w="379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127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Recognise and use expressions in decimal and standard form 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Calculation of quantities of materials, costs and sizes</a:t>
                      </a:r>
                      <a:endParaRPr lang="en-GB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27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Use ratios, fractions and percentages 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Scaling drawings, analysing responses to user questionnaires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21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Calculate surface area and volume 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Determining quantities of materials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41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6028" y="2080917"/>
          <a:ext cx="8103475" cy="1725930"/>
        </p:xfrm>
        <a:graphic>
          <a:graphicData uri="http://schemas.openxmlformats.org/drawingml/2006/table">
            <a:tbl>
              <a:tblPr/>
              <a:tblGrid>
                <a:gridCol w="397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22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Presentation of data, diagrams, bar charts and histograms. </a:t>
                      </a:r>
                      <a:endParaRPr lang="en-GB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Construct and interpret frequency tables; present information on design decisions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4077072"/>
          <a:ext cx="8119241" cy="2598420"/>
        </p:xfrm>
        <a:graphic>
          <a:graphicData uri="http://schemas.openxmlformats.org/drawingml/2006/table">
            <a:tbl>
              <a:tblPr/>
              <a:tblGrid>
                <a:gridCol w="3980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8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Plot, draw and interpret appropriate graphs 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Analysis and presentation of performance data and client survey responses</a:t>
                      </a:r>
                      <a:endParaRPr lang="en-GB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Translate information between graphical and numeric form 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Extracting information from technical specifications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Placeholder 1"/>
          <p:cNvSpPr txBox="1">
            <a:spLocks/>
          </p:cNvSpPr>
          <p:nvPr/>
        </p:nvSpPr>
        <p:spPr>
          <a:xfrm>
            <a:off x="251520" y="1196752"/>
            <a:ext cx="8418513" cy="1046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3200" kern="1200" baseline="0">
                <a:solidFill>
                  <a:srgbClr val="E75306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+mj-lt"/>
                <a:cs typeface="Arial" panose="020B0604020202020204" pitchFamily="34" charset="0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118847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060849"/>
          <a:ext cx="8261130" cy="3822555"/>
        </p:xfrm>
        <a:graphic>
          <a:graphicData uri="http://schemas.openxmlformats.org/drawingml/2006/table">
            <a:tbl>
              <a:tblPr/>
              <a:tblGrid>
                <a:gridCol w="404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1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Use angular measures in degrees 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Measurement and marking out, creating tessellated patterns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Visualise and represent 2D and 3D forms including two dimensional representations of 3D objects 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Graphic presentation of design ideas and communicating intentions to others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Calculate areas of triangles and rectangles, surface areas and volumes of cubes 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C0C0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Determining the quantity of materials required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1520" y="1196752"/>
            <a:ext cx="8418513" cy="1046163"/>
          </a:xfrm>
        </p:spPr>
        <p:txBody>
          <a:bodyPr/>
          <a:lstStyle/>
          <a:p>
            <a:r>
              <a:rPr lang="en-GB" b="1" dirty="0">
                <a:latin typeface="+mj-lt"/>
                <a:cs typeface="Arial" panose="020B0604020202020204" pitchFamily="34" charset="0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291873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854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168172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</a:t>
            </a:r>
            <a:endParaRPr lang="en-US" sz="3100" b="1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000" y="1124744"/>
            <a:ext cx="873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Externally examined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50% </a:t>
            </a:r>
            <a:r>
              <a:rPr lang="en-GB" sz="2800" dirty="0">
                <a:latin typeface="+mj-lt"/>
                <a:cs typeface="Arial" panose="020B0604020202020204" pitchFamily="34" charset="0"/>
              </a:rPr>
              <a:t>of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 Hours </a:t>
            </a:r>
            <a:r>
              <a:rPr lang="en-GB" sz="2800" dirty="0">
                <a:latin typeface="+mj-lt"/>
                <a:cs typeface="Arial" panose="020B0604020202020204" pitchFamily="34" charset="0"/>
              </a:rPr>
              <a:t>in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100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A mix of short answer, structured and extended writing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Based on: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	technical principles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	designing and making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along with their ability 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+mj-lt"/>
                <a:cs typeface="Arial" panose="020B0604020202020204" pitchFamily="34" charset="0"/>
              </a:rPr>
              <a:t> 	analyse and evaluate design decisions and wider issues in design and technology.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Draft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port" ma:contentTypeID="0x0101003DB520055EDDB440B1956AA9AA49CCC9008AC6DD063BF8A843814C93602F2811A8" ma:contentTypeVersion="3" ma:contentTypeDescription="" ma:contentTypeScope="" ma:versionID="ed67c02b7ba8b53eaf33bd4995d14b95">
  <xsd:schema xmlns:xsd="http://www.w3.org/2001/XMLSchema" xmlns:xs="http://www.w3.org/2001/XMLSchema" xmlns:p="http://schemas.microsoft.com/office/2006/metadata/properties" xmlns:ns1="http://schemas.microsoft.com/sharepoint/v3" xmlns:ns3="2f2f9355-f80e-4d7b-937a-0c27cfa03643" targetNamespace="http://schemas.microsoft.com/office/2006/metadata/properties" ma:root="true" ma:fieldsID="0b3018bc0c491f01e46714ca73d4a17f" ns1:_="" ns3:_="">
    <xsd:import namespace="http://schemas.microsoft.com/sharepoint/v3"/>
    <xsd:import namespace="2f2f9355-f80e-4d7b-937a-0c27cfa03643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3:WJEC_x0020_Language" minOccurs="0"/>
                <xsd:element ref="ns3:WJEC_x0020_Available_x0020_Online" minOccurs="0"/>
                <xsd:element ref="ns1:PublishingStartDate" minOccurs="0"/>
                <xsd:element ref="ns1:PublishingExpirationDate" minOccurs="0"/>
                <xsd:element ref="ns3:k48d8005054a4dd09ad49b7c837f0781" minOccurs="0"/>
                <xsd:element ref="ns3:TaxCatchAll" minOccurs="0"/>
                <xsd:element ref="ns3:TaxCatchAllLabel" minOccurs="0"/>
                <xsd:element ref="ns3:aa87a6a0bdfe4bfb97a25745bc8270e2" minOccurs="0"/>
                <xsd:element ref="ns3:bd6821cb7d3c4b4ab1e70668a679dc90" minOccurs="0"/>
                <xsd:element ref="ns3:i2be6ccaef284b9d8cadff396f0db8d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3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f9355-f80e-4d7b-937a-0c27cfa03643" elementFormDefault="qualified">
    <xsd:import namespace="http://schemas.microsoft.com/office/2006/documentManagement/types"/>
    <xsd:import namespace="http://schemas.microsoft.com/office/infopath/2007/PartnerControls"/>
    <xsd:element name="WJEC_x0020_Language" ma:index="7" nillable="true" ma:displayName="WJEC Language" ma:default="English" ma:internalName="WJEC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Welsh"/>
                  </xsd:restriction>
                </xsd:simpleType>
              </xsd:element>
            </xsd:sequence>
          </xsd:extension>
        </xsd:complexContent>
      </xsd:complexType>
    </xsd:element>
    <xsd:element name="WJEC_x0020_Available_x0020_Online" ma:index="8" nillable="true" ma:displayName="WJEC Available Online" ma:default="0" ma:internalName="WJEC_x0020_Available_x0020_Online">
      <xsd:simpleType>
        <xsd:restriction base="dms:Boolean"/>
      </xsd:simpleType>
    </xsd:element>
    <xsd:element name="k48d8005054a4dd09ad49b7c837f0781" ma:index="12" nillable="true" ma:taxonomy="true" ma:internalName="k48d8005054a4dd09ad49b7c837f0781" ma:taxonomyFieldName="WJEC_x0020_Audiences" ma:displayName="WJEC Audiences" ma:default="" ma:fieldId="{448d8005-054a-4dd0-9ad4-9b7c837f0781}" ma:taxonomyMulti="true" ma:sspId="e1033d4c-53f7-4655-8cf6-8161ad0c09ed" ma:termSetId="b89074ec-3517-46a7-9614-0eff054342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59de1963-ebd9-4991-80fe-8418a0c4d772}" ma:internalName="TaxCatchAll" ma:showField="CatchAllData" ma:web="684694db-19af-4efc-9f0d-c0ef77fa7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59de1963-ebd9-4991-80fe-8418a0c4d772}" ma:internalName="TaxCatchAllLabel" ma:readOnly="true" ma:showField="CatchAllDataLabel" ma:web="684694db-19af-4efc-9f0d-c0ef77fa7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a87a6a0bdfe4bfb97a25745bc8270e2" ma:index="17" nillable="true" ma:taxonomy="true" ma:internalName="aa87a6a0bdfe4bfb97a25745bc8270e2" ma:taxonomyFieldName="WJEC_x0020_Department" ma:displayName="WJEC Department" ma:default="" ma:fieldId="{aa87a6a0-bdfe-4bfb-97a2-5745bc8270e2}" ma:taxonomyMulti="true" ma:sspId="e1033d4c-53f7-4655-8cf6-8161ad0c09ed" ma:termSetId="076cd7ee-ac20-4cd2-af1f-bceb730fad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6821cb7d3c4b4ab1e70668a679dc90" ma:index="20" nillable="true" ma:taxonomy="true" ma:internalName="bd6821cb7d3c4b4ab1e70668a679dc90" ma:taxonomyFieldName="Level" ma:displayName="WJEC Level" ma:default="" ma:fieldId="{bd6821cb-7d3c-4b4a-b1e7-0668a679dc90}" ma:sspId="e1033d4c-53f7-4655-8cf6-8161ad0c09ed" ma:termSetId="fa8f317e-b53d-4085-af76-4ea65a528b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be6ccaef284b9d8cadff396f0db8d6" ma:index="22" nillable="true" ma:taxonomy="true" ma:internalName="i2be6ccaef284b9d8cadff396f0db8d6" ma:taxonomyFieldName="WJEC_x0020_Subject" ma:displayName="WJEC Subject" ma:default="" ma:fieldId="{22be6cca-ef28-4b9d-8cad-ff396f0db8d6}" ma:sspId="e1033d4c-53f7-4655-8cf6-8161ad0c09ed" ma:termSetId="8c3126d1-d4d2-41e8-bc2c-f4f0690100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48d8005054a4dd09ad49b7c837f0781 xmlns="2f2f9355-f80e-4d7b-937a-0c27cfa03643">
      <Terms xmlns="http://schemas.microsoft.com/office/infopath/2007/PartnerControls"/>
    </k48d8005054a4dd09ad49b7c837f0781>
    <WJEC_x0020_Language xmlns="2f2f9355-f80e-4d7b-937a-0c27cfa03643">
      <Value>English</Value>
    </WJEC_x0020_Language>
    <WJEC_x0020_Available_x0020_Online xmlns="2f2f9355-f80e-4d7b-937a-0c27cfa03643">false</WJEC_x0020_Available_x0020_Online>
    <i2be6ccaef284b9d8cadff396f0db8d6 xmlns="2f2f9355-f80e-4d7b-937a-0c27cfa03643">
      <Terms xmlns="http://schemas.microsoft.com/office/infopath/2007/PartnerControls"/>
    </i2be6ccaef284b9d8cadff396f0db8d6>
    <TaxCatchAll xmlns="2f2f9355-f80e-4d7b-937a-0c27cfa03643"/>
    <bd6821cb7d3c4b4ab1e70668a679dc90 xmlns="2f2f9355-f80e-4d7b-937a-0c27cfa03643">
      <Terms xmlns="http://schemas.microsoft.com/office/infopath/2007/PartnerControls"/>
    </bd6821cb7d3c4b4ab1e70668a679dc90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aa87a6a0bdfe4bfb97a25745bc8270e2 xmlns="2f2f9355-f80e-4d7b-937a-0c27cfa03643">
      <Terms xmlns="http://schemas.microsoft.com/office/infopath/2007/PartnerControls"/>
    </aa87a6a0bdfe4bfb97a25745bc8270e2>
  </documentManagement>
</p:properties>
</file>

<file path=customXml/item4.xml><?xml version="1.0" encoding="utf-8"?>
<?mso-contentType ?>
<SharedContentType xmlns="Microsoft.SharePoint.Taxonomy.ContentTypeSync" SourceId="e1033d4c-53f7-4655-8cf6-8161ad0c09ed" ContentTypeId="0x0101003DB520055EDDB440B1956AA9AA49CCC9" PreviousValue="false"/>
</file>

<file path=customXml/itemProps1.xml><?xml version="1.0" encoding="utf-8"?>
<ds:datastoreItem xmlns:ds="http://schemas.openxmlformats.org/officeDocument/2006/customXml" ds:itemID="{80211A3F-D2F6-45EC-894C-0EA52CD85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f2f9355-f80e-4d7b-937a-0c27cfa036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7E7295-15A5-4D9D-9D42-843B87396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5852B-78CA-4A4E-994A-720D35F06582}">
  <ds:schemaRefs>
    <ds:schemaRef ds:uri="http://schemas.microsoft.com/office/2006/metadata/properties"/>
    <ds:schemaRef ds:uri="http://schemas.microsoft.com/office/infopath/2007/PartnerControls"/>
    <ds:schemaRef ds:uri="2f2f9355-f80e-4d7b-937a-0c27cfa0364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0CA6C7AE-9A27-4F73-87D0-5B9A84D7A30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Draft 1</Template>
  <TotalTime>63</TotalTime>
  <Words>2874</Words>
  <Application>Microsoft Office PowerPoint</Application>
  <PresentationFormat>On-screen Show (4:3)</PresentationFormat>
  <Paragraphs>575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Constantia</vt:lpstr>
      <vt:lpstr>Gotham Rounded Book</vt:lpstr>
      <vt:lpstr>Symbol</vt:lpstr>
      <vt:lpstr>Wingdings</vt:lpstr>
      <vt:lpstr>Wingdings 2</vt:lpstr>
      <vt:lpstr>Presentation Draft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howels</dc:creator>
  <cp:lastModifiedBy>Jones, David Robert</cp:lastModifiedBy>
  <cp:revision>22</cp:revision>
  <dcterms:created xsi:type="dcterms:W3CDTF">2017-12-04T12:37:04Z</dcterms:created>
  <dcterms:modified xsi:type="dcterms:W3CDTF">2021-12-14T14:49:32Z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0x0101003DB520055EDDB440B1956AA9AA49CCC9008AC6DD063BF8A843814C93602F2811A8</vt:lpwstr>
  </property>
  <property fmtid="{D5CDD505-2E9C-101B-9397-08002B2CF9AE}" pid="3" name="WJEC_x0020_Department">
    <vt:lpwstr/>
  </property>
  <property fmtid="{D5CDD505-2E9C-101B-9397-08002B2CF9AE}" pid="4" name="WJEC_x0020_Audiences">
    <vt:lpwstr/>
  </property>
  <property fmtid="{D5CDD505-2E9C-101B-9397-08002B2CF9AE}" pid="5" name="WJEC Department">
    <vt:lpwstr/>
  </property>
  <property fmtid="{D5CDD505-2E9C-101B-9397-08002B2CF9AE}" pid="6" name="WJEC Audiences">
    <vt:lpwstr/>
  </property>
</Properties>
</file>