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93" r:id="rId6"/>
    <p:sldId id="294" r:id="rId7"/>
    <p:sldId id="313" r:id="rId8"/>
    <p:sldId id="328" r:id="rId9"/>
    <p:sldId id="329" r:id="rId10"/>
    <p:sldId id="331" r:id="rId11"/>
    <p:sldId id="332" r:id="rId12"/>
    <p:sldId id="330" r:id="rId13"/>
    <p:sldId id="307" r:id="rId14"/>
    <p:sldId id="304" r:id="rId15"/>
    <p:sldId id="305" r:id="rId16"/>
    <p:sldId id="306" r:id="rId17"/>
    <p:sldId id="303" r:id="rId18"/>
    <p:sldId id="300" r:id="rId19"/>
    <p:sldId id="301" r:id="rId20"/>
    <p:sldId id="322" r:id="rId21"/>
    <p:sldId id="302" r:id="rId22"/>
    <p:sldId id="314" r:id="rId23"/>
    <p:sldId id="316" r:id="rId24"/>
    <p:sldId id="317" r:id="rId25"/>
    <p:sldId id="318" r:id="rId26"/>
    <p:sldId id="319" r:id="rId27"/>
    <p:sldId id="320" r:id="rId28"/>
    <p:sldId id="321" r:id="rId29"/>
    <p:sldId id="324" r:id="rId30"/>
    <p:sldId id="325" r:id="rId31"/>
    <p:sldId id="326" r:id="rId32"/>
    <p:sldId id="308" r:id="rId33"/>
    <p:sldId id="310" r:id="rId34"/>
    <p:sldId id="311" r:id="rId35"/>
    <p:sldId id="312" r:id="rId36"/>
    <p:sldId id="327" r:id="rId37"/>
    <p:sldId id="333" r:id="rId38"/>
    <p:sldId id="272" r:id="rId39"/>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9" autoAdjust="0"/>
    <p:restoredTop sz="94660"/>
  </p:normalViewPr>
  <p:slideViewPr>
    <p:cSldViewPr snapToGrid="0" snapToObjects="1">
      <p:cViewPr>
        <p:scale>
          <a:sx n="80" d="100"/>
          <a:sy n="80" d="100"/>
        </p:scale>
        <p:origin x="-1086" y="-87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Corbis-42-53088181_bandw.jpg"/>
          <p:cNvPicPr preferRelativeResize="0">
            <a:picLocks/>
          </p:cNvPicPr>
          <p:nvPr userDrawn="1"/>
        </p:nvPicPr>
        <p:blipFill rotWithShape="1">
          <a:blip r:embed="rId2" r:link="rId3">
            <a:extLst>
              <a:ext uri="{28A0092B-C50C-407E-A947-70E740481C1C}">
                <a14:useLocalDpi xmlns:a14="http://schemas.microsoft.com/office/drawing/2010/main" val="0"/>
              </a:ext>
            </a:extLst>
          </a:blip>
          <a:srcRect l="331" t="9973" r="-331" b="4013"/>
          <a:stretch/>
        </p:blipFill>
        <p:spPr>
          <a:xfrm>
            <a:off x="5525038" y="2485776"/>
            <a:ext cx="3261600" cy="2805414"/>
          </a:xfrm>
          <a:prstGeom prst="rect">
            <a:avLst/>
          </a:prstGeom>
        </p:spPr>
      </p:pic>
      <p:sp>
        <p:nvSpPr>
          <p:cNvPr id="16"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p:txBody>
      </p:sp>
      <p:sp>
        <p:nvSpPr>
          <p:cNvPr id="18" name="Text Placeholder 17"/>
          <p:cNvSpPr>
            <a:spLocks noGrp="1"/>
          </p:cNvSpPr>
          <p:nvPr>
            <p:ph type="body" sz="quarter" idx="15" hasCustomPrompt="1"/>
          </p:nvPr>
        </p:nvSpPr>
        <p:spPr>
          <a:xfrm>
            <a:off x="487363" y="2486025"/>
            <a:ext cx="486886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baseline="30000" dirty="0" err="1" smtClean="0">
                <a:solidFill>
                  <a:srgbClr val="5A5A59"/>
                </a:solidFill>
                <a:latin typeface="Bliss-Light"/>
                <a:cs typeface="Bliss-Light"/>
              </a:rPr>
              <a:t>Invellab</a:t>
            </a:r>
            <a:r>
              <a:rPr lang="en-GB" baseline="30000" dirty="0" smtClean="0">
                <a:solidFill>
                  <a:srgbClr val="5A5A59"/>
                </a:solidFill>
                <a:latin typeface="Bliss-Light"/>
                <a:cs typeface="Bliss-Light"/>
              </a:rPr>
              <a:t> id </a:t>
            </a:r>
            <a:r>
              <a:rPr lang="en-GB" baseline="30000" dirty="0" err="1" smtClean="0">
                <a:solidFill>
                  <a:srgbClr val="5A5A59"/>
                </a:solidFill>
                <a:latin typeface="Bliss-Light"/>
                <a:cs typeface="Bliss-Light"/>
              </a:rPr>
              <a:t>quiberumqui</a:t>
            </a:r>
            <a:r>
              <a:rPr lang="en-GB" baseline="30000" dirty="0" smtClean="0">
                <a:solidFill>
                  <a:srgbClr val="5A5A59"/>
                </a:solidFill>
                <a:latin typeface="Bliss-Light"/>
                <a:cs typeface="Bliss-Light"/>
              </a:rPr>
              <a:t> non </a:t>
            </a:r>
            <a:r>
              <a:rPr lang="en-GB" baseline="30000" dirty="0" err="1" smtClean="0">
                <a:solidFill>
                  <a:srgbClr val="5A5A59"/>
                </a:solidFill>
                <a:latin typeface="Bliss-Light"/>
                <a:cs typeface="Bliss-Light"/>
              </a:rPr>
              <a:t>rerovit</a:t>
            </a:r>
            <a:r>
              <a:rPr lang="en-GB" baseline="30000" dirty="0" smtClean="0">
                <a:solidFill>
                  <a:srgbClr val="5A5A59"/>
                </a:solidFill>
                <a:latin typeface="Bliss-Light"/>
                <a:cs typeface="Bliss-Light"/>
              </a:rPr>
              <a:t> era </a:t>
            </a:r>
            <a:r>
              <a:rPr lang="en-GB" baseline="30000" dirty="0" err="1" smtClean="0">
                <a:solidFill>
                  <a:srgbClr val="5A5A59"/>
                </a:solidFill>
                <a:latin typeface="Bliss-Light"/>
                <a:cs typeface="Bliss-Light"/>
              </a:rPr>
              <a:t>consequunt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accabor</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epelicabo</a:t>
            </a:r>
            <a:r>
              <a:rPr lang="en-GB" baseline="30000" dirty="0" smtClean="0">
                <a:solidFill>
                  <a:srgbClr val="5A5A59"/>
                </a:solidFill>
                <a:latin typeface="Bliss-Light"/>
                <a:cs typeface="Bliss-Light"/>
              </a:rPr>
              <a:t>. Nam, id ex </a:t>
            </a:r>
            <a:r>
              <a:rPr lang="en-GB" baseline="30000" dirty="0" err="1" smtClean="0">
                <a:solidFill>
                  <a:srgbClr val="5A5A59"/>
                </a:solidFill>
                <a:latin typeface="Bliss-Light"/>
                <a:cs typeface="Bliss-Light"/>
              </a:rPr>
              <a:t>enis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alis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doluptas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sunt</a:t>
            </a:r>
            <a:r>
              <a:rPr lang="en-GB" baseline="30000" dirty="0" smtClean="0">
                <a:solidFill>
                  <a:srgbClr val="5A5A59"/>
                </a:solidFill>
                <a:latin typeface="Bliss-Light"/>
                <a:cs typeface="Bliss-Light"/>
              </a:rPr>
              <a:t> pa non </a:t>
            </a:r>
            <a:r>
              <a:rPr lang="en-GB" baseline="30000" dirty="0" err="1" smtClean="0">
                <a:solidFill>
                  <a:srgbClr val="5A5A59"/>
                </a:solidFill>
                <a:latin typeface="Bliss-Light"/>
                <a:cs typeface="Bliss-Light"/>
              </a:rPr>
              <a:t>plaudam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rateseque</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oditibusae</a:t>
            </a:r>
            <a:r>
              <a:rPr lang="en-GB" baseline="30000" dirty="0" smtClean="0">
                <a:solidFill>
                  <a:srgbClr val="5A5A59"/>
                </a:solidFill>
                <a:latin typeface="Bliss-Light"/>
                <a:cs typeface="Bliss-Light"/>
              </a:rPr>
              <a:t> is </a:t>
            </a:r>
            <a:r>
              <a:rPr lang="en-GB" baseline="30000" dirty="0" err="1" smtClean="0">
                <a:solidFill>
                  <a:srgbClr val="5A5A59"/>
                </a:solidFill>
                <a:latin typeface="Bliss-Light"/>
                <a:cs typeface="Bliss-Light"/>
              </a:rPr>
              <a:t>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eturem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ea</a:t>
            </a:r>
            <a:r>
              <a:rPr lang="en-GB" baseline="30000" dirty="0" smtClean="0">
                <a:solidFill>
                  <a:srgbClr val="5A5A59"/>
                </a:solidFill>
                <a:latin typeface="Bliss-Light"/>
                <a:cs typeface="Bliss-Light"/>
              </a:rPr>
              <a:t> dent </a:t>
            </a:r>
            <a:r>
              <a:rPr lang="en-GB" baseline="30000" dirty="0" err="1" smtClean="0">
                <a:solidFill>
                  <a:srgbClr val="5A5A59"/>
                </a:solidFill>
                <a:latin typeface="Bliss-Light"/>
                <a:cs typeface="Bliss-Light"/>
              </a:rPr>
              <a:t>est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esed</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modis</a:t>
            </a:r>
            <a:r>
              <a:rPr lang="en-GB" baseline="30000" dirty="0" smtClean="0">
                <a:solidFill>
                  <a:srgbClr val="5A5A59"/>
                </a:solidFill>
                <a:latin typeface="Bliss-Light"/>
                <a:cs typeface="Bliss-Light"/>
              </a:rPr>
              <a:t> quam, quam, id </a:t>
            </a:r>
            <a:r>
              <a:rPr lang="en-GB" baseline="30000" dirty="0" err="1" smtClean="0">
                <a:solidFill>
                  <a:srgbClr val="5A5A59"/>
                </a:solidFill>
                <a:latin typeface="Bliss-Light"/>
                <a:cs typeface="Bliss-Light"/>
              </a:rPr>
              <a:t>modit</a:t>
            </a:r>
            <a:r>
              <a:rPr lang="en-GB" baseline="30000" dirty="0" smtClean="0">
                <a:solidFill>
                  <a:srgbClr val="5A5A59"/>
                </a:solidFill>
                <a:latin typeface="Bliss-Light"/>
                <a:cs typeface="Bliss-Light"/>
              </a:rPr>
              <a:t> mi, </a:t>
            </a:r>
            <a:r>
              <a:rPr lang="en-GB" baseline="30000" dirty="0" err="1" smtClean="0">
                <a:solidFill>
                  <a:srgbClr val="5A5A59"/>
                </a:solidFill>
                <a:latin typeface="Bliss-Light"/>
                <a:cs typeface="Bliss-Light"/>
              </a:rPr>
              <a:t>omnit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accusci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magnatur</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solum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int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ullandi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oreium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eos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que</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veligenim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reperatio</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doluptatem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voluptam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comnim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fugitat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iorecup</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tincti</a:t>
            </a:r>
            <a:r>
              <a:rPr lang="en-GB" baseline="30000" dirty="0" smtClean="0">
                <a:solidFill>
                  <a:srgbClr val="5A5A59"/>
                </a:solidFill>
                <a:latin typeface="Bliss-Light"/>
                <a:cs typeface="Bliss-Light"/>
              </a:rPr>
              <a:t>. </a:t>
            </a:r>
          </a:p>
          <a:p>
            <a:pPr lvl="0"/>
            <a:endParaRPr lang="en-GB" dirty="0"/>
          </a:p>
        </p:txBody>
      </p:sp>
    </p:spTree>
    <p:extLst>
      <p:ext uri="{BB962C8B-B14F-4D97-AF65-F5344CB8AC3E}">
        <p14:creationId xmlns:p14="http://schemas.microsoft.com/office/powerpoint/2010/main" val="364949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
        <p:nvSpPr>
          <p:cNvPr id="10" name="Content Placeholder 2"/>
          <p:cNvSpPr>
            <a:spLocks noGrp="1"/>
          </p:cNvSpPr>
          <p:nvPr>
            <p:ph idx="1" hasCustomPrompt="1"/>
          </p:nvPr>
        </p:nvSpPr>
        <p:spPr>
          <a:xfrm>
            <a:off x="457200" y="2894121"/>
            <a:ext cx="8229600" cy="2829786"/>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defRPr>
            </a:lvl1pPr>
          </a:lstStyle>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Bliss-Light"/>
                <a:ea typeface="ＭＳ Ｐゴシック" pitchFamily="1" charset="-128"/>
                <a:cs typeface="Bliss-Light"/>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Tree>
    <p:extLst>
      <p:ext uri="{BB962C8B-B14F-4D97-AF65-F5344CB8AC3E}">
        <p14:creationId xmlns:p14="http://schemas.microsoft.com/office/powerpoint/2010/main" val="1545974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extBox 8"/>
          <p:cNvSpPr txBox="1"/>
          <p:nvPr userDrawn="1"/>
        </p:nvSpPr>
        <p:spPr>
          <a:xfrm>
            <a:off x="479107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smtClean="0">
              <a:solidFill>
                <a:srgbClr val="5A5A59"/>
              </a:solidFill>
              <a:latin typeface="Bliss-Light"/>
              <a:cs typeface="Bliss-Light"/>
            </a:endParaRPr>
          </a:p>
          <a:p>
            <a:pPr>
              <a:lnSpc>
                <a:spcPct val="150000"/>
              </a:lnSpc>
            </a:pPr>
            <a:r>
              <a:rPr lang="en-GB" i="1" baseline="30000" dirty="0" smtClean="0">
                <a:solidFill>
                  <a:srgbClr val="5A5A59"/>
                </a:solidFill>
                <a:latin typeface="Bliss-Light"/>
                <a:cs typeface="Bliss-Light"/>
              </a:rPr>
              <a:t>“</a:t>
            </a:r>
            <a:r>
              <a:rPr lang="en-GB" i="1" baseline="30000" dirty="0" err="1" smtClean="0">
                <a:solidFill>
                  <a:srgbClr val="5A5A59"/>
                </a:solidFill>
                <a:latin typeface="Bliss-Light"/>
                <a:cs typeface="Bliss-Light"/>
              </a:rPr>
              <a:t>Lorem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ipsum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sit </a:t>
            </a:r>
            <a:r>
              <a:rPr lang="en-GB" i="1" baseline="30000" dirty="0" err="1" smtClean="0">
                <a:solidFill>
                  <a:srgbClr val="5A5A59"/>
                </a:solidFill>
                <a:latin typeface="Bliss-Light"/>
                <a:cs typeface="Bliss-Light"/>
              </a:rPr>
              <a:t>amet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consectetuer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adipiscing</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elit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commodo</a:t>
            </a:r>
            <a:r>
              <a:rPr lang="en-GB" i="1" baseline="30000" dirty="0" smtClean="0">
                <a:solidFill>
                  <a:srgbClr val="5A5A59"/>
                </a:solidFill>
                <a:latin typeface="Bliss-Light"/>
                <a:cs typeface="Bliss-Light"/>
              </a:rPr>
              <a:t> ligula </a:t>
            </a:r>
            <a:r>
              <a:rPr lang="en-GB" i="1" baseline="30000" dirty="0" err="1" smtClean="0">
                <a:solidFill>
                  <a:srgbClr val="5A5A59"/>
                </a:solidFill>
                <a:latin typeface="Bliss-Light"/>
                <a:cs typeface="Bliss-Light"/>
              </a:rPr>
              <a:t>eget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massa</a:t>
            </a:r>
            <a:r>
              <a:rPr lang="en-GB" i="1" baseline="30000" dirty="0" smtClean="0">
                <a:solidFill>
                  <a:srgbClr val="5A5A59"/>
                </a:solidFill>
                <a:latin typeface="Bliss-Light"/>
                <a:cs typeface="Bliss-Light"/>
              </a:rPr>
              <a:t>. Cum </a:t>
            </a:r>
            <a:r>
              <a:rPr lang="en-GB" i="1" baseline="30000" dirty="0" err="1" smtClean="0">
                <a:solidFill>
                  <a:srgbClr val="5A5A59"/>
                </a:solidFill>
                <a:latin typeface="Bliss-Light"/>
                <a:cs typeface="Bliss-Light"/>
              </a:rPr>
              <a:t>sociis</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natoque</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smtClean="0">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a:t>
            </a:r>
          </a:p>
          <a:p>
            <a:pPr algn="r">
              <a:lnSpc>
                <a:spcPct val="150000"/>
              </a:lnSpc>
            </a:pPr>
            <a:endParaRPr lang="en-GB" sz="1600" i="1" baseline="30000" dirty="0" smtClean="0">
              <a:solidFill>
                <a:srgbClr val="5A5A59"/>
              </a:solidFill>
              <a:latin typeface="Bliss-Light"/>
              <a:cs typeface="Bliss-Light"/>
            </a:endParaRPr>
          </a:p>
          <a:p>
            <a:pPr algn="r">
              <a:lnSpc>
                <a:spcPct val="150000"/>
              </a:lnSpc>
            </a:pPr>
            <a:r>
              <a:rPr lang="en-GB" b="1" baseline="30000" dirty="0" smtClean="0">
                <a:solidFill>
                  <a:srgbClr val="5A5A59"/>
                </a:solidFill>
                <a:latin typeface="Bliss-Light"/>
                <a:cs typeface="Bliss-Light"/>
              </a:rPr>
              <a:t>- Name, Organisation, Date</a:t>
            </a:r>
            <a:endParaRPr lang="en-GB" b="1" baseline="30000" dirty="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0" name="TextBox 9"/>
          <p:cNvSpPr txBox="1"/>
          <p:nvPr userDrawn="1"/>
        </p:nvSpPr>
        <p:spPr>
          <a:xfrm>
            <a:off x="58102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smtClean="0">
              <a:solidFill>
                <a:srgbClr val="5A5A59"/>
              </a:solidFill>
              <a:latin typeface="Bliss-Light"/>
              <a:cs typeface="Bliss-Light"/>
            </a:endParaRPr>
          </a:p>
          <a:p>
            <a:pPr>
              <a:lnSpc>
                <a:spcPct val="150000"/>
              </a:lnSpc>
            </a:pPr>
            <a:r>
              <a:rPr lang="en-GB" i="1" baseline="30000" dirty="0" smtClean="0">
                <a:solidFill>
                  <a:srgbClr val="5A5A59"/>
                </a:solidFill>
                <a:latin typeface="Bliss-Light"/>
                <a:cs typeface="Bliss-Light"/>
              </a:rPr>
              <a:t>“</a:t>
            </a:r>
            <a:r>
              <a:rPr lang="en-GB" i="1" baseline="30000" dirty="0" err="1" smtClean="0">
                <a:solidFill>
                  <a:srgbClr val="5A5A59"/>
                </a:solidFill>
                <a:latin typeface="Bliss-Light"/>
                <a:cs typeface="Bliss-Light"/>
              </a:rPr>
              <a:t>Lorem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ipsum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sit </a:t>
            </a:r>
            <a:r>
              <a:rPr lang="en-GB" i="1" baseline="30000" dirty="0" err="1" smtClean="0">
                <a:solidFill>
                  <a:srgbClr val="5A5A59"/>
                </a:solidFill>
                <a:latin typeface="Bliss-Light"/>
                <a:cs typeface="Bliss-Light"/>
              </a:rPr>
              <a:t>amet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consectetuer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adipiscing</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elit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commodo</a:t>
            </a:r>
            <a:r>
              <a:rPr lang="en-GB" i="1" baseline="30000" dirty="0" smtClean="0">
                <a:solidFill>
                  <a:srgbClr val="5A5A59"/>
                </a:solidFill>
                <a:latin typeface="Bliss-Light"/>
                <a:cs typeface="Bliss-Light"/>
              </a:rPr>
              <a:t> ligula </a:t>
            </a:r>
            <a:r>
              <a:rPr lang="en-GB" i="1" baseline="30000" dirty="0" err="1" smtClean="0">
                <a:solidFill>
                  <a:srgbClr val="5A5A59"/>
                </a:solidFill>
                <a:latin typeface="Bliss-Light"/>
                <a:cs typeface="Bliss-Light"/>
              </a:rPr>
              <a:t>eget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massa</a:t>
            </a:r>
            <a:r>
              <a:rPr lang="en-GB" i="1" baseline="30000" dirty="0" smtClean="0">
                <a:solidFill>
                  <a:srgbClr val="5A5A59"/>
                </a:solidFill>
                <a:latin typeface="Bliss-Light"/>
                <a:cs typeface="Bliss-Light"/>
              </a:rPr>
              <a:t>. Cum </a:t>
            </a:r>
            <a:r>
              <a:rPr lang="en-GB" i="1" baseline="30000" dirty="0" err="1" smtClean="0">
                <a:solidFill>
                  <a:srgbClr val="5A5A59"/>
                </a:solidFill>
                <a:latin typeface="Bliss-Light"/>
                <a:cs typeface="Bliss-Light"/>
              </a:rPr>
              <a:t>sociis</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natoque</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smtClean="0">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a:t>
            </a:r>
          </a:p>
          <a:p>
            <a:pPr algn="r">
              <a:lnSpc>
                <a:spcPct val="150000"/>
              </a:lnSpc>
            </a:pPr>
            <a:endParaRPr lang="en-GB" sz="1600" b="1" i="1" baseline="30000" dirty="0" smtClean="0">
              <a:solidFill>
                <a:srgbClr val="5A5A59"/>
              </a:solidFill>
              <a:latin typeface="Bliss-Light"/>
              <a:cs typeface="Bliss-Light"/>
            </a:endParaRPr>
          </a:p>
          <a:p>
            <a:pPr algn="r">
              <a:lnSpc>
                <a:spcPct val="150000"/>
              </a:lnSpc>
            </a:pPr>
            <a:r>
              <a:rPr lang="en-GB" b="1" baseline="30000" dirty="0" smtClean="0">
                <a:solidFill>
                  <a:srgbClr val="5A5A59"/>
                </a:solidFill>
                <a:latin typeface="Bliss-Light"/>
                <a:cs typeface="Bliss-Light"/>
              </a:rPr>
              <a:t>- Name, Organisation, Date</a:t>
            </a:r>
            <a:endParaRPr lang="en-GB" b="1" baseline="30000" dirty="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1"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358101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aphicFrame>
        <p:nvGraphicFramePr>
          <p:cNvPr id="11" name="Table 10"/>
          <p:cNvGraphicFramePr>
            <a:graphicFrameLocks noGrp="1"/>
          </p:cNvGraphicFramePr>
          <p:nvPr userDrawn="1">
            <p:extLst>
              <p:ext uri="{D42A27DB-BD31-4B8C-83A1-F6EECF244321}">
                <p14:modId xmlns:p14="http://schemas.microsoft.com/office/powerpoint/2010/main" val="152538746"/>
              </p:ext>
            </p:extLst>
          </p:nvPr>
        </p:nvGraphicFramePr>
        <p:xfrm>
          <a:off x="481547" y="2770558"/>
          <a:ext cx="5759450" cy="3007274"/>
        </p:xfrm>
        <a:graphic>
          <a:graphicData uri="http://schemas.openxmlformats.org/drawingml/2006/table">
            <a:tbl>
              <a:tblPr firstRow="1" bandRow="1">
                <a:tableStyleId>{46F890A9-2807-4EBB-B81D-B2AA78EC7F39}</a:tableStyleId>
              </a:tblPr>
              <a:tblGrid>
                <a:gridCol w="2879725"/>
                <a:gridCol w="2879725"/>
              </a:tblGrid>
              <a:tr h="604893">
                <a:tc gridSpan="2">
                  <a:txBody>
                    <a:bodyPr/>
                    <a:lstStyle/>
                    <a:p>
                      <a:pPr algn="l"/>
                      <a:r>
                        <a:rPr lang="en-GB" dirty="0" smtClean="0">
                          <a:latin typeface="Bliss-Light"/>
                        </a:rPr>
                        <a:t>Table Heading</a:t>
                      </a:r>
                      <a:endParaRPr lang="en-GB" dirty="0">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5306"/>
                    </a:solidFill>
                  </a:tcPr>
                </a:tc>
                <a:tc hMerge="1">
                  <a:txBody>
                    <a:bodyPr/>
                    <a:lstStyle/>
                    <a:p>
                      <a:endParaRPr lang="en-GB" dirty="0">
                        <a:latin typeface="Bliss-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3C06"/>
                    </a:solidFill>
                  </a:tcPr>
                </a:tc>
              </a:tr>
              <a:tr h="3679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3532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smtClean="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2"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222607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5" r:id="rId5"/>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file://localhost/Volumes/Other%20Clients/Eduqas/P17661%20Eduqas%20Brand%20Identity%20Guidelines/Links/Corbis-42-53088181.jpg"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hyperlink" Target="mailto:hugh.lester@eduqas.co.uk" TargetMode="External"/><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1098550"/>
            <a:ext cx="8446160" cy="2259080"/>
          </a:xfrm>
          <a:prstGeom prst="rect">
            <a:avLst/>
          </a:prstGeom>
          <a:noFill/>
        </p:spPr>
        <p:txBody>
          <a:bodyPr wrap="square" rtlCol="0">
            <a:spAutoFit/>
          </a:bodyPr>
          <a:lstStyle/>
          <a:p>
            <a:pPr>
              <a:lnSpc>
                <a:spcPct val="80000"/>
              </a:lnSpc>
            </a:pPr>
            <a:r>
              <a:rPr lang="en-US" sz="4400" kern="1100" spc="-30" dirty="0" smtClean="0">
                <a:solidFill>
                  <a:schemeClr val="bg1"/>
                </a:solidFill>
                <a:latin typeface="Arial" panose="020B0604020202020204" pitchFamily="34" charset="0"/>
                <a:cs typeface="Arial" panose="020B0604020202020204" pitchFamily="34" charset="0"/>
              </a:rPr>
              <a:t>2017 </a:t>
            </a:r>
            <a:r>
              <a:rPr lang="en-US" sz="4400" kern="1100" spc="-30" dirty="0" err="1" smtClean="0">
                <a:solidFill>
                  <a:schemeClr val="bg1"/>
                </a:solidFill>
                <a:latin typeface="Arial" panose="020B0604020202020204" pitchFamily="34" charset="0"/>
                <a:cs typeface="Arial" panose="020B0604020202020204" pitchFamily="34" charset="0"/>
              </a:rPr>
              <a:t>Ofqual</a:t>
            </a:r>
            <a:r>
              <a:rPr lang="en-US" sz="4400" kern="1100" spc="-30" dirty="0" smtClean="0">
                <a:solidFill>
                  <a:schemeClr val="bg1"/>
                </a:solidFill>
                <a:latin typeface="Arial" panose="020B0604020202020204" pitchFamily="34" charset="0"/>
                <a:cs typeface="Arial" panose="020B0604020202020204" pitchFamily="34" charset="0"/>
              </a:rPr>
              <a:t> Reformed Qualifications</a:t>
            </a:r>
          </a:p>
          <a:p>
            <a:pPr>
              <a:lnSpc>
                <a:spcPct val="80000"/>
              </a:lnSpc>
            </a:pPr>
            <a:endParaRPr lang="en-US" sz="4400" kern="1100" spc="-30" dirty="0">
              <a:solidFill>
                <a:srgbClr val="F7B385"/>
              </a:solidFill>
              <a:latin typeface="Gotham Rounded Book"/>
              <a:cs typeface="Gotham Rounded Book"/>
            </a:endParaRPr>
          </a:p>
          <a:p>
            <a:pPr>
              <a:lnSpc>
                <a:spcPct val="80000"/>
              </a:lnSpc>
            </a:pPr>
            <a:endParaRPr lang="en-US" sz="4400" kern="1100" spc="-30" dirty="0" smtClean="0">
              <a:solidFill>
                <a:schemeClr val="bg1"/>
              </a:solidFill>
              <a:latin typeface="Gotham Rounded Book"/>
              <a:cs typeface="Gotham Rounded Book"/>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descr="Z:\Pictures\logos\WJEC_Logo_RG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740" y="5868674"/>
            <a:ext cx="736270" cy="735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198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4031873"/>
          </a:xfrm>
          <a:prstGeom prst="rect">
            <a:avLst/>
          </a:prstGeom>
          <a:noFill/>
        </p:spPr>
        <p:txBody>
          <a:bodyPr wrap="square" rtlCol="0">
            <a:spAutoFit/>
          </a:bodyPr>
          <a:lstStyle/>
          <a:p>
            <a:r>
              <a:rPr lang="en-US" sz="1600" dirty="0" smtClean="0">
                <a:solidFill>
                  <a:srgbClr val="DF3C06"/>
                </a:solidFill>
                <a:latin typeface="Arial" panose="020B0604020202020204" pitchFamily="34" charset="0"/>
                <a:cs typeface="Arial" panose="020B0604020202020204" pitchFamily="34" charset="0"/>
              </a:rPr>
              <a:t>Component </a:t>
            </a:r>
            <a:r>
              <a:rPr lang="en-US" sz="1600" dirty="0">
                <a:solidFill>
                  <a:srgbClr val="DF3C06"/>
                </a:solidFill>
                <a:latin typeface="Arial" panose="020B0604020202020204" pitchFamily="34" charset="0"/>
                <a:cs typeface="Arial" panose="020B0604020202020204" pitchFamily="34" charset="0"/>
              </a:rPr>
              <a:t>1: Discovering </a:t>
            </a:r>
            <a:r>
              <a:rPr lang="en-US" sz="1600" dirty="0" smtClean="0">
                <a:solidFill>
                  <a:srgbClr val="DF3C06"/>
                </a:solidFill>
                <a:latin typeface="Arial" panose="020B0604020202020204" pitchFamily="34" charset="0"/>
                <a:cs typeface="Arial" panose="020B0604020202020204" pitchFamily="34" charset="0"/>
              </a:rPr>
              <a:t>Electronics</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Written examination: 1 hour 30 minutes </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40% of </a:t>
            </a:r>
            <a:r>
              <a:rPr lang="en-GB" sz="1600" dirty="0" smtClean="0">
                <a:latin typeface="Arial" panose="020B0604020202020204" pitchFamily="34" charset="0"/>
                <a:cs typeface="Arial" panose="020B0604020202020204" pitchFamily="34" charset="0"/>
              </a:rPr>
              <a:t>qualification</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A mix of short answer questions, structured questions and extended writing questions, with some set in a practical context</a:t>
            </a:r>
          </a:p>
          <a:p>
            <a:pPr marL="285750" lvl="0" indent="-285750">
              <a:buFont typeface="Arial" panose="020B0604020202020204" pitchFamily="34" charset="0"/>
              <a:buChar char="•"/>
            </a:pPr>
            <a:endParaRPr lang="en-US" sz="1600" dirty="0" smtClean="0">
              <a:solidFill>
                <a:srgbClr val="DF3C06"/>
              </a:solidFill>
              <a:latin typeface="Arial" panose="020B0604020202020204" pitchFamily="34" charset="0"/>
              <a:cs typeface="Arial" panose="020B0604020202020204" pitchFamily="34" charset="0"/>
            </a:endParaRPr>
          </a:p>
          <a:p>
            <a:r>
              <a:rPr lang="en-GB" sz="1600" dirty="0" smtClean="0">
                <a:solidFill>
                  <a:srgbClr val="DF3C06"/>
                </a:solidFill>
                <a:latin typeface="Arial" panose="020B0604020202020204" pitchFamily="34" charset="0"/>
                <a:cs typeface="Arial" panose="020B0604020202020204" pitchFamily="34" charset="0"/>
              </a:rPr>
              <a:t>Component </a:t>
            </a:r>
            <a:r>
              <a:rPr lang="en-GB" sz="1600" dirty="0">
                <a:solidFill>
                  <a:srgbClr val="DF3C06"/>
                </a:solidFill>
                <a:latin typeface="Arial" panose="020B0604020202020204" pitchFamily="34" charset="0"/>
                <a:cs typeface="Arial" panose="020B0604020202020204" pitchFamily="34" charset="0"/>
              </a:rPr>
              <a:t>2: Application of </a:t>
            </a:r>
            <a:r>
              <a:rPr lang="en-GB" sz="1600" dirty="0" smtClean="0">
                <a:solidFill>
                  <a:srgbClr val="DF3C06"/>
                </a:solidFill>
                <a:latin typeface="Arial" panose="020B0604020202020204" pitchFamily="34" charset="0"/>
                <a:cs typeface="Arial" panose="020B0604020202020204" pitchFamily="34" charset="0"/>
              </a:rPr>
              <a:t>Electronics</a:t>
            </a:r>
            <a:endParaRPr lang="en-US" sz="1600" dirty="0" smtClean="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Written examination: 1 hour 30 minutes </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40% of </a:t>
            </a:r>
            <a:r>
              <a:rPr lang="en-GB" sz="1600" dirty="0" smtClean="0">
                <a:latin typeface="Arial" panose="020B0604020202020204" pitchFamily="34" charset="0"/>
                <a:cs typeface="Arial" panose="020B0604020202020204" pitchFamily="34" charset="0"/>
              </a:rPr>
              <a:t>qualification</a:t>
            </a:r>
            <a:endParaRPr lang="en-GB" sz="16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A mix of short answer questions, structured questions and extended writing questions, with some set in a practical context</a:t>
            </a:r>
          </a:p>
          <a:p>
            <a:endParaRPr lang="en-US" sz="1600" dirty="0" smtClean="0">
              <a:solidFill>
                <a:srgbClr val="DF3C06"/>
              </a:solidFill>
              <a:latin typeface="Arial" panose="020B0604020202020204" pitchFamily="34" charset="0"/>
              <a:cs typeface="Arial" panose="020B0604020202020204" pitchFamily="34" charset="0"/>
            </a:endParaRPr>
          </a:p>
          <a:p>
            <a:r>
              <a:rPr lang="en-US" sz="1600" dirty="0" smtClean="0">
                <a:solidFill>
                  <a:srgbClr val="DF3C06"/>
                </a:solidFill>
                <a:latin typeface="Arial" panose="020B0604020202020204" pitchFamily="34" charset="0"/>
                <a:cs typeface="Arial" panose="020B0604020202020204" pitchFamily="34" charset="0"/>
              </a:rPr>
              <a:t>Component </a:t>
            </a:r>
            <a:r>
              <a:rPr lang="en-US" sz="1600" dirty="0">
                <a:solidFill>
                  <a:srgbClr val="DF3C06"/>
                </a:solidFill>
                <a:latin typeface="Arial" panose="020B0604020202020204" pitchFamily="34" charset="0"/>
                <a:cs typeface="Arial" panose="020B0604020202020204" pitchFamily="34" charset="0"/>
              </a:rPr>
              <a:t>3: Non-exam </a:t>
            </a:r>
            <a:r>
              <a:rPr lang="en-US" sz="1600" dirty="0" smtClean="0">
                <a:solidFill>
                  <a:srgbClr val="DF3C06"/>
                </a:solidFill>
                <a:latin typeface="Arial" panose="020B0604020202020204" pitchFamily="34" charset="0"/>
                <a:cs typeface="Arial" panose="020B0604020202020204" pitchFamily="34" charset="0"/>
              </a:rPr>
              <a:t>assessment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Extended system design and realisation task:  </a:t>
            </a:r>
            <a:endParaRPr lang="en-GB" sz="16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20</a:t>
            </a:r>
            <a:r>
              <a:rPr lang="en-GB" sz="1600" dirty="0">
                <a:latin typeface="Arial" panose="020B0604020202020204" pitchFamily="34" charset="0"/>
                <a:cs typeface="Arial" panose="020B0604020202020204" pitchFamily="34" charset="0"/>
              </a:rPr>
              <a:t>% of </a:t>
            </a:r>
            <a:r>
              <a:rPr lang="en-GB" sz="1600" dirty="0" smtClean="0">
                <a:latin typeface="Arial" panose="020B0604020202020204" pitchFamily="34" charset="0"/>
                <a:cs typeface="Arial" panose="020B0604020202020204" pitchFamily="34" charset="0"/>
              </a:rPr>
              <a:t>qualification</a:t>
            </a:r>
          </a:p>
          <a:p>
            <a:pPr marL="28575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An </a:t>
            </a:r>
            <a:r>
              <a:rPr lang="en-GB" sz="1600" dirty="0">
                <a:latin typeface="Arial" panose="020B0604020202020204" pitchFamily="34" charset="0"/>
                <a:cs typeface="Arial" panose="020B0604020202020204" pitchFamily="34" charset="0"/>
              </a:rPr>
              <a:t>extended systems design and realisation task to assess electronics skills</a:t>
            </a: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GCSE (9-1) Electronics</a:t>
            </a:r>
          </a:p>
          <a:p>
            <a:pPr>
              <a:lnSpc>
                <a:spcPct val="80000"/>
              </a:lnSpc>
            </a:pPr>
            <a:r>
              <a:rPr lang="en-US" sz="3100" kern="1100" spc="-50" dirty="0" smtClean="0">
                <a:solidFill>
                  <a:srgbClr val="F7B385"/>
                </a:solidFill>
                <a:latin typeface="Arial" panose="020B0604020202020204" pitchFamily="34" charset="0"/>
                <a:cs typeface="Arial" panose="020B0604020202020204" pitchFamily="34" charset="0"/>
              </a:rPr>
              <a:t>Draft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32813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4031873"/>
          </a:xfrm>
          <a:prstGeom prst="rect">
            <a:avLst/>
          </a:prstGeom>
          <a:noFill/>
        </p:spPr>
        <p:txBody>
          <a:bodyPr wrap="square" rtlCol="0">
            <a:spAutoFit/>
          </a:bodyPr>
          <a:lstStyle/>
          <a:p>
            <a:r>
              <a:rPr lang="en-GB" sz="1400" dirty="0" smtClean="0">
                <a:solidFill>
                  <a:srgbClr val="DF3C06"/>
                </a:solidFill>
                <a:latin typeface="Arial" panose="020B0604020202020204" pitchFamily="34" charset="0"/>
                <a:cs typeface="Arial" panose="020B0604020202020204" pitchFamily="34" charset="0"/>
              </a:rPr>
              <a:t>Component </a:t>
            </a:r>
            <a:r>
              <a:rPr lang="en-GB" sz="1400" dirty="0">
                <a:solidFill>
                  <a:srgbClr val="DF3C06"/>
                </a:solidFill>
                <a:latin typeface="Arial" panose="020B0604020202020204" pitchFamily="34" charset="0"/>
                <a:cs typeface="Arial" panose="020B0604020202020204" pitchFamily="34" charset="0"/>
              </a:rPr>
              <a:t>1: Principles of </a:t>
            </a:r>
            <a:r>
              <a:rPr lang="en-GB" sz="1400" dirty="0" smtClean="0">
                <a:solidFill>
                  <a:srgbClr val="DF3C06"/>
                </a:solidFill>
                <a:latin typeface="Arial" panose="020B0604020202020204" pitchFamily="34" charset="0"/>
                <a:cs typeface="Arial" panose="020B0604020202020204" pitchFamily="34" charset="0"/>
              </a:rPr>
              <a:t>Electronics</a:t>
            </a:r>
            <a:endParaRPr lang="en-US" sz="1400" dirty="0" smtClean="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Written examination: 2 hours 30 minutes</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40% of </a:t>
            </a:r>
            <a:r>
              <a:rPr lang="en-GB" sz="1400" dirty="0" smtClean="0">
                <a:latin typeface="Arial" panose="020B0604020202020204" pitchFamily="34" charset="0"/>
                <a:cs typeface="Arial" panose="020B0604020202020204" pitchFamily="34" charset="0"/>
              </a:rPr>
              <a:t>qualification</a:t>
            </a:r>
            <a:endParaRPr lang="en-GB" sz="1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 mix of short answer and extended answer questions with some set in a practical </a:t>
            </a:r>
            <a:r>
              <a:rPr lang="en-GB" sz="1400" dirty="0" smtClean="0">
                <a:latin typeface="Arial" panose="020B0604020202020204" pitchFamily="34" charset="0"/>
                <a:cs typeface="Arial" panose="020B0604020202020204" pitchFamily="34" charset="0"/>
              </a:rPr>
              <a:t>context</a:t>
            </a:r>
          </a:p>
          <a:p>
            <a:pPr lvl="0"/>
            <a:endParaRPr lang="en-US" sz="1400" dirty="0" smtClean="0">
              <a:solidFill>
                <a:srgbClr val="DF3C06"/>
              </a:solidFill>
              <a:latin typeface="Arial" panose="020B0604020202020204" pitchFamily="34" charset="0"/>
              <a:cs typeface="Arial" panose="020B0604020202020204" pitchFamily="34" charset="0"/>
            </a:endParaRPr>
          </a:p>
          <a:p>
            <a:r>
              <a:rPr lang="en-GB" sz="1400" dirty="0" smtClean="0">
                <a:solidFill>
                  <a:srgbClr val="DF3C06"/>
                </a:solidFill>
                <a:latin typeface="Arial" panose="020B0604020202020204" pitchFamily="34" charset="0"/>
                <a:cs typeface="Arial" panose="020B0604020202020204" pitchFamily="34" charset="0"/>
              </a:rPr>
              <a:t>Component </a:t>
            </a:r>
            <a:r>
              <a:rPr lang="en-GB" sz="1400" dirty="0">
                <a:solidFill>
                  <a:srgbClr val="DF3C06"/>
                </a:solidFill>
                <a:latin typeface="Arial" panose="020B0604020202020204" pitchFamily="34" charset="0"/>
                <a:cs typeface="Arial" panose="020B0604020202020204" pitchFamily="34" charset="0"/>
              </a:rPr>
              <a:t>2: Non-exam </a:t>
            </a:r>
            <a:r>
              <a:rPr lang="en-GB" sz="1400" dirty="0" smtClean="0">
                <a:solidFill>
                  <a:srgbClr val="DF3C06"/>
                </a:solidFill>
                <a:latin typeface="Arial" panose="020B0604020202020204" pitchFamily="34" charset="0"/>
                <a:cs typeface="Arial" panose="020B0604020202020204" pitchFamily="34" charset="0"/>
              </a:rPr>
              <a:t>assessment</a:t>
            </a:r>
            <a:endParaRPr lang="en-US" sz="1400" dirty="0" smtClean="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Extended systems design and realisation tasks</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20% of qualification</a:t>
            </a:r>
          </a:p>
          <a:p>
            <a:pPr marL="285750" lvl="0" indent="-285750">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lvl="0"/>
            <a:r>
              <a:rPr lang="en-GB" sz="1400" dirty="0">
                <a:latin typeface="Arial" panose="020B0604020202020204" pitchFamily="34" charset="0"/>
                <a:cs typeface="Arial" panose="020B0604020202020204" pitchFamily="34" charset="0"/>
              </a:rPr>
              <a:t>Task 1 (20 marks)</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 design and realisation task requiring learners to design digital system to solve an identified problem, need or </a:t>
            </a:r>
            <a:r>
              <a:rPr lang="en-GB" sz="1400" dirty="0" smtClean="0">
                <a:latin typeface="Arial" panose="020B0604020202020204" pitchFamily="34" charset="0"/>
                <a:cs typeface="Arial" panose="020B0604020202020204" pitchFamily="34" charset="0"/>
              </a:rPr>
              <a:t>opportunity</a:t>
            </a:r>
            <a:endParaRPr lang="en-GB" sz="1400" dirty="0">
              <a:latin typeface="Arial" panose="020B0604020202020204" pitchFamily="34" charset="0"/>
              <a:cs typeface="Arial" panose="020B0604020202020204" pitchFamily="34" charset="0"/>
            </a:endParaRPr>
          </a:p>
          <a:p>
            <a:pPr lvl="0"/>
            <a:r>
              <a:rPr lang="en-GB" sz="1400" dirty="0" smtClean="0">
                <a:latin typeface="Arial" panose="020B0604020202020204" pitchFamily="34" charset="0"/>
                <a:cs typeface="Arial" panose="020B0604020202020204" pitchFamily="34" charset="0"/>
              </a:rPr>
              <a:t>Task </a:t>
            </a:r>
            <a:r>
              <a:rPr lang="en-GB" sz="1400" dirty="0">
                <a:latin typeface="Arial" panose="020B0604020202020204" pitchFamily="34" charset="0"/>
                <a:cs typeface="Arial" panose="020B0604020202020204" pitchFamily="34" charset="0"/>
              </a:rPr>
              <a:t>2 (20 marks)</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 design and realisation task requiring learners to test an analogue circuit against their </a:t>
            </a:r>
            <a:r>
              <a:rPr lang="en-GB" sz="1400" dirty="0" smtClean="0">
                <a:latin typeface="Arial" panose="020B0604020202020204" pitchFamily="34" charset="0"/>
                <a:cs typeface="Arial" panose="020B0604020202020204" pitchFamily="34" charset="0"/>
              </a:rPr>
              <a:t>specification</a:t>
            </a:r>
            <a:endParaRPr lang="en-GB" sz="1400" dirty="0">
              <a:latin typeface="Arial" panose="020B0604020202020204" pitchFamily="34" charset="0"/>
              <a:cs typeface="Arial" panose="020B0604020202020204" pitchFamily="34" charset="0"/>
            </a:endParaRPr>
          </a:p>
          <a:p>
            <a:pPr lvl="0"/>
            <a:r>
              <a:rPr lang="en-GB" sz="1400" dirty="0">
                <a:latin typeface="Arial" panose="020B0604020202020204" pitchFamily="34" charset="0"/>
                <a:cs typeface="Arial" panose="020B0604020202020204" pitchFamily="34" charset="0"/>
              </a:rPr>
              <a:t>Task 3 (20 marks)</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 design and program task to create a microcontroller system programed via a flowchart to solve an identified problem, need or </a:t>
            </a:r>
            <a:r>
              <a:rPr lang="en-GB" sz="1400" dirty="0" smtClean="0">
                <a:latin typeface="Arial" panose="020B0604020202020204" pitchFamily="34" charset="0"/>
                <a:cs typeface="Arial" panose="020B0604020202020204" pitchFamily="34" charset="0"/>
              </a:rPr>
              <a:t>opportunity</a:t>
            </a:r>
            <a:endParaRPr lang="en-GB" sz="1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GB" dirty="0"/>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AS Electronics</a:t>
            </a:r>
          </a:p>
          <a:p>
            <a:pPr>
              <a:lnSpc>
                <a:spcPct val="80000"/>
              </a:lnSpc>
            </a:pPr>
            <a:r>
              <a:rPr lang="en-US" sz="3100" kern="1100" spc="-50" dirty="0" smtClean="0">
                <a:solidFill>
                  <a:srgbClr val="F7B385"/>
                </a:solidFill>
                <a:latin typeface="Arial" panose="020B0604020202020204" pitchFamily="34" charset="0"/>
                <a:cs typeface="Arial" panose="020B0604020202020204" pitchFamily="34" charset="0"/>
              </a:rPr>
              <a:t>Draft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4395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4247317"/>
          </a:xfrm>
          <a:prstGeom prst="rect">
            <a:avLst/>
          </a:prstGeom>
          <a:noFill/>
        </p:spPr>
        <p:txBody>
          <a:bodyPr wrap="square" rtlCol="0">
            <a:spAutoFit/>
          </a:bodyPr>
          <a:lstStyle/>
          <a:p>
            <a:r>
              <a:rPr lang="en-GB" sz="1200" dirty="0" smtClean="0">
                <a:solidFill>
                  <a:srgbClr val="DF3C06"/>
                </a:solidFill>
                <a:latin typeface="Arial" panose="020B0604020202020204" pitchFamily="34" charset="0"/>
                <a:cs typeface="Arial" panose="020B0604020202020204" pitchFamily="34" charset="0"/>
              </a:rPr>
              <a:t>Component </a:t>
            </a:r>
            <a:r>
              <a:rPr lang="en-GB" sz="1200" dirty="0">
                <a:solidFill>
                  <a:srgbClr val="DF3C06"/>
                </a:solidFill>
                <a:latin typeface="Arial" panose="020B0604020202020204" pitchFamily="34" charset="0"/>
                <a:cs typeface="Arial" panose="020B0604020202020204" pitchFamily="34" charset="0"/>
              </a:rPr>
              <a:t>1: Principles of </a:t>
            </a:r>
            <a:r>
              <a:rPr lang="en-GB" sz="1200" dirty="0" smtClean="0">
                <a:solidFill>
                  <a:srgbClr val="DF3C06"/>
                </a:solidFill>
                <a:latin typeface="Arial" panose="020B0604020202020204" pitchFamily="34" charset="0"/>
                <a:cs typeface="Arial" panose="020B0604020202020204" pitchFamily="34" charset="0"/>
              </a:rPr>
              <a:t>Electronics</a:t>
            </a:r>
            <a:endParaRPr lang="en-US" sz="1200" dirty="0" smtClean="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Written examination: 2 hours </a:t>
            </a:r>
            <a:r>
              <a:rPr lang="en-GB" sz="1200" dirty="0" smtClean="0">
                <a:latin typeface="Arial" panose="020B0604020202020204" pitchFamily="34" charset="0"/>
                <a:cs typeface="Arial" panose="020B0604020202020204" pitchFamily="34" charset="0"/>
              </a:rPr>
              <a:t>45 </a:t>
            </a:r>
            <a:r>
              <a:rPr lang="en-GB" sz="1200" dirty="0">
                <a:latin typeface="Arial" panose="020B0604020202020204" pitchFamily="34" charset="0"/>
                <a:cs typeface="Arial" panose="020B0604020202020204" pitchFamily="34" charset="0"/>
              </a:rPr>
              <a:t>minutes</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40% of </a:t>
            </a:r>
            <a:r>
              <a:rPr lang="en-GB" sz="1200" dirty="0" smtClean="0">
                <a:latin typeface="Arial" panose="020B0604020202020204" pitchFamily="34" charset="0"/>
                <a:cs typeface="Arial" panose="020B0604020202020204" pitchFamily="34" charset="0"/>
              </a:rPr>
              <a:t>qualification</a:t>
            </a:r>
            <a:endParaRPr lang="en-GB" sz="12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 mix of short answer and extended answer questions with some set in a practical </a:t>
            </a:r>
            <a:r>
              <a:rPr lang="en-GB" sz="1200" dirty="0" smtClean="0">
                <a:latin typeface="Arial" panose="020B0604020202020204" pitchFamily="34" charset="0"/>
                <a:cs typeface="Arial" panose="020B0604020202020204" pitchFamily="34" charset="0"/>
              </a:rPr>
              <a:t>context</a:t>
            </a:r>
          </a:p>
          <a:p>
            <a:pPr lvl="0"/>
            <a:endParaRPr lang="en-US" sz="1200" dirty="0" smtClean="0">
              <a:solidFill>
                <a:srgbClr val="DF3C06"/>
              </a:solidFill>
              <a:latin typeface="Arial" panose="020B0604020202020204" pitchFamily="34" charset="0"/>
              <a:cs typeface="Arial" panose="020B0604020202020204" pitchFamily="34" charset="0"/>
            </a:endParaRPr>
          </a:p>
          <a:p>
            <a:r>
              <a:rPr lang="en-GB" sz="1200" dirty="0" smtClean="0">
                <a:solidFill>
                  <a:srgbClr val="DF3C06"/>
                </a:solidFill>
                <a:latin typeface="Arial" panose="020B0604020202020204" pitchFamily="34" charset="0"/>
                <a:cs typeface="Arial" panose="020B0604020202020204" pitchFamily="34" charset="0"/>
              </a:rPr>
              <a:t>Component </a:t>
            </a:r>
            <a:r>
              <a:rPr lang="en-GB" sz="1200" dirty="0">
                <a:solidFill>
                  <a:srgbClr val="DF3C06"/>
                </a:solidFill>
                <a:latin typeface="Arial" panose="020B0604020202020204" pitchFamily="34" charset="0"/>
                <a:cs typeface="Arial" panose="020B0604020202020204" pitchFamily="34" charset="0"/>
              </a:rPr>
              <a:t>2: Application of </a:t>
            </a:r>
            <a:r>
              <a:rPr lang="en-GB" sz="1200" dirty="0" smtClean="0">
                <a:solidFill>
                  <a:srgbClr val="DF3C06"/>
                </a:solidFill>
                <a:latin typeface="Arial" panose="020B0604020202020204" pitchFamily="34" charset="0"/>
                <a:cs typeface="Arial" panose="020B0604020202020204" pitchFamily="34" charset="0"/>
              </a:rPr>
              <a:t>Electronics</a:t>
            </a:r>
            <a:endParaRPr lang="en-US" sz="1200" dirty="0" smtClean="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Written examination: 2 hours 45 minutes </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40% of qualification</a:t>
            </a:r>
          </a:p>
          <a:p>
            <a:pPr marL="285750" lvl="0" indent="-285750">
              <a:buFont typeface="Arial" panose="020B0604020202020204" pitchFamily="34" charset="0"/>
              <a:buChar char="•"/>
            </a:pPr>
            <a:r>
              <a:rPr lang="en-GB" sz="1200" dirty="0" smtClean="0">
                <a:latin typeface="Arial" panose="020B0604020202020204" pitchFamily="34" charset="0"/>
                <a:cs typeface="Arial" panose="020B0604020202020204" pitchFamily="34" charset="0"/>
              </a:rPr>
              <a:t>A </a:t>
            </a:r>
            <a:r>
              <a:rPr lang="en-GB" sz="1200" dirty="0">
                <a:latin typeface="Arial" panose="020B0604020202020204" pitchFamily="34" charset="0"/>
                <a:cs typeface="Arial" panose="020B0604020202020204" pitchFamily="34" charset="0"/>
              </a:rPr>
              <a:t>mix of short answer and extended answer questions with some set in a practical </a:t>
            </a:r>
            <a:r>
              <a:rPr lang="en-GB" sz="1200" dirty="0" smtClean="0">
                <a:latin typeface="Arial" panose="020B0604020202020204" pitchFamily="34" charset="0"/>
                <a:cs typeface="Arial" panose="020B0604020202020204" pitchFamily="34" charset="0"/>
              </a:rPr>
              <a:t>context</a:t>
            </a:r>
            <a:endParaRPr lang="en-GB" sz="1200" dirty="0">
              <a:latin typeface="Arial" panose="020B0604020202020204" pitchFamily="34" charset="0"/>
              <a:cs typeface="Arial" panose="020B0604020202020204" pitchFamily="34" charset="0"/>
            </a:endParaRPr>
          </a:p>
          <a:p>
            <a:pPr lvl="0"/>
            <a:endParaRPr lang="en-GB" sz="1200" dirty="0" smtClean="0">
              <a:latin typeface="Arial" panose="020B0604020202020204" pitchFamily="34" charset="0"/>
              <a:cs typeface="Arial" panose="020B0604020202020204" pitchFamily="34" charset="0"/>
            </a:endParaRPr>
          </a:p>
          <a:p>
            <a:r>
              <a:rPr lang="en-GB" sz="1200" dirty="0" smtClean="0">
                <a:solidFill>
                  <a:srgbClr val="DF3C06"/>
                </a:solidFill>
                <a:latin typeface="Arial" panose="020B0604020202020204" pitchFamily="34" charset="0"/>
                <a:cs typeface="Arial" panose="020B0604020202020204" pitchFamily="34" charset="0"/>
              </a:rPr>
              <a:t>Component </a:t>
            </a:r>
            <a:r>
              <a:rPr lang="en-GB" sz="1200" dirty="0">
                <a:solidFill>
                  <a:srgbClr val="DF3C06"/>
                </a:solidFill>
                <a:latin typeface="Arial" panose="020B0604020202020204" pitchFamily="34" charset="0"/>
                <a:cs typeface="Arial" panose="020B0604020202020204" pitchFamily="34" charset="0"/>
              </a:rPr>
              <a:t>3: Non-exam </a:t>
            </a:r>
            <a:r>
              <a:rPr lang="en-GB" sz="1200" dirty="0" smtClean="0">
                <a:solidFill>
                  <a:srgbClr val="DF3C06"/>
                </a:solidFill>
                <a:latin typeface="Arial" panose="020B0604020202020204" pitchFamily="34" charset="0"/>
                <a:cs typeface="Arial" panose="020B0604020202020204" pitchFamily="34" charset="0"/>
              </a:rPr>
              <a:t>assessment</a:t>
            </a:r>
            <a:endParaRPr lang="en-US" sz="1200" dirty="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Extended systems design and realisation tasks </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20% of qualification</a:t>
            </a:r>
          </a:p>
          <a:p>
            <a:pPr marL="285750" lvl="0" indent="-2857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pPr lvl="0"/>
            <a:r>
              <a:rPr lang="en-GB" sz="1200" dirty="0">
                <a:latin typeface="Arial" panose="020B0604020202020204" pitchFamily="34" charset="0"/>
                <a:cs typeface="Arial" panose="020B0604020202020204" pitchFamily="34" charset="0"/>
              </a:rPr>
              <a:t>Task 1 (20 marks)</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 design and program task to create a microcontroller system programed in assembler language to solve an identified problem, need or </a:t>
            </a:r>
            <a:r>
              <a:rPr lang="en-GB" sz="1200" dirty="0" smtClean="0">
                <a:latin typeface="Arial" panose="020B0604020202020204" pitchFamily="34" charset="0"/>
                <a:cs typeface="Arial" panose="020B0604020202020204" pitchFamily="34" charset="0"/>
              </a:rPr>
              <a:t>opportunity</a:t>
            </a:r>
            <a:endParaRPr lang="en-GB" sz="12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pPr lvl="0"/>
            <a:r>
              <a:rPr lang="en-GB" sz="1200" dirty="0">
                <a:latin typeface="Arial" panose="020B0604020202020204" pitchFamily="34" charset="0"/>
                <a:cs typeface="Arial" panose="020B0604020202020204" pitchFamily="34" charset="0"/>
              </a:rPr>
              <a:t>Task 2 (50 marks)</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 substantial integrated design and realisation task requiring learners to create an electronic system solve an identified problem, need or </a:t>
            </a:r>
            <a:r>
              <a:rPr lang="en-GB" sz="1200" dirty="0" smtClean="0">
                <a:latin typeface="Arial" panose="020B0604020202020204" pitchFamily="34" charset="0"/>
                <a:cs typeface="Arial" panose="020B0604020202020204" pitchFamily="34" charset="0"/>
              </a:rPr>
              <a:t>opportunity</a:t>
            </a:r>
            <a:endParaRPr lang="en-GB" sz="1200" dirty="0">
              <a:latin typeface="Arial" panose="020B0604020202020204" pitchFamily="34" charset="0"/>
              <a:cs typeface="Arial" panose="020B0604020202020204" pitchFamily="34" charset="0"/>
            </a:endParaRPr>
          </a:p>
          <a:p>
            <a:pPr lvl="0"/>
            <a:endParaRPr lang="en-GB" dirty="0"/>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 level Electronics</a:t>
            </a:r>
          </a:p>
          <a:p>
            <a:pPr>
              <a:lnSpc>
                <a:spcPct val="80000"/>
              </a:lnSpc>
            </a:pPr>
            <a:r>
              <a:rPr lang="en-US" sz="3100" kern="1100" spc="-50" dirty="0" smtClean="0">
                <a:solidFill>
                  <a:srgbClr val="F7B385"/>
                </a:solidFill>
                <a:latin typeface="Arial" panose="020B0604020202020204" pitchFamily="34" charset="0"/>
                <a:cs typeface="Arial" panose="020B0604020202020204" pitchFamily="34" charset="0"/>
              </a:rPr>
              <a:t>Draft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3956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3816429"/>
          </a:xfrm>
          <a:prstGeom prst="rect">
            <a:avLst/>
          </a:prstGeom>
          <a:noFill/>
        </p:spPr>
        <p:txBody>
          <a:bodyPr wrap="square" rtlCol="0">
            <a:spAutoFit/>
          </a:bodyPr>
          <a:lstStyle/>
          <a:p>
            <a:r>
              <a:rPr lang="en-GB" sz="1400" dirty="0" smtClean="0">
                <a:solidFill>
                  <a:srgbClr val="DF3C06"/>
                </a:solidFill>
                <a:latin typeface="Arial" panose="020B0604020202020204" pitchFamily="34" charset="0"/>
                <a:cs typeface="Arial" panose="020B0604020202020204" pitchFamily="34" charset="0"/>
              </a:rPr>
              <a:t>Why choose WJEC Eduqas?</a:t>
            </a:r>
            <a:endParaRPr lang="en-US" sz="1400" dirty="0" smtClean="0">
              <a:solidFill>
                <a:srgbClr val="DF3C06"/>
              </a:solidFill>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WJEC </a:t>
            </a:r>
            <a:r>
              <a:rPr lang="en-GB" sz="1400" dirty="0" err="1">
                <a:latin typeface="Arial" panose="020B0604020202020204" pitchFamily="34" charset="0"/>
                <a:cs typeface="Arial" panose="020B0604020202020204" pitchFamily="34" charset="0"/>
              </a:rPr>
              <a:t>Eduqas</a:t>
            </a:r>
            <a:r>
              <a:rPr lang="en-GB" sz="1400" dirty="0">
                <a:latin typeface="Arial" panose="020B0604020202020204" pitchFamily="34" charset="0"/>
                <a:cs typeface="Arial" panose="020B0604020202020204" pitchFamily="34" charset="0"/>
              </a:rPr>
              <a:t> </a:t>
            </a:r>
            <a:r>
              <a:rPr lang="en-GB" sz="1400" dirty="0" smtClean="0">
                <a:latin typeface="Arial" panose="020B0604020202020204" pitchFamily="34" charset="0"/>
                <a:cs typeface="Arial" panose="020B0604020202020204" pitchFamily="34" charset="0"/>
              </a:rPr>
              <a:t>is </a:t>
            </a:r>
            <a:r>
              <a:rPr lang="en-GB" sz="1400" dirty="0">
                <a:latin typeface="Arial" panose="020B0604020202020204" pitchFamily="34" charset="0"/>
                <a:cs typeface="Arial" panose="020B0604020202020204" pitchFamily="34" charset="0"/>
              </a:rPr>
              <a:t>the only board to offer </a:t>
            </a:r>
            <a:r>
              <a:rPr lang="en-GB" sz="1400" dirty="0" smtClean="0">
                <a:latin typeface="Arial" panose="020B0604020202020204" pitchFamily="34" charset="0"/>
                <a:cs typeface="Arial" panose="020B0604020202020204" pitchFamily="34" charset="0"/>
              </a:rPr>
              <a:t>electronics </a:t>
            </a:r>
            <a:r>
              <a:rPr lang="en-GB" sz="1400" dirty="0">
                <a:latin typeface="Arial" panose="020B0604020202020204" pitchFamily="34" charset="0"/>
                <a:cs typeface="Arial" panose="020B0604020202020204" pitchFamily="34" charset="0"/>
              </a:rPr>
              <a:t>at </a:t>
            </a:r>
            <a:r>
              <a:rPr lang="en-GB" sz="1400" dirty="0" smtClean="0">
                <a:latin typeface="Arial" panose="020B0604020202020204" pitchFamily="34" charset="0"/>
                <a:cs typeface="Arial" panose="020B0604020202020204" pitchFamily="34" charset="0"/>
              </a:rPr>
              <a:t>GCSE (9-1), </a:t>
            </a:r>
            <a:r>
              <a:rPr lang="en-GB" sz="1400" dirty="0">
                <a:latin typeface="Arial" panose="020B0604020202020204" pitchFamily="34" charset="0"/>
                <a:cs typeface="Arial" panose="020B0604020202020204" pitchFamily="34" charset="0"/>
              </a:rPr>
              <a:t>AS or A level in England or Wales.</a:t>
            </a:r>
          </a:p>
          <a:p>
            <a:r>
              <a:rPr lang="en-GB" sz="1400" dirty="0" smtClean="0">
                <a:latin typeface="Arial" panose="020B0604020202020204" pitchFamily="34" charset="0"/>
                <a:cs typeface="Arial" panose="020B0604020202020204" pitchFamily="34" charset="0"/>
              </a:rPr>
              <a:t/>
            </a:r>
            <a:br>
              <a:rPr lang="en-GB" sz="1400" dirty="0" smtClean="0">
                <a:latin typeface="Arial" panose="020B0604020202020204" pitchFamily="34" charset="0"/>
                <a:cs typeface="Arial" panose="020B0604020202020204" pitchFamily="34" charset="0"/>
              </a:rPr>
            </a:br>
            <a:r>
              <a:rPr lang="en-GB" sz="1400" dirty="0" smtClean="0">
                <a:latin typeface="Arial" panose="020B0604020202020204" pitchFamily="34" charset="0"/>
                <a:cs typeface="Arial" panose="020B0604020202020204" pitchFamily="34" charset="0"/>
              </a:rPr>
              <a:t>The </a:t>
            </a:r>
            <a:r>
              <a:rPr lang="en-GB" sz="1400" dirty="0">
                <a:latin typeface="Arial" panose="020B0604020202020204" pitchFamily="34" charset="0"/>
                <a:cs typeface="Arial" panose="020B0604020202020204" pitchFamily="34" charset="0"/>
              </a:rPr>
              <a:t>WJEC Eduqas Electronics specifications ensure that learners have the scientific and mathematical knowledge and understanding, and the engineering skills to tackle problems in an electronics context. The electronics specifications are designed to develop and maintain the learner's interest in engineering subjects and the appreciation of their relevance to their everyday lives. </a:t>
            </a:r>
          </a:p>
          <a:p>
            <a:r>
              <a:rPr lang="en-GB" sz="1400" dirty="0" smtClean="0">
                <a:latin typeface="Arial" panose="020B0604020202020204" pitchFamily="34" charset="0"/>
                <a:cs typeface="Arial" panose="020B0604020202020204" pitchFamily="34" charset="0"/>
              </a:rPr>
              <a:t/>
            </a:r>
            <a:br>
              <a:rPr lang="en-GB" sz="1400" dirty="0" smtClean="0">
                <a:latin typeface="Arial" panose="020B0604020202020204" pitchFamily="34" charset="0"/>
                <a:cs typeface="Arial" panose="020B0604020202020204" pitchFamily="34" charset="0"/>
              </a:rPr>
            </a:br>
            <a:r>
              <a:rPr lang="en-GB" sz="1400" dirty="0" smtClean="0">
                <a:latin typeface="Arial" panose="020B0604020202020204" pitchFamily="34" charset="0"/>
                <a:cs typeface="Arial" panose="020B0604020202020204" pitchFamily="34" charset="0"/>
              </a:rPr>
              <a:t>Studying </a:t>
            </a:r>
            <a:r>
              <a:rPr lang="en-GB" sz="1400" dirty="0">
                <a:latin typeface="Arial" panose="020B0604020202020204" pitchFamily="34" charset="0"/>
                <a:cs typeface="Arial" panose="020B0604020202020204" pitchFamily="34" charset="0"/>
              </a:rPr>
              <a:t>WJEC Eduqas Electronics encourages learners to: </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develop scientific knowledge and conceptual understanding of the behaviour of analogue and digital electrical/electronic circuits including a wide range of electronic </a:t>
            </a:r>
            <a:r>
              <a:rPr lang="en-GB" sz="1400" dirty="0" smtClean="0">
                <a:latin typeface="Arial" panose="020B0604020202020204" pitchFamily="34" charset="0"/>
                <a:cs typeface="Arial" panose="020B0604020202020204" pitchFamily="34" charset="0"/>
              </a:rPr>
              <a:t>components</a:t>
            </a:r>
          </a:p>
          <a:p>
            <a:pPr marL="285750" lvl="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develop </a:t>
            </a:r>
            <a:r>
              <a:rPr lang="en-GB" sz="1400" dirty="0">
                <a:latin typeface="Arial" panose="020B0604020202020204" pitchFamily="34" charset="0"/>
                <a:cs typeface="Arial" panose="020B0604020202020204" pitchFamily="34" charset="0"/>
              </a:rPr>
              <a:t>an understanding of the nature, processes and methods of electronics as an engineering discipline to help them answer questions about practical </a:t>
            </a:r>
            <a:r>
              <a:rPr lang="en-GB" sz="1400" dirty="0" smtClean="0">
                <a:latin typeface="Arial" panose="020B0604020202020204" pitchFamily="34" charset="0"/>
                <a:cs typeface="Arial" panose="020B0604020202020204" pitchFamily="34" charset="0"/>
              </a:rPr>
              <a:t>circuits</a:t>
            </a:r>
          </a:p>
          <a:p>
            <a:pPr marL="285750" lvl="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develop </a:t>
            </a:r>
            <a:r>
              <a:rPr lang="en-GB" sz="1400" dirty="0">
                <a:latin typeface="Arial" panose="020B0604020202020204" pitchFamily="34" charset="0"/>
                <a:cs typeface="Arial" panose="020B0604020202020204" pitchFamily="34" charset="0"/>
              </a:rPr>
              <a:t>and learn how to apply observational, practical, problem-solving and evaluative skills in the identification of needs in the world around them and to propose and test electronic solutions progress further in electronics and engineering</a:t>
            </a:r>
          </a:p>
          <a:p>
            <a:pPr lvl="0"/>
            <a:endParaRPr lang="en-GB" dirty="0"/>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Electronics</a:t>
            </a:r>
          </a:p>
          <a:p>
            <a:pPr>
              <a:lnSpc>
                <a:spcPct val="80000"/>
              </a:lnSpc>
            </a:pPr>
            <a:r>
              <a:rPr lang="en-US" sz="3100" kern="1100" spc="-50" dirty="0" smtClean="0">
                <a:solidFill>
                  <a:srgbClr val="F7B385"/>
                </a:solidFill>
                <a:latin typeface="Arial" panose="020B0604020202020204" pitchFamily="34" charset="0"/>
                <a:cs typeface="Arial" panose="020B0604020202020204" pitchFamily="34" charset="0"/>
              </a:rPr>
              <a:t>Draft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57705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3970318"/>
          </a:xfrm>
          <a:prstGeom prst="rect">
            <a:avLst/>
          </a:prstGeom>
          <a:noFill/>
        </p:spPr>
        <p:txBody>
          <a:bodyPr wrap="square" rtlCol="0">
            <a:spAutoFit/>
          </a:bodyPr>
          <a:lstStyle/>
          <a:p>
            <a:r>
              <a:rPr lang="en-US" dirty="0">
                <a:solidFill>
                  <a:srgbClr val="DF3C06"/>
                </a:solidFill>
                <a:latin typeface="Arial" panose="020B0604020202020204" pitchFamily="34" charset="0"/>
                <a:cs typeface="Arial" panose="020B0604020202020204" pitchFamily="34" charset="0"/>
              </a:rPr>
              <a:t>T</a:t>
            </a:r>
            <a:r>
              <a:rPr lang="en-US" dirty="0" smtClean="0">
                <a:solidFill>
                  <a:srgbClr val="DF3C06"/>
                </a:solidFill>
                <a:latin typeface="Arial" panose="020B0604020202020204" pitchFamily="34" charset="0"/>
                <a:cs typeface="Arial" panose="020B0604020202020204" pitchFamily="34" charset="0"/>
              </a:rPr>
              <a:t>hree Components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Blending the study of film with creating film (either an extract from a film or a </a:t>
            </a:r>
            <a:r>
              <a:rPr lang="en-GB" dirty="0" smtClean="0">
                <a:latin typeface="Arial" panose="020B0604020202020204" pitchFamily="34" charset="0"/>
                <a:cs typeface="Arial" panose="020B0604020202020204" pitchFamily="34" charset="0"/>
              </a:rPr>
              <a:t>screenplay)</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Two </a:t>
            </a:r>
            <a:r>
              <a:rPr lang="en-GB" dirty="0">
                <a:latin typeface="Arial" panose="020B0604020202020204" pitchFamily="34" charset="0"/>
                <a:cs typeface="Arial" panose="020B0604020202020204" pitchFamily="34" charset="0"/>
              </a:rPr>
              <a:t>exams (totalling 70</a:t>
            </a:r>
            <a:r>
              <a:rPr lang="en-GB" dirty="0" smtClean="0">
                <a:latin typeface="Arial" panose="020B0604020202020204" pitchFamily="34" charset="0"/>
                <a:cs typeface="Arial" panose="020B0604020202020204" pitchFamily="34" charset="0"/>
              </a:rPr>
              <a:t>%)</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One </a:t>
            </a:r>
            <a:r>
              <a:rPr lang="en-GB" dirty="0">
                <a:latin typeface="Arial" panose="020B0604020202020204" pitchFamily="34" charset="0"/>
                <a:cs typeface="Arial" panose="020B0604020202020204" pitchFamily="34" charset="0"/>
              </a:rPr>
              <a:t>production (30</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endParaRPr lang="en-US" dirty="0" smtClean="0">
              <a:solidFill>
                <a:srgbClr val="DF3C06"/>
              </a:solidFill>
              <a:latin typeface="Arial" panose="020B0604020202020204" pitchFamily="34" charset="0"/>
              <a:cs typeface="Arial" panose="020B0604020202020204" pitchFamily="34" charset="0"/>
            </a:endParaRPr>
          </a:p>
          <a:p>
            <a:r>
              <a:rPr lang="en-US" dirty="0" smtClean="0">
                <a:solidFill>
                  <a:srgbClr val="DF3C06"/>
                </a:solidFill>
                <a:latin typeface="Arial" panose="020B0604020202020204" pitchFamily="34" charset="0"/>
                <a:cs typeface="Arial" panose="020B0604020202020204" pitchFamily="34" charset="0"/>
              </a:rPr>
              <a:t>Studying</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You study six films from the past and </a:t>
            </a:r>
            <a:r>
              <a:rPr lang="en-GB" dirty="0" smtClean="0">
                <a:latin typeface="Arial" panose="020B0604020202020204" pitchFamily="34" charset="0"/>
                <a:cs typeface="Arial" panose="020B0604020202020204" pitchFamily="34" charset="0"/>
              </a:rPr>
              <a:t>present</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Three </a:t>
            </a:r>
            <a:r>
              <a:rPr lang="en-GB" dirty="0">
                <a:latin typeface="Arial" panose="020B0604020202020204" pitchFamily="34" charset="0"/>
                <a:cs typeface="Arial" panose="020B0604020202020204" pitchFamily="34" charset="0"/>
              </a:rPr>
              <a:t>US films (two mainstream films and one independent </a:t>
            </a:r>
            <a:r>
              <a:rPr lang="en-GB" dirty="0" smtClean="0">
                <a:latin typeface="Arial" panose="020B0604020202020204" pitchFamily="34" charset="0"/>
                <a:cs typeface="Arial" panose="020B0604020202020204" pitchFamily="34" charset="0"/>
              </a:rPr>
              <a:t>film)</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Three </a:t>
            </a:r>
            <a:r>
              <a:rPr lang="en-GB" dirty="0">
                <a:latin typeface="Arial" panose="020B0604020202020204" pitchFamily="34" charset="0"/>
                <a:cs typeface="Arial" panose="020B0604020202020204" pitchFamily="34" charset="0"/>
              </a:rPr>
              <a:t>global films from UK, Europe and further afield</a:t>
            </a:r>
          </a:p>
          <a:p>
            <a:endParaRPr lang="en-US" dirty="0" smtClean="0">
              <a:solidFill>
                <a:srgbClr val="DF3C06"/>
              </a:solidFill>
              <a:latin typeface="Arial" panose="020B0604020202020204" pitchFamily="34" charset="0"/>
              <a:cs typeface="Arial" panose="020B0604020202020204" pitchFamily="34" charset="0"/>
            </a:endParaRPr>
          </a:p>
          <a:p>
            <a:r>
              <a:rPr lang="en-US" dirty="0" smtClean="0">
                <a:solidFill>
                  <a:srgbClr val="DF3C06"/>
                </a:solidFill>
                <a:latin typeface="Arial" panose="020B0604020202020204" pitchFamily="34" charset="0"/>
                <a:cs typeface="Arial" panose="020B0604020202020204" pitchFamily="34" charset="0"/>
              </a:rPr>
              <a:t>Creating</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A choice of either a film or a </a:t>
            </a:r>
            <a:r>
              <a:rPr lang="en-GB" dirty="0" smtClean="0">
                <a:latin typeface="Arial" panose="020B0604020202020204" pitchFamily="34" charset="0"/>
                <a:cs typeface="Arial" panose="020B0604020202020204" pitchFamily="34" charset="0"/>
              </a:rPr>
              <a:t>screenplay</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You </a:t>
            </a:r>
            <a:r>
              <a:rPr lang="en-GB" dirty="0">
                <a:latin typeface="Arial" panose="020B0604020202020204" pitchFamily="34" charset="0"/>
                <a:cs typeface="Arial" panose="020B0604020202020204" pitchFamily="34" charset="0"/>
              </a:rPr>
              <a:t>produce an extract from a genre film (as either a film or a screenplay</a:t>
            </a:r>
            <a:r>
              <a:rPr lang="en-GB" dirty="0" smtClean="0">
                <a:latin typeface="Arial" panose="020B0604020202020204" pitchFamily="34" charset="0"/>
                <a:cs typeface="Arial" panose="020B0604020202020204" pitchFamily="34" charset="0"/>
              </a:rPr>
              <a:t>)</a:t>
            </a:r>
            <a:endParaRPr lang="en-US" dirty="0" smtClean="0">
              <a:solidFill>
                <a:srgbClr val="DF3C06"/>
              </a:solidFill>
              <a:latin typeface="Arial" panose="020B0604020202020204" pitchFamily="34" charset="0"/>
              <a:cs typeface="Arial" panose="020B0604020202020204" pitchFamily="34" charset="0"/>
            </a:endParaRPr>
          </a:p>
        </p:txBody>
      </p:sp>
      <p:sp>
        <p:nvSpPr>
          <p:cNvPr id="6" name="TextBox 5"/>
          <p:cNvSpPr txBox="1"/>
          <p:nvPr/>
        </p:nvSpPr>
        <p:spPr>
          <a:xfrm>
            <a:off x="266040" y="1308919"/>
            <a:ext cx="6160160" cy="871521"/>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GCSE (9-1) Film Studies</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67949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4247317"/>
          </a:xfrm>
          <a:prstGeom prst="rect">
            <a:avLst/>
          </a:prstGeom>
          <a:noFill/>
        </p:spPr>
        <p:txBody>
          <a:bodyPr wrap="square" rtlCol="0">
            <a:spAutoFit/>
          </a:bodyPr>
          <a:lstStyle/>
          <a:p>
            <a:r>
              <a:rPr lang="en-US" dirty="0">
                <a:solidFill>
                  <a:srgbClr val="DF3C06"/>
                </a:solidFill>
                <a:latin typeface="Arial" panose="020B0604020202020204" pitchFamily="34" charset="0"/>
                <a:cs typeface="Arial" panose="020B0604020202020204" pitchFamily="34" charset="0"/>
              </a:rPr>
              <a:t>T</a:t>
            </a:r>
            <a:r>
              <a:rPr lang="en-US" dirty="0" smtClean="0">
                <a:solidFill>
                  <a:srgbClr val="DF3C06"/>
                </a:solidFill>
                <a:latin typeface="Arial" panose="020B0604020202020204" pitchFamily="34" charset="0"/>
                <a:cs typeface="Arial" panose="020B0604020202020204" pitchFamily="34" charset="0"/>
              </a:rPr>
              <a:t>hree Components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Blending the study of film with creating film (either an extract from a film or a </a:t>
            </a:r>
            <a:r>
              <a:rPr lang="en-GB" dirty="0" smtClean="0">
                <a:latin typeface="Arial" panose="020B0604020202020204" pitchFamily="34" charset="0"/>
                <a:cs typeface="Arial" panose="020B0604020202020204" pitchFamily="34" charset="0"/>
              </a:rPr>
              <a:t>screenplay)</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Two </a:t>
            </a:r>
            <a:r>
              <a:rPr lang="en-GB" dirty="0">
                <a:latin typeface="Arial" panose="020B0604020202020204" pitchFamily="34" charset="0"/>
                <a:cs typeface="Arial" panose="020B0604020202020204" pitchFamily="34" charset="0"/>
              </a:rPr>
              <a:t>exams (totalling 70</a:t>
            </a:r>
            <a:r>
              <a:rPr lang="en-GB" dirty="0" smtClean="0">
                <a:latin typeface="Arial" panose="020B0604020202020204" pitchFamily="34" charset="0"/>
                <a:cs typeface="Arial" panose="020B0604020202020204" pitchFamily="34" charset="0"/>
              </a:rPr>
              <a:t>%)</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One </a:t>
            </a:r>
            <a:r>
              <a:rPr lang="en-GB" dirty="0">
                <a:latin typeface="Arial" panose="020B0604020202020204" pitchFamily="34" charset="0"/>
                <a:cs typeface="Arial" panose="020B0604020202020204" pitchFamily="34" charset="0"/>
              </a:rPr>
              <a:t>production (30</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endParaRPr lang="en-US" dirty="0" smtClean="0">
              <a:solidFill>
                <a:srgbClr val="DF3C06"/>
              </a:solidFill>
              <a:latin typeface="Arial" panose="020B0604020202020204" pitchFamily="34" charset="0"/>
              <a:cs typeface="Arial" panose="020B0604020202020204" pitchFamily="34" charset="0"/>
            </a:endParaRPr>
          </a:p>
          <a:p>
            <a:r>
              <a:rPr lang="en-US" dirty="0" smtClean="0">
                <a:solidFill>
                  <a:srgbClr val="DF3C06"/>
                </a:solidFill>
                <a:latin typeface="Arial" panose="020B0604020202020204" pitchFamily="34" charset="0"/>
                <a:cs typeface="Arial" panose="020B0604020202020204" pitchFamily="34" charset="0"/>
              </a:rPr>
              <a:t>Studying</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You </a:t>
            </a:r>
            <a:r>
              <a:rPr lang="en-GB" dirty="0">
                <a:latin typeface="Arial" panose="020B0604020202020204" pitchFamily="34" charset="0"/>
                <a:cs typeface="Arial" panose="020B0604020202020204" pitchFamily="34" charset="0"/>
              </a:rPr>
              <a:t>study six films from the past and the </a:t>
            </a:r>
            <a:r>
              <a:rPr lang="en-GB" dirty="0" smtClean="0">
                <a:latin typeface="Arial" panose="020B0604020202020204" pitchFamily="34" charset="0"/>
                <a:cs typeface="Arial" panose="020B0604020202020204" pitchFamily="34" charset="0"/>
              </a:rPr>
              <a:t>present</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Three </a:t>
            </a:r>
            <a:r>
              <a:rPr lang="en-GB" dirty="0">
                <a:latin typeface="Arial" panose="020B0604020202020204" pitchFamily="34" charset="0"/>
                <a:cs typeface="Arial" panose="020B0604020202020204" pitchFamily="34" charset="0"/>
              </a:rPr>
              <a:t>US films (two mainstream and one </a:t>
            </a:r>
            <a:r>
              <a:rPr lang="en-GB" dirty="0" smtClean="0">
                <a:latin typeface="Arial" panose="020B0604020202020204" pitchFamily="34" charset="0"/>
                <a:cs typeface="Arial" panose="020B0604020202020204" pitchFamily="34" charset="0"/>
              </a:rPr>
              <a:t>independent)</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Two </a:t>
            </a:r>
            <a:r>
              <a:rPr lang="en-GB" dirty="0">
                <a:latin typeface="Arial" panose="020B0604020202020204" pitchFamily="34" charset="0"/>
                <a:cs typeface="Arial" panose="020B0604020202020204" pitchFamily="34" charset="0"/>
              </a:rPr>
              <a:t>UK films </a:t>
            </a:r>
            <a:endParaRPr lang="en-GB" dirty="0" smtClean="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One </a:t>
            </a:r>
            <a:r>
              <a:rPr lang="en-GB" dirty="0">
                <a:latin typeface="Arial" panose="020B0604020202020204" pitchFamily="34" charset="0"/>
                <a:cs typeface="Arial" panose="020B0604020202020204" pitchFamily="34" charset="0"/>
              </a:rPr>
              <a:t>European film</a:t>
            </a:r>
          </a:p>
          <a:p>
            <a:endParaRPr lang="en-US" dirty="0" smtClean="0">
              <a:solidFill>
                <a:srgbClr val="DF3C06"/>
              </a:solidFill>
              <a:latin typeface="Arial" panose="020B0604020202020204" pitchFamily="34" charset="0"/>
              <a:cs typeface="Arial" panose="020B0604020202020204" pitchFamily="34" charset="0"/>
            </a:endParaRPr>
          </a:p>
          <a:p>
            <a:r>
              <a:rPr lang="en-US" dirty="0" smtClean="0">
                <a:solidFill>
                  <a:srgbClr val="DF3C06"/>
                </a:solidFill>
                <a:latin typeface="Arial" panose="020B0604020202020204" pitchFamily="34" charset="0"/>
                <a:cs typeface="Arial" panose="020B0604020202020204" pitchFamily="34" charset="0"/>
              </a:rPr>
              <a:t>Creating</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A choice of either a film or a </a:t>
            </a:r>
            <a:r>
              <a:rPr lang="en-GB" dirty="0" smtClean="0">
                <a:latin typeface="Arial" panose="020B0604020202020204" pitchFamily="34" charset="0"/>
                <a:cs typeface="Arial" panose="020B0604020202020204" pitchFamily="34" charset="0"/>
              </a:rPr>
              <a:t>screenplay</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You </a:t>
            </a:r>
            <a:r>
              <a:rPr lang="en-GB" dirty="0">
                <a:latin typeface="Arial" panose="020B0604020202020204" pitchFamily="34" charset="0"/>
                <a:cs typeface="Arial" panose="020B0604020202020204" pitchFamily="34" charset="0"/>
              </a:rPr>
              <a:t>produce an extract from a genre film (as either a film or a screenplay</a:t>
            </a:r>
            <a:r>
              <a:rPr lang="en-GB" dirty="0" smtClean="0">
                <a:latin typeface="Arial" panose="020B0604020202020204" pitchFamily="34" charset="0"/>
                <a:cs typeface="Arial" panose="020B0604020202020204" pitchFamily="34" charset="0"/>
              </a:rPr>
              <a:t>)</a:t>
            </a:r>
            <a:endParaRPr lang="en-US" dirty="0" smtClean="0">
              <a:solidFill>
                <a:srgbClr val="DF3C06"/>
              </a:solidFill>
              <a:latin typeface="Arial" panose="020B0604020202020204" pitchFamily="34" charset="0"/>
              <a:cs typeface="Arial" panose="020B0604020202020204" pitchFamily="34" charset="0"/>
            </a:endParaRPr>
          </a:p>
        </p:txBody>
      </p:sp>
      <p:sp>
        <p:nvSpPr>
          <p:cNvPr id="6" name="TextBox 5"/>
          <p:cNvSpPr txBox="1"/>
          <p:nvPr/>
        </p:nvSpPr>
        <p:spPr>
          <a:xfrm>
            <a:off x="266040" y="1308919"/>
            <a:ext cx="6160160" cy="871521"/>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AS Film Studies</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48435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3539430"/>
          </a:xfrm>
          <a:prstGeom prst="rect">
            <a:avLst/>
          </a:prstGeom>
          <a:noFill/>
        </p:spPr>
        <p:txBody>
          <a:bodyPr wrap="square" rtlCol="0">
            <a:spAutoFit/>
          </a:bodyPr>
          <a:lstStyle/>
          <a:p>
            <a:r>
              <a:rPr lang="en-US" sz="1400" dirty="0">
                <a:solidFill>
                  <a:srgbClr val="DF3C06"/>
                </a:solidFill>
                <a:latin typeface="Arial" panose="020B0604020202020204" pitchFamily="34" charset="0"/>
                <a:cs typeface="Arial" panose="020B0604020202020204" pitchFamily="34" charset="0"/>
              </a:rPr>
              <a:t>T</a:t>
            </a:r>
            <a:r>
              <a:rPr lang="en-US" sz="1400" dirty="0" smtClean="0">
                <a:solidFill>
                  <a:srgbClr val="DF3C06"/>
                </a:solidFill>
                <a:latin typeface="Arial" panose="020B0604020202020204" pitchFamily="34" charset="0"/>
                <a:cs typeface="Arial" panose="020B0604020202020204" pitchFamily="34" charset="0"/>
              </a:rPr>
              <a:t>hree Components</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Blending the study of film with creating film (either an extract from a film or a </a:t>
            </a:r>
            <a:r>
              <a:rPr lang="en-GB" sz="1400" dirty="0" smtClean="0">
                <a:latin typeface="Arial" panose="020B0604020202020204" pitchFamily="34" charset="0"/>
                <a:cs typeface="Arial" panose="020B0604020202020204" pitchFamily="34" charset="0"/>
              </a:rPr>
              <a:t>screenplay)</a:t>
            </a:r>
          </a:p>
          <a:p>
            <a:pPr marL="285750" lvl="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Two </a:t>
            </a:r>
            <a:r>
              <a:rPr lang="en-GB" sz="1400" dirty="0">
                <a:latin typeface="Arial" panose="020B0604020202020204" pitchFamily="34" charset="0"/>
                <a:cs typeface="Arial" panose="020B0604020202020204" pitchFamily="34" charset="0"/>
              </a:rPr>
              <a:t>exams (totalling 70</a:t>
            </a:r>
            <a:r>
              <a:rPr lang="en-GB" sz="1400" dirty="0" smtClean="0">
                <a:latin typeface="Arial" panose="020B0604020202020204" pitchFamily="34" charset="0"/>
                <a:cs typeface="Arial" panose="020B0604020202020204" pitchFamily="34" charset="0"/>
              </a:rPr>
              <a:t>%)</a:t>
            </a:r>
          </a:p>
          <a:p>
            <a:pPr marL="285750" lvl="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One </a:t>
            </a:r>
            <a:r>
              <a:rPr lang="en-GB" sz="1400" dirty="0">
                <a:latin typeface="Arial" panose="020B0604020202020204" pitchFamily="34" charset="0"/>
                <a:cs typeface="Arial" panose="020B0604020202020204" pitchFamily="34" charset="0"/>
              </a:rPr>
              <a:t>production (30</a:t>
            </a:r>
            <a:r>
              <a:rPr lang="en-GB" sz="1400" dirty="0" smtClean="0">
                <a:latin typeface="Arial" panose="020B0604020202020204" pitchFamily="34" charset="0"/>
                <a:cs typeface="Arial" panose="020B0604020202020204" pitchFamily="34" charset="0"/>
              </a:rPr>
              <a:t>%)</a:t>
            </a:r>
            <a:endParaRPr lang="en-GB" sz="1400" dirty="0">
              <a:latin typeface="Arial" panose="020B0604020202020204" pitchFamily="34" charset="0"/>
              <a:cs typeface="Arial" panose="020B0604020202020204" pitchFamily="34" charset="0"/>
            </a:endParaRPr>
          </a:p>
          <a:p>
            <a:endParaRPr lang="en-US" sz="1400" dirty="0" smtClean="0">
              <a:solidFill>
                <a:srgbClr val="DF3C06"/>
              </a:solidFill>
              <a:latin typeface="Arial" panose="020B0604020202020204" pitchFamily="34" charset="0"/>
              <a:cs typeface="Arial" panose="020B0604020202020204" pitchFamily="34" charset="0"/>
            </a:endParaRPr>
          </a:p>
          <a:p>
            <a:r>
              <a:rPr lang="en-US" sz="1400" dirty="0" smtClean="0">
                <a:solidFill>
                  <a:srgbClr val="DF3C06"/>
                </a:solidFill>
                <a:latin typeface="Arial" panose="020B0604020202020204" pitchFamily="34" charset="0"/>
                <a:cs typeface="Arial" panose="020B0604020202020204" pitchFamily="34" charset="0"/>
              </a:rPr>
              <a:t>Studying</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You study twelve films, including one compilation of short films, from the past and the </a:t>
            </a:r>
            <a:r>
              <a:rPr lang="en-GB" sz="1400" dirty="0" smtClean="0">
                <a:latin typeface="Arial" panose="020B0604020202020204" pitchFamily="34" charset="0"/>
                <a:cs typeface="Arial" panose="020B0604020202020204" pitchFamily="34" charset="0"/>
              </a:rPr>
              <a:t>present</a:t>
            </a:r>
          </a:p>
          <a:p>
            <a:pPr marL="285750" lvl="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Three </a:t>
            </a:r>
            <a:r>
              <a:rPr lang="en-GB" sz="1400" dirty="0">
                <a:latin typeface="Arial" panose="020B0604020202020204" pitchFamily="34" charset="0"/>
                <a:cs typeface="Arial" panose="020B0604020202020204" pitchFamily="34" charset="0"/>
              </a:rPr>
              <a:t>US films (two mainstream and one </a:t>
            </a:r>
            <a:r>
              <a:rPr lang="en-GB" sz="1400" dirty="0" smtClean="0">
                <a:latin typeface="Arial" panose="020B0604020202020204" pitchFamily="34" charset="0"/>
                <a:cs typeface="Arial" panose="020B0604020202020204" pitchFamily="34" charset="0"/>
              </a:rPr>
              <a:t>independent)</a:t>
            </a:r>
          </a:p>
          <a:p>
            <a:pPr marL="285750" lvl="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Two </a:t>
            </a:r>
            <a:r>
              <a:rPr lang="en-GB" sz="1400" dirty="0">
                <a:latin typeface="Arial" panose="020B0604020202020204" pitchFamily="34" charset="0"/>
                <a:cs typeface="Arial" panose="020B0604020202020204" pitchFamily="34" charset="0"/>
              </a:rPr>
              <a:t>UK films </a:t>
            </a:r>
            <a:endParaRPr lang="en-GB" sz="1400" dirty="0" smtClean="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One </a:t>
            </a:r>
            <a:r>
              <a:rPr lang="en-GB" sz="1400" dirty="0">
                <a:latin typeface="Arial" panose="020B0604020202020204" pitchFamily="34" charset="0"/>
                <a:cs typeface="Arial" panose="020B0604020202020204" pitchFamily="34" charset="0"/>
              </a:rPr>
              <a:t>European </a:t>
            </a:r>
            <a:r>
              <a:rPr lang="en-GB" sz="1400" dirty="0" smtClean="0">
                <a:latin typeface="Arial" panose="020B0604020202020204" pitchFamily="34" charset="0"/>
                <a:cs typeface="Arial" panose="020B0604020202020204" pitchFamily="34" charset="0"/>
              </a:rPr>
              <a:t>film</a:t>
            </a:r>
          </a:p>
          <a:p>
            <a:pPr marL="285750" lvl="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Three </a:t>
            </a:r>
            <a:r>
              <a:rPr lang="en-GB" sz="1400" dirty="0">
                <a:latin typeface="Arial" panose="020B0604020202020204" pitchFamily="34" charset="0"/>
                <a:cs typeface="Arial" panose="020B0604020202020204" pitchFamily="34" charset="0"/>
              </a:rPr>
              <a:t>global </a:t>
            </a:r>
            <a:r>
              <a:rPr lang="en-GB" sz="1400" dirty="0" smtClean="0">
                <a:latin typeface="Arial" panose="020B0604020202020204" pitchFamily="34" charset="0"/>
                <a:cs typeface="Arial" panose="020B0604020202020204" pitchFamily="34" charset="0"/>
              </a:rPr>
              <a:t>films</a:t>
            </a:r>
          </a:p>
          <a:p>
            <a:pPr marL="285750" lvl="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Three </a:t>
            </a:r>
            <a:r>
              <a:rPr lang="en-GB" sz="1400" dirty="0">
                <a:latin typeface="Arial" panose="020B0604020202020204" pitchFamily="34" charset="0"/>
                <a:cs typeface="Arial" panose="020B0604020202020204" pitchFamily="34" charset="0"/>
              </a:rPr>
              <a:t>films stretching the boundaries - silent film, experimental film and </a:t>
            </a:r>
            <a:r>
              <a:rPr lang="en-GB" sz="1400" dirty="0" smtClean="0">
                <a:latin typeface="Arial" panose="020B0604020202020204" pitchFamily="34" charset="0"/>
                <a:cs typeface="Arial" panose="020B0604020202020204" pitchFamily="34" charset="0"/>
              </a:rPr>
              <a:t>documentary</a:t>
            </a:r>
          </a:p>
          <a:p>
            <a:pPr marL="285750" lvl="0" indent="-285750">
              <a:buFont typeface="Arial" panose="020B0604020202020204" pitchFamily="34" charset="0"/>
              <a:buChar char="•"/>
            </a:pPr>
            <a:endParaRPr lang="en-US" sz="1400" dirty="0" smtClean="0">
              <a:solidFill>
                <a:srgbClr val="DF3C06"/>
              </a:solidFill>
              <a:latin typeface="Arial" panose="020B0604020202020204" pitchFamily="34" charset="0"/>
              <a:cs typeface="Arial" panose="020B0604020202020204" pitchFamily="34" charset="0"/>
            </a:endParaRPr>
          </a:p>
          <a:p>
            <a:r>
              <a:rPr lang="en-US" sz="1400" dirty="0" smtClean="0">
                <a:solidFill>
                  <a:srgbClr val="DF3C06"/>
                </a:solidFill>
                <a:latin typeface="Arial" panose="020B0604020202020204" pitchFamily="34" charset="0"/>
                <a:cs typeface="Arial" panose="020B0604020202020204" pitchFamily="34" charset="0"/>
              </a:rPr>
              <a:t>Creating</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 choice of either a film or a </a:t>
            </a:r>
            <a:r>
              <a:rPr lang="en-GB" sz="1400" dirty="0" smtClean="0">
                <a:latin typeface="Arial" panose="020B0604020202020204" pitchFamily="34" charset="0"/>
                <a:cs typeface="Arial" panose="020B0604020202020204" pitchFamily="34" charset="0"/>
              </a:rPr>
              <a:t>screenplay</a:t>
            </a:r>
          </a:p>
          <a:p>
            <a:pPr marL="285750" lvl="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You </a:t>
            </a:r>
            <a:r>
              <a:rPr lang="en-GB" sz="1400" dirty="0">
                <a:latin typeface="Arial" panose="020B0604020202020204" pitchFamily="34" charset="0"/>
                <a:cs typeface="Arial" panose="020B0604020202020204" pitchFamily="34" charset="0"/>
              </a:rPr>
              <a:t>produce an extract from a genre film (as either a film or a screenplay</a:t>
            </a:r>
            <a:r>
              <a:rPr lang="en-GB" sz="1400" dirty="0" smtClean="0">
                <a:latin typeface="Arial" panose="020B0604020202020204" pitchFamily="34" charset="0"/>
                <a:cs typeface="Arial" panose="020B0604020202020204" pitchFamily="34" charset="0"/>
              </a:rPr>
              <a:t>)</a:t>
            </a:r>
            <a:endParaRPr lang="en-US" sz="1400" dirty="0" smtClean="0">
              <a:solidFill>
                <a:srgbClr val="DF3C06"/>
              </a:solidFill>
              <a:latin typeface="Arial" panose="020B0604020202020204" pitchFamily="34" charset="0"/>
              <a:cs typeface="Arial" panose="020B0604020202020204" pitchFamily="34" charset="0"/>
            </a:endParaRPr>
          </a:p>
        </p:txBody>
      </p:sp>
      <p:sp>
        <p:nvSpPr>
          <p:cNvPr id="6" name="TextBox 5"/>
          <p:cNvSpPr txBox="1"/>
          <p:nvPr/>
        </p:nvSpPr>
        <p:spPr>
          <a:xfrm>
            <a:off x="266040" y="1308919"/>
            <a:ext cx="6160160" cy="871521"/>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 level Film Studies</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29797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4"/>
            <a:ext cx="8405669" cy="3785652"/>
          </a:xfrm>
          <a:prstGeom prst="rect">
            <a:avLst/>
          </a:prstGeom>
          <a:noFill/>
        </p:spPr>
        <p:txBody>
          <a:bodyPr wrap="square" rtlCol="0">
            <a:spAutoFit/>
          </a:bodyPr>
          <a:lstStyle/>
          <a:p>
            <a:r>
              <a:rPr lang="en-US" sz="2400" dirty="0" smtClean="0">
                <a:solidFill>
                  <a:srgbClr val="DF3C06"/>
                </a:solidFill>
                <a:latin typeface="Arial" panose="020B0604020202020204" pitchFamily="34" charset="0"/>
                <a:cs typeface="Arial" panose="020B0604020202020204" pitchFamily="34" charset="0"/>
              </a:rPr>
              <a:t>Why choose WJEC Eduqas?</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 broad range of choice for all the six films you </a:t>
            </a:r>
            <a:r>
              <a:rPr lang="en-GB" sz="2400" dirty="0" smtClean="0">
                <a:latin typeface="Arial" panose="020B0604020202020204" pitchFamily="34" charset="0"/>
                <a:cs typeface="Arial" panose="020B0604020202020204" pitchFamily="34" charset="0"/>
              </a:rPr>
              <a:t>study</a:t>
            </a: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films </a:t>
            </a:r>
            <a:r>
              <a:rPr lang="en-GB" sz="2400" dirty="0">
                <a:latin typeface="Arial" panose="020B0604020202020204" pitchFamily="34" charset="0"/>
                <a:cs typeface="Arial" panose="020B0604020202020204" pitchFamily="34" charset="0"/>
              </a:rPr>
              <a:t>chosen to appeal to </a:t>
            </a:r>
            <a:r>
              <a:rPr lang="en-GB" sz="2400" dirty="0" smtClean="0">
                <a:latin typeface="Arial" panose="020B0604020202020204" pitchFamily="34" charset="0"/>
                <a:cs typeface="Arial" panose="020B0604020202020204" pitchFamily="34" charset="0"/>
              </a:rPr>
              <a:t>GCSE (9-1) students</a:t>
            </a: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creative </a:t>
            </a:r>
            <a:r>
              <a:rPr lang="en-GB" sz="2400" dirty="0">
                <a:latin typeface="Arial" panose="020B0604020202020204" pitchFamily="34" charset="0"/>
                <a:cs typeface="Arial" panose="020B0604020202020204" pitchFamily="34" charset="0"/>
              </a:rPr>
              <a:t>work which is central to the </a:t>
            </a:r>
            <a:r>
              <a:rPr lang="en-GB" sz="2400" dirty="0" smtClean="0">
                <a:latin typeface="Arial" panose="020B0604020202020204" pitchFamily="34" charset="0"/>
                <a:cs typeface="Arial" panose="020B0604020202020204" pitchFamily="34" charset="0"/>
              </a:rPr>
              <a:t>course</a:t>
            </a: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a </a:t>
            </a:r>
            <a:r>
              <a:rPr lang="en-GB" sz="2400" dirty="0">
                <a:latin typeface="Arial" panose="020B0604020202020204" pitchFamily="34" charset="0"/>
                <a:cs typeface="Arial" panose="020B0604020202020204" pitchFamily="34" charset="0"/>
              </a:rPr>
              <a:t>specially commissioned textbook (due for publication in Summer </a:t>
            </a:r>
            <a:r>
              <a:rPr lang="en-GB" sz="2400" dirty="0" smtClean="0">
                <a:latin typeface="Arial" panose="020B0604020202020204" pitchFamily="34" charset="0"/>
                <a:cs typeface="Arial" panose="020B0604020202020204" pitchFamily="34" charset="0"/>
              </a:rPr>
              <a:t>2017)</a:t>
            </a: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online </a:t>
            </a:r>
            <a:r>
              <a:rPr lang="en-GB" sz="2400" dirty="0">
                <a:latin typeface="Arial" panose="020B0604020202020204" pitchFamily="34" charset="0"/>
                <a:cs typeface="Arial" panose="020B0604020202020204" pitchFamily="34" charset="0"/>
              </a:rPr>
              <a:t>guidance for teaching on all the films set for </a:t>
            </a:r>
            <a:r>
              <a:rPr lang="en-GB" sz="2400" dirty="0" smtClean="0">
                <a:latin typeface="Arial" panose="020B0604020202020204" pitchFamily="34" charset="0"/>
                <a:cs typeface="Arial" panose="020B0604020202020204" pitchFamily="34" charset="0"/>
              </a:rPr>
              <a:t>study</a:t>
            </a: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direct </a:t>
            </a:r>
            <a:r>
              <a:rPr lang="en-GB" sz="2400" dirty="0">
                <a:latin typeface="Arial" panose="020B0604020202020204" pitchFamily="34" charset="0"/>
                <a:cs typeface="Arial" panose="020B0604020202020204" pitchFamily="34" charset="0"/>
              </a:rPr>
              <a:t>access to film </a:t>
            </a:r>
            <a:r>
              <a:rPr lang="en-GB" sz="2400" dirty="0" smtClean="0">
                <a:latin typeface="Arial" panose="020B0604020202020204" pitchFamily="34" charset="0"/>
                <a:cs typeface="Arial" panose="020B0604020202020204" pitchFamily="34" charset="0"/>
              </a:rPr>
              <a:t>specialists</a:t>
            </a:r>
          </a:p>
          <a:p>
            <a:pPr marL="342900" lvl="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uniform </a:t>
            </a:r>
            <a:r>
              <a:rPr lang="en-GB" sz="2400" dirty="0">
                <a:latin typeface="Arial" panose="020B0604020202020204" pitchFamily="34" charset="0"/>
                <a:cs typeface="Arial" panose="020B0604020202020204" pitchFamily="34" charset="0"/>
              </a:rPr>
              <a:t>design across </a:t>
            </a:r>
            <a:r>
              <a:rPr lang="en-GB" sz="2400" dirty="0" smtClean="0">
                <a:latin typeface="Arial" panose="020B0604020202020204" pitchFamily="34" charset="0"/>
                <a:cs typeface="Arial" panose="020B0604020202020204" pitchFamily="34" charset="0"/>
              </a:rPr>
              <a:t>GCSE (9-1), </a:t>
            </a:r>
            <a:r>
              <a:rPr lang="en-GB" sz="2400" dirty="0">
                <a:latin typeface="Arial" panose="020B0604020202020204" pitchFamily="34" charset="0"/>
                <a:cs typeface="Arial" panose="020B0604020202020204" pitchFamily="34" charset="0"/>
              </a:rPr>
              <a:t>AS and A level to allow for coherent progression</a:t>
            </a:r>
            <a:endParaRPr lang="en-US" sz="2400" dirty="0" smtClean="0">
              <a:solidFill>
                <a:srgbClr val="DF3C06"/>
              </a:solidFill>
              <a:latin typeface="Arial" panose="020B0604020202020204" pitchFamily="34" charset="0"/>
              <a:cs typeface="Arial" panose="020B0604020202020204" pitchFamily="34" charset="0"/>
            </a:endParaRPr>
          </a:p>
        </p:txBody>
      </p:sp>
      <p:sp>
        <p:nvSpPr>
          <p:cNvPr id="6" name="TextBox 5"/>
          <p:cNvSpPr txBox="1"/>
          <p:nvPr/>
        </p:nvSpPr>
        <p:spPr>
          <a:xfrm>
            <a:off x="266040" y="1308919"/>
            <a:ext cx="6160160" cy="871521"/>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Film Studies</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52759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2" y="2200946"/>
            <a:ext cx="8405669" cy="4462760"/>
          </a:xfrm>
          <a:prstGeom prst="rect">
            <a:avLst/>
          </a:prstGeom>
          <a:noFill/>
        </p:spPr>
        <p:txBody>
          <a:bodyPr wrap="square" rtlCol="0">
            <a:spAutoFit/>
          </a:bodyPr>
          <a:lstStyle/>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2 </a:t>
            </a:r>
            <a:r>
              <a:rPr lang="en-GB" sz="2000" dirty="0">
                <a:latin typeface="Arial" panose="020B0604020202020204" pitchFamily="34" charset="0"/>
                <a:cs typeface="Arial" panose="020B0604020202020204" pitchFamily="34" charset="0"/>
              </a:rPr>
              <a:t>written components.</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GCSE (9-1) </a:t>
            </a:r>
            <a:r>
              <a:rPr lang="en-GB" sz="2000" dirty="0">
                <a:latin typeface="Arial" panose="020B0604020202020204" pitchFamily="34" charset="0"/>
                <a:cs typeface="Arial" panose="020B0604020202020204" pitchFamily="34" charset="0"/>
              </a:rPr>
              <a:t>Geology covers the following </a:t>
            </a:r>
            <a:r>
              <a:rPr lang="en-GB" sz="2000" dirty="0" smtClean="0">
                <a:latin typeface="Arial" panose="020B0604020202020204" pitchFamily="34" charset="0"/>
                <a:cs typeface="Arial" panose="020B0604020202020204" pitchFamily="34" charset="0"/>
              </a:rPr>
              <a:t>topics:</a:t>
            </a:r>
          </a:p>
          <a:p>
            <a:pPr marL="800100" lvl="1"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Minerals</a:t>
            </a:r>
          </a:p>
          <a:p>
            <a:pPr marL="800100" lvl="1"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Igneous</a:t>
            </a:r>
            <a:r>
              <a:rPr lang="en-GB" sz="2000" dirty="0">
                <a:latin typeface="Arial" panose="020B0604020202020204" pitchFamily="34" charset="0"/>
                <a:cs typeface="Arial" panose="020B0604020202020204" pitchFamily="34" charset="0"/>
              </a:rPr>
              <a:t>, sedimentary and metamorphic </a:t>
            </a:r>
            <a:r>
              <a:rPr lang="en-GB" sz="2000" dirty="0" smtClean="0">
                <a:latin typeface="Arial" panose="020B0604020202020204" pitchFamily="34" charset="0"/>
                <a:cs typeface="Arial" panose="020B0604020202020204" pitchFamily="34" charset="0"/>
              </a:rPr>
              <a:t>rocks</a:t>
            </a:r>
          </a:p>
          <a:p>
            <a:pPr marL="800100" lvl="1"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Geological structures</a:t>
            </a:r>
          </a:p>
          <a:p>
            <a:pPr marL="800100" lvl="1"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Planetary Geology</a:t>
            </a:r>
          </a:p>
          <a:p>
            <a:pPr marL="800100" lvl="1"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Geochronology</a:t>
            </a:r>
          </a:p>
          <a:p>
            <a:pPr marL="800100" lvl="1"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rock </a:t>
            </a:r>
            <a:r>
              <a:rPr lang="en-GB" sz="2000" dirty="0" smtClean="0">
                <a:latin typeface="Arial" panose="020B0604020202020204" pitchFamily="34" charset="0"/>
                <a:cs typeface="Arial" panose="020B0604020202020204" pitchFamily="34" charset="0"/>
              </a:rPr>
              <a:t>cycle</a:t>
            </a:r>
          </a:p>
          <a:p>
            <a:pPr marL="800100" lvl="1"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Plate tectonics</a:t>
            </a:r>
          </a:p>
          <a:p>
            <a:pPr marL="800100" lvl="1"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Past </a:t>
            </a:r>
            <a:r>
              <a:rPr lang="en-GB" sz="2000" dirty="0">
                <a:latin typeface="Arial" panose="020B0604020202020204" pitchFamily="34" charset="0"/>
                <a:cs typeface="Arial" panose="020B0604020202020204" pitchFamily="34" charset="0"/>
              </a:rPr>
              <a:t>global temperature and sea level </a:t>
            </a:r>
            <a:r>
              <a:rPr lang="en-GB" sz="2000" dirty="0" smtClean="0">
                <a:latin typeface="Arial" panose="020B0604020202020204" pitchFamily="34" charset="0"/>
                <a:cs typeface="Arial" panose="020B0604020202020204" pitchFamily="34" charset="0"/>
              </a:rPr>
              <a:t>changes</a:t>
            </a:r>
          </a:p>
          <a:p>
            <a:pPr marL="800100" lvl="1"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origin and development of </a:t>
            </a:r>
            <a:r>
              <a:rPr lang="en-GB" sz="2000" dirty="0" smtClean="0">
                <a:latin typeface="Arial" panose="020B0604020202020204" pitchFamily="34" charset="0"/>
                <a:cs typeface="Arial" panose="020B0604020202020204" pitchFamily="34" charset="0"/>
              </a:rPr>
              <a:t>life</a:t>
            </a:r>
          </a:p>
          <a:p>
            <a:pPr marL="800100" lvl="1"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Earth </a:t>
            </a:r>
            <a:r>
              <a:rPr lang="en-GB" sz="2000" dirty="0">
                <a:latin typeface="Arial" panose="020B0604020202020204" pitchFamily="34" charset="0"/>
                <a:cs typeface="Arial" panose="020B0604020202020204" pitchFamily="34" charset="0"/>
              </a:rPr>
              <a:t>hazards and their </a:t>
            </a:r>
            <a:r>
              <a:rPr lang="en-GB" sz="2000" dirty="0" smtClean="0">
                <a:latin typeface="Arial" panose="020B0604020202020204" pitchFamily="34" charset="0"/>
                <a:cs typeface="Arial" panose="020B0604020202020204" pitchFamily="34" charset="0"/>
              </a:rPr>
              <a:t>mitigation</a:t>
            </a:r>
          </a:p>
          <a:p>
            <a:pPr marL="800100" lvl="1"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Earth </a:t>
            </a:r>
            <a:r>
              <a:rPr lang="en-GB" sz="2000" dirty="0">
                <a:latin typeface="Arial" panose="020B0604020202020204" pitchFamily="34" charset="0"/>
                <a:cs typeface="Arial" panose="020B0604020202020204" pitchFamily="34" charset="0"/>
              </a:rPr>
              <a:t>resources and engineering</a:t>
            </a:r>
          </a:p>
          <a:p>
            <a:endParaRPr lang="en-GB" sz="2400" dirty="0"/>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GCSE (9-1) Geology</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1054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4031873"/>
          </a:xfrm>
          <a:prstGeom prst="rect">
            <a:avLst/>
          </a:prstGeom>
          <a:noFill/>
        </p:spPr>
        <p:txBody>
          <a:bodyPr wrap="square" rtlCol="0">
            <a:spAutoFit/>
          </a:bodyPr>
          <a:lstStyle/>
          <a:p>
            <a:r>
              <a:rPr lang="en-US" sz="1600" dirty="0" smtClean="0">
                <a:solidFill>
                  <a:srgbClr val="DF3C06"/>
                </a:solidFill>
                <a:latin typeface="Arial" panose="020B0604020202020204" pitchFamily="34" charset="0"/>
                <a:cs typeface="Arial" panose="020B0604020202020204" pitchFamily="34" charset="0"/>
              </a:rPr>
              <a:t>Component 1: Geological Principles</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On-screen </a:t>
            </a:r>
            <a:r>
              <a:rPr lang="en-GB" sz="1600" dirty="0" smtClean="0">
                <a:latin typeface="Arial" panose="020B0604020202020204" pitchFamily="34" charset="0"/>
                <a:cs typeface="Arial" panose="020B0604020202020204" pitchFamily="34" charset="0"/>
              </a:rPr>
              <a:t>examination </a:t>
            </a:r>
            <a:r>
              <a:rPr lang="en-GB" sz="1600" dirty="0" smtClean="0">
                <a:latin typeface="Arial" panose="020B0604020202020204" pitchFamily="34" charset="0"/>
                <a:cs typeface="Arial" panose="020B0604020202020204" pitchFamily="34" charset="0"/>
              </a:rPr>
              <a:t>1 </a:t>
            </a:r>
            <a:r>
              <a:rPr lang="en-GB" sz="1600" dirty="0" smtClean="0">
                <a:latin typeface="Arial" panose="020B0604020202020204" pitchFamily="34" charset="0"/>
                <a:cs typeface="Arial" panose="020B0604020202020204" pitchFamily="34" charset="0"/>
              </a:rPr>
              <a:t>hour </a:t>
            </a:r>
            <a:r>
              <a:rPr lang="en-GB" sz="1600" dirty="0" smtClean="0">
                <a:latin typeface="Arial" panose="020B0604020202020204" pitchFamily="34" charset="0"/>
                <a:cs typeface="Arial" panose="020B0604020202020204" pitchFamily="34" charset="0"/>
              </a:rPr>
              <a:t>15 minutes</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50% of qualification</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An on-screen assessment consisting of compulsory data and stimulus response questions. This assessment </a:t>
            </a:r>
            <a:r>
              <a:rPr lang="en-GB" sz="1600" dirty="0" smtClean="0">
                <a:latin typeface="Arial" panose="020B0604020202020204" pitchFamily="34" charset="0"/>
                <a:cs typeface="Arial" panose="020B0604020202020204" pitchFamily="34" charset="0"/>
              </a:rPr>
              <a:t>requires </a:t>
            </a:r>
            <a:r>
              <a:rPr lang="en-GB" sz="1600" dirty="0" smtClean="0">
                <a:latin typeface="Arial" panose="020B0604020202020204" pitchFamily="34" charset="0"/>
                <a:cs typeface="Arial" panose="020B0604020202020204" pitchFamily="34" charset="0"/>
              </a:rPr>
              <a:t>multiple-choice, short, structure and extended writing answers relating to all the GCSE (9-1) Geology subject content </a:t>
            </a:r>
            <a:r>
              <a:rPr lang="en-GB" sz="1600" dirty="0" smtClean="0">
                <a:latin typeface="Arial" panose="020B0604020202020204" pitchFamily="34" charset="0"/>
                <a:cs typeface="Arial" panose="020B0604020202020204" pitchFamily="34" charset="0"/>
              </a:rPr>
              <a:t>outlined </a:t>
            </a:r>
            <a:r>
              <a:rPr lang="en-GB" sz="1600" dirty="0" smtClean="0">
                <a:latin typeface="Arial" panose="020B0604020202020204" pitchFamily="34" charset="0"/>
                <a:cs typeface="Arial" panose="020B0604020202020204" pitchFamily="34" charset="0"/>
              </a:rPr>
              <a:t>in this specification. A data sheet is used in this assessment</a:t>
            </a:r>
          </a:p>
          <a:p>
            <a:pPr marL="285750" lvl="0" indent="-285750">
              <a:buFont typeface="Arial" panose="020B0604020202020204" pitchFamily="34" charset="0"/>
              <a:buChar char="•"/>
            </a:pPr>
            <a:endParaRPr lang="en-US" sz="1600" dirty="0" smtClean="0">
              <a:solidFill>
                <a:srgbClr val="DF3C06"/>
              </a:solidFill>
              <a:latin typeface="Arial" panose="020B0604020202020204" pitchFamily="34" charset="0"/>
              <a:cs typeface="Arial" panose="020B0604020202020204" pitchFamily="34" charset="0"/>
            </a:endParaRPr>
          </a:p>
          <a:p>
            <a:r>
              <a:rPr lang="en-US" sz="1600" dirty="0" smtClean="0">
                <a:solidFill>
                  <a:srgbClr val="DF3C06"/>
                </a:solidFill>
                <a:latin typeface="Arial" panose="020B0604020202020204" pitchFamily="34" charset="0"/>
                <a:cs typeface="Arial" panose="020B0604020202020204" pitchFamily="34" charset="0"/>
              </a:rPr>
              <a:t>Component 2: Investigative Geology</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Written </a:t>
            </a:r>
            <a:r>
              <a:rPr lang="en-GB" sz="1600" dirty="0" smtClean="0">
                <a:latin typeface="Arial" panose="020B0604020202020204" pitchFamily="34" charset="0"/>
                <a:cs typeface="Arial" panose="020B0604020202020204" pitchFamily="34" charset="0"/>
              </a:rPr>
              <a:t>examination </a:t>
            </a:r>
            <a:r>
              <a:rPr lang="en-GB" sz="1600" dirty="0" smtClean="0">
                <a:latin typeface="Arial" panose="020B0604020202020204" pitchFamily="34" charset="0"/>
                <a:cs typeface="Arial" panose="020B0604020202020204" pitchFamily="34" charset="0"/>
              </a:rPr>
              <a:t>1 hour 30 minutes</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50% of qualification</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A written assessment consisting of compulsory data and stimulus response questions. This assessment </a:t>
            </a:r>
            <a:r>
              <a:rPr lang="en-GB" sz="1600" dirty="0" smtClean="0">
                <a:latin typeface="Arial" panose="020B0604020202020204" pitchFamily="34" charset="0"/>
                <a:cs typeface="Arial" panose="020B0604020202020204" pitchFamily="34" charset="0"/>
              </a:rPr>
              <a:t>requires </a:t>
            </a:r>
            <a:r>
              <a:rPr lang="en-GB" sz="1600" dirty="0" smtClean="0">
                <a:latin typeface="Arial" panose="020B0604020202020204" pitchFamily="34" charset="0"/>
                <a:cs typeface="Arial" panose="020B0604020202020204" pitchFamily="34" charset="0"/>
              </a:rPr>
              <a:t>short, structured and extended writing answers to investigate the geology of an area shown on a simplified geological map. This assessment is wholly based on the area covered by the geological map. A data sheet is used in this assessment</a:t>
            </a:r>
            <a:endParaRPr lang="en-US" sz="1600" dirty="0" smtClean="0">
              <a:solidFill>
                <a:srgbClr val="DF3C06"/>
              </a:solidFill>
              <a:latin typeface="Arial" panose="020B0604020202020204" pitchFamily="34" charset="0"/>
              <a:cs typeface="Arial" panose="020B0604020202020204" pitchFamily="34" charset="0"/>
            </a:endParaRP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GCSE (9-1) Geology</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8852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81193" y="2205566"/>
            <a:ext cx="4001160" cy="3447098"/>
          </a:xfrm>
          <a:prstGeom prst="rect">
            <a:avLst/>
          </a:prstGeom>
          <a:noFill/>
        </p:spPr>
        <p:txBody>
          <a:bodyPr wrap="square" rtlCol="0">
            <a:spAutoFit/>
          </a:bodyPr>
          <a:lstStyle/>
          <a:p>
            <a:r>
              <a:rPr lang="en-US" dirty="0" smtClean="0">
                <a:solidFill>
                  <a:srgbClr val="DF3C06"/>
                </a:solidFill>
                <a:latin typeface="Gotham Rounded Book"/>
                <a:cs typeface="Gotham Rounded Book"/>
              </a:rPr>
              <a:t>2017 </a:t>
            </a:r>
            <a:r>
              <a:rPr lang="en-US" dirty="0" err="1" smtClean="0">
                <a:solidFill>
                  <a:srgbClr val="DF3C06"/>
                </a:solidFill>
                <a:latin typeface="Gotham Rounded Book"/>
                <a:cs typeface="Gotham Rounded Book"/>
              </a:rPr>
              <a:t>Ofqual</a:t>
            </a:r>
            <a:r>
              <a:rPr lang="en-US" dirty="0" smtClean="0">
                <a:solidFill>
                  <a:srgbClr val="DF3C06"/>
                </a:solidFill>
                <a:latin typeface="Gotham Rounded Book"/>
                <a:cs typeface="Gotham Rounded Book"/>
              </a:rPr>
              <a:t> reformed qualifications from WJEC Eduqas:</a:t>
            </a:r>
          </a:p>
          <a:p>
            <a:endParaRPr lang="en-GB" baseline="30000" dirty="0" smtClean="0">
              <a:solidFill>
                <a:schemeClr val="tx1">
                  <a:lumMod val="50000"/>
                  <a:lumOff val="50000"/>
                </a:schemeClr>
              </a:solidFill>
              <a:latin typeface="Bliss-Light"/>
              <a:cs typeface="Bliss-Light"/>
            </a:endParaRPr>
          </a:p>
          <a:p>
            <a:pPr marL="342900" indent="-342900">
              <a:lnSpc>
                <a:spcPct val="150000"/>
              </a:lnSpc>
              <a:buFont typeface="Arial" panose="020B0604020202020204" pitchFamily="34" charset="0"/>
              <a:buChar char="•"/>
            </a:pPr>
            <a:r>
              <a:rPr lang="en-GB" sz="2000" baseline="30000" dirty="0" smtClean="0">
                <a:solidFill>
                  <a:srgbClr val="5A5A59"/>
                </a:solidFill>
                <a:latin typeface="Bliss-Light"/>
                <a:cs typeface="Bliss-Light"/>
              </a:rPr>
              <a:t>GCSE Business</a:t>
            </a:r>
            <a:endParaRPr lang="en-GB" sz="2000" baseline="30000" dirty="0" smtClean="0">
              <a:solidFill>
                <a:srgbClr val="5A5A59"/>
              </a:solidFill>
              <a:latin typeface="Bliss-Light"/>
              <a:cs typeface="Bliss-Light"/>
            </a:endParaRPr>
          </a:p>
          <a:p>
            <a:pPr marL="342900" indent="-342900">
              <a:lnSpc>
                <a:spcPct val="150000"/>
              </a:lnSpc>
              <a:buFont typeface="Arial" panose="020B0604020202020204" pitchFamily="34" charset="0"/>
              <a:buChar char="•"/>
            </a:pPr>
            <a:r>
              <a:rPr lang="en-GB" sz="2000" baseline="30000" dirty="0" smtClean="0">
                <a:solidFill>
                  <a:srgbClr val="5A5A59"/>
                </a:solidFill>
                <a:latin typeface="Bliss-Light"/>
                <a:cs typeface="Bliss-Light"/>
              </a:rPr>
              <a:t>GCE and GCSE Design </a:t>
            </a:r>
            <a:r>
              <a:rPr lang="en-GB" sz="2000" baseline="30000" dirty="0" smtClean="0">
                <a:solidFill>
                  <a:srgbClr val="5A5A59"/>
                </a:solidFill>
                <a:latin typeface="Bliss-Light"/>
                <a:cs typeface="Bliss-Light"/>
              </a:rPr>
              <a:t>and Technology</a:t>
            </a:r>
          </a:p>
          <a:p>
            <a:pPr marL="342900" indent="-342900">
              <a:lnSpc>
                <a:spcPct val="150000"/>
              </a:lnSpc>
              <a:buFont typeface="Arial" panose="020B0604020202020204" pitchFamily="34" charset="0"/>
              <a:buChar char="•"/>
            </a:pPr>
            <a:r>
              <a:rPr lang="en-GB" sz="2000" baseline="30000" dirty="0">
                <a:solidFill>
                  <a:srgbClr val="5A5A59"/>
                </a:solidFill>
                <a:latin typeface="Bliss-Light"/>
                <a:cs typeface="Bliss-Light"/>
              </a:rPr>
              <a:t>GCE and GCSE Electronics</a:t>
            </a:r>
            <a:endParaRPr lang="en-GB" sz="2000" baseline="30000" dirty="0" smtClean="0">
              <a:solidFill>
                <a:srgbClr val="5A5A59"/>
              </a:solidFill>
              <a:latin typeface="Bliss-Light"/>
              <a:cs typeface="Bliss-Light"/>
            </a:endParaRPr>
          </a:p>
          <a:p>
            <a:pPr marL="342900" indent="-342900">
              <a:lnSpc>
                <a:spcPct val="150000"/>
              </a:lnSpc>
              <a:buFont typeface="Arial" panose="020B0604020202020204" pitchFamily="34" charset="0"/>
              <a:buChar char="•"/>
            </a:pPr>
            <a:r>
              <a:rPr lang="en-GB" sz="2000" baseline="30000" dirty="0">
                <a:solidFill>
                  <a:srgbClr val="5A5A59"/>
                </a:solidFill>
                <a:latin typeface="Bliss-Light"/>
                <a:cs typeface="Bliss-Light"/>
              </a:rPr>
              <a:t>GCE and GCSE Film </a:t>
            </a:r>
            <a:r>
              <a:rPr lang="en-GB" sz="2000" baseline="30000" dirty="0" smtClean="0">
                <a:solidFill>
                  <a:srgbClr val="5A5A59"/>
                </a:solidFill>
                <a:latin typeface="Bliss-Light"/>
                <a:cs typeface="Bliss-Light"/>
              </a:rPr>
              <a:t>Studies</a:t>
            </a:r>
          </a:p>
          <a:p>
            <a:pPr marL="342900" indent="-342900">
              <a:lnSpc>
                <a:spcPct val="150000"/>
              </a:lnSpc>
              <a:buFont typeface="Arial" panose="020B0604020202020204" pitchFamily="34" charset="0"/>
              <a:buChar char="•"/>
            </a:pPr>
            <a:r>
              <a:rPr lang="en-GB" sz="2000" baseline="30000" dirty="0">
                <a:solidFill>
                  <a:srgbClr val="5A5A59"/>
                </a:solidFill>
                <a:latin typeface="Bliss-Light"/>
                <a:cs typeface="Bliss-Light"/>
              </a:rPr>
              <a:t>GCE and GCSE Geology</a:t>
            </a:r>
            <a:endParaRPr lang="en-GB" sz="2000" baseline="30000" dirty="0" smtClean="0">
              <a:solidFill>
                <a:srgbClr val="5A5A59"/>
              </a:solidFill>
              <a:latin typeface="Bliss-Light"/>
              <a:cs typeface="Bliss-Light"/>
            </a:endParaRPr>
          </a:p>
          <a:p>
            <a:pPr marL="342900" indent="-342900">
              <a:lnSpc>
                <a:spcPct val="150000"/>
              </a:lnSpc>
              <a:buFont typeface="Arial" panose="020B0604020202020204" pitchFamily="34" charset="0"/>
              <a:buChar char="•"/>
            </a:pPr>
            <a:r>
              <a:rPr lang="en-GB" sz="2000" baseline="30000" dirty="0" smtClean="0">
                <a:solidFill>
                  <a:srgbClr val="5A5A59"/>
                </a:solidFill>
                <a:latin typeface="Bliss-Light"/>
                <a:cs typeface="Bliss-Light"/>
              </a:rPr>
              <a:t>GCE Law</a:t>
            </a:r>
            <a:endParaRPr lang="en-GB" sz="2000" baseline="30000" dirty="0" smtClean="0">
              <a:solidFill>
                <a:srgbClr val="5A5A59"/>
              </a:solidFill>
              <a:latin typeface="Bliss-Light"/>
              <a:cs typeface="Bliss-Light"/>
            </a:endParaRPr>
          </a:p>
          <a:p>
            <a:pPr marL="342900" indent="-342900">
              <a:lnSpc>
                <a:spcPct val="150000"/>
              </a:lnSpc>
              <a:buFont typeface="Arial" panose="020B0604020202020204" pitchFamily="34" charset="0"/>
              <a:buChar char="•"/>
            </a:pPr>
            <a:r>
              <a:rPr lang="en-GB" sz="2000" baseline="30000" dirty="0">
                <a:solidFill>
                  <a:srgbClr val="5A5A59"/>
                </a:solidFill>
                <a:latin typeface="Bliss-Light"/>
                <a:cs typeface="Bliss-Light"/>
              </a:rPr>
              <a:t>GCE and GCSE Media </a:t>
            </a:r>
            <a:r>
              <a:rPr lang="en-GB" sz="2000" baseline="30000" dirty="0" smtClean="0">
                <a:solidFill>
                  <a:srgbClr val="5A5A59"/>
                </a:solidFill>
                <a:latin typeface="Bliss-Light"/>
                <a:cs typeface="Bliss-Light"/>
              </a:rPr>
              <a:t>Studies</a:t>
            </a:r>
          </a:p>
          <a:p>
            <a:pPr marL="342900" indent="-342900">
              <a:lnSpc>
                <a:spcPct val="150000"/>
              </a:lnSpc>
              <a:buFont typeface="Arial" panose="020B0604020202020204" pitchFamily="34" charset="0"/>
              <a:buChar char="•"/>
            </a:pPr>
            <a:r>
              <a:rPr lang="en-GB" sz="2000" baseline="30000" dirty="0" smtClean="0">
                <a:solidFill>
                  <a:srgbClr val="5A5A59"/>
                </a:solidFill>
                <a:latin typeface="Bliss-Light"/>
                <a:cs typeface="Bliss-Light"/>
              </a:rPr>
              <a:t>GCSE </a:t>
            </a:r>
            <a:r>
              <a:rPr lang="en-GB" sz="2000" baseline="30000" dirty="0">
                <a:solidFill>
                  <a:srgbClr val="5A5A59"/>
                </a:solidFill>
                <a:latin typeface="Bliss-Light"/>
                <a:cs typeface="Bliss-Light"/>
              </a:rPr>
              <a:t>Sociology</a:t>
            </a:r>
            <a:endParaRPr lang="en-US" sz="1700" dirty="0">
              <a:solidFill>
                <a:srgbClr val="5A5A59"/>
              </a:solidFill>
              <a:latin typeface="Gotham Rounded Book"/>
              <a:cs typeface="Gotham Rounded Book"/>
            </a:endParaRPr>
          </a:p>
        </p:txBody>
      </p:sp>
      <p:pic>
        <p:nvPicPr>
          <p:cNvPr id="4" name="Corbis-42-53088181_bandw.jpg"/>
          <p:cNvPicPr preferRelativeResize="0">
            <a:picLocks/>
          </p:cNvPicPr>
          <p:nvPr/>
        </p:nvPicPr>
        <p:blipFill rotWithShape="1">
          <a:blip r:embed="rId3" r:link="rId4">
            <a:extLst>
              <a:ext uri="{28A0092B-C50C-407E-A947-70E740481C1C}">
                <a14:useLocalDpi xmlns:a14="http://schemas.microsoft.com/office/drawing/2010/main" val="0"/>
              </a:ext>
            </a:extLst>
          </a:blip>
          <a:srcRect l="331" t="9973" r="-331" b="4013"/>
          <a:stretch/>
        </p:blipFill>
        <p:spPr>
          <a:xfrm>
            <a:off x="5525038" y="2297665"/>
            <a:ext cx="3261600" cy="2805414"/>
          </a:xfrm>
          <a:prstGeom prst="rect">
            <a:avLst/>
          </a:prstGeom>
        </p:spPr>
      </p:pic>
    </p:spTree>
    <p:extLst>
      <p:ext uri="{BB962C8B-B14F-4D97-AF65-F5344CB8AC3E}">
        <p14:creationId xmlns:p14="http://schemas.microsoft.com/office/powerpoint/2010/main" val="2377209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2" y="2200946"/>
            <a:ext cx="8405669" cy="4647426"/>
          </a:xfrm>
          <a:prstGeom prst="rect">
            <a:avLst/>
          </a:prstGeom>
          <a:noFill/>
        </p:spPr>
        <p:txBody>
          <a:bodyPr wrap="square" rtlCol="0">
            <a:spAutoFit/>
          </a:bodyPr>
          <a:lstStyle/>
          <a:p>
            <a:r>
              <a:rPr lang="en-US" sz="2000" dirty="0" smtClean="0">
                <a:solidFill>
                  <a:srgbClr val="DF3C06"/>
                </a:solidFill>
                <a:latin typeface="Arial" panose="020B0604020202020204" pitchFamily="34" charset="0"/>
                <a:cs typeface="Arial" panose="020B0604020202020204" pitchFamily="34" charset="0"/>
              </a:rPr>
              <a:t>Why choose WJEC Eduqas?</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100% </a:t>
            </a:r>
            <a:r>
              <a:rPr lang="en-GB" dirty="0" smtClean="0">
                <a:latin typeface="Arial" panose="020B0604020202020204" pitchFamily="34" charset="0"/>
                <a:cs typeface="Arial" panose="020B0604020202020204" pitchFamily="34" charset="0"/>
              </a:rPr>
              <a:t>examination </a:t>
            </a:r>
            <a:r>
              <a:rPr lang="en-GB" dirty="0">
                <a:latin typeface="Arial" panose="020B0604020202020204" pitchFamily="34" charset="0"/>
                <a:cs typeface="Arial" panose="020B0604020202020204" pitchFamily="34" charset="0"/>
              </a:rPr>
              <a:t>assessments (unlike now which has 25% controlled internal </a:t>
            </a:r>
            <a:r>
              <a:rPr lang="en-GB" dirty="0" smtClean="0">
                <a:latin typeface="Arial" panose="020B0604020202020204" pitchFamily="34" charset="0"/>
                <a:cs typeface="Arial" panose="020B0604020202020204" pitchFamily="34" charset="0"/>
              </a:rPr>
              <a:t>assessment)</a:t>
            </a: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A </a:t>
            </a:r>
            <a:r>
              <a:rPr lang="en-GB" dirty="0">
                <a:latin typeface="Arial" panose="020B0604020202020204" pitchFamily="34" charset="0"/>
                <a:cs typeface="Arial" panose="020B0604020202020204" pitchFamily="34" charset="0"/>
              </a:rPr>
              <a:t>minimum of 10% Maths Content at a level of demand not lower than that expected of learners at Key Stage </a:t>
            </a:r>
            <a:r>
              <a:rPr lang="en-GB" dirty="0" smtClean="0">
                <a:latin typeface="Arial" panose="020B0604020202020204" pitchFamily="34" charset="0"/>
                <a:cs typeface="Arial" panose="020B0604020202020204" pitchFamily="34" charset="0"/>
              </a:rPr>
              <a:t>3</a:t>
            </a: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A </a:t>
            </a:r>
            <a:r>
              <a:rPr lang="en-GB" dirty="0">
                <a:latin typeface="Arial" panose="020B0604020202020204" pitchFamily="34" charset="0"/>
                <a:cs typeface="Arial" panose="020B0604020202020204" pitchFamily="34" charset="0"/>
              </a:rPr>
              <a:t>minimum of 15% testing of knowledge, and understanding of Practical Skills and </a:t>
            </a:r>
            <a:r>
              <a:rPr lang="en-GB" dirty="0" smtClean="0">
                <a:latin typeface="Arial" panose="020B0604020202020204" pitchFamily="34" charset="0"/>
                <a:cs typeface="Arial" panose="020B0604020202020204" pitchFamily="34" charset="0"/>
              </a:rPr>
              <a:t>Techniques</a:t>
            </a: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2 </a:t>
            </a:r>
            <a:r>
              <a:rPr lang="en-GB" dirty="0">
                <a:latin typeface="Arial" panose="020B0604020202020204" pitchFamily="34" charset="0"/>
                <a:cs typeface="Arial" panose="020B0604020202020204" pitchFamily="34" charset="0"/>
              </a:rPr>
              <a:t>compulsory fieldwork days</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WJEC is the only provider of </a:t>
            </a:r>
            <a:r>
              <a:rPr lang="en-GB" dirty="0" smtClean="0">
                <a:latin typeface="Arial" panose="020B0604020202020204" pitchFamily="34" charset="0"/>
                <a:cs typeface="Arial" panose="020B0604020202020204" pitchFamily="34" charset="0"/>
              </a:rPr>
              <a:t>GCSE (9-1) </a:t>
            </a:r>
            <a:r>
              <a:rPr lang="en-GB" dirty="0">
                <a:latin typeface="Arial" panose="020B0604020202020204" pitchFamily="34" charset="0"/>
                <a:cs typeface="Arial" panose="020B0604020202020204" pitchFamily="34" charset="0"/>
              </a:rPr>
              <a:t>Geology. The philosophy of our qualification is unchanged with the emphasis on application of geological principles in a wide range of familiar and unfamiliar contexts. The WJEC Eduqas </a:t>
            </a:r>
            <a:r>
              <a:rPr lang="en-GB" dirty="0" smtClean="0">
                <a:latin typeface="Arial" panose="020B0604020202020204" pitchFamily="34" charset="0"/>
                <a:cs typeface="Arial" panose="020B0604020202020204" pitchFamily="34" charset="0"/>
              </a:rPr>
              <a:t>GCSE (9-1) </a:t>
            </a:r>
            <a:r>
              <a:rPr lang="en-GB" dirty="0">
                <a:latin typeface="Arial" panose="020B0604020202020204" pitchFamily="34" charset="0"/>
                <a:cs typeface="Arial" panose="020B0604020202020204" pitchFamily="34" charset="0"/>
              </a:rPr>
              <a:t>in Geology places problem solving at the heart of learning. Learners are encouraged to think for themselves, reflecting the skills demanded by those engaged in the study of geology, and other disciplines, beyond </a:t>
            </a:r>
            <a:r>
              <a:rPr lang="en-GB" dirty="0" smtClean="0">
                <a:latin typeface="Arial" panose="020B0604020202020204" pitchFamily="34" charset="0"/>
                <a:cs typeface="Arial" panose="020B0604020202020204" pitchFamily="34" charset="0"/>
              </a:rPr>
              <a:t>GCSE (9-1) </a:t>
            </a:r>
            <a:r>
              <a:rPr lang="en-GB" dirty="0">
                <a:latin typeface="Arial" panose="020B0604020202020204" pitchFamily="34" charset="0"/>
                <a:cs typeface="Arial" panose="020B0604020202020204" pitchFamily="34" charset="0"/>
              </a:rPr>
              <a:t>level.</a:t>
            </a:r>
            <a:endParaRPr lang="en-US" dirty="0">
              <a:solidFill>
                <a:srgbClr val="DF3C06"/>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GCSE (9-1) Geology</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04905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3693319"/>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2 written </a:t>
            </a:r>
            <a:r>
              <a:rPr lang="en-GB" dirty="0" smtClean="0">
                <a:latin typeface="Arial" panose="020B0604020202020204" pitchFamily="34" charset="0"/>
                <a:cs typeface="Arial" panose="020B0604020202020204" pitchFamily="34" charset="0"/>
              </a:rPr>
              <a:t>components</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Both </a:t>
            </a:r>
            <a:r>
              <a:rPr lang="en-GB" dirty="0">
                <a:latin typeface="Arial" panose="020B0604020202020204" pitchFamily="34" charset="0"/>
                <a:cs typeface="Arial" panose="020B0604020202020204" pitchFamily="34" charset="0"/>
              </a:rPr>
              <a:t>written components require the completion of compulsory data and stimulus response questions using short, structured and extended writing </a:t>
            </a:r>
            <a:r>
              <a:rPr lang="en-GB" dirty="0" smtClean="0">
                <a:latin typeface="Arial" panose="020B0604020202020204" pitchFamily="34" charset="0"/>
                <a:cs typeface="Arial" panose="020B0604020202020204" pitchFamily="34" charset="0"/>
              </a:rPr>
              <a:t>answers</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AS </a:t>
            </a:r>
            <a:r>
              <a:rPr lang="en-GB" dirty="0">
                <a:latin typeface="Arial" panose="020B0604020202020204" pitchFamily="34" charset="0"/>
                <a:cs typeface="Arial" panose="020B0604020202020204" pitchFamily="34" charset="0"/>
              </a:rPr>
              <a:t>geology covers the following </a:t>
            </a:r>
            <a:r>
              <a:rPr lang="en-GB" dirty="0" smtClean="0">
                <a:latin typeface="Arial" panose="020B0604020202020204" pitchFamily="34" charset="0"/>
                <a:cs typeface="Arial" panose="020B0604020202020204" pitchFamily="34" charset="0"/>
              </a:rPr>
              <a:t>topics:</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Elements </a:t>
            </a:r>
            <a:r>
              <a:rPr lang="en-GB" dirty="0">
                <a:latin typeface="Arial" panose="020B0604020202020204" pitchFamily="34" charset="0"/>
                <a:cs typeface="Arial" panose="020B0604020202020204" pitchFamily="34" charset="0"/>
              </a:rPr>
              <a:t>Minerals and </a:t>
            </a:r>
            <a:r>
              <a:rPr lang="en-GB" dirty="0" smtClean="0">
                <a:latin typeface="Arial" panose="020B0604020202020204" pitchFamily="34" charset="0"/>
                <a:cs typeface="Arial" panose="020B0604020202020204" pitchFamily="34" charset="0"/>
              </a:rPr>
              <a:t>Rocks</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Earth Structure</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Global </a:t>
            </a:r>
            <a:r>
              <a:rPr lang="en-GB" dirty="0">
                <a:latin typeface="Arial" panose="020B0604020202020204" pitchFamily="34" charset="0"/>
                <a:cs typeface="Arial" panose="020B0604020202020204" pitchFamily="34" charset="0"/>
              </a:rPr>
              <a:t>Plate </a:t>
            </a:r>
            <a:r>
              <a:rPr lang="en-GB" dirty="0" smtClean="0">
                <a:latin typeface="Arial" panose="020B0604020202020204" pitchFamily="34" charset="0"/>
                <a:cs typeface="Arial" panose="020B0604020202020204" pitchFamily="34" charset="0"/>
              </a:rPr>
              <a:t>Tectonics</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Sedimentary </a:t>
            </a:r>
            <a:r>
              <a:rPr lang="en-GB" dirty="0">
                <a:latin typeface="Arial" panose="020B0604020202020204" pitchFamily="34" charset="0"/>
                <a:cs typeface="Arial" panose="020B0604020202020204" pitchFamily="34" charset="0"/>
              </a:rPr>
              <a:t>environments and sedimentary </a:t>
            </a:r>
            <a:r>
              <a:rPr lang="en-GB" dirty="0" smtClean="0">
                <a:latin typeface="Arial" panose="020B0604020202020204" pitchFamily="34" charset="0"/>
                <a:cs typeface="Arial" panose="020B0604020202020204" pitchFamily="34" charset="0"/>
              </a:rPr>
              <a:t>rocks</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Igneous </a:t>
            </a:r>
            <a:r>
              <a:rPr lang="en-GB" dirty="0">
                <a:latin typeface="Arial" panose="020B0604020202020204" pitchFamily="34" charset="0"/>
                <a:cs typeface="Arial" panose="020B0604020202020204" pitchFamily="34" charset="0"/>
              </a:rPr>
              <a:t>and metamorphic </a:t>
            </a:r>
            <a:r>
              <a:rPr lang="en-GB" dirty="0" smtClean="0">
                <a:latin typeface="Arial" panose="020B0604020202020204" pitchFamily="34" charset="0"/>
                <a:cs typeface="Arial" panose="020B0604020202020204" pitchFamily="34" charset="0"/>
              </a:rPr>
              <a:t>rocks</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Rock deformation</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Dating </a:t>
            </a:r>
            <a:r>
              <a:rPr lang="en-GB" dirty="0">
                <a:latin typeface="Arial" panose="020B0604020202020204" pitchFamily="34" charset="0"/>
                <a:cs typeface="Arial" panose="020B0604020202020204" pitchFamily="34" charset="0"/>
              </a:rPr>
              <a:t>geological events</a:t>
            </a: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AS Geology</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09834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2" y="2200946"/>
            <a:ext cx="8405669" cy="4462760"/>
          </a:xfrm>
          <a:prstGeom prst="rect">
            <a:avLst/>
          </a:prstGeom>
          <a:noFill/>
        </p:spPr>
        <p:txBody>
          <a:bodyPr wrap="square" rtlCol="0">
            <a:spAutoFit/>
          </a:bodyPr>
          <a:lstStyle/>
          <a:p>
            <a:r>
              <a:rPr lang="en-US" sz="2000" dirty="0" smtClean="0">
                <a:solidFill>
                  <a:srgbClr val="DF3C06"/>
                </a:solidFill>
                <a:latin typeface="Arial" panose="020B0604020202020204" pitchFamily="34" charset="0"/>
                <a:cs typeface="Arial" panose="020B0604020202020204" pitchFamily="34" charset="0"/>
              </a:rPr>
              <a:t>Why choose WJEC Eduqas?</a:t>
            </a:r>
          </a:p>
          <a:p>
            <a:pPr marL="342900" indent="-342900">
              <a:buFont typeface="Arial" panose="020B0604020202020204" pitchFamily="34" charset="0"/>
              <a:buChar char="•"/>
            </a:pPr>
            <a:r>
              <a:rPr lang="en-GB" sz="1600" dirty="0">
                <a:latin typeface="Arial" panose="020B0604020202020204" pitchFamily="34" charset="0"/>
                <a:cs typeface="Arial" panose="020B0604020202020204" pitchFamily="34" charset="0"/>
              </a:rPr>
              <a:t>AS geology is entirely co-teachable with the A level in </a:t>
            </a:r>
            <a:r>
              <a:rPr lang="en-GB" sz="1600" dirty="0" smtClean="0">
                <a:latin typeface="Arial" panose="020B0604020202020204" pitchFamily="34" charset="0"/>
                <a:cs typeface="Arial" panose="020B0604020202020204" pitchFamily="34" charset="0"/>
              </a:rPr>
              <a:t>geology</a:t>
            </a:r>
          </a:p>
          <a:p>
            <a:pPr marL="342900" indent="-342900">
              <a:buFont typeface="Arial" panose="020B0604020202020204" pitchFamily="34" charset="0"/>
              <a:buChar char="•"/>
            </a:pPr>
            <a:r>
              <a:rPr lang="en-GB" sz="1600" dirty="0" smtClean="0">
                <a:latin typeface="Arial" panose="020B0604020202020204" pitchFamily="34" charset="0"/>
                <a:cs typeface="Arial" panose="020B0604020202020204" pitchFamily="34" charset="0"/>
              </a:rPr>
              <a:t>100</a:t>
            </a:r>
            <a:r>
              <a:rPr lang="en-GB" sz="1600" dirty="0">
                <a:latin typeface="Arial" panose="020B0604020202020204" pitchFamily="34" charset="0"/>
                <a:cs typeface="Arial" panose="020B0604020202020204" pitchFamily="34" charset="0"/>
              </a:rPr>
              <a:t>% </a:t>
            </a:r>
            <a:r>
              <a:rPr lang="en-GB" sz="1600" dirty="0" smtClean="0">
                <a:latin typeface="Arial" panose="020B0604020202020204" pitchFamily="34" charset="0"/>
                <a:cs typeface="Arial" panose="020B0604020202020204" pitchFamily="34" charset="0"/>
              </a:rPr>
              <a:t>examination </a:t>
            </a:r>
            <a:r>
              <a:rPr lang="en-GB" sz="1600" dirty="0">
                <a:latin typeface="Arial" panose="020B0604020202020204" pitchFamily="34" charset="0"/>
                <a:cs typeface="Arial" panose="020B0604020202020204" pitchFamily="34" charset="0"/>
              </a:rPr>
              <a:t>assessment (unlike now which has 30% controlled </a:t>
            </a:r>
            <a:r>
              <a:rPr lang="en-GB" sz="1600" dirty="0" smtClean="0">
                <a:latin typeface="Arial" panose="020B0604020202020204" pitchFamily="34" charset="0"/>
                <a:cs typeface="Arial" panose="020B0604020202020204" pitchFamily="34" charset="0"/>
              </a:rPr>
              <a:t>assessment)</a:t>
            </a:r>
          </a:p>
          <a:p>
            <a:pPr marL="342900" indent="-342900">
              <a:buFont typeface="Arial" panose="020B0604020202020204" pitchFamily="34" charset="0"/>
              <a:buChar char="•"/>
            </a:pPr>
            <a:r>
              <a:rPr lang="en-GB" sz="1600" dirty="0" smtClean="0">
                <a:latin typeface="Arial" panose="020B0604020202020204" pitchFamily="34" charset="0"/>
                <a:cs typeface="Arial" panose="020B0604020202020204" pitchFamily="34" charset="0"/>
              </a:rPr>
              <a:t>A </a:t>
            </a:r>
            <a:r>
              <a:rPr lang="en-GB" sz="1600" dirty="0">
                <a:latin typeface="Arial" panose="020B0604020202020204" pitchFamily="34" charset="0"/>
                <a:cs typeface="Arial" panose="020B0604020202020204" pitchFamily="34" charset="0"/>
              </a:rPr>
              <a:t>minimum of 10% Maths Content equivalent to GCSE C grade or </a:t>
            </a:r>
            <a:r>
              <a:rPr lang="en-GB" sz="1600" dirty="0" smtClean="0">
                <a:latin typeface="Arial" panose="020B0604020202020204" pitchFamily="34" charset="0"/>
                <a:cs typeface="Arial" panose="020B0604020202020204" pitchFamily="34" charset="0"/>
              </a:rPr>
              <a:t>higher</a:t>
            </a:r>
          </a:p>
          <a:p>
            <a:pPr marL="342900" indent="-342900">
              <a:buFont typeface="Arial" panose="020B0604020202020204" pitchFamily="34" charset="0"/>
              <a:buChar char="•"/>
            </a:pPr>
            <a:r>
              <a:rPr lang="en-GB" sz="1600" dirty="0" smtClean="0">
                <a:latin typeface="Arial" panose="020B0604020202020204" pitchFamily="34" charset="0"/>
                <a:cs typeface="Arial" panose="020B0604020202020204" pitchFamily="34" charset="0"/>
              </a:rPr>
              <a:t>A </a:t>
            </a:r>
            <a:r>
              <a:rPr lang="en-GB" sz="1600" dirty="0">
                <a:latin typeface="Arial" panose="020B0604020202020204" pitchFamily="34" charset="0"/>
                <a:cs typeface="Arial" panose="020B0604020202020204" pitchFamily="34" charset="0"/>
              </a:rPr>
              <a:t>minimum of 15% testing of knowledge, and understanding of Practical Skills and </a:t>
            </a:r>
            <a:r>
              <a:rPr lang="en-GB" sz="1600" dirty="0" smtClean="0">
                <a:latin typeface="Arial" panose="020B0604020202020204" pitchFamily="34" charset="0"/>
                <a:cs typeface="Arial" panose="020B0604020202020204" pitchFamily="34" charset="0"/>
              </a:rPr>
              <a:t>Techniques</a:t>
            </a:r>
          </a:p>
          <a:p>
            <a:pPr marL="342900" indent="-342900">
              <a:buFont typeface="Arial" panose="020B0604020202020204" pitchFamily="34" charset="0"/>
              <a:buChar char="•"/>
            </a:pPr>
            <a:r>
              <a:rPr lang="en-GB" sz="1600" dirty="0" smtClean="0">
                <a:latin typeface="Arial" panose="020B0604020202020204" pitchFamily="34" charset="0"/>
                <a:cs typeface="Arial" panose="020B0604020202020204" pitchFamily="34" charset="0"/>
              </a:rPr>
              <a:t>2 </a:t>
            </a:r>
            <a:r>
              <a:rPr lang="en-GB" sz="1600" dirty="0">
                <a:latin typeface="Arial" panose="020B0604020202020204" pitchFamily="34" charset="0"/>
                <a:cs typeface="Arial" panose="020B0604020202020204" pitchFamily="34" charset="0"/>
              </a:rPr>
              <a:t>compulsory fieldwork days</a:t>
            </a:r>
          </a:p>
          <a:p>
            <a:r>
              <a:rPr lang="en-GB" sz="1600" dirty="0">
                <a:latin typeface="Arial" panose="020B0604020202020204" pitchFamily="34" charset="0"/>
                <a:cs typeface="Arial" panose="020B0604020202020204" pitchFamily="34" charset="0"/>
              </a:rPr>
              <a:t> </a:t>
            </a:r>
          </a:p>
          <a:p>
            <a:r>
              <a:rPr lang="en-GB" sz="1600" dirty="0">
                <a:latin typeface="Arial" panose="020B0604020202020204" pitchFamily="34" charset="0"/>
                <a:cs typeface="Arial" panose="020B0604020202020204" pitchFamily="34" charset="0"/>
              </a:rPr>
              <a:t>The philosophy of our qualification is unchanged with the emphasis on application of geological principles in a wide range of familiar and unfamiliar contexts. The WJEC Eduqas AS and A level in Geology </a:t>
            </a:r>
            <a:r>
              <a:rPr lang="en-GB" sz="1600" dirty="0" smtClean="0">
                <a:latin typeface="Arial" panose="020B0604020202020204" pitchFamily="34" charset="0"/>
                <a:cs typeface="Arial" panose="020B0604020202020204" pitchFamily="34" charset="0"/>
              </a:rPr>
              <a:t>place </a:t>
            </a:r>
            <a:r>
              <a:rPr lang="en-GB" sz="1600" dirty="0">
                <a:latin typeface="Arial" panose="020B0604020202020204" pitchFamily="34" charset="0"/>
                <a:cs typeface="Arial" panose="020B0604020202020204" pitchFamily="34" charset="0"/>
              </a:rPr>
              <a:t>problem solving at the heart of learning. Learners are encouraged to think for themselves, reflecting the skills demanded by those engaged in the study of geology, and other disciplines, beyond A level. This approach relies less on the memorising of facts and more on the application of understanding. It is very much liked by our current centres and has been praised by many HE institutions during consultation over the past 18 months.</a:t>
            </a:r>
          </a:p>
          <a:p>
            <a:endParaRPr lang="en-GB" sz="2400" dirty="0"/>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AS Geology</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6722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4247317"/>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3 written </a:t>
            </a:r>
            <a:r>
              <a:rPr lang="en-GB" dirty="0" smtClean="0">
                <a:latin typeface="Arial" panose="020B0604020202020204" pitchFamily="34" charset="0"/>
                <a:cs typeface="Arial" panose="020B0604020202020204" pitchFamily="34" charset="0"/>
              </a:rPr>
              <a:t>components</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All 3 written components require the completion of data and stimulus response questions using short, structured and extended writing answers.</a:t>
            </a:r>
          </a:p>
          <a:p>
            <a:r>
              <a:rPr lang="en-GB"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A </a:t>
            </a:r>
            <a:r>
              <a:rPr lang="en-GB" dirty="0">
                <a:latin typeface="Arial" panose="020B0604020202020204" pitchFamily="34" charset="0"/>
                <a:cs typeface="Arial" panose="020B0604020202020204" pitchFamily="34" charset="0"/>
              </a:rPr>
              <a:t>level geology covers the following </a:t>
            </a:r>
            <a:r>
              <a:rPr lang="en-GB" dirty="0" smtClean="0">
                <a:latin typeface="Arial" panose="020B0604020202020204" pitchFamily="34" charset="0"/>
                <a:cs typeface="Arial" panose="020B0604020202020204" pitchFamily="34" charset="0"/>
              </a:rPr>
              <a:t>topics:</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Elements </a:t>
            </a:r>
            <a:r>
              <a:rPr lang="en-GB" dirty="0">
                <a:latin typeface="Arial" panose="020B0604020202020204" pitchFamily="34" charset="0"/>
                <a:cs typeface="Arial" panose="020B0604020202020204" pitchFamily="34" charset="0"/>
              </a:rPr>
              <a:t>Minerals and </a:t>
            </a:r>
            <a:r>
              <a:rPr lang="en-GB" dirty="0" smtClean="0">
                <a:latin typeface="Arial" panose="020B0604020202020204" pitchFamily="34" charset="0"/>
                <a:cs typeface="Arial" panose="020B0604020202020204" pitchFamily="34" charset="0"/>
              </a:rPr>
              <a:t>Rocks</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Earth Structure</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Global </a:t>
            </a:r>
            <a:r>
              <a:rPr lang="en-GB" dirty="0">
                <a:latin typeface="Arial" panose="020B0604020202020204" pitchFamily="34" charset="0"/>
                <a:cs typeface="Arial" panose="020B0604020202020204" pitchFamily="34" charset="0"/>
              </a:rPr>
              <a:t>Plate </a:t>
            </a:r>
            <a:r>
              <a:rPr lang="en-GB" dirty="0" smtClean="0">
                <a:latin typeface="Arial" panose="020B0604020202020204" pitchFamily="34" charset="0"/>
                <a:cs typeface="Arial" panose="020B0604020202020204" pitchFamily="34" charset="0"/>
              </a:rPr>
              <a:t>Tectonics</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Sedimentary </a:t>
            </a:r>
            <a:r>
              <a:rPr lang="en-GB" dirty="0">
                <a:latin typeface="Arial" panose="020B0604020202020204" pitchFamily="34" charset="0"/>
                <a:cs typeface="Arial" panose="020B0604020202020204" pitchFamily="34" charset="0"/>
              </a:rPr>
              <a:t>environments and sedimentary </a:t>
            </a:r>
            <a:r>
              <a:rPr lang="en-GB" dirty="0" smtClean="0">
                <a:latin typeface="Arial" panose="020B0604020202020204" pitchFamily="34" charset="0"/>
                <a:cs typeface="Arial" panose="020B0604020202020204" pitchFamily="34" charset="0"/>
              </a:rPr>
              <a:t>rocks</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Igneous </a:t>
            </a:r>
            <a:r>
              <a:rPr lang="en-GB" dirty="0">
                <a:latin typeface="Arial" panose="020B0604020202020204" pitchFamily="34" charset="0"/>
                <a:cs typeface="Arial" panose="020B0604020202020204" pitchFamily="34" charset="0"/>
              </a:rPr>
              <a:t>and metamorphic </a:t>
            </a:r>
            <a:r>
              <a:rPr lang="en-GB" dirty="0" smtClean="0">
                <a:latin typeface="Arial" panose="020B0604020202020204" pitchFamily="34" charset="0"/>
                <a:cs typeface="Arial" panose="020B0604020202020204" pitchFamily="34" charset="0"/>
              </a:rPr>
              <a:t>rocks</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Rock deformation</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Dating </a:t>
            </a:r>
            <a:r>
              <a:rPr lang="en-GB" dirty="0">
                <a:latin typeface="Arial" panose="020B0604020202020204" pitchFamily="34" charset="0"/>
                <a:cs typeface="Arial" panose="020B0604020202020204" pitchFamily="34" charset="0"/>
              </a:rPr>
              <a:t>geological </a:t>
            </a:r>
            <a:r>
              <a:rPr lang="en-GB" dirty="0" smtClean="0">
                <a:latin typeface="Arial" panose="020B0604020202020204" pitchFamily="34" charset="0"/>
                <a:cs typeface="Arial" panose="020B0604020202020204" pitchFamily="34" charset="0"/>
              </a:rPr>
              <a:t>events</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Evolution </a:t>
            </a:r>
            <a:r>
              <a:rPr lang="en-GB" dirty="0">
                <a:latin typeface="Arial" panose="020B0604020202020204" pitchFamily="34" charset="0"/>
                <a:cs typeface="Arial" panose="020B0604020202020204" pitchFamily="34" charset="0"/>
              </a:rPr>
              <a:t>of the </a:t>
            </a:r>
            <a:r>
              <a:rPr lang="en-GB" dirty="0" smtClean="0">
                <a:latin typeface="Arial" panose="020B0604020202020204" pitchFamily="34" charset="0"/>
                <a:cs typeface="Arial" panose="020B0604020202020204" pitchFamily="34" charset="0"/>
              </a:rPr>
              <a:t>Earth</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Earth </a:t>
            </a:r>
            <a:r>
              <a:rPr lang="en-GB" dirty="0">
                <a:latin typeface="Arial" panose="020B0604020202020204" pitchFamily="34" charset="0"/>
                <a:cs typeface="Arial" panose="020B0604020202020204" pitchFamily="34" charset="0"/>
              </a:rPr>
              <a:t>Materials and Resources</a:t>
            </a:r>
          </a:p>
          <a:p>
            <a:r>
              <a:rPr lang="en-GB" dirty="0"/>
              <a:t> </a:t>
            </a: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 level Geology</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29135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3139321"/>
          </a:xfrm>
          <a:prstGeom prst="rect">
            <a:avLst/>
          </a:prstGeom>
          <a:noFill/>
        </p:spPr>
        <p:txBody>
          <a:bodyPr wrap="square" rtlCol="0">
            <a:spAutoFit/>
          </a:bodyPr>
          <a:lstStyle/>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The specification will also offer a minimum of two of the following </a:t>
            </a:r>
            <a:r>
              <a:rPr lang="en-GB" sz="2000" dirty="0" smtClean="0">
                <a:latin typeface="Arial" panose="020B0604020202020204" pitchFamily="34" charset="0"/>
                <a:cs typeface="Arial" panose="020B0604020202020204" pitchFamily="34" charset="0"/>
              </a:rPr>
              <a:t>options:</a:t>
            </a:r>
          </a:p>
          <a:p>
            <a:pPr marL="742950" lvl="1"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Planetary geology</a:t>
            </a:r>
          </a:p>
          <a:p>
            <a:pPr marL="742950" lvl="1"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lithosphere</a:t>
            </a:r>
          </a:p>
          <a:p>
            <a:pPr marL="742950" lvl="1"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a:t>
            </a:r>
            <a:r>
              <a:rPr lang="en-GB" sz="2000" dirty="0">
                <a:latin typeface="Arial" panose="020B0604020202020204" pitchFamily="34" charset="0"/>
                <a:cs typeface="Arial" panose="020B0604020202020204" pitchFamily="34" charset="0"/>
              </a:rPr>
              <a:t>stratigraphy of the British </a:t>
            </a:r>
            <a:r>
              <a:rPr lang="en-GB" sz="2000" dirty="0" smtClean="0">
                <a:latin typeface="Arial" panose="020B0604020202020204" pitchFamily="34" charset="0"/>
                <a:cs typeface="Arial" panose="020B0604020202020204" pitchFamily="34" charset="0"/>
              </a:rPr>
              <a:t>Isles</a:t>
            </a:r>
          </a:p>
          <a:p>
            <a:pPr marL="742950" lvl="1"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Quaternary Geology</a:t>
            </a:r>
          </a:p>
          <a:p>
            <a:pPr marL="742950" lvl="1"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Critical Resources</a:t>
            </a:r>
          </a:p>
          <a:p>
            <a:pPr marL="742950" lvl="1" indent="-285750">
              <a:buFont typeface="Arial" panose="020B0604020202020204" pitchFamily="34" charset="0"/>
              <a:buChar char="•"/>
            </a:pPr>
            <a:r>
              <a:rPr lang="en-GB" sz="2000" dirty="0" err="1" smtClean="0">
                <a:latin typeface="Arial" panose="020B0604020202020204" pitchFamily="34" charset="0"/>
                <a:cs typeface="Arial" panose="020B0604020202020204" pitchFamily="34" charset="0"/>
              </a:rPr>
              <a:t>Geohazards</a:t>
            </a:r>
            <a:endParaRPr lang="en-GB" sz="2000" dirty="0" smtClean="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Basin </a:t>
            </a:r>
            <a:r>
              <a:rPr lang="en-GB" sz="2000" dirty="0" smtClean="0">
                <a:latin typeface="Arial" panose="020B0604020202020204" pitchFamily="34" charset="0"/>
                <a:cs typeface="Arial" panose="020B0604020202020204" pitchFamily="34" charset="0"/>
              </a:rPr>
              <a:t>analysis</a:t>
            </a:r>
            <a:endParaRPr lang="en-GB" sz="2000" dirty="0">
              <a:latin typeface="Arial" panose="020B0604020202020204" pitchFamily="34" charset="0"/>
              <a:cs typeface="Arial" panose="020B0604020202020204" pitchFamily="34" charset="0"/>
            </a:endParaRPr>
          </a:p>
          <a:p>
            <a:r>
              <a:rPr lang="en-GB" dirty="0"/>
              <a:t> </a:t>
            </a: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 level Geology</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43440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2" y="2200946"/>
            <a:ext cx="8405669" cy="4062651"/>
          </a:xfrm>
          <a:prstGeom prst="rect">
            <a:avLst/>
          </a:prstGeom>
          <a:noFill/>
        </p:spPr>
        <p:txBody>
          <a:bodyPr wrap="square" rtlCol="0">
            <a:spAutoFit/>
          </a:bodyPr>
          <a:lstStyle/>
          <a:p>
            <a:r>
              <a:rPr lang="en-US" sz="2400" dirty="0" smtClean="0">
                <a:solidFill>
                  <a:srgbClr val="DF3C06"/>
                </a:solidFill>
                <a:latin typeface="Arial" panose="020B0604020202020204" pitchFamily="34" charset="0"/>
                <a:cs typeface="Arial" panose="020B0604020202020204" pitchFamily="34" charset="0"/>
              </a:rPr>
              <a:t>Why choose WJEC Eduqas?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100% Examination assessment (unlike now which has 30% controlled </a:t>
            </a:r>
            <a:r>
              <a:rPr lang="en-GB" sz="1400" dirty="0" smtClean="0">
                <a:latin typeface="Arial" panose="020B0604020202020204" pitchFamily="34" charset="0"/>
                <a:cs typeface="Arial" panose="020B0604020202020204" pitchFamily="34" charset="0"/>
              </a:rPr>
              <a:t>assessment)</a:t>
            </a:r>
          </a:p>
          <a:p>
            <a:pPr marL="28575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A </a:t>
            </a:r>
            <a:r>
              <a:rPr lang="en-GB" sz="1400" dirty="0">
                <a:latin typeface="Arial" panose="020B0604020202020204" pitchFamily="34" charset="0"/>
                <a:cs typeface="Arial" panose="020B0604020202020204" pitchFamily="34" charset="0"/>
              </a:rPr>
              <a:t>minimum of 10% Maths Content equivalent to GCSE C grade or </a:t>
            </a:r>
            <a:r>
              <a:rPr lang="en-GB" sz="1400" dirty="0" smtClean="0">
                <a:latin typeface="Arial" panose="020B0604020202020204" pitchFamily="34" charset="0"/>
                <a:cs typeface="Arial" panose="020B0604020202020204" pitchFamily="34" charset="0"/>
              </a:rPr>
              <a:t>higher</a:t>
            </a:r>
          </a:p>
          <a:p>
            <a:pPr marL="28575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A </a:t>
            </a:r>
            <a:r>
              <a:rPr lang="en-GB" sz="1400" dirty="0">
                <a:latin typeface="Arial" panose="020B0604020202020204" pitchFamily="34" charset="0"/>
                <a:cs typeface="Arial" panose="020B0604020202020204" pitchFamily="34" charset="0"/>
              </a:rPr>
              <a:t>minimum of 15% testing of knowledge, and understanding of Practical Skills and Techniques within the written </a:t>
            </a:r>
            <a:r>
              <a:rPr lang="en-GB" sz="1400" dirty="0" smtClean="0">
                <a:latin typeface="Arial" panose="020B0604020202020204" pitchFamily="34" charset="0"/>
                <a:cs typeface="Arial" panose="020B0604020202020204" pitchFamily="34" charset="0"/>
              </a:rPr>
              <a:t>components</a:t>
            </a:r>
          </a:p>
          <a:p>
            <a:pPr marL="28575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4 </a:t>
            </a:r>
            <a:r>
              <a:rPr lang="en-GB" sz="1400" dirty="0">
                <a:latin typeface="Arial" panose="020B0604020202020204" pitchFamily="34" charset="0"/>
                <a:cs typeface="Arial" panose="020B0604020202020204" pitchFamily="34" charset="0"/>
              </a:rPr>
              <a:t>compulsory fieldwork </a:t>
            </a:r>
            <a:r>
              <a:rPr lang="en-GB" sz="1400" dirty="0" smtClean="0">
                <a:latin typeface="Arial" panose="020B0604020202020204" pitchFamily="34" charset="0"/>
                <a:cs typeface="Arial" panose="020B0604020202020204" pitchFamily="34" charset="0"/>
              </a:rPr>
              <a:t>days</a:t>
            </a:r>
          </a:p>
          <a:p>
            <a:pPr marL="28575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There </a:t>
            </a:r>
            <a:r>
              <a:rPr lang="en-GB" sz="1400" dirty="0">
                <a:latin typeface="Arial" panose="020B0604020202020204" pitchFamily="34" charset="0"/>
                <a:cs typeface="Arial" panose="020B0604020202020204" pitchFamily="34" charset="0"/>
              </a:rPr>
              <a:t>is no assessed coursework but practical work, including fieldwork, is a requirement and will lead to an endorsement in a similar way to the new A levels in biology, chemistry and physics</a:t>
            </a:r>
            <a:r>
              <a:rPr lang="en-GB" sz="1400"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The philosophy of our qualification is unchanged with the emphasis on application of geological principles in a wide range of familiar and unfamiliar contexts. The WJEC Eduqas AS and A level in Geology places problem solving at the heart of learning. Learners are encouraged to think for themselves, reflecting the skills demanded by those engaged in the study of geology, and other disciplines, beyond A level. This approach relies less on the memorising of facts and more on the application of understanding. It is very much liked by our current centres and has been praised by many HE institutions during consultation over the past 18 months.</a:t>
            </a:r>
          </a:p>
          <a:p>
            <a:endParaRPr lang="en-GB" sz="2400" dirty="0"/>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 level Geology</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62457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3416320"/>
          </a:xfrm>
          <a:prstGeom prst="rect">
            <a:avLst/>
          </a:prstGeom>
          <a:noFill/>
        </p:spPr>
        <p:txBody>
          <a:bodyPr wrap="square" rtlCol="0">
            <a:spAutoFit/>
          </a:bodyPr>
          <a:lstStyle/>
          <a:p>
            <a:r>
              <a:rPr lang="en-US" dirty="0" smtClean="0">
                <a:solidFill>
                  <a:srgbClr val="DF3C06"/>
                </a:solidFill>
                <a:latin typeface="Arial" panose="020B0604020202020204" pitchFamily="34" charset="0"/>
                <a:cs typeface="Arial" panose="020B0604020202020204" pitchFamily="34" charset="0"/>
              </a:rPr>
              <a:t>Two Components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Students will study the English legal system and the nature of law. They  will then study two areas of substantive law drawing on one area of private and one area of public law</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Two components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Two written exams</a:t>
            </a:r>
          </a:p>
          <a:p>
            <a:pPr marL="285750" lvl="0" indent="-285750">
              <a:buFont typeface="Arial" panose="020B0604020202020204" pitchFamily="34" charset="0"/>
              <a:buChar char="•"/>
            </a:pPr>
            <a:endParaRPr lang="en-US" dirty="0" smtClean="0">
              <a:solidFill>
                <a:srgbClr val="DF3C06"/>
              </a:solidFill>
              <a:latin typeface="Arial" panose="020B0604020202020204" pitchFamily="34" charset="0"/>
              <a:cs typeface="Arial" panose="020B0604020202020204" pitchFamily="34" charset="0"/>
            </a:endParaRPr>
          </a:p>
          <a:p>
            <a:r>
              <a:rPr lang="en-US" dirty="0" smtClean="0">
                <a:solidFill>
                  <a:srgbClr val="DF3C06"/>
                </a:solidFill>
                <a:latin typeface="Arial" panose="020B0604020202020204" pitchFamily="34" charset="0"/>
                <a:cs typeface="Arial" panose="020B0604020202020204" pitchFamily="34" charset="0"/>
              </a:rPr>
              <a:t>Studying</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The English legal system and the nature of law</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Two areas from a choice of:</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Criminal law or law of human rights</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Contract law or tort law</a:t>
            </a: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AS Law</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56848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3970318"/>
          </a:xfrm>
          <a:prstGeom prst="rect">
            <a:avLst/>
          </a:prstGeom>
          <a:noFill/>
        </p:spPr>
        <p:txBody>
          <a:bodyPr wrap="square" rtlCol="0">
            <a:spAutoFit/>
          </a:bodyPr>
          <a:lstStyle/>
          <a:p>
            <a:r>
              <a:rPr lang="en-US" dirty="0" smtClean="0">
                <a:solidFill>
                  <a:srgbClr val="DF3C06"/>
                </a:solidFill>
                <a:latin typeface="Arial" panose="020B0604020202020204" pitchFamily="34" charset="0"/>
                <a:cs typeface="Arial" panose="020B0604020202020204" pitchFamily="34" charset="0"/>
              </a:rPr>
              <a:t>Three Components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Students will study the English legal system and the nature of law. They will then study three areas of substantive law across the two years drawing on private and public law</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Three components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Three written exams</a:t>
            </a:r>
          </a:p>
          <a:p>
            <a:pPr marL="285750" lvl="0" indent="-285750">
              <a:buFont typeface="Arial" panose="020B0604020202020204" pitchFamily="34" charset="0"/>
              <a:buChar char="•"/>
            </a:pPr>
            <a:endParaRPr lang="en-US" dirty="0" smtClean="0">
              <a:solidFill>
                <a:srgbClr val="DF3C06"/>
              </a:solidFill>
              <a:latin typeface="Arial" panose="020B0604020202020204" pitchFamily="34" charset="0"/>
              <a:cs typeface="Arial" panose="020B0604020202020204" pitchFamily="34" charset="0"/>
            </a:endParaRPr>
          </a:p>
          <a:p>
            <a:r>
              <a:rPr lang="en-US" dirty="0" smtClean="0">
                <a:solidFill>
                  <a:srgbClr val="DF3C06"/>
                </a:solidFill>
                <a:latin typeface="Arial" panose="020B0604020202020204" pitchFamily="34" charset="0"/>
                <a:cs typeface="Arial" panose="020B0604020202020204" pitchFamily="34" charset="0"/>
              </a:rPr>
              <a:t>Studying</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The English legal system and the nature of law</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Three areas from a choice of:</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Criminal law</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Contract law</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Tort law</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Law of human rights </a:t>
            </a: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 level Law</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96976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2585323"/>
          </a:xfrm>
          <a:prstGeom prst="rect">
            <a:avLst/>
          </a:prstGeom>
          <a:noFill/>
        </p:spPr>
        <p:txBody>
          <a:bodyPr wrap="square" rtlCol="0">
            <a:spAutoFit/>
          </a:bodyPr>
          <a:lstStyle/>
          <a:p>
            <a:r>
              <a:rPr lang="en-US" dirty="0" smtClean="0">
                <a:solidFill>
                  <a:srgbClr val="DF3C06"/>
                </a:solidFill>
                <a:latin typeface="Arial" panose="020B0604020202020204" pitchFamily="34" charset="0"/>
                <a:cs typeface="Arial" panose="020B0604020202020204" pitchFamily="34" charset="0"/>
              </a:rPr>
              <a:t>Why choose WJEC Eduqas?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A choice of the areas of private and public law </a:t>
            </a:r>
            <a:r>
              <a:rPr lang="en-GB" dirty="0" smtClean="0">
                <a:latin typeface="Arial" panose="020B0604020202020204" pitchFamily="34" charset="0"/>
                <a:cs typeface="Arial" panose="020B0604020202020204" pitchFamily="34" charset="0"/>
              </a:rPr>
              <a:t>studied</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Substantive </a:t>
            </a:r>
            <a:r>
              <a:rPr lang="en-GB" dirty="0">
                <a:latin typeface="Arial" panose="020B0604020202020204" pitchFamily="34" charset="0"/>
                <a:cs typeface="Arial" panose="020B0604020202020204" pitchFamily="34" charset="0"/>
              </a:rPr>
              <a:t>law covered in both year 1 and year 2 of the A </a:t>
            </a:r>
            <a:r>
              <a:rPr lang="en-GB" dirty="0" smtClean="0">
                <a:latin typeface="Arial" panose="020B0604020202020204" pitchFamily="34" charset="0"/>
                <a:cs typeface="Arial" panose="020B0604020202020204" pitchFamily="34" charset="0"/>
              </a:rPr>
              <a:t>level</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At </a:t>
            </a:r>
            <a:r>
              <a:rPr lang="en-GB" dirty="0">
                <a:latin typeface="Arial" panose="020B0604020202020204" pitchFamily="34" charset="0"/>
                <a:cs typeface="Arial" panose="020B0604020202020204" pitchFamily="34" charset="0"/>
              </a:rPr>
              <a:t>AS level, students study two areas of substantive </a:t>
            </a:r>
            <a:r>
              <a:rPr lang="en-GB" dirty="0" smtClean="0">
                <a:latin typeface="Arial" panose="020B0604020202020204" pitchFamily="34" charset="0"/>
                <a:cs typeface="Arial" panose="020B0604020202020204" pitchFamily="34" charset="0"/>
              </a:rPr>
              <a:t>law</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An </a:t>
            </a:r>
            <a:r>
              <a:rPr lang="en-GB" dirty="0">
                <a:latin typeface="Arial" panose="020B0604020202020204" pitchFamily="34" charset="0"/>
                <a:cs typeface="Arial" panose="020B0604020202020204" pitchFamily="34" charset="0"/>
              </a:rPr>
              <a:t>A level first year which can be taught alongside the standalone AS </a:t>
            </a:r>
            <a:r>
              <a:rPr lang="en-GB" dirty="0" smtClean="0">
                <a:latin typeface="Arial" panose="020B0604020202020204" pitchFamily="34" charset="0"/>
                <a:cs typeface="Arial" panose="020B0604020202020204" pitchFamily="34" charset="0"/>
              </a:rPr>
              <a:t>Law</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A </a:t>
            </a:r>
            <a:r>
              <a:rPr lang="en-GB" dirty="0">
                <a:latin typeface="Arial" panose="020B0604020202020204" pitchFamily="34" charset="0"/>
                <a:cs typeface="Arial" panose="020B0604020202020204" pitchFamily="34" charset="0"/>
              </a:rPr>
              <a:t>detailed </a:t>
            </a:r>
            <a:r>
              <a:rPr lang="en-GB" dirty="0" smtClean="0">
                <a:latin typeface="Arial" panose="020B0604020202020204" pitchFamily="34" charset="0"/>
                <a:cs typeface="Arial" panose="020B0604020202020204" pitchFamily="34" charset="0"/>
              </a:rPr>
              <a:t>teacher </a:t>
            </a:r>
            <a:r>
              <a:rPr lang="en-GB" dirty="0" smtClean="0">
                <a:latin typeface="Arial" panose="020B0604020202020204" pitchFamily="34" charset="0"/>
                <a:cs typeface="Arial" panose="020B0604020202020204" pitchFamily="34" charset="0"/>
              </a:rPr>
              <a:t>guide</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Access  </a:t>
            </a:r>
            <a:r>
              <a:rPr lang="en-GB" dirty="0">
                <a:latin typeface="Arial" panose="020B0604020202020204" pitchFamily="34" charset="0"/>
                <a:cs typeface="Arial" panose="020B0604020202020204" pitchFamily="34" charset="0"/>
              </a:rPr>
              <a:t>to free on line resources   </a:t>
            </a:r>
            <a:endParaRPr lang="en-GB" dirty="0" smtClean="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Legal </a:t>
            </a:r>
            <a:r>
              <a:rPr lang="en-GB" dirty="0">
                <a:latin typeface="Arial" panose="020B0604020202020204" pitchFamily="34" charset="0"/>
                <a:cs typeface="Arial" panose="020B0604020202020204" pitchFamily="34" charset="0"/>
              </a:rPr>
              <a:t>skills of application, analysis and evaluation covered within the </a:t>
            </a:r>
            <a:r>
              <a:rPr lang="en-GB" dirty="0" smtClean="0">
                <a:latin typeface="Arial" panose="020B0604020202020204" pitchFamily="34" charset="0"/>
                <a:cs typeface="Arial" panose="020B0604020202020204" pitchFamily="34" charset="0"/>
              </a:rPr>
              <a:t>components </a:t>
            </a:r>
            <a:endParaRPr lang="en-GB" dirty="0">
              <a:latin typeface="Arial" panose="020B0604020202020204" pitchFamily="34" charset="0"/>
              <a:cs typeface="Arial" panose="020B0604020202020204" pitchFamily="34" charset="0"/>
            </a:endParaRP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Law</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40904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6040" y="2312445"/>
            <a:ext cx="8319883" cy="3908762"/>
          </a:xfrm>
          <a:prstGeom prst="rect">
            <a:avLst/>
          </a:prstGeom>
          <a:noFill/>
        </p:spPr>
        <p:txBody>
          <a:bodyPr wrap="square" rtlCol="0">
            <a:spAutoFit/>
          </a:bodyPr>
          <a:lstStyle/>
          <a:p>
            <a:r>
              <a:rPr lang="en-US" sz="1600" dirty="0">
                <a:solidFill>
                  <a:srgbClr val="DF3C06"/>
                </a:solidFill>
                <a:latin typeface="Arial" panose="020B0604020202020204" pitchFamily="34" charset="0"/>
                <a:cs typeface="Arial" panose="020B0604020202020204" pitchFamily="34" charset="0"/>
              </a:rPr>
              <a:t>T</a:t>
            </a:r>
            <a:r>
              <a:rPr lang="en-US" sz="1600" dirty="0" smtClean="0">
                <a:solidFill>
                  <a:srgbClr val="DF3C06"/>
                </a:solidFill>
                <a:latin typeface="Arial" panose="020B0604020202020204" pitchFamily="34" charset="0"/>
                <a:cs typeface="Arial" panose="020B0604020202020204" pitchFamily="34" charset="0"/>
              </a:rPr>
              <a:t>hree Components</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Blending the study of film with creating </a:t>
            </a:r>
            <a:r>
              <a:rPr lang="en-GB" sz="1600" dirty="0" smtClean="0">
                <a:latin typeface="Arial" panose="020B0604020202020204" pitchFamily="34" charset="0"/>
                <a:cs typeface="Arial" panose="020B0604020202020204" pitchFamily="34" charset="0"/>
              </a:rPr>
              <a:t>media</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Two </a:t>
            </a:r>
            <a:r>
              <a:rPr lang="en-GB" sz="1600" dirty="0">
                <a:latin typeface="Arial" panose="020B0604020202020204" pitchFamily="34" charset="0"/>
                <a:cs typeface="Arial" panose="020B0604020202020204" pitchFamily="34" charset="0"/>
              </a:rPr>
              <a:t>exams (totalling 70</a:t>
            </a:r>
            <a:r>
              <a:rPr lang="en-GB" sz="1600" dirty="0" smtClean="0">
                <a:latin typeface="Arial" panose="020B0604020202020204" pitchFamily="34" charset="0"/>
                <a:cs typeface="Arial" panose="020B0604020202020204" pitchFamily="34" charset="0"/>
              </a:rPr>
              <a:t>%)</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One </a:t>
            </a:r>
            <a:r>
              <a:rPr lang="en-GB" sz="1600" dirty="0">
                <a:latin typeface="Arial" panose="020B0604020202020204" pitchFamily="34" charset="0"/>
                <a:cs typeface="Arial" panose="020B0604020202020204" pitchFamily="34" charset="0"/>
              </a:rPr>
              <a:t>production (30</a:t>
            </a:r>
            <a:r>
              <a:rPr lang="en-GB" sz="1600" dirty="0" smtClean="0">
                <a:latin typeface="Arial" panose="020B0604020202020204" pitchFamily="34" charset="0"/>
                <a:cs typeface="Arial" panose="020B0604020202020204" pitchFamily="34" charset="0"/>
              </a:rPr>
              <a:t>%)</a:t>
            </a:r>
            <a:endParaRPr lang="en-GB" sz="1600" dirty="0">
              <a:latin typeface="Arial" panose="020B0604020202020204" pitchFamily="34" charset="0"/>
              <a:cs typeface="Arial" panose="020B0604020202020204" pitchFamily="34" charset="0"/>
            </a:endParaRPr>
          </a:p>
          <a:p>
            <a:endParaRPr lang="en-US" sz="1600" dirty="0" smtClean="0">
              <a:solidFill>
                <a:srgbClr val="DF3C06"/>
              </a:solidFill>
              <a:latin typeface="Arial" panose="020B0604020202020204" pitchFamily="34" charset="0"/>
              <a:cs typeface="Arial" panose="020B0604020202020204" pitchFamily="34" charset="0"/>
            </a:endParaRPr>
          </a:p>
          <a:p>
            <a:r>
              <a:rPr lang="en-US" sz="1600" dirty="0" smtClean="0">
                <a:solidFill>
                  <a:srgbClr val="DF3C06"/>
                </a:solidFill>
                <a:latin typeface="Arial" panose="020B0604020202020204" pitchFamily="34" charset="0"/>
                <a:cs typeface="Arial" panose="020B0604020202020204" pitchFamily="34" charset="0"/>
              </a:rPr>
              <a:t>Studying</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You study a range of media forms: advertising and marketing, film, magazines, music video, newspapers, online media, radio, television, video games</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You will study three of these forms in depth through products/texts set by </a:t>
            </a:r>
            <a:r>
              <a:rPr lang="en-GB" sz="1600" dirty="0" smtClean="0">
                <a:latin typeface="Arial" panose="020B0604020202020204" pitchFamily="34" charset="0"/>
                <a:cs typeface="Arial" panose="020B0604020202020204" pitchFamily="34" charset="0"/>
              </a:rPr>
              <a:t>WJEC Eduqas</a:t>
            </a:r>
            <a:endParaRPr lang="en-GB" sz="16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You will study the other six forms through products/texts chosen by the  teacher</a:t>
            </a:r>
          </a:p>
          <a:p>
            <a:endParaRPr lang="en-US" sz="1600" dirty="0" smtClean="0">
              <a:solidFill>
                <a:srgbClr val="DF3C06"/>
              </a:solidFill>
              <a:latin typeface="Arial" panose="020B0604020202020204" pitchFamily="34" charset="0"/>
              <a:cs typeface="Arial" panose="020B0604020202020204" pitchFamily="34" charset="0"/>
            </a:endParaRPr>
          </a:p>
          <a:p>
            <a:r>
              <a:rPr lang="en-US" sz="1600" dirty="0" smtClean="0">
                <a:solidFill>
                  <a:srgbClr val="DF3C06"/>
                </a:solidFill>
                <a:latin typeface="Arial" panose="020B0604020202020204" pitchFamily="34" charset="0"/>
                <a:cs typeface="Arial" panose="020B0604020202020204" pitchFamily="34" charset="0"/>
              </a:rPr>
              <a:t>Creating</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A choice of forms, including audio-visual, print and online options</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You create a production based on media language and representation </a:t>
            </a:r>
            <a:endParaRPr lang="en-GB" sz="1600" dirty="0">
              <a:latin typeface="Arial" panose="020B0604020202020204" pitchFamily="34" charset="0"/>
              <a:cs typeface="Arial" panose="020B0604020202020204" pitchFamily="34" charset="0"/>
            </a:endParaRP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GCSE (9-1) Media Studies</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901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3416320"/>
          </a:xfrm>
          <a:prstGeom prst="rect">
            <a:avLst/>
          </a:prstGeom>
          <a:noFill/>
        </p:spPr>
        <p:txBody>
          <a:bodyPr wrap="square" rtlCol="0">
            <a:spAutoFit/>
          </a:bodyPr>
          <a:lstStyle/>
          <a:p>
            <a:r>
              <a:rPr lang="en-US" dirty="0" smtClean="0">
                <a:solidFill>
                  <a:srgbClr val="DF3C06"/>
                </a:solidFill>
                <a:latin typeface="Arial" panose="020B0604020202020204" pitchFamily="34" charset="0"/>
                <a:cs typeface="Arial" panose="020B0604020202020204" pitchFamily="34" charset="0"/>
              </a:rPr>
              <a:t>Component </a:t>
            </a:r>
            <a:r>
              <a:rPr lang="en-US" dirty="0">
                <a:solidFill>
                  <a:srgbClr val="DF3C06"/>
                </a:solidFill>
                <a:latin typeface="Arial" panose="020B0604020202020204" pitchFamily="34" charset="0"/>
                <a:cs typeface="Arial" panose="020B0604020202020204" pitchFamily="34" charset="0"/>
              </a:rPr>
              <a:t>1: Business </a:t>
            </a:r>
            <a:r>
              <a:rPr lang="en-US" dirty="0" smtClean="0">
                <a:solidFill>
                  <a:srgbClr val="DF3C06"/>
                </a:solidFill>
                <a:latin typeface="Arial" panose="020B0604020202020204" pitchFamily="34" charset="0"/>
                <a:cs typeface="Arial" panose="020B0604020202020204" pitchFamily="34" charset="0"/>
              </a:rPr>
              <a:t>Dynamics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Written examination: 2 hours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62.5% of qualification</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A </a:t>
            </a:r>
            <a:r>
              <a:rPr lang="en-GB" dirty="0">
                <a:latin typeface="Arial" panose="020B0604020202020204" pitchFamily="34" charset="0"/>
                <a:cs typeface="Arial" panose="020B0604020202020204" pitchFamily="34" charset="0"/>
              </a:rPr>
              <a:t>mix of short answer and structured questions based on stimulus material covering all of the specification </a:t>
            </a:r>
            <a:r>
              <a:rPr lang="en-GB" dirty="0" smtClean="0">
                <a:latin typeface="Arial" panose="020B0604020202020204" pitchFamily="34" charset="0"/>
                <a:cs typeface="Arial" panose="020B0604020202020204" pitchFamily="34" charset="0"/>
              </a:rPr>
              <a:t>content</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Total </a:t>
            </a:r>
            <a:r>
              <a:rPr lang="en-GB" dirty="0">
                <a:latin typeface="Arial" panose="020B0604020202020204" pitchFamily="34" charset="0"/>
                <a:cs typeface="Arial" panose="020B0604020202020204" pitchFamily="34" charset="0"/>
              </a:rPr>
              <a:t>marks: 100</a:t>
            </a:r>
          </a:p>
          <a:p>
            <a:pPr marL="285750" lvl="0" indent="-285750">
              <a:buFont typeface="Arial" panose="020B0604020202020204" pitchFamily="34" charset="0"/>
              <a:buChar char="•"/>
            </a:pPr>
            <a:endParaRPr lang="en-US" dirty="0" smtClean="0">
              <a:solidFill>
                <a:srgbClr val="DF3C06"/>
              </a:solidFill>
              <a:latin typeface="Arial" panose="020B0604020202020204" pitchFamily="34" charset="0"/>
              <a:cs typeface="Arial" panose="020B0604020202020204" pitchFamily="34" charset="0"/>
            </a:endParaRPr>
          </a:p>
          <a:p>
            <a:r>
              <a:rPr lang="en-GB" dirty="0" smtClean="0">
                <a:solidFill>
                  <a:srgbClr val="DF3C06"/>
                </a:solidFill>
                <a:latin typeface="Arial" panose="020B0604020202020204" pitchFamily="34" charset="0"/>
                <a:cs typeface="Arial" panose="020B0604020202020204" pitchFamily="34" charset="0"/>
              </a:rPr>
              <a:t>Component </a:t>
            </a:r>
            <a:r>
              <a:rPr lang="en-GB" dirty="0">
                <a:solidFill>
                  <a:srgbClr val="DF3C06"/>
                </a:solidFill>
                <a:latin typeface="Arial" panose="020B0604020202020204" pitchFamily="34" charset="0"/>
                <a:cs typeface="Arial" panose="020B0604020202020204" pitchFamily="34" charset="0"/>
              </a:rPr>
              <a:t>2: Business </a:t>
            </a:r>
            <a:r>
              <a:rPr lang="en-GB" dirty="0" smtClean="0">
                <a:solidFill>
                  <a:srgbClr val="DF3C06"/>
                </a:solidFill>
                <a:latin typeface="Arial" panose="020B0604020202020204" pitchFamily="34" charset="0"/>
                <a:cs typeface="Arial" panose="020B0604020202020204" pitchFamily="34" charset="0"/>
              </a:rPr>
              <a:t>Considerations</a:t>
            </a:r>
            <a:endParaRPr lang="en-US" dirty="0" smtClean="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Written examination: 1 hour 30 minutes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37.5% of qualification</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Data </a:t>
            </a:r>
            <a:r>
              <a:rPr lang="en-GB" dirty="0">
                <a:latin typeface="Arial" panose="020B0604020202020204" pitchFamily="34" charset="0"/>
                <a:cs typeface="Arial" panose="020B0604020202020204" pitchFamily="34" charset="0"/>
              </a:rPr>
              <a:t>response questions covering all of the specification content</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Total </a:t>
            </a:r>
            <a:r>
              <a:rPr lang="en-GB" dirty="0">
                <a:latin typeface="Arial" panose="020B0604020202020204" pitchFamily="34" charset="0"/>
                <a:cs typeface="Arial" panose="020B0604020202020204" pitchFamily="34" charset="0"/>
              </a:rPr>
              <a:t>marks: </a:t>
            </a:r>
            <a:r>
              <a:rPr lang="en-GB" dirty="0" smtClean="0">
                <a:latin typeface="Arial" panose="020B0604020202020204" pitchFamily="34" charset="0"/>
                <a:cs typeface="Arial" panose="020B0604020202020204" pitchFamily="34" charset="0"/>
              </a:rPr>
              <a:t>60</a:t>
            </a:r>
            <a:endParaRPr lang="en-GB" dirty="0">
              <a:latin typeface="Arial" panose="020B0604020202020204" pitchFamily="34" charset="0"/>
              <a:cs typeface="Arial" panose="020B0604020202020204" pitchFamily="34" charset="0"/>
            </a:endParaRP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GCSE (9-1) Business</a:t>
            </a:r>
          </a:p>
          <a:p>
            <a:pPr>
              <a:lnSpc>
                <a:spcPct val="80000"/>
              </a:lnSpc>
            </a:pPr>
            <a:r>
              <a:rPr lang="en-US" sz="3100" kern="1100" spc="-50" dirty="0" smtClean="0">
                <a:solidFill>
                  <a:srgbClr val="F7B385"/>
                </a:solidFill>
                <a:latin typeface="Arial" panose="020B0604020202020204" pitchFamily="34" charset="0"/>
                <a:cs typeface="Arial" panose="020B0604020202020204" pitchFamily="34" charset="0"/>
              </a:rPr>
              <a:t>Draft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51995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4185761"/>
          </a:xfrm>
          <a:prstGeom prst="rect">
            <a:avLst/>
          </a:prstGeom>
          <a:noFill/>
        </p:spPr>
        <p:txBody>
          <a:bodyPr wrap="square" rtlCol="0">
            <a:spAutoFit/>
          </a:bodyPr>
          <a:lstStyle/>
          <a:p>
            <a:r>
              <a:rPr lang="en-US" sz="1600" dirty="0">
                <a:solidFill>
                  <a:srgbClr val="DF3C06"/>
                </a:solidFill>
                <a:latin typeface="Arial" panose="020B0604020202020204" pitchFamily="34" charset="0"/>
                <a:cs typeface="Arial" panose="020B0604020202020204" pitchFamily="34" charset="0"/>
              </a:rPr>
              <a:t>T</a:t>
            </a:r>
            <a:r>
              <a:rPr lang="en-US" sz="1600" dirty="0" smtClean="0">
                <a:solidFill>
                  <a:srgbClr val="DF3C06"/>
                </a:solidFill>
                <a:latin typeface="Arial" panose="020B0604020202020204" pitchFamily="34" charset="0"/>
                <a:cs typeface="Arial" panose="020B0604020202020204" pitchFamily="34" charset="0"/>
              </a:rPr>
              <a:t>hree Components</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Blending the study of film with creating </a:t>
            </a:r>
            <a:r>
              <a:rPr lang="en-GB" sz="1600" dirty="0" smtClean="0">
                <a:latin typeface="Arial" panose="020B0604020202020204" pitchFamily="34" charset="0"/>
                <a:cs typeface="Arial" panose="020B0604020202020204" pitchFamily="34" charset="0"/>
              </a:rPr>
              <a:t>media</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Two </a:t>
            </a:r>
            <a:r>
              <a:rPr lang="en-GB" sz="1600" dirty="0">
                <a:latin typeface="Arial" panose="020B0604020202020204" pitchFamily="34" charset="0"/>
                <a:cs typeface="Arial" panose="020B0604020202020204" pitchFamily="34" charset="0"/>
              </a:rPr>
              <a:t>exams (totalling 70</a:t>
            </a:r>
            <a:r>
              <a:rPr lang="en-GB" sz="1600" dirty="0" smtClean="0">
                <a:latin typeface="Arial" panose="020B0604020202020204" pitchFamily="34" charset="0"/>
                <a:cs typeface="Arial" panose="020B0604020202020204" pitchFamily="34" charset="0"/>
              </a:rPr>
              <a:t>%)</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One </a:t>
            </a:r>
            <a:r>
              <a:rPr lang="en-GB" sz="1600" dirty="0">
                <a:latin typeface="Arial" panose="020B0604020202020204" pitchFamily="34" charset="0"/>
                <a:cs typeface="Arial" panose="020B0604020202020204" pitchFamily="34" charset="0"/>
              </a:rPr>
              <a:t>production (30</a:t>
            </a:r>
            <a:r>
              <a:rPr lang="en-GB" sz="1600" dirty="0" smtClean="0">
                <a:latin typeface="Arial" panose="020B0604020202020204" pitchFamily="34" charset="0"/>
                <a:cs typeface="Arial" panose="020B0604020202020204" pitchFamily="34" charset="0"/>
              </a:rPr>
              <a:t>%)</a:t>
            </a:r>
            <a:endParaRPr lang="en-GB" sz="1600" dirty="0">
              <a:latin typeface="Arial" panose="020B0604020202020204" pitchFamily="34" charset="0"/>
              <a:cs typeface="Arial" panose="020B0604020202020204" pitchFamily="34" charset="0"/>
            </a:endParaRPr>
          </a:p>
          <a:p>
            <a:endParaRPr lang="en-US" sz="1600" dirty="0" smtClean="0">
              <a:solidFill>
                <a:srgbClr val="DF3C06"/>
              </a:solidFill>
              <a:latin typeface="Arial" panose="020B0604020202020204" pitchFamily="34" charset="0"/>
              <a:cs typeface="Arial" panose="020B0604020202020204" pitchFamily="34" charset="0"/>
            </a:endParaRPr>
          </a:p>
          <a:p>
            <a:r>
              <a:rPr lang="en-US" sz="1600" dirty="0" smtClean="0">
                <a:solidFill>
                  <a:srgbClr val="DF3C06"/>
                </a:solidFill>
                <a:latin typeface="Arial" panose="020B0604020202020204" pitchFamily="34" charset="0"/>
                <a:cs typeface="Arial" panose="020B0604020202020204" pitchFamily="34" charset="0"/>
              </a:rPr>
              <a:t>Studying</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You study a range of media forms: advertising and marketing, film, magazines, music video, newspapers, online media, radio, television, video games</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You will study three of these forms in depth through products/texts set by </a:t>
            </a:r>
            <a:r>
              <a:rPr lang="en-GB" sz="1600" dirty="0" smtClean="0">
                <a:latin typeface="Arial" panose="020B0604020202020204" pitchFamily="34" charset="0"/>
                <a:cs typeface="Arial" panose="020B0604020202020204" pitchFamily="34" charset="0"/>
              </a:rPr>
              <a:t>WJEC Eduqas</a:t>
            </a:r>
            <a:endParaRPr lang="en-GB" sz="16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You will study the other six forms through products/texts chosen by the  teacher</a:t>
            </a:r>
          </a:p>
          <a:p>
            <a:endParaRPr lang="en-US" sz="1600" dirty="0" smtClean="0">
              <a:solidFill>
                <a:srgbClr val="DF3C06"/>
              </a:solidFill>
              <a:latin typeface="Arial" panose="020B0604020202020204" pitchFamily="34" charset="0"/>
              <a:cs typeface="Arial" panose="020B0604020202020204" pitchFamily="34" charset="0"/>
            </a:endParaRPr>
          </a:p>
          <a:p>
            <a:r>
              <a:rPr lang="en-US" sz="1600" dirty="0" smtClean="0">
                <a:solidFill>
                  <a:srgbClr val="DF3C06"/>
                </a:solidFill>
                <a:latin typeface="Arial" panose="020B0604020202020204" pitchFamily="34" charset="0"/>
                <a:cs typeface="Arial" panose="020B0604020202020204" pitchFamily="34" charset="0"/>
              </a:rPr>
              <a:t>Creating</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A choice of forms, including audio-visual, print and online options</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You create a production based on media language, representation, industry and </a:t>
            </a:r>
            <a:r>
              <a:rPr lang="en-GB" sz="1600" dirty="0" smtClean="0">
                <a:latin typeface="Arial" panose="020B0604020202020204" pitchFamily="34" charset="0"/>
                <a:cs typeface="Arial" panose="020B0604020202020204" pitchFamily="34" charset="0"/>
              </a:rPr>
              <a:t>audience </a:t>
            </a:r>
            <a:endParaRPr lang="en-GB" sz="1600" dirty="0">
              <a:latin typeface="Arial" panose="020B0604020202020204" pitchFamily="34" charset="0"/>
              <a:cs typeface="Arial" panose="020B0604020202020204" pitchFamily="34" charset="0"/>
            </a:endParaRP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AS Media Studies</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38129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4185761"/>
          </a:xfrm>
          <a:prstGeom prst="rect">
            <a:avLst/>
          </a:prstGeom>
          <a:noFill/>
        </p:spPr>
        <p:txBody>
          <a:bodyPr wrap="square" rtlCol="0">
            <a:spAutoFit/>
          </a:bodyPr>
          <a:lstStyle/>
          <a:p>
            <a:r>
              <a:rPr lang="en-US" sz="1600" dirty="0">
                <a:solidFill>
                  <a:srgbClr val="DF3C06"/>
                </a:solidFill>
                <a:latin typeface="Arial" panose="020B0604020202020204" pitchFamily="34" charset="0"/>
                <a:cs typeface="Arial" panose="020B0604020202020204" pitchFamily="34" charset="0"/>
              </a:rPr>
              <a:t>T</a:t>
            </a:r>
            <a:r>
              <a:rPr lang="en-US" sz="1600" dirty="0" smtClean="0">
                <a:solidFill>
                  <a:srgbClr val="DF3C06"/>
                </a:solidFill>
                <a:latin typeface="Arial" panose="020B0604020202020204" pitchFamily="34" charset="0"/>
                <a:cs typeface="Arial" panose="020B0604020202020204" pitchFamily="34" charset="0"/>
              </a:rPr>
              <a:t>hree Components</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Blending the study of film with creating </a:t>
            </a:r>
            <a:r>
              <a:rPr lang="en-GB" sz="1600" dirty="0" smtClean="0">
                <a:latin typeface="Arial" panose="020B0604020202020204" pitchFamily="34" charset="0"/>
                <a:cs typeface="Arial" panose="020B0604020202020204" pitchFamily="34" charset="0"/>
              </a:rPr>
              <a:t>media</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Two </a:t>
            </a:r>
            <a:r>
              <a:rPr lang="en-GB" sz="1600" dirty="0">
                <a:latin typeface="Arial" panose="020B0604020202020204" pitchFamily="34" charset="0"/>
                <a:cs typeface="Arial" panose="020B0604020202020204" pitchFamily="34" charset="0"/>
              </a:rPr>
              <a:t>exams (totalling 70</a:t>
            </a:r>
            <a:r>
              <a:rPr lang="en-GB" sz="1600" dirty="0" smtClean="0">
                <a:latin typeface="Arial" panose="020B0604020202020204" pitchFamily="34" charset="0"/>
                <a:cs typeface="Arial" panose="020B0604020202020204" pitchFamily="34" charset="0"/>
              </a:rPr>
              <a:t>%)</a:t>
            </a:r>
          </a:p>
          <a:p>
            <a:pPr marL="285750" lvl="0" indent="-285750">
              <a:buFont typeface="Arial" panose="020B0604020202020204" pitchFamily="34" charset="0"/>
              <a:buChar char="•"/>
            </a:pPr>
            <a:r>
              <a:rPr lang="en-GB" sz="1600" dirty="0" smtClean="0">
                <a:latin typeface="Arial" panose="020B0604020202020204" pitchFamily="34" charset="0"/>
                <a:cs typeface="Arial" panose="020B0604020202020204" pitchFamily="34" charset="0"/>
              </a:rPr>
              <a:t>One </a:t>
            </a:r>
            <a:r>
              <a:rPr lang="en-GB" sz="1600" dirty="0">
                <a:latin typeface="Arial" panose="020B0604020202020204" pitchFamily="34" charset="0"/>
                <a:cs typeface="Arial" panose="020B0604020202020204" pitchFamily="34" charset="0"/>
              </a:rPr>
              <a:t>production (30</a:t>
            </a:r>
            <a:r>
              <a:rPr lang="en-GB" sz="1600" dirty="0" smtClean="0">
                <a:latin typeface="Arial" panose="020B0604020202020204" pitchFamily="34" charset="0"/>
                <a:cs typeface="Arial" panose="020B0604020202020204" pitchFamily="34" charset="0"/>
              </a:rPr>
              <a:t>%)</a:t>
            </a:r>
            <a:endParaRPr lang="en-GB" sz="1600" dirty="0">
              <a:latin typeface="Arial" panose="020B0604020202020204" pitchFamily="34" charset="0"/>
              <a:cs typeface="Arial" panose="020B0604020202020204" pitchFamily="34" charset="0"/>
            </a:endParaRPr>
          </a:p>
          <a:p>
            <a:endParaRPr lang="en-US" sz="1600" dirty="0" smtClean="0">
              <a:solidFill>
                <a:srgbClr val="DF3C06"/>
              </a:solidFill>
              <a:latin typeface="Arial" panose="020B0604020202020204" pitchFamily="34" charset="0"/>
              <a:cs typeface="Arial" panose="020B0604020202020204" pitchFamily="34" charset="0"/>
            </a:endParaRPr>
          </a:p>
          <a:p>
            <a:r>
              <a:rPr lang="en-US" sz="1600" dirty="0" smtClean="0">
                <a:solidFill>
                  <a:srgbClr val="DF3C06"/>
                </a:solidFill>
                <a:latin typeface="Arial" panose="020B0604020202020204" pitchFamily="34" charset="0"/>
                <a:cs typeface="Arial" panose="020B0604020202020204" pitchFamily="34" charset="0"/>
              </a:rPr>
              <a:t>Studying</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You study a range of media forms: advertising and marketing, film, magazines, music video, newspapers, online media, radio, television, video games</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You will study three of these forms in depth through products/texts set by </a:t>
            </a:r>
            <a:r>
              <a:rPr lang="en-GB" sz="1600" dirty="0" smtClean="0">
                <a:latin typeface="Arial" panose="020B0604020202020204" pitchFamily="34" charset="0"/>
                <a:cs typeface="Arial" panose="020B0604020202020204" pitchFamily="34" charset="0"/>
              </a:rPr>
              <a:t>WJEC Eduqas</a:t>
            </a:r>
            <a:endParaRPr lang="en-GB" sz="16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You will study the other six forms through products/texts chosen by the  teacher</a:t>
            </a:r>
          </a:p>
          <a:p>
            <a:endParaRPr lang="en-US" sz="1600" dirty="0" smtClean="0">
              <a:solidFill>
                <a:srgbClr val="DF3C06"/>
              </a:solidFill>
              <a:latin typeface="Arial" panose="020B0604020202020204" pitchFamily="34" charset="0"/>
              <a:cs typeface="Arial" panose="020B0604020202020204" pitchFamily="34" charset="0"/>
            </a:endParaRPr>
          </a:p>
          <a:p>
            <a:r>
              <a:rPr lang="en-US" sz="1600" dirty="0" smtClean="0">
                <a:solidFill>
                  <a:srgbClr val="DF3C06"/>
                </a:solidFill>
                <a:latin typeface="Arial" panose="020B0604020202020204" pitchFamily="34" charset="0"/>
                <a:cs typeface="Arial" panose="020B0604020202020204" pitchFamily="34" charset="0"/>
              </a:rPr>
              <a:t>Creating</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A choice of forms, including audio-visual, print and online options</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You create a production based on media language, representation, industry and </a:t>
            </a:r>
            <a:r>
              <a:rPr lang="en-GB" sz="1600" dirty="0" smtClean="0">
                <a:latin typeface="Arial" panose="020B0604020202020204" pitchFamily="34" charset="0"/>
                <a:cs typeface="Arial" panose="020B0604020202020204" pitchFamily="34" charset="0"/>
              </a:rPr>
              <a:t>audience </a:t>
            </a:r>
            <a:endParaRPr lang="en-GB" sz="1600" dirty="0">
              <a:latin typeface="Arial" panose="020B0604020202020204" pitchFamily="34" charset="0"/>
              <a:cs typeface="Arial" panose="020B0604020202020204" pitchFamily="34" charset="0"/>
            </a:endParaRP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 Level Media Studies</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23311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4"/>
            <a:ext cx="8405669" cy="3477875"/>
          </a:xfrm>
          <a:prstGeom prst="rect">
            <a:avLst/>
          </a:prstGeom>
          <a:noFill/>
        </p:spPr>
        <p:txBody>
          <a:bodyPr wrap="square" rtlCol="0">
            <a:spAutoFit/>
          </a:bodyPr>
          <a:lstStyle/>
          <a:p>
            <a:r>
              <a:rPr lang="en-US" sz="2000" dirty="0" smtClean="0">
                <a:solidFill>
                  <a:srgbClr val="DF3C06"/>
                </a:solidFill>
                <a:latin typeface="Arial" panose="020B0604020202020204" pitchFamily="34" charset="0"/>
                <a:cs typeface="Arial" panose="020B0604020202020204" pitchFamily="34" charset="0"/>
              </a:rPr>
              <a:t>Why choose WJEC Eduqas?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 broad range of choice for all the films you study</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films chosen to appeal to and stretch A level students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A level first year which can be taught alongside the standalone AS Film Studies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creative work which is integral to the course</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 specially commissioned textbook (due for publication in 2017)</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online guidance for teaching on all the films set for study</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direct access to film specialists</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uniform design across A level, AS and </a:t>
            </a:r>
            <a:r>
              <a:rPr lang="en-GB" sz="2000" dirty="0" smtClean="0">
                <a:latin typeface="Arial" panose="020B0604020202020204" pitchFamily="34" charset="0"/>
                <a:cs typeface="Arial" panose="020B0604020202020204" pitchFamily="34" charset="0"/>
              </a:rPr>
              <a:t>GCSE (9-1) </a:t>
            </a:r>
            <a:r>
              <a:rPr lang="en-GB" sz="2000" dirty="0">
                <a:latin typeface="Arial" panose="020B0604020202020204" pitchFamily="34" charset="0"/>
                <a:cs typeface="Arial" panose="020B0604020202020204" pitchFamily="34" charset="0"/>
              </a:rPr>
              <a:t>to allow for coherent progression</a:t>
            </a:r>
            <a:endParaRPr lang="en-US" sz="2000" dirty="0" smtClean="0">
              <a:solidFill>
                <a:srgbClr val="DF3C06"/>
              </a:solidFill>
              <a:latin typeface="Arial" panose="020B0604020202020204" pitchFamily="34" charset="0"/>
              <a:cs typeface="Arial" panose="020B0604020202020204" pitchFamily="34" charset="0"/>
            </a:endParaRPr>
          </a:p>
        </p:txBody>
      </p:sp>
      <p:sp>
        <p:nvSpPr>
          <p:cNvPr id="6" name="TextBox 5"/>
          <p:cNvSpPr txBox="1"/>
          <p:nvPr/>
        </p:nvSpPr>
        <p:spPr>
          <a:xfrm>
            <a:off x="266040" y="1308919"/>
            <a:ext cx="6160160" cy="871521"/>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Media Studies</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38620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3139321"/>
          </a:xfrm>
          <a:prstGeom prst="rect">
            <a:avLst/>
          </a:prstGeom>
          <a:noFill/>
        </p:spPr>
        <p:txBody>
          <a:bodyPr wrap="square" rtlCol="0">
            <a:spAutoFit/>
          </a:bodyPr>
          <a:lstStyle/>
          <a:p>
            <a:r>
              <a:rPr lang="en-US" dirty="0" smtClean="0">
                <a:solidFill>
                  <a:srgbClr val="DF3C06"/>
                </a:solidFill>
                <a:latin typeface="Arial" panose="020B0604020202020204" pitchFamily="34" charset="0"/>
                <a:cs typeface="Arial" panose="020B0604020202020204" pitchFamily="34" charset="0"/>
              </a:rPr>
              <a:t>Two components</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Students </a:t>
            </a:r>
            <a:r>
              <a:rPr lang="en-GB" dirty="0">
                <a:latin typeface="Arial" panose="020B0604020202020204" pitchFamily="34" charset="0"/>
                <a:cs typeface="Arial" panose="020B0604020202020204" pitchFamily="34" charset="0"/>
              </a:rPr>
              <a:t>will study sociological structures, social processes and social issues which will include </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 Power and inequality </a:t>
            </a:r>
            <a:endParaRPr lang="en-GB" dirty="0" smtClean="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Research </a:t>
            </a:r>
            <a:r>
              <a:rPr lang="en-GB" dirty="0" smtClean="0">
                <a:latin typeface="Arial" panose="020B0604020202020204" pitchFamily="34" charset="0"/>
                <a:cs typeface="Arial" panose="020B0604020202020204" pitchFamily="34" charset="0"/>
              </a:rPr>
              <a:t>methods</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Families </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Education </a:t>
            </a:r>
          </a:p>
          <a:p>
            <a:pPr marL="742950" lvl="1"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Crime </a:t>
            </a:r>
            <a:r>
              <a:rPr lang="en-GB" dirty="0">
                <a:latin typeface="Arial" panose="020B0604020202020204" pitchFamily="34" charset="0"/>
                <a:cs typeface="Arial" panose="020B0604020202020204" pitchFamily="34" charset="0"/>
              </a:rPr>
              <a:t>and deviance </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Two  </a:t>
            </a:r>
            <a:r>
              <a:rPr lang="en-GB" dirty="0" smtClean="0">
                <a:latin typeface="Arial" panose="020B0604020202020204" pitchFamily="34" charset="0"/>
                <a:cs typeface="Arial" panose="020B0604020202020204" pitchFamily="34" charset="0"/>
              </a:rPr>
              <a:t>components</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Two </a:t>
            </a:r>
            <a:r>
              <a:rPr lang="en-GB" dirty="0">
                <a:latin typeface="Arial" panose="020B0604020202020204" pitchFamily="34" charset="0"/>
                <a:cs typeface="Arial" panose="020B0604020202020204" pitchFamily="34" charset="0"/>
              </a:rPr>
              <a:t>written exams</a:t>
            </a:r>
          </a:p>
          <a:p>
            <a:pPr marL="285750" lvl="0" indent="-285750">
              <a:buFont typeface="Arial" panose="020B0604020202020204" pitchFamily="34" charset="0"/>
              <a:buChar char="•"/>
            </a:pPr>
            <a:endParaRPr lang="en-GB" dirty="0"/>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GCSE (9-1) Sociology</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11808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5"/>
            <a:ext cx="8319883" cy="1477328"/>
          </a:xfrm>
          <a:prstGeom prst="rect">
            <a:avLst/>
          </a:prstGeom>
          <a:noFill/>
        </p:spPr>
        <p:txBody>
          <a:bodyPr wrap="square" rtlCol="0">
            <a:spAutoFit/>
          </a:bodyPr>
          <a:lstStyle/>
          <a:p>
            <a:r>
              <a:rPr lang="en-US" dirty="0" smtClean="0">
                <a:solidFill>
                  <a:srgbClr val="DF3C06"/>
                </a:solidFill>
                <a:latin typeface="Arial" panose="020B0604020202020204" pitchFamily="34" charset="0"/>
                <a:cs typeface="Arial" panose="020B0604020202020204" pitchFamily="34" charset="0"/>
              </a:rPr>
              <a:t>Why choose WJEC Eduqas?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A detailed </a:t>
            </a:r>
            <a:r>
              <a:rPr lang="en-GB" dirty="0" smtClean="0">
                <a:latin typeface="Arial" panose="020B0604020202020204" pitchFamily="34" charset="0"/>
                <a:cs typeface="Arial" panose="020B0604020202020204" pitchFamily="34" charset="0"/>
              </a:rPr>
              <a:t>teacher </a:t>
            </a:r>
            <a:r>
              <a:rPr lang="en-GB" dirty="0" smtClean="0">
                <a:latin typeface="Arial" panose="020B0604020202020204" pitchFamily="34" charset="0"/>
                <a:cs typeface="Arial" panose="020B0604020202020204" pitchFamily="34" charset="0"/>
              </a:rPr>
              <a:t>guide</a:t>
            </a: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Access  </a:t>
            </a:r>
            <a:r>
              <a:rPr lang="en-GB" dirty="0">
                <a:latin typeface="Arial" panose="020B0604020202020204" pitchFamily="34" charset="0"/>
                <a:cs typeface="Arial" panose="020B0604020202020204" pitchFamily="34" charset="0"/>
              </a:rPr>
              <a:t>to free </a:t>
            </a:r>
            <a:r>
              <a:rPr lang="en-GB" dirty="0" smtClean="0">
                <a:latin typeface="Arial" panose="020B0604020202020204" pitchFamily="34" charset="0"/>
                <a:cs typeface="Arial" panose="020B0604020202020204" pitchFamily="34" charset="0"/>
              </a:rPr>
              <a:t>online  </a:t>
            </a:r>
            <a:r>
              <a:rPr lang="en-GB" dirty="0">
                <a:latin typeface="Arial" panose="020B0604020202020204" pitchFamily="34" charset="0"/>
                <a:cs typeface="Arial" panose="020B0604020202020204" pitchFamily="34" charset="0"/>
              </a:rPr>
              <a:t>resources </a:t>
            </a:r>
            <a:endParaRPr lang="en-GB" dirty="0" smtClean="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Skills </a:t>
            </a:r>
            <a:r>
              <a:rPr lang="en-GB" dirty="0">
                <a:latin typeface="Arial" panose="020B0604020202020204" pitchFamily="34" charset="0"/>
                <a:cs typeface="Arial" panose="020B0604020202020204" pitchFamily="34" charset="0"/>
              </a:rPr>
              <a:t>of application, analysis and evaluation covered within the components</a:t>
            </a:r>
          </a:p>
          <a:p>
            <a:pPr marL="285750" lvl="0" indent="-285750">
              <a:buFont typeface="Arial" panose="020B0604020202020204" pitchFamily="34" charset="0"/>
              <a:buChar char="•"/>
            </a:pPr>
            <a:endParaRPr lang="en-GB" dirty="0"/>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GCSE (9-1) Sociology</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90655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414795"/>
            <a:ext cx="4769510" cy="634020"/>
          </a:xfrm>
          <a:prstGeom prst="rect">
            <a:avLst/>
          </a:prstGeom>
          <a:noFill/>
        </p:spPr>
        <p:txBody>
          <a:bodyPr wrap="square" rtlCol="0">
            <a:spAutoFit/>
          </a:bodyPr>
          <a:lstStyle/>
          <a:p>
            <a:pPr>
              <a:lnSpc>
                <a:spcPct val="80000"/>
              </a:lnSpc>
            </a:pPr>
            <a:r>
              <a:rPr lang="en-US" sz="4400" kern="1100" spc="-30" dirty="0" smtClean="0">
                <a:solidFill>
                  <a:schemeClr val="bg1"/>
                </a:solidFill>
                <a:latin typeface="Gotham Rounded Book"/>
                <a:cs typeface="Gotham Rounded Book"/>
              </a:rPr>
              <a:t>Any Questions?</a:t>
            </a:r>
          </a:p>
        </p:txBody>
      </p:sp>
      <p:sp>
        <p:nvSpPr>
          <p:cNvPr id="6" name="TextBox 5"/>
          <p:cNvSpPr txBox="1"/>
          <p:nvPr/>
        </p:nvSpPr>
        <p:spPr>
          <a:xfrm>
            <a:off x="278739" y="1147172"/>
            <a:ext cx="8247743" cy="5078313"/>
          </a:xfrm>
          <a:prstGeom prst="rect">
            <a:avLst/>
          </a:prstGeom>
          <a:noFill/>
        </p:spPr>
        <p:txBody>
          <a:bodyPr wrap="square" rtlCol="0">
            <a:spAutoFit/>
          </a:bodyPr>
          <a:lstStyle/>
          <a:p>
            <a:r>
              <a:rPr lang="en-GB" sz="2000" dirty="0">
                <a:solidFill>
                  <a:schemeClr val="bg1"/>
                </a:solidFill>
                <a:latin typeface="Gotham Rounded Book" pitchFamily="50" charset="0"/>
              </a:rPr>
              <a:t>Contact our specialist </a:t>
            </a:r>
            <a:r>
              <a:rPr lang="en-GB" sz="2000" dirty="0" smtClean="0">
                <a:solidFill>
                  <a:schemeClr val="bg1"/>
                </a:solidFill>
                <a:latin typeface="Gotham Rounded Book" pitchFamily="50" charset="0"/>
              </a:rPr>
              <a:t>subject </a:t>
            </a:r>
            <a:r>
              <a:rPr lang="en-GB" sz="2000" dirty="0">
                <a:solidFill>
                  <a:schemeClr val="bg1"/>
                </a:solidFill>
                <a:latin typeface="Gotham Rounded Book" pitchFamily="50" charset="0"/>
              </a:rPr>
              <a:t>o</a:t>
            </a:r>
            <a:r>
              <a:rPr lang="en-GB" sz="2000" dirty="0" smtClean="0">
                <a:solidFill>
                  <a:schemeClr val="bg1"/>
                </a:solidFill>
                <a:latin typeface="Gotham Rounded Book" pitchFamily="50" charset="0"/>
              </a:rPr>
              <a:t>fficers </a:t>
            </a:r>
            <a:r>
              <a:rPr lang="en-GB" sz="2000" dirty="0">
                <a:solidFill>
                  <a:schemeClr val="bg1"/>
                </a:solidFill>
                <a:latin typeface="Gotham Rounded Book" pitchFamily="50" charset="0"/>
              </a:rPr>
              <a:t>and administrative </a:t>
            </a:r>
            <a:r>
              <a:rPr lang="en-GB" sz="2000" dirty="0" smtClean="0">
                <a:solidFill>
                  <a:schemeClr val="bg1"/>
                </a:solidFill>
                <a:latin typeface="Gotham Rounded Book" pitchFamily="50" charset="0"/>
              </a:rPr>
              <a:t>team </a:t>
            </a:r>
            <a:r>
              <a:rPr lang="en-GB" sz="2000" dirty="0">
                <a:solidFill>
                  <a:schemeClr val="bg1"/>
                </a:solidFill>
                <a:latin typeface="Gotham Rounded Book" pitchFamily="50" charset="0"/>
              </a:rPr>
              <a:t>for your subject with any </a:t>
            </a:r>
            <a:r>
              <a:rPr lang="en-GB" sz="2000" dirty="0" smtClean="0">
                <a:solidFill>
                  <a:schemeClr val="bg1"/>
                </a:solidFill>
                <a:latin typeface="Gotham Rounded Book" pitchFamily="50" charset="0"/>
              </a:rPr>
              <a:t>queries</a:t>
            </a:r>
            <a:endParaRPr lang="en-GB" sz="2000" dirty="0">
              <a:solidFill>
                <a:schemeClr val="bg1"/>
              </a:solidFill>
              <a:latin typeface="Gotham Rounded Book" pitchFamily="50" charset="0"/>
            </a:endParaRPr>
          </a:p>
          <a:p>
            <a:endParaRPr lang="en-GB" sz="2000" dirty="0" smtClean="0">
              <a:solidFill>
                <a:schemeClr val="bg1"/>
              </a:solidFill>
              <a:latin typeface="Gotham Rounded Book" pitchFamily="50" charset="0"/>
            </a:endParaRPr>
          </a:p>
          <a:p>
            <a:r>
              <a:rPr lang="en-US" sz="2000" kern="1100" spc="-50" dirty="0" smtClean="0">
                <a:latin typeface="Gotham Rounded Book"/>
                <a:cs typeface="Gotham Rounded Book"/>
              </a:rPr>
              <a:t>www.eduqas.co.uk</a:t>
            </a:r>
            <a:endParaRPr lang="en-US" sz="2000" kern="1100" spc="-50" dirty="0">
              <a:latin typeface="Gotham Rounded Book"/>
              <a:cs typeface="Gotham Rounded Book"/>
            </a:endParaRPr>
          </a:p>
          <a:p>
            <a:endParaRPr lang="en-GB" sz="2000" dirty="0" smtClean="0">
              <a:solidFill>
                <a:schemeClr val="bg1"/>
              </a:solidFill>
              <a:latin typeface="Gotham Rounded Book" pitchFamily="50" charset="0"/>
            </a:endParaRPr>
          </a:p>
          <a:p>
            <a:r>
              <a:rPr lang="en-US" sz="2000" kern="1100" spc="-50" dirty="0">
                <a:latin typeface="Gotham Rounded Book"/>
                <a:cs typeface="Gotham Rounded Book"/>
              </a:rPr>
              <a:t>@</a:t>
            </a:r>
            <a:r>
              <a:rPr lang="en-US" sz="2000" kern="1100" spc="-50" dirty="0" err="1">
                <a:latin typeface="Gotham Rounded Book"/>
                <a:cs typeface="Gotham Rounded Book"/>
              </a:rPr>
              <a:t>eduqas</a:t>
            </a:r>
            <a:endParaRPr lang="en-US" sz="2000" kern="1100" spc="-50" dirty="0">
              <a:latin typeface="Gotham Rounded Book"/>
              <a:cs typeface="Gotham Rounded Book"/>
            </a:endParaRPr>
          </a:p>
          <a:p>
            <a:endParaRPr lang="en-GB" sz="2000" dirty="0">
              <a:solidFill>
                <a:schemeClr val="bg1"/>
              </a:solidFill>
              <a:latin typeface="Gotham Rounded Book" pitchFamily="50" charset="0"/>
            </a:endParaRPr>
          </a:p>
          <a:p>
            <a:endParaRPr lang="en-US" sz="2000" kern="1100" spc="-50" dirty="0" smtClean="0">
              <a:solidFill>
                <a:schemeClr val="bg1"/>
              </a:solidFill>
              <a:latin typeface="Gotham Rounded Book"/>
              <a:cs typeface="Gotham Rounded Book"/>
            </a:endParaRPr>
          </a:p>
          <a:p>
            <a:r>
              <a:rPr lang="en-US" sz="2000" kern="1100" spc="-50" dirty="0" smtClean="0">
                <a:solidFill>
                  <a:schemeClr val="bg1"/>
                </a:solidFill>
                <a:latin typeface="Gotham Rounded Book"/>
                <a:cs typeface="Gotham Rounded Book"/>
                <a:hlinkClick r:id="rId3"/>
              </a:rPr>
              <a:t>hugh.lester@eduqas.co.uk</a:t>
            </a:r>
            <a:endParaRPr lang="en-US" sz="2000" kern="1100" spc="-50" dirty="0" smtClean="0">
              <a:solidFill>
                <a:schemeClr val="bg1"/>
              </a:solidFill>
              <a:latin typeface="Gotham Rounded Book"/>
              <a:cs typeface="Gotham Rounded Book"/>
            </a:endParaRPr>
          </a:p>
          <a:p>
            <a:endParaRPr lang="en-US" sz="2000" kern="1100" spc="-50" dirty="0">
              <a:solidFill>
                <a:schemeClr val="bg1"/>
              </a:solidFill>
              <a:latin typeface="Gotham Rounded Book"/>
              <a:cs typeface="Gotham Rounded Book"/>
            </a:endParaRPr>
          </a:p>
          <a:p>
            <a:r>
              <a:rPr lang="en-US" sz="2000" kern="1100" spc="-50" dirty="0" smtClean="0">
                <a:solidFill>
                  <a:schemeClr val="bg1"/>
                </a:solidFill>
                <a:latin typeface="Gotham Rounded Book"/>
                <a:cs typeface="Gotham Rounded Book"/>
              </a:rPr>
              <a:t>@</a:t>
            </a:r>
            <a:r>
              <a:rPr lang="en-US" sz="2000" kern="1100" spc="-50" dirty="0" err="1" smtClean="0">
                <a:solidFill>
                  <a:schemeClr val="bg1"/>
                </a:solidFill>
                <a:latin typeface="Gotham Rounded Book"/>
                <a:cs typeface="Gotham Rounded Book"/>
              </a:rPr>
              <a:t>hugh_lester</a:t>
            </a:r>
            <a:endParaRPr lang="en-US" sz="2000" kern="1100" spc="-50" dirty="0">
              <a:solidFill>
                <a:schemeClr val="bg1"/>
              </a:solidFill>
              <a:latin typeface="Gotham Rounded Book"/>
              <a:cs typeface="Gotham Rounded Book"/>
            </a:endParaRPr>
          </a:p>
          <a:p>
            <a:endParaRPr lang="en-US" sz="2000" kern="1100" spc="-50" dirty="0" smtClean="0">
              <a:latin typeface="Gotham Rounded Book"/>
              <a:cs typeface="Gotham Rounded Book"/>
            </a:endParaRPr>
          </a:p>
          <a:p>
            <a:endParaRPr lang="en-US" sz="2000" kern="1100" spc="-50" dirty="0" smtClean="0">
              <a:solidFill>
                <a:srgbClr val="F7B385"/>
              </a:solidFill>
              <a:latin typeface="Gotham Rounded Book"/>
              <a:cs typeface="Gotham Rounded Book"/>
            </a:endParaRPr>
          </a:p>
          <a:p>
            <a:endParaRPr lang="en-US" sz="2000" kern="1100" spc="-50" dirty="0" smtClean="0">
              <a:solidFill>
                <a:srgbClr val="F7B385"/>
              </a:solidFill>
              <a:latin typeface="Gotham Rounded Book"/>
              <a:cs typeface="Gotham Rounded Book"/>
            </a:endParaRPr>
          </a:p>
          <a:p>
            <a:endParaRPr lang="en-GB" sz="4400" dirty="0"/>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2302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3" y="2312444"/>
            <a:ext cx="8405669" cy="3785652"/>
          </a:xfrm>
          <a:prstGeom prst="rect">
            <a:avLst/>
          </a:prstGeom>
          <a:noFill/>
        </p:spPr>
        <p:txBody>
          <a:bodyPr wrap="square" rtlCol="0">
            <a:spAutoFit/>
          </a:bodyPr>
          <a:lstStyle/>
          <a:p>
            <a:r>
              <a:rPr lang="en-US" sz="2400" dirty="0" smtClean="0">
                <a:solidFill>
                  <a:srgbClr val="DF3C06"/>
                </a:solidFill>
                <a:latin typeface="Arial" panose="020B0604020202020204" pitchFamily="34" charset="0"/>
                <a:cs typeface="Arial" panose="020B0604020202020204" pitchFamily="34" charset="0"/>
              </a:rPr>
              <a:t>Why choose WJEC Eduqas?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Content presented in one coherent block – no unnecessary division of content</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Specification and sample assessment materials written by experienced teachers</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Straight forward exam paper design </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Detailed amplification in specification to aid delivery</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Direct access to subject officer with subject knowledge and teaching experience</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Comprehensive teacher guide to accompany specification</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Full set of free digital resources, including digital text book and interactive activities designed specifically for the specification </a:t>
            </a: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Free CPD briefings in the </a:t>
            </a:r>
            <a:r>
              <a:rPr lang="en-GB" dirty="0" smtClean="0">
                <a:latin typeface="Arial" panose="020B0604020202020204" pitchFamily="34" charset="0"/>
                <a:cs typeface="Arial" panose="020B0604020202020204" pitchFamily="34" charset="0"/>
              </a:rPr>
              <a:t>autumn </a:t>
            </a:r>
            <a:r>
              <a:rPr lang="en-GB" dirty="0">
                <a:latin typeface="Arial" panose="020B0604020202020204" pitchFamily="34" charset="0"/>
                <a:cs typeface="Arial" panose="020B0604020202020204" pitchFamily="34" charset="0"/>
              </a:rPr>
              <a:t>and </a:t>
            </a:r>
            <a:r>
              <a:rPr lang="en-GB" dirty="0" smtClean="0">
                <a:latin typeface="Arial" panose="020B0604020202020204" pitchFamily="34" charset="0"/>
                <a:cs typeface="Arial" panose="020B0604020202020204" pitchFamily="34" charset="0"/>
              </a:rPr>
              <a:t>free preparing </a:t>
            </a:r>
            <a:r>
              <a:rPr lang="en-GB" dirty="0">
                <a:latin typeface="Arial" panose="020B0604020202020204" pitchFamily="34" charset="0"/>
                <a:cs typeface="Arial" panose="020B0604020202020204" pitchFamily="34" charset="0"/>
              </a:rPr>
              <a:t>to </a:t>
            </a:r>
            <a:r>
              <a:rPr lang="en-GB" dirty="0" smtClean="0">
                <a:latin typeface="Arial" panose="020B0604020202020204" pitchFamily="34" charset="0"/>
                <a:cs typeface="Arial" panose="020B0604020202020204" pitchFamily="34" charset="0"/>
              </a:rPr>
              <a:t>teach </a:t>
            </a:r>
            <a:r>
              <a:rPr lang="en-GB" dirty="0">
                <a:latin typeface="Arial" panose="020B0604020202020204" pitchFamily="34" charset="0"/>
                <a:cs typeface="Arial" panose="020B0604020202020204" pitchFamily="34" charset="0"/>
              </a:rPr>
              <a:t>events in the spring</a:t>
            </a: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GCSE (9-1) Business</a:t>
            </a:r>
            <a:endParaRPr lang="en-US" sz="3100" kern="1100" spc="-50" dirty="0">
              <a:solidFill>
                <a:srgbClr val="DF3C06"/>
              </a:solidFill>
              <a:latin typeface="Arial" panose="020B0604020202020204" pitchFamily="34" charset="0"/>
              <a:cs typeface="Arial" panose="020B0604020202020204" pitchFamily="34" charset="0"/>
            </a:endParaRPr>
          </a:p>
          <a:p>
            <a:pPr>
              <a:lnSpc>
                <a:spcPct val="80000"/>
              </a:lnSpc>
            </a:pPr>
            <a:r>
              <a:rPr lang="en-US" sz="3100" kern="1100" spc="-50" dirty="0">
                <a:solidFill>
                  <a:srgbClr val="F7B385"/>
                </a:solidFill>
                <a:latin typeface="Arial" panose="020B0604020202020204" pitchFamily="34" charset="0"/>
                <a:cs typeface="Arial" panose="020B0604020202020204" pitchFamily="34" charset="0"/>
              </a:rPr>
              <a:t>D</a:t>
            </a:r>
            <a:r>
              <a:rPr lang="en-US" sz="3100" kern="1100" spc="-50" dirty="0" smtClean="0">
                <a:solidFill>
                  <a:srgbClr val="F7B385"/>
                </a:solidFill>
                <a:latin typeface="Arial" panose="020B0604020202020204" pitchFamily="34" charset="0"/>
                <a:cs typeface="Arial" panose="020B0604020202020204" pitchFamily="34" charset="0"/>
              </a:rPr>
              <a:t>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5277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2" y="2546181"/>
            <a:ext cx="8319883" cy="3970318"/>
          </a:xfrm>
          <a:prstGeom prst="rect">
            <a:avLst/>
          </a:prstGeom>
          <a:noFill/>
        </p:spPr>
        <p:txBody>
          <a:bodyPr wrap="square" rtlCol="0">
            <a:spAutoFit/>
          </a:bodyPr>
          <a:lstStyle/>
          <a:p>
            <a:r>
              <a:rPr lang="en-GB" sz="1400" dirty="0" smtClean="0">
                <a:solidFill>
                  <a:srgbClr val="DF3C06"/>
                </a:solidFill>
                <a:latin typeface="Arial" panose="020B0604020202020204" pitchFamily="34" charset="0"/>
                <a:cs typeface="Arial" panose="020B0604020202020204" pitchFamily="34" charset="0"/>
              </a:rPr>
              <a:t>Component </a:t>
            </a:r>
            <a:r>
              <a:rPr lang="en-GB" sz="1400" dirty="0">
                <a:solidFill>
                  <a:srgbClr val="DF3C06"/>
                </a:solidFill>
                <a:latin typeface="Arial" panose="020B0604020202020204" pitchFamily="34" charset="0"/>
                <a:cs typeface="Arial" panose="020B0604020202020204" pitchFamily="34" charset="0"/>
              </a:rPr>
              <a:t>1: Design and Technology in the 21st </a:t>
            </a:r>
            <a:r>
              <a:rPr lang="en-GB" sz="1400" dirty="0" smtClean="0">
                <a:solidFill>
                  <a:srgbClr val="DF3C06"/>
                </a:solidFill>
                <a:latin typeface="Arial" panose="020B0604020202020204" pitchFamily="34" charset="0"/>
                <a:cs typeface="Arial" panose="020B0604020202020204" pitchFamily="34" charset="0"/>
              </a:rPr>
              <a:t>Century</a:t>
            </a:r>
            <a:endParaRPr lang="en-US" sz="1400" dirty="0" smtClean="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Written examination: 2 hours </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50% of </a:t>
            </a:r>
            <a:r>
              <a:rPr lang="en-GB" sz="1400" dirty="0" smtClean="0">
                <a:latin typeface="Arial" panose="020B0604020202020204" pitchFamily="34" charset="0"/>
                <a:cs typeface="Arial" panose="020B0604020202020204" pitchFamily="34" charset="0"/>
              </a:rPr>
              <a:t>qualification</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 mix of short answer, structured and extended writing questions assessing candidates' knowledge and understanding of:</a:t>
            </a:r>
          </a:p>
          <a:p>
            <a:pPr marL="742950" lvl="1"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technical principles </a:t>
            </a:r>
          </a:p>
          <a:p>
            <a:pPr marL="742950" lvl="1"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designing and making principles </a:t>
            </a:r>
          </a:p>
          <a:p>
            <a:pPr lvl="0"/>
            <a:r>
              <a:rPr lang="en-GB" sz="1400" dirty="0">
                <a:latin typeface="Arial" panose="020B0604020202020204" pitchFamily="34" charset="0"/>
                <a:cs typeface="Arial" panose="020B0604020202020204" pitchFamily="34" charset="0"/>
              </a:rPr>
              <a:t>along with their ability to </a:t>
            </a:r>
          </a:p>
          <a:p>
            <a:pPr marL="742950" lvl="1"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analyse and evaluate design decisions and wider issues in design and technology</a:t>
            </a:r>
          </a:p>
          <a:p>
            <a:pPr marL="285750" lvl="0" indent="-285750">
              <a:buFont typeface="Arial" panose="020B0604020202020204" pitchFamily="34" charset="0"/>
              <a:buChar char="•"/>
            </a:pPr>
            <a:endParaRPr lang="en-US" sz="1400" dirty="0" smtClean="0">
              <a:solidFill>
                <a:srgbClr val="DF3C06"/>
              </a:solidFill>
              <a:latin typeface="Arial" panose="020B0604020202020204" pitchFamily="34" charset="0"/>
              <a:cs typeface="Arial" panose="020B0604020202020204" pitchFamily="34" charset="0"/>
            </a:endParaRPr>
          </a:p>
          <a:p>
            <a:r>
              <a:rPr lang="en-GB" sz="1400" dirty="0" smtClean="0">
                <a:solidFill>
                  <a:srgbClr val="DF3C06"/>
                </a:solidFill>
                <a:latin typeface="Arial" panose="020B0604020202020204" pitchFamily="34" charset="0"/>
                <a:cs typeface="Arial" panose="020B0604020202020204" pitchFamily="34" charset="0"/>
              </a:rPr>
              <a:t>Component </a:t>
            </a:r>
            <a:r>
              <a:rPr lang="en-GB" sz="1400" dirty="0">
                <a:solidFill>
                  <a:srgbClr val="DF3C06"/>
                </a:solidFill>
                <a:latin typeface="Arial" panose="020B0604020202020204" pitchFamily="34" charset="0"/>
                <a:cs typeface="Arial" panose="020B0604020202020204" pitchFamily="34" charset="0"/>
              </a:rPr>
              <a:t>2: Design and make </a:t>
            </a:r>
            <a:r>
              <a:rPr lang="en-GB" sz="1400" dirty="0" smtClean="0">
                <a:solidFill>
                  <a:srgbClr val="DF3C06"/>
                </a:solidFill>
                <a:latin typeface="Arial" panose="020B0604020202020204" pitchFamily="34" charset="0"/>
                <a:cs typeface="Arial" panose="020B0604020202020204" pitchFamily="34" charset="0"/>
              </a:rPr>
              <a:t>task</a:t>
            </a:r>
            <a:endParaRPr lang="en-US" sz="1400" dirty="0" smtClean="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Non-exam assessment: 35 hours </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50% of </a:t>
            </a:r>
            <a:r>
              <a:rPr lang="en-GB" sz="1400" dirty="0" smtClean="0">
                <a:latin typeface="Arial" panose="020B0604020202020204" pitchFamily="34" charset="0"/>
                <a:cs typeface="Arial" panose="020B0604020202020204" pitchFamily="34" charset="0"/>
              </a:rPr>
              <a:t>qualification</a:t>
            </a:r>
          </a:p>
          <a:p>
            <a:pPr marL="285750" lvl="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 sustained design and make task, based on a contextual challenge set by WJEC, assessing candidates' ability to: </a:t>
            </a:r>
          </a:p>
          <a:p>
            <a:pPr marL="742950" lvl="1"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identify, investigate and outline design possibilities </a:t>
            </a:r>
          </a:p>
          <a:p>
            <a:pPr marL="742950" lvl="1"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design and make prototypes </a:t>
            </a:r>
          </a:p>
          <a:p>
            <a:pPr marL="742950" lvl="1"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analyse and evaluate design decisions and wider issues in design and technology</a:t>
            </a:r>
          </a:p>
        </p:txBody>
      </p:sp>
      <p:sp>
        <p:nvSpPr>
          <p:cNvPr id="6" name="TextBox 5"/>
          <p:cNvSpPr txBox="1"/>
          <p:nvPr/>
        </p:nvSpPr>
        <p:spPr>
          <a:xfrm>
            <a:off x="266040" y="1308919"/>
            <a:ext cx="6160160" cy="1237262"/>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GCSE (9-1) Design and Technology</a:t>
            </a:r>
          </a:p>
          <a:p>
            <a:pPr>
              <a:lnSpc>
                <a:spcPct val="80000"/>
              </a:lnSpc>
            </a:pPr>
            <a:r>
              <a:rPr lang="en-US" sz="3100" kern="1100" spc="-50" dirty="0" smtClean="0">
                <a:solidFill>
                  <a:srgbClr val="F7B385"/>
                </a:solidFill>
                <a:latin typeface="Arial" panose="020B0604020202020204" pitchFamily="34" charset="0"/>
                <a:cs typeface="Arial" panose="020B0604020202020204" pitchFamily="34" charset="0"/>
              </a:rPr>
              <a:t>Draft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7779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2" y="2546181"/>
            <a:ext cx="8319883" cy="1692771"/>
          </a:xfrm>
          <a:prstGeom prst="rect">
            <a:avLst/>
          </a:prstGeom>
          <a:noFill/>
        </p:spPr>
        <p:txBody>
          <a:bodyPr wrap="square" rtlCol="0">
            <a:spAutoFit/>
          </a:bodyPr>
          <a:lstStyle/>
          <a:p>
            <a:r>
              <a:rPr lang="en-GB" sz="2000" dirty="0" smtClean="0">
                <a:solidFill>
                  <a:srgbClr val="DF3C06"/>
                </a:solidFill>
                <a:latin typeface="Arial" panose="020B0604020202020204" pitchFamily="34" charset="0"/>
                <a:cs typeface="Arial" panose="020B0604020202020204" pitchFamily="34" charset="0"/>
              </a:rPr>
              <a:t>Why</a:t>
            </a:r>
            <a:r>
              <a:rPr lang="en-GB" dirty="0" smtClean="0">
                <a:solidFill>
                  <a:srgbClr val="DF3C06"/>
                </a:solidFill>
                <a:latin typeface="Arial" panose="020B0604020202020204" pitchFamily="34" charset="0"/>
                <a:cs typeface="Arial" panose="020B0604020202020204" pitchFamily="34" charset="0"/>
              </a:rPr>
              <a:t> choose WJEC Eduqas? </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No specialisms available- teachers will </a:t>
            </a:r>
            <a:r>
              <a:rPr lang="en-GB" sz="1400" dirty="0" smtClean="0">
                <a:latin typeface="Arial" panose="020B0604020202020204" pitchFamily="34" charset="0"/>
                <a:cs typeface="Arial" panose="020B0604020202020204" pitchFamily="34" charset="0"/>
              </a:rPr>
              <a:t>teach </a:t>
            </a:r>
            <a:r>
              <a:rPr lang="en-GB" sz="1400" dirty="0">
                <a:latin typeface="Arial" panose="020B0604020202020204" pitchFamily="34" charset="0"/>
                <a:cs typeface="Arial" panose="020B0604020202020204" pitchFamily="34" charset="0"/>
              </a:rPr>
              <a:t>all aspects of DT</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This makes it more like KS3, where all teachers in the team </a:t>
            </a:r>
            <a:r>
              <a:rPr lang="en-GB" sz="1400" dirty="0" smtClean="0">
                <a:latin typeface="Arial" panose="020B0604020202020204" pitchFamily="34" charset="0"/>
                <a:cs typeface="Arial" panose="020B0604020202020204" pitchFamily="34" charset="0"/>
              </a:rPr>
              <a:t>have a </a:t>
            </a:r>
            <a:r>
              <a:rPr lang="en-GB" sz="1400" dirty="0">
                <a:latin typeface="Arial" panose="020B0604020202020204" pitchFamily="34" charset="0"/>
                <a:cs typeface="Arial" panose="020B0604020202020204" pitchFamily="34" charset="0"/>
              </a:rPr>
              <a:t>broad understanding of all the materials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Teachers will still be able to focus on their specialism but the examination element will require students to understand elements of all materials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Departments will have to work as a </a:t>
            </a:r>
            <a:r>
              <a:rPr lang="en-GB" sz="1400" dirty="0" smtClean="0">
                <a:latin typeface="Arial" panose="020B0604020202020204" pitchFamily="34" charset="0"/>
                <a:cs typeface="Arial" panose="020B0604020202020204" pitchFamily="34" charset="0"/>
              </a:rPr>
              <a:t>team</a:t>
            </a:r>
            <a:endParaRPr lang="en-GB" sz="1400" dirty="0" smtClean="0">
              <a:solidFill>
                <a:srgbClr val="DF3C06"/>
              </a:solidFill>
              <a:latin typeface="Gotham Rounded Book"/>
              <a:cs typeface="Gotham Rounded Book"/>
            </a:endParaRPr>
          </a:p>
        </p:txBody>
      </p:sp>
      <p:sp>
        <p:nvSpPr>
          <p:cNvPr id="6" name="TextBox 5"/>
          <p:cNvSpPr txBox="1"/>
          <p:nvPr/>
        </p:nvSpPr>
        <p:spPr>
          <a:xfrm>
            <a:off x="266040" y="1308919"/>
            <a:ext cx="6160160" cy="1237262"/>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GCSE (9-1) Design and Technology</a:t>
            </a:r>
          </a:p>
          <a:p>
            <a:pPr>
              <a:lnSpc>
                <a:spcPct val="80000"/>
              </a:lnSpc>
            </a:pPr>
            <a:r>
              <a:rPr lang="en-US" sz="3100" kern="1100" spc="-50" dirty="0" smtClean="0">
                <a:solidFill>
                  <a:srgbClr val="F7B385"/>
                </a:solidFill>
                <a:latin typeface="Arial" panose="020B0604020202020204" pitchFamily="34" charset="0"/>
                <a:cs typeface="Arial" panose="020B0604020202020204" pitchFamily="34" charset="0"/>
              </a:rPr>
              <a:t>Draft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3237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6040" y="2164538"/>
            <a:ext cx="8319883" cy="4339650"/>
          </a:xfrm>
          <a:prstGeom prst="rect">
            <a:avLst/>
          </a:prstGeom>
          <a:noFill/>
        </p:spPr>
        <p:txBody>
          <a:bodyPr wrap="square" rtlCol="0">
            <a:spAutoFit/>
          </a:bodyPr>
          <a:lstStyle/>
          <a:p>
            <a:r>
              <a:rPr lang="en-GB" sz="1200" dirty="0" smtClean="0">
                <a:solidFill>
                  <a:srgbClr val="DF3C06"/>
                </a:solidFill>
                <a:latin typeface="Arial" panose="020B0604020202020204" pitchFamily="34" charset="0"/>
                <a:cs typeface="Arial" panose="020B0604020202020204" pitchFamily="34" charset="0"/>
              </a:rPr>
              <a:t>Component </a:t>
            </a:r>
            <a:r>
              <a:rPr lang="en-GB" sz="1200" dirty="0">
                <a:solidFill>
                  <a:srgbClr val="DF3C06"/>
                </a:solidFill>
                <a:latin typeface="Arial" panose="020B0604020202020204" pitchFamily="34" charset="0"/>
                <a:cs typeface="Arial" panose="020B0604020202020204" pitchFamily="34" charset="0"/>
              </a:rPr>
              <a:t>1: Design and Technology in the 21st </a:t>
            </a:r>
            <a:r>
              <a:rPr lang="en-GB" sz="1200" dirty="0" smtClean="0">
                <a:solidFill>
                  <a:srgbClr val="DF3C06"/>
                </a:solidFill>
                <a:latin typeface="Arial" panose="020B0604020202020204" pitchFamily="34" charset="0"/>
                <a:cs typeface="Arial" panose="020B0604020202020204" pitchFamily="34" charset="0"/>
              </a:rPr>
              <a:t>Century</a:t>
            </a:r>
            <a:endParaRPr lang="en-US" sz="1200" dirty="0" smtClean="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Written examination: 2 hours </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50% of </a:t>
            </a:r>
            <a:r>
              <a:rPr lang="en-GB" sz="1200" dirty="0" smtClean="0">
                <a:latin typeface="Arial" panose="020B0604020202020204" pitchFamily="34" charset="0"/>
                <a:cs typeface="Arial" panose="020B0604020202020204" pitchFamily="34" charset="0"/>
              </a:rPr>
              <a:t>qualification</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Learners take a single examination in one of the following endorsed areas: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design engineering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fashion and textiles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product design</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The examination includes a mix of short answer, structured and extended writing questions assessing learners' knowledge and understanding of: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technical principles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designing and making principles </a:t>
            </a:r>
            <a:endParaRPr lang="en-GB" sz="1200" dirty="0" smtClean="0">
              <a:latin typeface="Arial" panose="020B0604020202020204" pitchFamily="34" charset="0"/>
              <a:cs typeface="Arial" panose="020B0604020202020204" pitchFamily="34" charset="0"/>
            </a:endParaRPr>
          </a:p>
          <a:p>
            <a:r>
              <a:rPr lang="en-GB" sz="1200" dirty="0" smtClean="0">
                <a:latin typeface="Arial" panose="020B0604020202020204" pitchFamily="34" charset="0"/>
                <a:cs typeface="Arial" panose="020B0604020202020204" pitchFamily="34" charset="0"/>
              </a:rPr>
              <a:t>along </a:t>
            </a:r>
            <a:r>
              <a:rPr lang="en-GB" sz="1200" dirty="0">
                <a:latin typeface="Arial" panose="020B0604020202020204" pitchFamily="34" charset="0"/>
                <a:cs typeface="Arial" panose="020B0604020202020204" pitchFamily="34" charset="0"/>
              </a:rPr>
              <a:t>with their ability to: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analyse and evaluate design decisions and wider issues in design and technology</a:t>
            </a:r>
            <a:endParaRPr lang="en-US" sz="1200" dirty="0" smtClean="0">
              <a:solidFill>
                <a:srgbClr val="DF3C06"/>
              </a:solidFill>
              <a:latin typeface="Arial" panose="020B0604020202020204" pitchFamily="34" charset="0"/>
              <a:cs typeface="Arial" panose="020B0604020202020204" pitchFamily="34" charset="0"/>
            </a:endParaRPr>
          </a:p>
          <a:p>
            <a:endParaRPr lang="en-GB" sz="1200" dirty="0" smtClean="0">
              <a:solidFill>
                <a:srgbClr val="DF3C06"/>
              </a:solidFill>
              <a:latin typeface="Arial" panose="020B0604020202020204" pitchFamily="34" charset="0"/>
              <a:cs typeface="Arial" panose="020B0604020202020204" pitchFamily="34" charset="0"/>
            </a:endParaRPr>
          </a:p>
          <a:p>
            <a:r>
              <a:rPr lang="en-GB" sz="1200" dirty="0" smtClean="0">
                <a:solidFill>
                  <a:srgbClr val="DF3C06"/>
                </a:solidFill>
                <a:latin typeface="Arial" panose="020B0604020202020204" pitchFamily="34" charset="0"/>
                <a:cs typeface="Arial" panose="020B0604020202020204" pitchFamily="34" charset="0"/>
              </a:rPr>
              <a:t>Component </a:t>
            </a:r>
            <a:r>
              <a:rPr lang="en-GB" sz="1200" dirty="0">
                <a:solidFill>
                  <a:srgbClr val="DF3C06"/>
                </a:solidFill>
                <a:latin typeface="Arial" panose="020B0604020202020204" pitchFamily="34" charset="0"/>
                <a:cs typeface="Arial" panose="020B0604020202020204" pitchFamily="34" charset="0"/>
              </a:rPr>
              <a:t>2: Design and make </a:t>
            </a:r>
            <a:r>
              <a:rPr lang="en-GB" sz="1200" dirty="0" smtClean="0">
                <a:solidFill>
                  <a:srgbClr val="DF3C06"/>
                </a:solidFill>
                <a:latin typeface="Arial" panose="020B0604020202020204" pitchFamily="34" charset="0"/>
                <a:cs typeface="Arial" panose="020B0604020202020204" pitchFamily="34" charset="0"/>
              </a:rPr>
              <a:t>task</a:t>
            </a:r>
            <a:endParaRPr lang="en-US" sz="1200" dirty="0" smtClean="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Non-exam assessment: 35 hours </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50% of </a:t>
            </a:r>
            <a:r>
              <a:rPr lang="en-GB" sz="1200" dirty="0" smtClean="0">
                <a:latin typeface="Arial" panose="020B0604020202020204" pitchFamily="34" charset="0"/>
                <a:cs typeface="Arial" panose="020B0604020202020204" pitchFamily="34" charset="0"/>
              </a:rPr>
              <a:t>qualification</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 sustained design and make task, based on a contextual challenge set by </a:t>
            </a:r>
            <a:r>
              <a:rPr lang="en-GB" sz="1200" dirty="0" smtClean="0">
                <a:latin typeface="Arial" panose="020B0604020202020204" pitchFamily="34" charset="0"/>
                <a:cs typeface="Arial" panose="020B0604020202020204" pitchFamily="34" charset="0"/>
              </a:rPr>
              <a:t>WJEC Eduqas, </a:t>
            </a:r>
            <a:r>
              <a:rPr lang="en-GB" sz="1200" dirty="0">
                <a:latin typeface="Arial" panose="020B0604020202020204" pitchFamily="34" charset="0"/>
                <a:cs typeface="Arial" panose="020B0604020202020204" pitchFamily="34" charset="0"/>
              </a:rPr>
              <a:t>assessing candidates' ability to: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identify, investigate and outline design possibilities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design and make prototypes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analyse and evaluate design decisions and wider issues in design and technology</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The design and make task will be based within the same endorsed area as the written examination</a:t>
            </a: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AS Design and Technology</a:t>
            </a:r>
          </a:p>
          <a:p>
            <a:pPr>
              <a:lnSpc>
                <a:spcPct val="80000"/>
              </a:lnSpc>
            </a:pPr>
            <a:r>
              <a:rPr lang="en-US" sz="3100" kern="1100" spc="-50" dirty="0" smtClean="0">
                <a:solidFill>
                  <a:srgbClr val="F7B385"/>
                </a:solidFill>
                <a:latin typeface="Arial" panose="020B0604020202020204" pitchFamily="34" charset="0"/>
                <a:cs typeface="Arial" panose="020B0604020202020204" pitchFamily="34" charset="0"/>
              </a:rPr>
              <a:t>Draft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72004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6040" y="2164538"/>
            <a:ext cx="8319883" cy="4339650"/>
          </a:xfrm>
          <a:prstGeom prst="rect">
            <a:avLst/>
          </a:prstGeom>
          <a:noFill/>
        </p:spPr>
        <p:txBody>
          <a:bodyPr wrap="square" rtlCol="0">
            <a:spAutoFit/>
          </a:bodyPr>
          <a:lstStyle/>
          <a:p>
            <a:r>
              <a:rPr lang="en-GB" sz="1200" dirty="0" smtClean="0">
                <a:solidFill>
                  <a:srgbClr val="DF3C06"/>
                </a:solidFill>
                <a:latin typeface="Arial" panose="020B0604020202020204" pitchFamily="34" charset="0"/>
                <a:cs typeface="Arial" panose="020B0604020202020204" pitchFamily="34" charset="0"/>
              </a:rPr>
              <a:t>Component </a:t>
            </a:r>
            <a:r>
              <a:rPr lang="en-GB" sz="1200" dirty="0">
                <a:solidFill>
                  <a:srgbClr val="DF3C06"/>
                </a:solidFill>
                <a:latin typeface="Arial" panose="020B0604020202020204" pitchFamily="34" charset="0"/>
                <a:cs typeface="Arial" panose="020B0604020202020204" pitchFamily="34" charset="0"/>
              </a:rPr>
              <a:t>1: Design and Technology in the 21st </a:t>
            </a:r>
            <a:r>
              <a:rPr lang="en-GB" sz="1200" dirty="0" smtClean="0">
                <a:solidFill>
                  <a:srgbClr val="DF3C06"/>
                </a:solidFill>
                <a:latin typeface="Arial" panose="020B0604020202020204" pitchFamily="34" charset="0"/>
                <a:cs typeface="Arial" panose="020B0604020202020204" pitchFamily="34" charset="0"/>
              </a:rPr>
              <a:t>Century</a:t>
            </a:r>
            <a:endParaRPr lang="en-US" sz="1200" dirty="0" smtClean="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Written examination: </a:t>
            </a:r>
            <a:r>
              <a:rPr lang="en-GB" sz="1200" dirty="0" smtClean="0">
                <a:latin typeface="Arial" panose="020B0604020202020204" pitchFamily="34" charset="0"/>
                <a:cs typeface="Arial" panose="020B0604020202020204" pitchFamily="34" charset="0"/>
              </a:rPr>
              <a:t>3 </a:t>
            </a:r>
            <a:r>
              <a:rPr lang="en-GB" sz="1200" dirty="0">
                <a:latin typeface="Arial" panose="020B0604020202020204" pitchFamily="34" charset="0"/>
                <a:cs typeface="Arial" panose="020B0604020202020204" pitchFamily="34" charset="0"/>
              </a:rPr>
              <a:t>hours </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50% of </a:t>
            </a:r>
            <a:r>
              <a:rPr lang="en-GB" sz="1200" dirty="0" smtClean="0">
                <a:latin typeface="Arial" panose="020B0604020202020204" pitchFamily="34" charset="0"/>
                <a:cs typeface="Arial" panose="020B0604020202020204" pitchFamily="34" charset="0"/>
              </a:rPr>
              <a:t>qualification</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Learners take a single examination in one of the following endorsed areas: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design engineering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fashion and textiles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product design</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The examination includes a mix of short answer, structured and extended writing questions assessing learners' knowledge and understanding of: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technical principles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designing and making principles </a:t>
            </a:r>
            <a:endParaRPr lang="en-GB" sz="1200" dirty="0" smtClean="0">
              <a:latin typeface="Arial" panose="020B0604020202020204" pitchFamily="34" charset="0"/>
              <a:cs typeface="Arial" panose="020B0604020202020204" pitchFamily="34" charset="0"/>
            </a:endParaRPr>
          </a:p>
          <a:p>
            <a:r>
              <a:rPr lang="en-GB" sz="1200" dirty="0" smtClean="0">
                <a:latin typeface="Arial" panose="020B0604020202020204" pitchFamily="34" charset="0"/>
                <a:cs typeface="Arial" panose="020B0604020202020204" pitchFamily="34" charset="0"/>
              </a:rPr>
              <a:t>along </a:t>
            </a:r>
            <a:r>
              <a:rPr lang="en-GB" sz="1200" dirty="0">
                <a:latin typeface="Arial" panose="020B0604020202020204" pitchFamily="34" charset="0"/>
                <a:cs typeface="Arial" panose="020B0604020202020204" pitchFamily="34" charset="0"/>
              </a:rPr>
              <a:t>with their ability to: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analyse and evaluate design decisions and wider issues in design and technology</a:t>
            </a:r>
            <a:endParaRPr lang="en-US" sz="1200" dirty="0" smtClean="0">
              <a:solidFill>
                <a:srgbClr val="DF3C06"/>
              </a:solidFill>
              <a:latin typeface="Arial" panose="020B0604020202020204" pitchFamily="34" charset="0"/>
              <a:cs typeface="Arial" panose="020B0604020202020204" pitchFamily="34" charset="0"/>
            </a:endParaRPr>
          </a:p>
          <a:p>
            <a:endParaRPr lang="en-GB" sz="1200" dirty="0" smtClean="0">
              <a:solidFill>
                <a:srgbClr val="DF3C06"/>
              </a:solidFill>
              <a:latin typeface="Arial" panose="020B0604020202020204" pitchFamily="34" charset="0"/>
              <a:cs typeface="Arial" panose="020B0604020202020204" pitchFamily="34" charset="0"/>
            </a:endParaRPr>
          </a:p>
          <a:p>
            <a:r>
              <a:rPr lang="en-GB" sz="1200" dirty="0" smtClean="0">
                <a:solidFill>
                  <a:srgbClr val="DF3C06"/>
                </a:solidFill>
                <a:latin typeface="Arial" panose="020B0604020202020204" pitchFamily="34" charset="0"/>
                <a:cs typeface="Arial" panose="020B0604020202020204" pitchFamily="34" charset="0"/>
              </a:rPr>
              <a:t>Component </a:t>
            </a:r>
            <a:r>
              <a:rPr lang="en-GB" sz="1200" dirty="0">
                <a:solidFill>
                  <a:srgbClr val="DF3C06"/>
                </a:solidFill>
                <a:latin typeface="Arial" panose="020B0604020202020204" pitchFamily="34" charset="0"/>
                <a:cs typeface="Arial" panose="020B0604020202020204" pitchFamily="34" charset="0"/>
              </a:rPr>
              <a:t>2: Design and make </a:t>
            </a:r>
            <a:r>
              <a:rPr lang="en-GB" sz="1200" dirty="0" smtClean="0">
                <a:solidFill>
                  <a:srgbClr val="DF3C06"/>
                </a:solidFill>
                <a:latin typeface="Arial" panose="020B0604020202020204" pitchFamily="34" charset="0"/>
                <a:cs typeface="Arial" panose="020B0604020202020204" pitchFamily="34" charset="0"/>
              </a:rPr>
              <a:t>project</a:t>
            </a:r>
            <a:endParaRPr lang="en-US" sz="1200" dirty="0" smtClean="0">
              <a:solidFill>
                <a:srgbClr val="DF3C06"/>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Non-exam assessment: </a:t>
            </a:r>
            <a:r>
              <a:rPr lang="en-GB" sz="1200" dirty="0" smtClean="0">
                <a:latin typeface="Arial" panose="020B0604020202020204" pitchFamily="34" charset="0"/>
                <a:cs typeface="Arial" panose="020B0604020202020204" pitchFamily="34" charset="0"/>
              </a:rPr>
              <a:t>80 </a:t>
            </a:r>
            <a:r>
              <a:rPr lang="en-GB" sz="1200" dirty="0">
                <a:latin typeface="Arial" panose="020B0604020202020204" pitchFamily="34" charset="0"/>
                <a:cs typeface="Arial" panose="020B0604020202020204" pitchFamily="34" charset="0"/>
              </a:rPr>
              <a:t>hours </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50% of </a:t>
            </a:r>
            <a:r>
              <a:rPr lang="en-GB" sz="1200" dirty="0" smtClean="0">
                <a:latin typeface="Arial" panose="020B0604020202020204" pitchFamily="34" charset="0"/>
                <a:cs typeface="Arial" panose="020B0604020202020204" pitchFamily="34" charset="0"/>
              </a:rPr>
              <a:t>qualification</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 sustained design and make task, based on a contextual challenge set by </a:t>
            </a:r>
            <a:r>
              <a:rPr lang="en-GB" sz="1200" dirty="0" smtClean="0">
                <a:latin typeface="Arial" panose="020B0604020202020204" pitchFamily="34" charset="0"/>
                <a:cs typeface="Arial" panose="020B0604020202020204" pitchFamily="34" charset="0"/>
              </a:rPr>
              <a:t>WJEC Eduqas, </a:t>
            </a:r>
            <a:r>
              <a:rPr lang="en-GB" sz="1200" dirty="0">
                <a:latin typeface="Arial" panose="020B0604020202020204" pitchFamily="34" charset="0"/>
                <a:cs typeface="Arial" panose="020B0604020202020204" pitchFamily="34" charset="0"/>
              </a:rPr>
              <a:t>assessing candidates' ability to: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identify, investigate and outline design possibilities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design and make prototypes </a:t>
            </a:r>
          </a:p>
          <a:p>
            <a:pPr marL="742950" lvl="1"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analyse and evaluate design decisions and wider issues in design and technology</a:t>
            </a:r>
          </a:p>
          <a:p>
            <a:pPr marL="285750" lvl="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The design and make task will be based within the same endorsed area as the written examination</a:t>
            </a:r>
          </a:p>
        </p:txBody>
      </p:sp>
      <p:sp>
        <p:nvSpPr>
          <p:cNvPr id="6" name="TextBox 5"/>
          <p:cNvSpPr txBox="1"/>
          <p:nvPr/>
        </p:nvSpPr>
        <p:spPr>
          <a:xfrm>
            <a:off x="266040" y="1308919"/>
            <a:ext cx="6160160" cy="855619"/>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 level Design and Technology</a:t>
            </a:r>
          </a:p>
          <a:p>
            <a:pPr>
              <a:lnSpc>
                <a:spcPct val="80000"/>
              </a:lnSpc>
            </a:pPr>
            <a:r>
              <a:rPr lang="en-US" sz="3100" kern="1100" spc="-50" dirty="0" smtClean="0">
                <a:solidFill>
                  <a:srgbClr val="F7B385"/>
                </a:solidFill>
                <a:latin typeface="Arial" panose="020B0604020202020204" pitchFamily="34" charset="0"/>
                <a:cs typeface="Arial" panose="020B0604020202020204" pitchFamily="34" charset="0"/>
              </a:rPr>
              <a:t>Draft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4933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442" y="2546181"/>
            <a:ext cx="8319883" cy="1261884"/>
          </a:xfrm>
          <a:prstGeom prst="rect">
            <a:avLst/>
          </a:prstGeom>
          <a:noFill/>
        </p:spPr>
        <p:txBody>
          <a:bodyPr wrap="square" rtlCol="0">
            <a:spAutoFit/>
          </a:bodyPr>
          <a:lstStyle/>
          <a:p>
            <a:r>
              <a:rPr lang="en-GB" sz="2000" dirty="0" smtClean="0">
                <a:solidFill>
                  <a:srgbClr val="DF3C06"/>
                </a:solidFill>
                <a:latin typeface="Arial" panose="020B0604020202020204" pitchFamily="34" charset="0"/>
                <a:cs typeface="Arial" panose="020B0604020202020204" pitchFamily="34" charset="0"/>
              </a:rPr>
              <a:t>Why</a:t>
            </a:r>
            <a:r>
              <a:rPr lang="en-GB" dirty="0" smtClean="0">
                <a:solidFill>
                  <a:srgbClr val="DF3C06"/>
                </a:solidFill>
                <a:latin typeface="Arial" panose="020B0604020202020204" pitchFamily="34" charset="0"/>
                <a:cs typeface="Arial" panose="020B0604020202020204" pitchFamily="34" charset="0"/>
              </a:rPr>
              <a:t> choose WJEC Eduqas? </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Three specialisms: Design Engineering, Product Design, Fashion &amp; Textiles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Design Engineering is for those with a mathematical and scientific approach- they will focus on the workings of a product whereas Product Design is more about the appearance of a product</a:t>
            </a:r>
          </a:p>
          <a:p>
            <a:endParaRPr lang="en-GB" sz="1400" dirty="0" smtClean="0">
              <a:solidFill>
                <a:srgbClr val="DF3C06"/>
              </a:solidFill>
              <a:latin typeface="Gotham Rounded Book"/>
              <a:cs typeface="Gotham Rounded Book"/>
            </a:endParaRPr>
          </a:p>
        </p:txBody>
      </p:sp>
      <p:sp>
        <p:nvSpPr>
          <p:cNvPr id="6" name="TextBox 5"/>
          <p:cNvSpPr txBox="1"/>
          <p:nvPr/>
        </p:nvSpPr>
        <p:spPr>
          <a:xfrm>
            <a:off x="266040" y="1308919"/>
            <a:ext cx="6160160" cy="1237262"/>
          </a:xfrm>
          <a:prstGeom prst="rect">
            <a:avLst/>
          </a:prstGeom>
          <a:noFill/>
        </p:spPr>
        <p:txBody>
          <a:bodyPr wrap="square" rtlCol="0">
            <a:spAutoFit/>
          </a:bodyPr>
          <a:lstStyle/>
          <a:p>
            <a:pPr>
              <a:lnSpc>
                <a:spcPct val="80000"/>
              </a:lnSpc>
            </a:pPr>
            <a:r>
              <a:rPr lang="en-US" sz="3100" kern="1100" spc="-50" dirty="0" smtClean="0">
                <a:solidFill>
                  <a:srgbClr val="DF3C06"/>
                </a:solidFill>
                <a:latin typeface="Arial" panose="020B0604020202020204" pitchFamily="34" charset="0"/>
                <a:cs typeface="Arial" panose="020B0604020202020204" pitchFamily="34" charset="0"/>
              </a:rPr>
              <a:t>AS and A level Design and Technology</a:t>
            </a:r>
          </a:p>
          <a:p>
            <a:pPr>
              <a:lnSpc>
                <a:spcPct val="80000"/>
              </a:lnSpc>
            </a:pPr>
            <a:r>
              <a:rPr lang="en-US" sz="3100" kern="1100" spc="-50" dirty="0" smtClean="0">
                <a:solidFill>
                  <a:srgbClr val="F7B385"/>
                </a:solidFill>
                <a:latin typeface="Arial" panose="020B0604020202020204" pitchFamily="34" charset="0"/>
                <a:cs typeface="Arial" panose="020B0604020202020204" pitchFamily="34" charset="0"/>
              </a:rPr>
              <a:t>Draft Proposal</a:t>
            </a:r>
            <a:endParaRPr lang="en-US" sz="3100" kern="1100" spc="-50" dirty="0">
              <a:solidFill>
                <a:srgbClr val="F7B38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0537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7BC5F733C7E474190C86D20B39DD1C4" ma:contentTypeVersion="1" ma:contentTypeDescription="Create a new document." ma:contentTypeScope="" ma:versionID="ac364a9d89e8f6f71a6a96d9d873916c">
  <xsd:schema xmlns:xsd="http://www.w3.org/2001/XMLSchema" xmlns:xs="http://www.w3.org/2001/XMLSchema" xmlns:p="http://schemas.microsoft.com/office/2006/metadata/properties" xmlns:ns2="http://schemas.microsoft.com/sharepoint/v4" targetNamespace="http://schemas.microsoft.com/office/2006/metadata/properties" ma:root="true" ma:fieldsID="c79c8594d4fa4c9fd200c91a62336472"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73DC8F-AB9D-4910-94BF-5076350377AD}">
  <ds:schemaRefs>
    <ds:schemaRef ds:uri="http://schemas.microsoft.com/sharepoint/v4"/>
    <ds:schemaRef ds:uri="http://www.w3.org/XML/1998/namespace"/>
    <ds:schemaRef ds:uri="http://purl.org/dc/elements/1.1/"/>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3D9FB68D-A36F-4F40-9DDD-C7C8C55F1F0F}">
  <ds:schemaRefs>
    <ds:schemaRef ds:uri="http://schemas.microsoft.com/sharepoint/v3/contenttype/forms"/>
  </ds:schemaRefs>
</ds:datastoreItem>
</file>

<file path=customXml/itemProps3.xml><?xml version="1.0" encoding="utf-8"?>
<ds:datastoreItem xmlns:ds="http://schemas.openxmlformats.org/officeDocument/2006/customXml" ds:itemID="{9FDC212E-7575-431E-9E63-C0DE05502B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Eduqas PowerPoint Template</Template>
  <TotalTime>96</TotalTime>
  <Words>3016</Words>
  <Application>Microsoft Office PowerPoint</Application>
  <PresentationFormat>On-screen Show (4:3)</PresentationFormat>
  <Paragraphs>450</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Eduqas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WJEC</cp:lastModifiedBy>
  <cp:revision>36</cp:revision>
  <cp:lastPrinted>2014-04-03T15:37:56Z</cp:lastPrinted>
  <dcterms:created xsi:type="dcterms:W3CDTF">2016-06-08T08:47:06Z</dcterms:created>
  <dcterms:modified xsi:type="dcterms:W3CDTF">2016-06-08T12:17:55Z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0x01010017BC5F733C7E474190C86D20B39DD1C4</vt:lpwstr>
  </property>
</Properties>
</file>