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65" r:id="rId6"/>
    <p:sldId id="284" r:id="rId7"/>
    <p:sldId id="268" r:id="rId8"/>
    <p:sldId id="281" r:id="rId9"/>
    <p:sldId id="270" r:id="rId10"/>
    <p:sldId id="271" r:id="rId11"/>
    <p:sldId id="272" r:id="rId12"/>
    <p:sldId id="273" r:id="rId13"/>
    <p:sldId id="282" r:id="rId14"/>
    <p:sldId id="274" r:id="rId15"/>
    <p:sldId id="275" r:id="rId16"/>
    <p:sldId id="276" r:id="rId17"/>
    <p:sldId id="285" r:id="rId18"/>
    <p:sldId id="277" r:id="rId19"/>
    <p:sldId id="278" r:id="rId20"/>
    <p:sldId id="279" r:id="rId21"/>
    <p:sldId id="280" r:id="rId22"/>
    <p:sldId id="283" r:id="rId2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5306"/>
    <a:srgbClr val="DF3C06"/>
    <a:srgbClr val="5A5A59"/>
    <a:srgbClr val="F7B385"/>
    <a:srgbClr val="A5A6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90" autoAdjust="0"/>
    <p:restoredTop sz="84686" autoAdjust="0"/>
  </p:normalViewPr>
  <p:slideViewPr>
    <p:cSldViewPr snapToGrid="0" snapToObjects="1">
      <p:cViewPr varScale="1">
        <p:scale>
          <a:sx n="95" d="100"/>
          <a:sy n="95" d="100"/>
        </p:scale>
        <p:origin x="-23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-393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33581-9709-4744-951C-ACEFFD2B2182}" type="datetimeFigureOut">
              <a:rPr lang="en-GB" smtClean="0"/>
              <a:t>01/10/2018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9DCF4-537F-4EB2-B888-D45C6C1385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48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oer.wjec.co.uk/" TargetMode="External"/><Relationship Id="rId2" Type="http://schemas.openxmlformats.org/officeDocument/2006/relationships/hyperlink" Target="http://resources.wjec.co.uk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duqas_Powerpoint_Templates_for PPT-1.psd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44"/>
          <a:stretch/>
        </p:blipFill>
        <p:spPr>
          <a:xfrm>
            <a:off x="0" y="0"/>
            <a:ext cx="9144000" cy="5771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6" y="5915809"/>
            <a:ext cx="1413162" cy="72905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25404" y="795467"/>
            <a:ext cx="8669214" cy="808038"/>
          </a:xfrm>
        </p:spPr>
        <p:txBody>
          <a:bodyPr>
            <a:noAutofit/>
          </a:bodyPr>
          <a:lstStyle>
            <a:lvl1pPr>
              <a:defRPr sz="4400" b="1" baseline="0">
                <a:solidFill>
                  <a:schemeClr val="bg1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GB" dirty="0" smtClean="0"/>
              <a:t>Level, Subject</a:t>
            </a:r>
            <a:endParaRPr lang="en-GB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11548" y="4296741"/>
            <a:ext cx="2792906" cy="1011529"/>
          </a:xfrm>
        </p:spPr>
        <p:txBody>
          <a:bodyPr>
            <a:noAutofit/>
          </a:bodyPr>
          <a:lstStyle>
            <a:lvl1pPr>
              <a:defRPr sz="2800" baseline="0">
                <a:solidFill>
                  <a:schemeClr val="bg1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GB" dirty="0" smtClean="0"/>
              <a:t>Presenter name and remit</a:t>
            </a:r>
            <a:endParaRPr lang="en-GB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4778" y="174845"/>
            <a:ext cx="2719676" cy="395171"/>
          </a:xfrm>
          <a:solidFill>
            <a:schemeClr val="bg1"/>
          </a:solidFill>
        </p:spPr>
        <p:txBody>
          <a:bodyPr>
            <a:no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GB" dirty="0" smtClean="0"/>
              <a:t>Academic period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32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7544" y="0"/>
            <a:ext cx="7576456" cy="90872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Arial font size 32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84305" y="1341872"/>
            <a:ext cx="4632079" cy="724436"/>
          </a:xfrm>
        </p:spPr>
        <p:txBody>
          <a:bodyPr>
            <a:noAutofit/>
          </a:bodyPr>
          <a:lstStyle>
            <a:lvl1pPr>
              <a:defRPr sz="2800" b="1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Arial font size 28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84163" y="2398713"/>
            <a:ext cx="8634206" cy="422771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font (min) size 24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53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7544" y="0"/>
            <a:ext cx="7576456" cy="90872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Arial font size 32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84305" y="1341872"/>
            <a:ext cx="4632079" cy="724436"/>
          </a:xfrm>
        </p:spPr>
        <p:txBody>
          <a:bodyPr>
            <a:noAutofit/>
          </a:bodyPr>
          <a:lstStyle>
            <a:lvl1pPr>
              <a:defRPr sz="2800" b="1"/>
            </a:lvl1pPr>
            <a:lvl2pPr>
              <a:defRPr sz="2800"/>
            </a:lvl2pPr>
            <a:lvl3pPr>
              <a:defRPr sz="2800"/>
            </a:lvl3pPr>
            <a:lvl4pPr marL="1371600" indent="0">
              <a:buNone/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058886" y="2826781"/>
            <a:ext cx="3811691" cy="360964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4305" y="2827338"/>
            <a:ext cx="4632184" cy="360838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font (min) size 24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770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7544" y="0"/>
            <a:ext cx="7576456" cy="90872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Arial font size 32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949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7544" y="0"/>
            <a:ext cx="7576456" cy="90872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Arial font size 32</a:t>
            </a:r>
            <a:endParaRPr lang="en-GB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603" y="6355649"/>
            <a:ext cx="575892" cy="29710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866775" y="641350"/>
            <a:ext cx="7185025" cy="113982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Use this for slide with full graphics</a:t>
            </a:r>
          </a:p>
        </p:txBody>
      </p:sp>
    </p:spTree>
    <p:extLst>
      <p:ext uri="{BB962C8B-B14F-4D97-AF65-F5344CB8AC3E}">
        <p14:creationId xmlns:p14="http://schemas.microsoft.com/office/powerpoint/2010/main" val="1104921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7544" y="0"/>
            <a:ext cx="7576456" cy="90872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Arial font size 32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84305" y="1341872"/>
            <a:ext cx="4632079" cy="724436"/>
          </a:xfrm>
        </p:spPr>
        <p:txBody>
          <a:bodyPr>
            <a:noAutofit/>
          </a:bodyPr>
          <a:lstStyle>
            <a:lvl1pPr>
              <a:defRPr sz="2800" b="1"/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dirty="0" smtClean="0"/>
              <a:t>Arial font size 28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1"/>
          </p:nvPr>
        </p:nvSpPr>
        <p:spPr>
          <a:xfrm>
            <a:off x="284163" y="2255838"/>
            <a:ext cx="8586787" cy="4251325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9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84304" y="1116247"/>
            <a:ext cx="8539061" cy="724436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 marL="1371600" indent="0">
              <a:buNone/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Insert subject page link here of format eduqas.co.uk/qualifications/[mathematics]</a:t>
            </a:r>
          </a:p>
          <a:p>
            <a:pPr lvl="0"/>
            <a:endParaRPr lang="en-US" dirty="0" smtClean="0"/>
          </a:p>
        </p:txBody>
      </p:sp>
      <p:sp>
        <p:nvSpPr>
          <p:cNvPr id="3" name="Rectangle 2"/>
          <p:cNvSpPr/>
          <p:nvPr userDrawn="1"/>
        </p:nvSpPr>
        <p:spPr>
          <a:xfrm>
            <a:off x="344384" y="1903150"/>
            <a:ext cx="8478982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resources.wjec.co.uk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WJEC digital resources to support the teaching and learning of a broad range of subjects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oer.wjec.co.uk</a:t>
            </a:r>
            <a:endParaRPr lang="en-GB" sz="2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WJEC’s free Online Exam Review allows teachers to analyse item level data, critically assess sample question papers and receive examiner feedback</a:t>
            </a:r>
            <a:br>
              <a:rPr lang="en-GB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97631" y="28586"/>
            <a:ext cx="4310744" cy="86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1886726" y="168544"/>
            <a:ext cx="2739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Free Resources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3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duqas_Powerpoint_Templates_for PPT-1.psd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44"/>
          <a:stretch/>
        </p:blipFill>
        <p:spPr>
          <a:xfrm>
            <a:off x="0" y="0"/>
            <a:ext cx="9144000" cy="5771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6" y="5915809"/>
            <a:ext cx="1413162" cy="729052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78740" y="1420305"/>
            <a:ext cx="46257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our specialist Subject Officers and administrative support team for your subject with any queries. 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72430" y="2523486"/>
            <a:ext cx="4632079" cy="72443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Insert contact details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78740" y="511585"/>
            <a:ext cx="7576456" cy="908720"/>
          </a:xfrm>
        </p:spPr>
        <p:txBody>
          <a:bodyPr>
            <a:normAutofit/>
          </a:bodyPr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Any 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78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317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0702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0067"/>
            <a:ext cx="8229600" cy="348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pic>
        <p:nvPicPr>
          <p:cNvPr id="7" name="Picture 4" descr="Y:\Tools and Systems\Educational Support\Marketing and Communications\Jay\Banners\Power Point\EDUQAS-POWERPOINTheade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0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82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8" r:id="rId2"/>
    <p:sldLayoutId id="2147483659" r:id="rId3"/>
    <p:sldLayoutId id="2147483660" r:id="rId4"/>
    <p:sldLayoutId id="2147483662" r:id="rId5"/>
    <p:sldLayoutId id="2147483661" r:id="rId6"/>
    <p:sldLayoutId id="2147483665" r:id="rId7"/>
    <p:sldLayoutId id="2147483657" r:id="rId8"/>
    <p:sldLayoutId id="2147483655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DF3C0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geology@eduqas.co.uk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5404" y="795466"/>
            <a:ext cx="8669214" cy="1400803"/>
          </a:xfrm>
        </p:spPr>
        <p:txBody>
          <a:bodyPr/>
          <a:lstStyle/>
          <a:p>
            <a:pPr algn="ctr"/>
            <a:r>
              <a:rPr lang="en-GB" dirty="0" smtClean="0"/>
              <a:t>Creating your own 6 mark QER questions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Dave Turner</a:t>
            </a:r>
          </a:p>
          <a:p>
            <a:r>
              <a:rPr lang="en-GB" dirty="0" smtClean="0"/>
              <a:t>Presenter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2018-19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53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076952"/>
            <a:ext cx="7347089" cy="724436"/>
          </a:xfrm>
        </p:spPr>
        <p:txBody>
          <a:bodyPr/>
          <a:lstStyle/>
          <a:p>
            <a:r>
              <a:rPr lang="en-GB" dirty="0" smtClean="0"/>
              <a:t>Writing your own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4" y="1649338"/>
            <a:ext cx="8634206" cy="4939469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ea typeface="Calibri"/>
              </a:rPr>
              <a:t>  Try adapting parts of the GL5 essay questions on your handout to become  6 mark QER questions.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 smtClean="0">
              <a:ea typeface="Calibri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latin typeface="Calibri"/>
                <a:ea typeface="Calibri"/>
                <a:cs typeface="Times New Roman"/>
              </a:rPr>
              <a:t>You can choose to work on questions from: 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latin typeface="Calibri"/>
                <a:ea typeface="Calibri"/>
                <a:cs typeface="Times New Roman"/>
              </a:rPr>
              <a:t>Quaternary Geology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latin typeface="Calibri"/>
                <a:ea typeface="Calibri"/>
                <a:cs typeface="Times New Roman"/>
              </a:rPr>
              <a:t>Geological Evolution of </a:t>
            </a:r>
            <a:r>
              <a:rPr lang="en-GB" sz="2800" dirty="0" err="1" smtClean="0">
                <a:latin typeface="Calibri"/>
                <a:ea typeface="Calibri"/>
                <a:cs typeface="Times New Roman"/>
              </a:rPr>
              <a:t>Britian</a:t>
            </a:r>
            <a:endParaRPr lang="en-GB" sz="2800" dirty="0" smtClean="0"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latin typeface="Calibri"/>
                <a:ea typeface="Calibri"/>
                <a:cs typeface="Times New Roman"/>
              </a:rPr>
              <a:t>or 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latin typeface="Calibri"/>
                <a:ea typeface="Calibri"/>
                <a:cs typeface="Times New Roman"/>
              </a:rPr>
              <a:t>Geology of the Lithosphere</a:t>
            </a: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09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indicative content for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3" y="1609028"/>
            <a:ext cx="8634206" cy="504202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100" dirty="0" smtClean="0">
                <a:ea typeface="Calibri"/>
              </a:rPr>
              <a:t>Indicative content is the content you </a:t>
            </a:r>
            <a:r>
              <a:rPr lang="en-GB" sz="3100" dirty="0">
                <a:ea typeface="Calibri"/>
              </a:rPr>
              <a:t>would expect to see in the </a:t>
            </a:r>
            <a:r>
              <a:rPr lang="en-GB" sz="3100" dirty="0" smtClean="0">
                <a:ea typeface="Calibri"/>
              </a:rPr>
              <a:t>‘perfect’ answer</a:t>
            </a:r>
            <a:r>
              <a:rPr lang="en-GB" sz="3100" dirty="0">
                <a:ea typeface="Calibri"/>
              </a:rPr>
              <a:t>. </a:t>
            </a:r>
            <a:endParaRPr lang="en-GB" sz="3100" dirty="0" smtClean="0"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100" dirty="0" smtClean="0">
                <a:ea typeface="Calibri"/>
              </a:rPr>
              <a:t>For the Milankovitch </a:t>
            </a:r>
            <a:r>
              <a:rPr lang="en-GB" sz="3100" dirty="0">
                <a:ea typeface="Calibri"/>
              </a:rPr>
              <a:t>Cycle question in the SAMS this is: 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Eccentricity </a:t>
            </a:r>
            <a:r>
              <a:rPr lang="en-GB" sz="2600" dirty="0" smtClean="0">
                <a:ea typeface="Calibri"/>
              </a:rPr>
              <a:t>~ 40k cycle relating to shape of Earth’s orbit around the </a:t>
            </a:r>
            <a:r>
              <a:rPr lang="en-GB" sz="2600" dirty="0">
                <a:ea typeface="Calibri"/>
              </a:rPr>
              <a:t>Sun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Obliquity </a:t>
            </a:r>
            <a:r>
              <a:rPr lang="en-GB" sz="2600" dirty="0">
                <a:ea typeface="Calibri"/>
              </a:rPr>
              <a:t>~ 40k cycle relating to angle of Earth’s axial </a:t>
            </a:r>
            <a:r>
              <a:rPr lang="en-GB" sz="2600" dirty="0" smtClean="0">
                <a:ea typeface="Calibri"/>
              </a:rPr>
              <a:t>tilt</a:t>
            </a:r>
            <a:endParaRPr lang="en-GB" sz="2600" dirty="0">
              <a:ea typeface="Calibri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Precession </a:t>
            </a:r>
            <a:r>
              <a:rPr lang="en-GB" sz="2600" dirty="0">
                <a:ea typeface="Calibri"/>
              </a:rPr>
              <a:t>~ 26K cycle relating to the direction of Earth’s axis </a:t>
            </a:r>
            <a:r>
              <a:rPr lang="en-GB" sz="2600" dirty="0" smtClean="0">
                <a:ea typeface="Calibri"/>
              </a:rPr>
              <a:t>of rotation</a:t>
            </a:r>
            <a:endParaRPr lang="en-GB" sz="2600" dirty="0">
              <a:ea typeface="Calibri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Cycles </a:t>
            </a:r>
            <a:r>
              <a:rPr lang="en-GB" sz="2600" dirty="0">
                <a:ea typeface="Calibri"/>
              </a:rPr>
              <a:t>combine to vary the insolation/ total solar </a:t>
            </a:r>
            <a:r>
              <a:rPr lang="en-GB" sz="2600" dirty="0" smtClean="0">
                <a:ea typeface="Calibri"/>
              </a:rPr>
              <a:t>radiation received </a:t>
            </a:r>
            <a:r>
              <a:rPr lang="en-GB" sz="2600" dirty="0">
                <a:ea typeface="Calibri"/>
              </a:rPr>
              <a:t>on Earth’s surface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sz="2800" dirty="0"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412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indicative content for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4" y="1730523"/>
            <a:ext cx="8634206" cy="4939469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</a:rPr>
              <a:t>Cycles </a:t>
            </a:r>
            <a:r>
              <a:rPr lang="en-GB" sz="2800" dirty="0">
                <a:ea typeface="Calibri"/>
              </a:rPr>
              <a:t>combine to vary the extremeness of </a:t>
            </a:r>
            <a:r>
              <a:rPr lang="en-GB" sz="2800" dirty="0" smtClean="0">
                <a:ea typeface="Calibri"/>
              </a:rPr>
              <a:t>seasonality</a:t>
            </a:r>
            <a:endParaRPr lang="en-GB" sz="2800" dirty="0">
              <a:ea typeface="Calibri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</a:rPr>
              <a:t>Low </a:t>
            </a:r>
            <a:r>
              <a:rPr lang="en-GB" sz="2800" dirty="0" smtClean="0">
                <a:ea typeface="Calibri"/>
              </a:rPr>
              <a:t>seasonality causes summer insolation minima and vice-versa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</a:rPr>
              <a:t>Low </a:t>
            </a:r>
            <a:r>
              <a:rPr lang="en-GB" sz="2800" dirty="0">
                <a:ea typeface="Calibri"/>
              </a:rPr>
              <a:t>seasonality tends to generate cooler climates (</a:t>
            </a:r>
            <a:r>
              <a:rPr lang="en-GB" sz="2800" dirty="0" err="1">
                <a:ea typeface="Calibri"/>
              </a:rPr>
              <a:t>glacials</a:t>
            </a:r>
            <a:r>
              <a:rPr lang="en-GB" sz="2800" dirty="0">
                <a:ea typeface="Calibri"/>
              </a:rPr>
              <a:t>) </a:t>
            </a:r>
            <a:r>
              <a:rPr lang="en-GB" sz="2800" dirty="0" smtClean="0">
                <a:ea typeface="Calibri"/>
              </a:rPr>
              <a:t>and vice-versa</a:t>
            </a:r>
            <a:endParaRPr lang="en-GB" sz="2800" dirty="0">
              <a:ea typeface="Calibri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</a:rPr>
              <a:t>Summer </a:t>
            </a:r>
            <a:r>
              <a:rPr lang="en-GB" sz="2800" dirty="0">
                <a:ea typeface="Calibri"/>
              </a:rPr>
              <a:t>insolation minima favoured by low obliquity, high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 smtClean="0">
                <a:ea typeface="Calibri"/>
              </a:rPr>
              <a:t>	eccentricity </a:t>
            </a:r>
            <a:r>
              <a:rPr lang="en-GB" sz="2800" dirty="0">
                <a:ea typeface="Calibri"/>
              </a:rPr>
              <a:t>with northern hemisphere summers at aphelion</a:t>
            </a: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</a:rPr>
              <a:t>Summer </a:t>
            </a:r>
            <a:r>
              <a:rPr lang="en-GB" sz="2800" dirty="0">
                <a:ea typeface="Calibri"/>
              </a:rPr>
              <a:t>insolation maxima favoured by high obliquity, high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 smtClean="0">
                <a:ea typeface="Calibri"/>
              </a:rPr>
              <a:t>	eccentricity </a:t>
            </a:r>
            <a:r>
              <a:rPr lang="en-GB" sz="2800" dirty="0">
                <a:ea typeface="Calibri"/>
              </a:rPr>
              <a:t>with northern hemisphere summers at </a:t>
            </a:r>
            <a:r>
              <a:rPr lang="en-GB" sz="2800" dirty="0" smtClean="0">
                <a:ea typeface="Calibri"/>
              </a:rPr>
              <a:t>	perihelion</a:t>
            </a: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sz="2800" dirty="0"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90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the mark bands of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3" y="1801388"/>
            <a:ext cx="8634206" cy="481840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ea typeface="Calibri"/>
              </a:rPr>
              <a:t>The </a:t>
            </a:r>
            <a:r>
              <a:rPr lang="en-GB" sz="2800" b="1" dirty="0" smtClean="0">
                <a:ea typeface="Calibri"/>
              </a:rPr>
              <a:t>last stage </a:t>
            </a:r>
            <a:r>
              <a:rPr lang="en-GB" sz="2800" b="1" dirty="0">
                <a:ea typeface="Calibri"/>
              </a:rPr>
              <a:t>in creating your own 6 mark QER questions is to write the three mark bands of the mark scheme. i.e. the features you would expect a good, medium and poor answer.</a:t>
            </a:r>
            <a:endParaRPr lang="en-GB" sz="20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dirty="0">
                <a:ea typeface="Calibri"/>
              </a:rPr>
              <a:t>You should adapt the ones in the SAMS to fit the question you have set in the first instance.</a:t>
            </a:r>
            <a:endParaRPr lang="en-GB" sz="20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sz="2800" dirty="0"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371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the mark bands of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54004" y="1599258"/>
            <a:ext cx="8893743" cy="510955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>
                <a:latin typeface="Calibri"/>
                <a:ea typeface="Calibri"/>
                <a:cs typeface="Times New Roman"/>
              </a:rPr>
              <a:t>M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ark bands should be distinguished by the breadth of coverage and detail of an answer e.g. there might be 4 aspects to an answer, in which case the bands might be: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b="1" dirty="0" smtClean="0">
                <a:latin typeface="Calibri"/>
                <a:ea typeface="Calibri"/>
                <a:cs typeface="Times New Roman"/>
              </a:rPr>
              <a:t>5-6 marks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….. ‘</a:t>
            </a:r>
            <a:r>
              <a:rPr lang="en-GB" sz="2800" b="1" dirty="0" smtClean="0">
                <a:latin typeface="Calibri"/>
                <a:ea typeface="Calibri"/>
                <a:cs typeface="Times New Roman"/>
              </a:rPr>
              <a:t>thorough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 coverage of </a:t>
            </a:r>
            <a:r>
              <a:rPr lang="en-GB" sz="2800" b="1" dirty="0" smtClean="0">
                <a:latin typeface="Calibri"/>
                <a:ea typeface="Calibri"/>
                <a:cs typeface="Times New Roman"/>
              </a:rPr>
              <a:t>at least 3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of the 4 aspects a, b, c and d’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b="1" dirty="0" smtClean="0">
                <a:latin typeface="Calibri"/>
                <a:ea typeface="Calibri"/>
                <a:cs typeface="Times New Roman"/>
              </a:rPr>
              <a:t>3-4 marks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.....‘</a:t>
            </a:r>
            <a:r>
              <a:rPr lang="en-GB" sz="2800" b="1" dirty="0" smtClean="0">
                <a:latin typeface="Calibri"/>
                <a:ea typeface="Calibri"/>
                <a:cs typeface="Times New Roman"/>
              </a:rPr>
              <a:t>sound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coverage </a:t>
            </a:r>
            <a:r>
              <a:rPr lang="en-GB" sz="2800" b="1" dirty="0" smtClean="0">
                <a:latin typeface="Calibri"/>
                <a:ea typeface="Calibri"/>
                <a:cs typeface="Times New Roman"/>
              </a:rPr>
              <a:t>at least 2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of 4 of the aspects a, b, c, and d’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b="1" dirty="0" smtClean="0">
                <a:latin typeface="Calibri"/>
                <a:ea typeface="Calibri"/>
                <a:cs typeface="Times New Roman"/>
              </a:rPr>
              <a:t>1-2 marks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…..‘partial coverage of </a:t>
            </a:r>
            <a:r>
              <a:rPr lang="en-GB" sz="2800" b="1" dirty="0" smtClean="0">
                <a:latin typeface="Calibri"/>
                <a:ea typeface="Calibri"/>
                <a:cs typeface="Times New Roman"/>
              </a:rPr>
              <a:t>1 or more aspect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…’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 smtClean="0">
                <a:latin typeface="Calibri"/>
                <a:ea typeface="Calibri"/>
                <a:cs typeface="Times New Roman"/>
              </a:rPr>
              <a:t>i.e. there is a clear progression which is easy to apply.</a:t>
            </a:r>
            <a:endParaRPr lang="en-GB" sz="2800" dirty="0"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821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the three mark bands of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9237" y="1198485"/>
            <a:ext cx="8634206" cy="5388745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2800" dirty="0" smtClean="0">
                <a:solidFill>
                  <a:prstClr val="black"/>
                </a:solidFill>
                <a:ea typeface="Calibri"/>
              </a:rPr>
              <a:t>For the </a:t>
            </a:r>
            <a:r>
              <a:rPr lang="en-GB" sz="2800" dirty="0">
                <a:solidFill>
                  <a:prstClr val="black"/>
                </a:solidFill>
                <a:ea typeface="Calibri"/>
              </a:rPr>
              <a:t>Milankovitch Cycle question in the SAMS these are: </a:t>
            </a:r>
            <a:endParaRPr lang="en-GB" sz="2000" dirty="0">
              <a:solidFill>
                <a:prstClr val="black"/>
              </a:solidFill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b="1" dirty="0" smtClean="0">
                <a:ea typeface="Calibri"/>
              </a:rPr>
              <a:t>5-6 </a:t>
            </a:r>
            <a:r>
              <a:rPr lang="en-GB" sz="2800" b="1" dirty="0">
                <a:ea typeface="Calibri"/>
              </a:rPr>
              <a:t>marks:</a:t>
            </a: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>
                <a:ea typeface="Calibri"/>
              </a:rPr>
              <a:t>A thorough understanding of the </a:t>
            </a:r>
            <a:r>
              <a:rPr lang="en-GB" sz="2800" b="1" dirty="0">
                <a:ea typeface="Calibri"/>
              </a:rPr>
              <a:t>three </a:t>
            </a:r>
            <a:r>
              <a:rPr lang="en-GB" sz="2800" dirty="0">
                <a:ea typeface="Calibri"/>
              </a:rPr>
              <a:t>Milankovitch cycles </a:t>
            </a:r>
            <a:r>
              <a:rPr lang="en-GB" sz="2800" dirty="0" smtClean="0">
                <a:ea typeface="Calibri"/>
              </a:rPr>
              <a:t>including an </a:t>
            </a:r>
            <a:r>
              <a:rPr lang="en-GB" sz="2800" dirty="0">
                <a:ea typeface="Calibri"/>
              </a:rPr>
              <a:t>explanation of how </a:t>
            </a:r>
            <a:r>
              <a:rPr lang="en-GB" sz="2800" b="1" dirty="0">
                <a:ea typeface="Calibri"/>
              </a:rPr>
              <a:t>each of </a:t>
            </a:r>
            <a:r>
              <a:rPr lang="en-GB" sz="2800" dirty="0">
                <a:ea typeface="Calibri"/>
              </a:rPr>
              <a:t>eccentricity, obliquity and </a:t>
            </a:r>
            <a:r>
              <a:rPr lang="en-GB" sz="2800" dirty="0" smtClean="0">
                <a:ea typeface="Calibri"/>
              </a:rPr>
              <a:t>precession are </a:t>
            </a:r>
            <a:r>
              <a:rPr lang="en-GB" sz="2800" dirty="0">
                <a:ea typeface="Calibri"/>
              </a:rPr>
              <a:t>caused. Explanations of how </a:t>
            </a:r>
            <a:r>
              <a:rPr lang="en-GB" sz="2800" b="1" dirty="0">
                <a:ea typeface="Calibri"/>
              </a:rPr>
              <a:t>each of </a:t>
            </a:r>
            <a:r>
              <a:rPr lang="en-GB" sz="2800" dirty="0">
                <a:ea typeface="Calibri"/>
              </a:rPr>
              <a:t>the three causes </a:t>
            </a:r>
            <a:r>
              <a:rPr lang="en-GB" sz="2800" dirty="0" smtClean="0">
                <a:ea typeface="Calibri"/>
              </a:rPr>
              <a:t>of Milankovitch </a:t>
            </a:r>
            <a:r>
              <a:rPr lang="en-GB" sz="2800" dirty="0">
                <a:ea typeface="Calibri"/>
              </a:rPr>
              <a:t>cycles trigger climatic fluctuations</a:t>
            </a:r>
            <a:r>
              <a:rPr lang="en-GB" sz="2800" dirty="0" smtClean="0"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i="1" dirty="0">
                <a:ea typeface="Calibri"/>
              </a:rPr>
              <a:t>The candidate constructs a relevant, coherent and logically</a:t>
            </a: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i="1" dirty="0">
                <a:ea typeface="Calibri"/>
              </a:rPr>
              <a:t>structured account including all key elements of the indicative</a:t>
            </a: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i="1" dirty="0">
                <a:ea typeface="Calibri"/>
              </a:rPr>
              <a:t>content. A sustained and substantiated line of reasoning is </a:t>
            </a:r>
            <a:r>
              <a:rPr lang="en-GB" sz="2800" i="1" dirty="0" smtClean="0">
                <a:ea typeface="Calibri"/>
              </a:rPr>
              <a:t>evident</a:t>
            </a:r>
            <a:r>
              <a:rPr lang="en-GB" sz="2800" dirty="0" smtClean="0">
                <a:ea typeface="Calibri"/>
              </a:rPr>
              <a:t> </a:t>
            </a:r>
            <a:r>
              <a:rPr lang="en-GB" sz="2800" i="1" dirty="0" smtClean="0">
                <a:ea typeface="Calibri"/>
              </a:rPr>
              <a:t>and </a:t>
            </a:r>
            <a:r>
              <a:rPr lang="en-GB" sz="2800" i="1" dirty="0">
                <a:ea typeface="Calibri"/>
              </a:rPr>
              <a:t>scientific conventions and vocabulary are used </a:t>
            </a:r>
            <a:r>
              <a:rPr lang="en-GB" sz="2800" i="1" dirty="0" smtClean="0">
                <a:ea typeface="Calibri"/>
              </a:rPr>
              <a:t>accurately</a:t>
            </a:r>
            <a:r>
              <a:rPr lang="en-GB" sz="2800" dirty="0" smtClean="0">
                <a:ea typeface="Calibri"/>
              </a:rPr>
              <a:t> </a:t>
            </a:r>
            <a:r>
              <a:rPr lang="en-GB" sz="2800" i="1" dirty="0" smtClean="0">
                <a:ea typeface="Calibri"/>
              </a:rPr>
              <a:t>throughout.</a:t>
            </a:r>
            <a:endParaRPr lang="en-GB" sz="2800" dirty="0">
              <a:ea typeface="Calibri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989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the three mark bands of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9237" y="1200775"/>
            <a:ext cx="8634206" cy="5644002"/>
          </a:xfrm>
        </p:spPr>
        <p:txBody>
          <a:bodyPr>
            <a:normAutofit/>
          </a:bodyPr>
          <a:lstStyle/>
          <a:p>
            <a:r>
              <a:rPr lang="en-GB" b="1" dirty="0"/>
              <a:t>3-4 marks:</a:t>
            </a:r>
            <a:endParaRPr lang="en-GB" dirty="0"/>
          </a:p>
          <a:p>
            <a:r>
              <a:rPr lang="en-GB" dirty="0"/>
              <a:t>A sound understanding of </a:t>
            </a:r>
            <a:r>
              <a:rPr lang="en-GB" b="1" dirty="0"/>
              <a:t>at least two </a:t>
            </a:r>
            <a:r>
              <a:rPr lang="en-GB" dirty="0"/>
              <a:t>of the Milankovitch </a:t>
            </a:r>
            <a:r>
              <a:rPr lang="en-GB" dirty="0" smtClean="0"/>
              <a:t>cycles including </a:t>
            </a:r>
            <a:r>
              <a:rPr lang="en-GB" dirty="0"/>
              <a:t>some explanation of how </a:t>
            </a:r>
            <a:r>
              <a:rPr lang="en-GB" b="1" dirty="0"/>
              <a:t>two </a:t>
            </a:r>
            <a:r>
              <a:rPr lang="en-GB" dirty="0"/>
              <a:t>of eccentricity, obliquity </a:t>
            </a:r>
            <a:r>
              <a:rPr lang="en-GB" dirty="0" smtClean="0"/>
              <a:t>and precession </a:t>
            </a:r>
            <a:r>
              <a:rPr lang="en-GB" dirty="0"/>
              <a:t>are caused. Explanations of how </a:t>
            </a:r>
            <a:r>
              <a:rPr lang="en-GB" b="1" dirty="0"/>
              <a:t>at least two </a:t>
            </a:r>
            <a:r>
              <a:rPr lang="en-GB" dirty="0"/>
              <a:t>of </a:t>
            </a:r>
            <a:r>
              <a:rPr lang="en-GB" dirty="0" smtClean="0"/>
              <a:t>the causes </a:t>
            </a:r>
            <a:r>
              <a:rPr lang="en-GB" dirty="0"/>
              <a:t>of Milankovitch cycles trigger climatic fluctuations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i="1" dirty="0"/>
              <a:t>The candidate constructs a coherent account including many of </a:t>
            </a:r>
            <a:r>
              <a:rPr lang="en-GB" i="1" dirty="0" smtClean="0"/>
              <a:t>the</a:t>
            </a:r>
            <a:r>
              <a:rPr lang="en-GB" dirty="0"/>
              <a:t> </a:t>
            </a:r>
            <a:r>
              <a:rPr lang="en-GB" i="1" dirty="0" smtClean="0"/>
              <a:t>key </a:t>
            </a:r>
            <a:r>
              <a:rPr lang="en-GB" i="1" dirty="0"/>
              <a:t>elements of the indicative content and little irrelevant material.</a:t>
            </a:r>
            <a:endParaRPr lang="en-GB" dirty="0"/>
          </a:p>
          <a:p>
            <a:r>
              <a:rPr lang="en-GB" i="1" dirty="0"/>
              <a:t>Some reasoning is evident in the linking of key points and use </a:t>
            </a:r>
            <a:r>
              <a:rPr lang="en-GB" i="1" dirty="0" smtClean="0"/>
              <a:t>of</a:t>
            </a:r>
            <a:r>
              <a:rPr lang="en-GB" dirty="0"/>
              <a:t> </a:t>
            </a:r>
            <a:r>
              <a:rPr lang="en-GB" i="1" dirty="0" smtClean="0"/>
              <a:t>scientific </a:t>
            </a:r>
            <a:r>
              <a:rPr lang="en-GB" i="1" dirty="0"/>
              <a:t>conventions and vocabulary is generally sound.</a:t>
            </a:r>
            <a:endParaRPr lang="en-GB" dirty="0"/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6108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the three mark bands of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3" y="1076952"/>
            <a:ext cx="8634206" cy="5132648"/>
          </a:xfrm>
        </p:spPr>
        <p:txBody>
          <a:bodyPr>
            <a:normAutofit/>
          </a:bodyPr>
          <a:lstStyle/>
          <a:p>
            <a:r>
              <a:rPr lang="en-GB" b="1" dirty="0"/>
              <a:t>1-2 marks:</a:t>
            </a:r>
            <a:endParaRPr lang="en-GB" dirty="0"/>
          </a:p>
          <a:p>
            <a:r>
              <a:rPr lang="en-GB" dirty="0"/>
              <a:t>A partial understanding of </a:t>
            </a:r>
            <a:r>
              <a:rPr lang="en-GB" b="1" dirty="0"/>
              <a:t>one or more </a:t>
            </a:r>
            <a:r>
              <a:rPr lang="en-GB" dirty="0"/>
              <a:t>of the Milankovitch </a:t>
            </a:r>
            <a:r>
              <a:rPr lang="en-GB" dirty="0" smtClean="0"/>
              <a:t>cycles including </a:t>
            </a:r>
            <a:r>
              <a:rPr lang="en-GB" dirty="0"/>
              <a:t>some explanation of how </a:t>
            </a:r>
            <a:r>
              <a:rPr lang="en-GB" b="1" dirty="0"/>
              <a:t>one or more </a:t>
            </a:r>
            <a:r>
              <a:rPr lang="en-GB" dirty="0"/>
              <a:t>of </a:t>
            </a:r>
            <a:r>
              <a:rPr lang="en-GB" dirty="0" smtClean="0"/>
              <a:t>eccentricity, obliquity </a:t>
            </a:r>
            <a:r>
              <a:rPr lang="en-GB" dirty="0"/>
              <a:t>and precession are caused. Explanation of how </a:t>
            </a:r>
            <a:r>
              <a:rPr lang="en-GB" b="1" dirty="0"/>
              <a:t>at </a:t>
            </a:r>
            <a:r>
              <a:rPr lang="en-GB" b="1" dirty="0" smtClean="0"/>
              <a:t>least</a:t>
            </a:r>
            <a:r>
              <a:rPr lang="en-GB" dirty="0"/>
              <a:t> </a:t>
            </a:r>
            <a:r>
              <a:rPr lang="en-GB" b="1" dirty="0" smtClean="0"/>
              <a:t>one </a:t>
            </a:r>
            <a:r>
              <a:rPr lang="en-GB" dirty="0"/>
              <a:t>of the causes of Milankovitch cycles trigger climatic fluctuations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i="1" dirty="0"/>
              <a:t>The candidate attempts to link at least two relevant points related </a:t>
            </a:r>
            <a:r>
              <a:rPr lang="en-GB" i="1" dirty="0" smtClean="0"/>
              <a:t>to</a:t>
            </a:r>
            <a:r>
              <a:rPr lang="en-GB" dirty="0"/>
              <a:t> </a:t>
            </a:r>
            <a:r>
              <a:rPr lang="en-GB" i="1" dirty="0" smtClean="0"/>
              <a:t>at </a:t>
            </a:r>
            <a:r>
              <a:rPr lang="en-GB" i="1" dirty="0"/>
              <a:t>least one Milankovitch cycle in the indicative content. </a:t>
            </a:r>
            <a:r>
              <a:rPr lang="en-GB" i="1" dirty="0" smtClean="0"/>
              <a:t>Coherence</a:t>
            </a:r>
            <a:r>
              <a:rPr lang="en-GB" dirty="0"/>
              <a:t> </a:t>
            </a:r>
            <a:r>
              <a:rPr lang="en-GB" i="1" dirty="0" smtClean="0"/>
              <a:t>is </a:t>
            </a:r>
            <a:r>
              <a:rPr lang="en-GB" i="1" dirty="0"/>
              <a:t>limited by omission and/or inclusion of irrelevant material. There </a:t>
            </a:r>
            <a:r>
              <a:rPr lang="en-GB" i="1" dirty="0" smtClean="0"/>
              <a:t>is</a:t>
            </a:r>
            <a:r>
              <a:rPr lang="en-GB" dirty="0"/>
              <a:t> </a:t>
            </a:r>
            <a:r>
              <a:rPr lang="en-GB" i="1" dirty="0" smtClean="0"/>
              <a:t>some </a:t>
            </a:r>
            <a:r>
              <a:rPr lang="en-GB" i="1" dirty="0"/>
              <a:t>evidence of appropriate use of scientific conventions </a:t>
            </a:r>
            <a:r>
              <a:rPr lang="en-GB" i="1" dirty="0" smtClean="0"/>
              <a:t>and</a:t>
            </a:r>
            <a:r>
              <a:rPr lang="en-GB" dirty="0"/>
              <a:t> </a:t>
            </a:r>
            <a:r>
              <a:rPr lang="en-GB" i="1" dirty="0" smtClean="0"/>
              <a:t>vocabulary</a:t>
            </a:r>
            <a:r>
              <a:rPr lang="en-GB" i="1" dirty="0"/>
              <a:t>.</a:t>
            </a:r>
            <a:endParaRPr lang="en-GB" dirty="0"/>
          </a:p>
          <a:p>
            <a:endParaRPr lang="en-GB" dirty="0"/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660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3" y="1076952"/>
            <a:ext cx="8569140" cy="724436"/>
          </a:xfrm>
        </p:spPr>
        <p:txBody>
          <a:bodyPr/>
          <a:lstStyle/>
          <a:p>
            <a:r>
              <a:rPr lang="en-GB" dirty="0" smtClean="0"/>
              <a:t>Writing the three mark bands of the mark scheme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3" y="1076952"/>
            <a:ext cx="8634206" cy="5132648"/>
          </a:xfrm>
        </p:spPr>
        <p:txBody>
          <a:bodyPr>
            <a:normAutofit/>
          </a:bodyPr>
          <a:lstStyle/>
          <a:p>
            <a:r>
              <a:rPr lang="en-GB" b="1" dirty="0"/>
              <a:t>0</a:t>
            </a:r>
            <a:r>
              <a:rPr lang="en-GB" b="1" dirty="0" smtClean="0"/>
              <a:t> </a:t>
            </a:r>
            <a:r>
              <a:rPr lang="en-GB" b="1" dirty="0"/>
              <a:t>marks:</a:t>
            </a:r>
            <a:endParaRPr lang="en-GB" dirty="0"/>
          </a:p>
          <a:p>
            <a:r>
              <a:rPr lang="en-GB" i="1" dirty="0"/>
              <a:t>The candidate does not make any attempt or give an answer </a:t>
            </a:r>
            <a:r>
              <a:rPr lang="en-GB" i="1" dirty="0" smtClean="0"/>
              <a:t>not worthy </a:t>
            </a:r>
            <a:r>
              <a:rPr lang="en-GB" i="1" dirty="0"/>
              <a:t>of credit.</a:t>
            </a:r>
            <a:endParaRPr lang="en-GB" dirty="0"/>
          </a:p>
          <a:p>
            <a:endParaRPr lang="en-GB" dirty="0"/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52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78740" y="2694402"/>
            <a:ext cx="7213686" cy="724436"/>
          </a:xfrm>
        </p:spPr>
        <p:txBody>
          <a:bodyPr/>
          <a:lstStyle/>
          <a:p>
            <a:r>
              <a:rPr lang="en-GB" dirty="0" smtClean="0"/>
              <a:t>Dave Evans  Subject Officer</a:t>
            </a:r>
          </a:p>
          <a:p>
            <a:r>
              <a:rPr lang="en-GB" dirty="0" smtClean="0"/>
              <a:t>Sophie Gibbs  Subject Support Officer</a:t>
            </a:r>
          </a:p>
          <a:p>
            <a:r>
              <a:rPr lang="en-GB" dirty="0" smtClean="0">
                <a:hlinkClick r:id="rId2"/>
              </a:rPr>
              <a:t>geology@eduqas.co.uk</a:t>
            </a:r>
            <a:endParaRPr lang="en-GB" dirty="0" smtClean="0"/>
          </a:p>
          <a:p>
            <a:r>
              <a:rPr lang="en-GB" dirty="0" smtClean="0"/>
              <a:t>029 </a:t>
            </a:r>
            <a:r>
              <a:rPr lang="en-GB" dirty="0"/>
              <a:t>2026 5438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39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341872"/>
            <a:ext cx="7347089" cy="724436"/>
          </a:xfrm>
        </p:spPr>
        <p:txBody>
          <a:bodyPr/>
          <a:lstStyle/>
          <a:p>
            <a:r>
              <a:rPr lang="en-GB" dirty="0" smtClean="0"/>
              <a:t>6 mark QER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163" y="1965575"/>
            <a:ext cx="8634206" cy="4521851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QER = Quality of </a:t>
            </a:r>
            <a:r>
              <a:rPr lang="en-GB" sz="2600" dirty="0">
                <a:ea typeface="Calibri"/>
              </a:rPr>
              <a:t>E</a:t>
            </a:r>
            <a:r>
              <a:rPr lang="en-GB" sz="2600" dirty="0" smtClean="0">
                <a:ea typeface="Calibri"/>
              </a:rPr>
              <a:t>xtended </a:t>
            </a:r>
            <a:r>
              <a:rPr lang="en-GB" sz="2600" dirty="0">
                <a:ea typeface="Calibri"/>
              </a:rPr>
              <a:t>R</a:t>
            </a:r>
            <a:r>
              <a:rPr lang="en-GB" sz="2600" dirty="0" smtClean="0">
                <a:ea typeface="Calibri"/>
              </a:rPr>
              <a:t>esponse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There are 6 mark QER questions throughout the AS and A level components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prstClr val="black"/>
                </a:solidFill>
                <a:ea typeface="Calibri"/>
              </a:rPr>
              <a:t>Candidates have approximately 20 lines and if appropriate may have half a page or more for diagram(s</a:t>
            </a:r>
            <a:r>
              <a:rPr lang="en-GB" sz="2600" dirty="0" smtClean="0">
                <a:solidFill>
                  <a:prstClr val="black"/>
                </a:solidFill>
                <a:ea typeface="Calibri"/>
              </a:rPr>
              <a:t>)</a:t>
            </a:r>
            <a:endParaRPr lang="en-GB" sz="2600" dirty="0" smtClean="0">
              <a:ea typeface="Calibr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759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341872"/>
            <a:ext cx="7347089" cy="724436"/>
          </a:xfrm>
        </p:spPr>
        <p:txBody>
          <a:bodyPr/>
          <a:lstStyle/>
          <a:p>
            <a:r>
              <a:rPr lang="en-GB" dirty="0" smtClean="0"/>
              <a:t>6 mark QER questions in A level themes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163" y="1965575"/>
            <a:ext cx="8634206" cy="4521851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The </a:t>
            </a:r>
            <a:r>
              <a:rPr lang="en-GB" sz="2600" dirty="0">
                <a:ea typeface="Calibri"/>
              </a:rPr>
              <a:t>options in AL Component 3 each have 2 data response questions and a stand-alone 6 mark question with a QER banded mark </a:t>
            </a:r>
            <a:r>
              <a:rPr lang="en-GB" sz="2600" dirty="0" smtClean="0">
                <a:ea typeface="Calibri"/>
              </a:rPr>
              <a:t>approach</a:t>
            </a:r>
            <a:endParaRPr lang="en-GB" sz="2600" dirty="0">
              <a:ea typeface="Calibri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 smtClean="0">
                <a:ea typeface="Calibri"/>
              </a:rPr>
              <a:t>With only 20 lines and 6 marks, the QER questions in the themes are </a:t>
            </a:r>
            <a:r>
              <a:rPr lang="en-GB" sz="2600" dirty="0">
                <a:ea typeface="Calibri"/>
              </a:rPr>
              <a:t>not the same as old GL5 parts of essays worth 15-25 </a:t>
            </a:r>
            <a:r>
              <a:rPr lang="en-GB" sz="2600" dirty="0" smtClean="0">
                <a:ea typeface="Calibri"/>
              </a:rPr>
              <a:t>marks</a:t>
            </a:r>
            <a:endParaRPr lang="en-GB" sz="2600" dirty="0">
              <a:ea typeface="Calibr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34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341872"/>
            <a:ext cx="7347089" cy="724436"/>
          </a:xfrm>
        </p:spPr>
        <p:txBody>
          <a:bodyPr/>
          <a:lstStyle/>
          <a:p>
            <a:r>
              <a:rPr lang="en-GB" dirty="0"/>
              <a:t>6 mark QER questions in A level themes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07161" y="2066308"/>
            <a:ext cx="8634206" cy="422771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/>
              <a:t>Since these are Quality of Extended Response (QER)  questions candidates will not simply be able to gain full marks using labelled diagrams alone.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/>
              <a:t>Candidates will need to produce extended writing in the form of text and/or where appropriate, </a:t>
            </a:r>
            <a:r>
              <a:rPr lang="en-GB" sz="2600" dirty="0" smtClean="0"/>
              <a:t>extensive </a:t>
            </a:r>
            <a:r>
              <a:rPr lang="en-GB" sz="2600" dirty="0"/>
              <a:t>annotations on diagrams</a:t>
            </a:r>
            <a:r>
              <a:rPr lang="en-GB" sz="2600" dirty="0" smtClean="0"/>
              <a:t>.</a:t>
            </a:r>
            <a:endParaRPr lang="en-GB" sz="26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600" dirty="0"/>
              <a:t>Diagrams should only be used where they add to the text. Credit will not be given to concepts in diagrams which have already been credited in the text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3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341872"/>
            <a:ext cx="7347089" cy="724436"/>
          </a:xfrm>
        </p:spPr>
        <p:txBody>
          <a:bodyPr/>
          <a:lstStyle/>
          <a:p>
            <a:r>
              <a:rPr lang="en-GB" dirty="0" smtClean="0"/>
              <a:t>Writing your own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/>
              <a:t>QER questions could be close to the wording of the specification.  </a:t>
            </a:r>
            <a:endParaRPr lang="en-GB" sz="2800" dirty="0" smtClean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>
                <a:ea typeface="Calibri"/>
              </a:rPr>
              <a:t>Explain how Milankovitch Cycles are believed to cause climatic fluctuations in </a:t>
            </a:r>
            <a:r>
              <a:rPr lang="en-GB" sz="2800" dirty="0" smtClean="0">
                <a:ea typeface="Calibri"/>
              </a:rPr>
              <a:t>the Quaternary</a:t>
            </a:r>
            <a:r>
              <a:rPr lang="en-GB" sz="2800" dirty="0"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dirty="0">
                <a:ea typeface="Calibri"/>
              </a:rPr>
              <a:t>You may wish to use an annotated diagram(s) in your answer. [6 QER]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76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341872"/>
            <a:ext cx="7347089" cy="724436"/>
          </a:xfrm>
        </p:spPr>
        <p:txBody>
          <a:bodyPr/>
          <a:lstStyle/>
          <a:p>
            <a:r>
              <a:rPr lang="en-GB" dirty="0" smtClean="0"/>
              <a:t>Writing your own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4" y="2068330"/>
            <a:ext cx="8634206" cy="422771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ea typeface="Calibri"/>
              </a:rPr>
              <a:t>Or they </a:t>
            </a:r>
            <a:r>
              <a:rPr lang="en-GB" sz="2800" b="1" dirty="0" smtClean="0">
                <a:ea typeface="Calibri"/>
              </a:rPr>
              <a:t>could develop </a:t>
            </a:r>
            <a:r>
              <a:rPr lang="en-GB" sz="2800" b="1" dirty="0">
                <a:ea typeface="Calibri"/>
              </a:rPr>
              <a:t>a concept from one part of the specification without using exact </a:t>
            </a:r>
            <a:r>
              <a:rPr lang="en-GB" sz="2800" b="1" dirty="0" smtClean="0">
                <a:ea typeface="Calibri"/>
              </a:rPr>
              <a:t>wording.</a:t>
            </a: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>
                <a:ea typeface="Calibri"/>
              </a:rPr>
              <a:t>Explain the range of igneous bodies and their associated rock types found in </a:t>
            </a:r>
            <a:r>
              <a:rPr lang="en-GB" sz="2800" dirty="0" smtClean="0">
                <a:ea typeface="Calibri"/>
              </a:rPr>
              <a:t>the Paleogene </a:t>
            </a:r>
            <a:r>
              <a:rPr lang="en-GB" sz="2800" dirty="0">
                <a:ea typeface="Calibri"/>
              </a:rPr>
              <a:t>Igneous Province of north-west Britain</a:t>
            </a:r>
            <a:r>
              <a:rPr lang="en-GB" sz="2800" dirty="0" smtClean="0">
                <a:ea typeface="Calibri"/>
              </a:rPr>
              <a:t>.  </a:t>
            </a:r>
            <a:r>
              <a:rPr lang="en-GB" sz="2800" dirty="0">
                <a:ea typeface="Calibri"/>
              </a:rPr>
              <a:t>[6 QER]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66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341872"/>
            <a:ext cx="7347089" cy="724436"/>
          </a:xfrm>
        </p:spPr>
        <p:txBody>
          <a:bodyPr/>
          <a:lstStyle/>
          <a:p>
            <a:r>
              <a:rPr lang="en-GB" dirty="0" smtClean="0"/>
              <a:t>Writing your own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>
                <a:ea typeface="Calibri"/>
              </a:rPr>
              <a:t>Or </a:t>
            </a:r>
            <a:r>
              <a:rPr lang="en-GB" sz="2800" b="1" dirty="0">
                <a:ea typeface="Calibri"/>
              </a:rPr>
              <a:t>they may draw together ideas from more than one part of the </a:t>
            </a:r>
            <a:r>
              <a:rPr lang="en-GB" sz="2800" b="1" dirty="0" smtClean="0">
                <a:ea typeface="Calibri"/>
              </a:rPr>
              <a:t>specification.</a:t>
            </a:r>
            <a:endParaRPr lang="en-GB" sz="2800" dirty="0">
              <a:ea typeface="Calibri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2800" dirty="0">
                <a:solidFill>
                  <a:srgbClr val="231F20"/>
                </a:solidFill>
                <a:ea typeface="Calibri"/>
              </a:rPr>
              <a:t>Explain why oceanic lithosphere varies in thickness across oceanic </a:t>
            </a:r>
            <a:r>
              <a:rPr lang="en-GB" sz="2800" dirty="0" smtClean="0">
                <a:solidFill>
                  <a:srgbClr val="231F20"/>
                </a:solidFill>
                <a:ea typeface="Calibri"/>
              </a:rPr>
              <a:t>regions</a:t>
            </a:r>
            <a:r>
              <a:rPr lang="en-GB" sz="2800" dirty="0">
                <a:solidFill>
                  <a:srgbClr val="231F20"/>
                </a:solidFill>
                <a:ea typeface="Calibri"/>
              </a:rPr>
              <a:t> </a:t>
            </a:r>
            <a:r>
              <a:rPr lang="en-GB" sz="2800" dirty="0" smtClean="0">
                <a:solidFill>
                  <a:srgbClr val="231F20"/>
                </a:solidFill>
                <a:ea typeface="Calibri"/>
              </a:rPr>
              <a:t>[6 QER]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990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076952"/>
            <a:ext cx="7347089" cy="724436"/>
          </a:xfrm>
        </p:spPr>
        <p:txBody>
          <a:bodyPr/>
          <a:lstStyle/>
          <a:p>
            <a:r>
              <a:rPr lang="en-GB" dirty="0" smtClean="0"/>
              <a:t>Writing your own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4" y="1649338"/>
            <a:ext cx="8634206" cy="4939469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latin typeface="Arial"/>
                <a:ea typeface="Calibri"/>
                <a:cs typeface="Times New Roman"/>
              </a:rPr>
              <a:t>  </a:t>
            </a:r>
            <a:r>
              <a:rPr lang="en-GB" sz="2800" dirty="0" smtClean="0">
                <a:ea typeface="Calibri"/>
              </a:rPr>
              <a:t>You may </a:t>
            </a:r>
            <a:r>
              <a:rPr lang="en-GB" sz="2800" dirty="0">
                <a:ea typeface="Calibri"/>
              </a:rPr>
              <a:t>find </a:t>
            </a:r>
            <a:r>
              <a:rPr lang="en-GB" sz="2800" dirty="0" smtClean="0">
                <a:ea typeface="Calibri"/>
              </a:rPr>
              <a:t>parts </a:t>
            </a:r>
            <a:r>
              <a:rPr lang="en-GB" sz="2800" dirty="0">
                <a:ea typeface="Calibri"/>
              </a:rPr>
              <a:t>of old GL5 questions useful to </a:t>
            </a:r>
            <a:r>
              <a:rPr lang="en-GB" sz="2800" dirty="0" smtClean="0">
                <a:ea typeface="Calibri"/>
              </a:rPr>
              <a:t>be adapted </a:t>
            </a:r>
            <a:r>
              <a:rPr lang="en-GB" sz="2800" dirty="0">
                <a:ea typeface="Calibri"/>
              </a:rPr>
              <a:t>to create 6 mark </a:t>
            </a:r>
            <a:r>
              <a:rPr lang="en-GB" sz="2800" dirty="0" smtClean="0">
                <a:ea typeface="Calibri"/>
              </a:rPr>
              <a:t>questions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 smtClean="0">
              <a:ea typeface="Calibri"/>
            </a:endParaRPr>
          </a:p>
          <a:p>
            <a:pPr marL="228600" indent="-228600">
              <a:tabLst>
                <a:tab pos="228600" algn="l"/>
              </a:tabLst>
            </a:pPr>
            <a:r>
              <a:rPr lang="en-GB" sz="2800" dirty="0" smtClean="0"/>
              <a:t>  Note </a:t>
            </a:r>
            <a:r>
              <a:rPr lang="en-GB" sz="2800" dirty="0"/>
              <a:t>that the 6 mark questions at the end of the </a:t>
            </a:r>
            <a:r>
              <a:rPr lang="en-GB" sz="2800" dirty="0" smtClean="0"/>
              <a:t>themes in the SAMS </a:t>
            </a:r>
            <a:r>
              <a:rPr lang="en-GB" sz="2800" dirty="0"/>
              <a:t>are not evaluative questions. These are more likely to be "explain" questions. 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68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4304" y="1076952"/>
            <a:ext cx="7347089" cy="724436"/>
          </a:xfrm>
        </p:spPr>
        <p:txBody>
          <a:bodyPr/>
          <a:lstStyle/>
          <a:p>
            <a:r>
              <a:rPr lang="en-GB" dirty="0" smtClean="0"/>
              <a:t>Writing your own questions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04" y="1649338"/>
            <a:ext cx="8634206" cy="4939469"/>
          </a:xfrm>
        </p:spPr>
        <p:txBody>
          <a:bodyPr>
            <a:normAutofit/>
          </a:bodyPr>
          <a:lstStyle/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 smtClean="0">
                <a:ea typeface="Calibri"/>
              </a:rPr>
              <a:t>Try adapting parts of this GL5 essay question to become a 6 mark QER question.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 smtClean="0">
              <a:ea typeface="Calibri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>
                <a:ea typeface="Calibri"/>
              </a:rPr>
              <a:t>2 	(a) </a:t>
            </a:r>
            <a:r>
              <a:rPr lang="en-GB" sz="2800" dirty="0" smtClean="0">
                <a:ea typeface="Calibri"/>
              </a:rPr>
              <a:t>Describe </a:t>
            </a:r>
            <a:r>
              <a:rPr lang="en-GB" sz="2800" dirty="0">
                <a:ea typeface="Calibri"/>
              </a:rPr>
              <a:t>how the J. </a:t>
            </a:r>
            <a:r>
              <a:rPr lang="en-GB" sz="2800" dirty="0" err="1">
                <a:ea typeface="Calibri"/>
              </a:rPr>
              <a:t>Tuzo</a:t>
            </a:r>
            <a:r>
              <a:rPr lang="en-GB" sz="2800" dirty="0">
                <a:ea typeface="Calibri"/>
              </a:rPr>
              <a:t> Wilson cycle of ocean growth and destruction is supported by the size, structure and distribution of present day oceans.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>
                <a:ea typeface="Calibri"/>
              </a:rPr>
              <a:t> 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r>
              <a:rPr lang="en-GB" sz="2800" dirty="0">
                <a:ea typeface="Calibri"/>
              </a:rPr>
              <a:t>	(b) Evaluate the evidence for the J. </a:t>
            </a:r>
            <a:r>
              <a:rPr lang="en-GB" sz="2800" dirty="0" err="1">
                <a:ea typeface="Calibri"/>
              </a:rPr>
              <a:t>Tuzo</a:t>
            </a:r>
            <a:r>
              <a:rPr lang="en-GB" sz="2800" dirty="0">
                <a:ea typeface="Calibri"/>
              </a:rPr>
              <a:t> Wilson cycle being a cyclic process.    	[25]</a:t>
            </a: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Calibri"/>
              <a:ea typeface="Calibri"/>
              <a:cs typeface="Times New Roman"/>
            </a:endParaRPr>
          </a:p>
          <a:p>
            <a:pPr marL="228600" indent="-228600">
              <a:spcAft>
                <a:spcPts val="0"/>
              </a:spcAft>
              <a:tabLst>
                <a:tab pos="228600" algn="l"/>
              </a:tabLst>
            </a:pPr>
            <a:endParaRPr lang="en-GB" sz="2800" dirty="0"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625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q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A98B9257805B42BFA8986C064AF80B" ma:contentTypeVersion="0" ma:contentTypeDescription="Create a new document." ma:contentTypeScope="" ma:versionID="76b3f02ad9918e3896ee1277c8df8a1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73DC8F-AB9D-4910-94BF-5076350377AD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90FA3C3-54F7-4365-AD8A-7B1021D2AD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D9FB68D-A36F-4F40-9DDD-C7C8C55F1F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Eduqas PowerPoint Template</Template>
  <TotalTime>941</TotalTime>
  <Words>1084</Words>
  <Application>Microsoft Office PowerPoint</Application>
  <PresentationFormat>On-screen Show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Eduqas PowerPoint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WJEC</dc:creator>
  <cp:lastModifiedBy>WJEC</cp:lastModifiedBy>
  <cp:revision>45</cp:revision>
  <cp:lastPrinted>2014-04-03T15:37:56Z</cp:lastPrinted>
  <dcterms:created xsi:type="dcterms:W3CDTF">2015-10-08T10:06:49Z</dcterms:created>
  <dcterms:modified xsi:type="dcterms:W3CDTF">2018-10-01T12:55:33Z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0x01010053A98B9257805B42BFA8986C064AF80B</vt:lpwstr>
  </property>
</Properties>
</file>