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36"/>
  </p:notesMasterIdLst>
  <p:sldIdLst>
    <p:sldId id="256" r:id="rId6"/>
    <p:sldId id="319" r:id="rId7"/>
    <p:sldId id="294" r:id="rId8"/>
    <p:sldId id="301" r:id="rId9"/>
    <p:sldId id="302" r:id="rId10"/>
    <p:sldId id="318" r:id="rId11"/>
    <p:sldId id="307" r:id="rId12"/>
    <p:sldId id="320" r:id="rId13"/>
    <p:sldId id="321" r:id="rId14"/>
    <p:sldId id="336" r:id="rId15"/>
    <p:sldId id="341" r:id="rId16"/>
    <p:sldId id="323" r:id="rId17"/>
    <p:sldId id="324" r:id="rId18"/>
    <p:sldId id="325" r:id="rId19"/>
    <p:sldId id="331" r:id="rId20"/>
    <p:sldId id="326" r:id="rId21"/>
    <p:sldId id="327" r:id="rId22"/>
    <p:sldId id="328" r:id="rId23"/>
    <p:sldId id="329" r:id="rId24"/>
    <p:sldId id="330" r:id="rId25"/>
    <p:sldId id="337" r:id="rId26"/>
    <p:sldId id="338" r:id="rId27"/>
    <p:sldId id="340" r:id="rId28"/>
    <p:sldId id="342" r:id="rId29"/>
    <p:sldId id="343" r:id="rId30"/>
    <p:sldId id="332" r:id="rId31"/>
    <p:sldId id="334" r:id="rId32"/>
    <p:sldId id="333" r:id="rId33"/>
    <p:sldId id="335" r:id="rId34"/>
    <p:sldId id="272" r:id="rId3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9" autoAdjust="0"/>
    <p:restoredTop sz="95374" autoAdjust="0"/>
  </p:normalViewPr>
  <p:slideViewPr>
    <p:cSldViewPr snapToGrid="0" snapToObjects="1">
      <p:cViewPr varScale="1">
        <p:scale>
          <a:sx n="78" d="100"/>
          <a:sy n="78" d="100"/>
        </p:scale>
        <p:origin x="1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35" Type="http://schemas.openxmlformats.org/officeDocument/2006/relationships/slide" Target="slides/slide30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C44CA-4C4B-4855-B059-1158F5AF257A}" type="datetimeFigureOut">
              <a:rPr lang="en-GB" smtClean="0"/>
              <a:t>03/04/2025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25E58-1CC0-4F75-84FF-7A7FEE51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ts val="1300"/>
              </a:lnSpc>
              <a:spcAft>
                <a:spcPts val="0"/>
              </a:spcAft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25E58-1CC0-4F75-84FF-7A7FEE51FD6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0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ts val="1300"/>
              </a:lnSpc>
              <a:spcAft>
                <a:spcPts val="0"/>
              </a:spcAft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25E58-1CC0-4F75-84FF-7A7FEE51FD6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ts val="1300"/>
              </a:lnSpc>
              <a:spcAft>
                <a:spcPts val="0"/>
              </a:spcAft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25E58-1CC0-4F75-84FF-7A7FEE51FD6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0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ts val="1300"/>
              </a:lnSpc>
              <a:spcAft>
                <a:spcPts val="0"/>
              </a:spcAft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25E58-1CC0-4F75-84FF-7A7FEE51FD6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0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ts val="1300"/>
              </a:lnSpc>
              <a:spcAft>
                <a:spcPts val="0"/>
              </a:spcAft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25E58-1CC0-4F75-84FF-7A7FEE51FD6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ts val="1300"/>
              </a:lnSpc>
              <a:spcAft>
                <a:spcPts val="0"/>
              </a:spcAft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25E58-1CC0-4F75-84FF-7A7FEE51FD6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37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</a:p>
          <a:p>
            <a:pPr>
              <a:lnSpc>
                <a:spcPct val="150000"/>
              </a:lnSpc>
            </a:pPr>
            <a:endParaRPr lang="en-GB" sz="1600" i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>
                          <a:latin typeface="Bliss-Light"/>
                        </a:rPr>
                        <a:t>Table Heading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Practical Endorsement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98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6039" y="1308919"/>
            <a:ext cx="8723581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Key points to consider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038" y="1782895"/>
            <a:ext cx="83198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Both the techniques covered and the competencies passed need to be recorded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There is no exact number to define what constitutes: "consistently and routinely exhibits all five competencies in order to be awarded a Pass"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Endorsement lends itself to the use of both formative and peer assessment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Lab books do not have to be beautifully presented – they are working documents</a:t>
            </a:r>
          </a:p>
          <a:p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38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6039" y="1308919"/>
            <a:ext cx="8723581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Key points to consider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038" y="2124035"/>
            <a:ext cx="8319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Technician status and contract hours is proving to be a barrier in some schools and colleges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Lack of practical equipment is sometimes an issue</a:t>
            </a:r>
          </a:p>
        </p:txBody>
      </p:sp>
    </p:spTree>
    <p:extLst>
      <p:ext uri="{BB962C8B-B14F-4D97-AF65-F5344CB8AC3E}">
        <p14:creationId xmlns:p14="http://schemas.microsoft.com/office/powerpoint/2010/main" val="4274060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The competencies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23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815277"/>
            <a:ext cx="8319883" cy="4947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4000" baseline="30000" dirty="0">
                <a:cs typeface="Bliss-Light"/>
              </a:rPr>
              <a:t>CPAC 1		Follows written procedures</a:t>
            </a:r>
          </a:p>
          <a:p>
            <a:pPr>
              <a:spcAft>
                <a:spcPts val="1200"/>
              </a:spcAft>
            </a:pPr>
            <a:r>
              <a:rPr lang="en-GB" sz="4000" baseline="30000" dirty="0">
                <a:cs typeface="Bliss-Light"/>
              </a:rPr>
              <a:t>CPAC 2		Applies investigative approaches and 						methods</a:t>
            </a:r>
            <a:r>
              <a:rPr lang="en-GB" sz="4000" dirty="0">
                <a:cs typeface="Bliss-Light"/>
              </a:rPr>
              <a:t> </a:t>
            </a:r>
            <a:r>
              <a:rPr lang="en-GB" sz="4000" baseline="30000" dirty="0">
                <a:cs typeface="Bliss-Light"/>
              </a:rPr>
              <a:t>when using instruments and 						equipment</a:t>
            </a:r>
          </a:p>
          <a:p>
            <a:pPr>
              <a:spcAft>
                <a:spcPts val="1200"/>
              </a:spcAft>
            </a:pPr>
            <a:r>
              <a:rPr lang="en-GB" sz="4000" baseline="30000" dirty="0">
                <a:cs typeface="Bliss-Light"/>
              </a:rPr>
              <a:t>CPAC 3		Safely uses a range of practical equipment 					and materials</a:t>
            </a:r>
          </a:p>
          <a:p>
            <a:pPr>
              <a:spcAft>
                <a:spcPts val="1200"/>
              </a:spcAft>
            </a:pPr>
            <a:r>
              <a:rPr lang="en-GB" sz="4000" baseline="30000" dirty="0">
                <a:cs typeface="Bliss-Light"/>
              </a:rPr>
              <a:t>CPAC 4		Makes and records observations</a:t>
            </a:r>
          </a:p>
          <a:p>
            <a:pPr>
              <a:spcAft>
                <a:spcPts val="1200"/>
              </a:spcAft>
            </a:pPr>
            <a:r>
              <a:rPr lang="en-GB" sz="4000" baseline="30000" dirty="0">
                <a:cs typeface="Bliss-Light"/>
              </a:rPr>
              <a:t>CPAC 5		Researches, references and reports </a:t>
            </a: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criteria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603547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 order to be awarded a Pass a Learner must, by the end of the practical science assessment, consistently and routinely meet the criteria in respect of each competency. 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 Learner may demonstrate the competencies in any practical activity undertaken as part of that assessment throughout the course of study.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criteria for a pass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4022651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9" y="2324320"/>
            <a:ext cx="83198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Need to plan for a suitable balance on the competencies over the 2 years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All aspects of each competency will need to be covered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Don’t try and assess all the CPAC standards in one practical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85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General key points about the competencies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904299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Key points to note: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This is generally being done well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1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75396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782895"/>
            <a:ext cx="83198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Key points to 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This CPAC should focus on the choice of equipment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This will be covered more in Year 13 than Year 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It needs to be clear that there are planned opportunities for it to take place in Year 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Sometimes being awarded in Year 12 where the students don’t really have the opportunity to design the experiment</a:t>
            </a:r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2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319820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9" y="2051186"/>
            <a:ext cx="83198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Key points to note: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This is generally being done well</a:t>
            </a:r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3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319820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7" y="1545907"/>
            <a:ext cx="83198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Key points to 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</a:rPr>
              <a:t>Being used incorrectly to assess the graph it mainly involves the table of raw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</a:rPr>
              <a:t>Tables are not always presented well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prstClr val="black"/>
                </a:solidFill>
              </a:rPr>
              <a:t>Scientific drawings not always at an acceptable standard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Quality of raw data recording was quite variable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Level of precision was inconsistent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Results should not be copied up later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Should come from the setting up of their own equipment and not the choice</a:t>
            </a:r>
            <a:endParaRPr lang="en-GB" sz="2800" dirty="0">
              <a:solidFill>
                <a:prstClr val="black"/>
              </a:solidFill>
            </a:endParaRPr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1071931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4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31982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The monitoring visit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232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Key points to 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There are two parts –</a:t>
            </a:r>
          </a:p>
          <a:p>
            <a:r>
              <a:rPr lang="en-GB" sz="2800" dirty="0"/>
              <a:t>	 - processing data and carrying out research and 		   reporting findings (5(a))</a:t>
            </a:r>
          </a:p>
          <a:p>
            <a:r>
              <a:rPr lang="en-GB" sz="2800" dirty="0"/>
              <a:t>	- referencing (5(b))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Data may be processed using mathematical relationships or using graphs. Spreadsheets should be used at some point.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Referencing is often poorly completed by students and its importance needs emphasising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CPAC 5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319820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A monitor’s perspective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313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9162" y="946782"/>
            <a:ext cx="831988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600" dirty="0"/>
              <a:t>Main focus is on paper work to check things are being recorded and they are embedded in the </a:t>
            </a:r>
            <a:r>
              <a:rPr lang="en-GB" sz="2600" dirty="0" err="1"/>
              <a:t>SoW.</a:t>
            </a:r>
            <a:endParaRPr lang="en-GB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600" dirty="0"/>
              <a:t>One practical will be observed where CPACs are being assessed N.B. monitors observe how a teacher assesses the CPACs and </a:t>
            </a:r>
            <a:r>
              <a:rPr lang="en-GB" sz="2600" b="1" dirty="0"/>
              <a:t>not </a:t>
            </a:r>
            <a:r>
              <a:rPr lang="en-GB" sz="2600" dirty="0"/>
              <a:t>the teaching.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600" dirty="0"/>
              <a:t>The teacher and the students will be </a:t>
            </a:r>
            <a:r>
              <a:rPr lang="en-GB" sz="2600" i="1" dirty="0"/>
              <a:t>interviewed</a:t>
            </a:r>
            <a:r>
              <a:rPr lang="en-GB" sz="2600" dirty="0"/>
              <a:t> but it is usually to check that this lesson is no different to any other lesson.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600" dirty="0"/>
              <a:t>The monitor will want to see the records of </a:t>
            </a:r>
            <a:r>
              <a:rPr lang="en-GB" sz="2600" b="1" dirty="0"/>
              <a:t>all</a:t>
            </a:r>
            <a:r>
              <a:rPr lang="en-GB" sz="2600" dirty="0"/>
              <a:t> students, and the </a:t>
            </a:r>
            <a:r>
              <a:rPr lang="en-GB" sz="2600" dirty="0" err="1"/>
              <a:t>practicals</a:t>
            </a:r>
            <a:r>
              <a:rPr lang="en-GB" sz="2600" dirty="0"/>
              <a:t> of everyone in the practical observed and at least 2 from every other set.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600" dirty="0"/>
              <a:t>The idea of the visit is more about providing guidance not passing/failing centres.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74205" y="197106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The visit</a:t>
            </a:r>
          </a:p>
        </p:txBody>
      </p:sp>
    </p:spTree>
    <p:extLst>
      <p:ext uri="{BB962C8B-B14F-4D97-AF65-F5344CB8AC3E}">
        <p14:creationId xmlns:p14="http://schemas.microsoft.com/office/powerpoint/2010/main" val="1354535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9" y="1308919"/>
            <a:ext cx="83198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Get the assessment paper work in order, particularly teacher’s records of the CPACs covered and attendance.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err="1"/>
              <a:t>HoDs</a:t>
            </a:r>
            <a:r>
              <a:rPr lang="en-GB" sz="2800" dirty="0"/>
              <a:t> to store these records centrally to make sure students are progressing and gaining more CPACs by the time they are in Year 13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It is likely for pedagogical reasons you will want to give students far more feedback than is required by the AOs. Perhaps create a template that lets students see some sort of progression.</a:t>
            </a:r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726705" y="194992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Tips</a:t>
            </a:r>
          </a:p>
        </p:txBody>
      </p:sp>
    </p:spTree>
    <p:extLst>
      <p:ext uri="{BB962C8B-B14F-4D97-AF65-F5344CB8AC3E}">
        <p14:creationId xmlns:p14="http://schemas.microsoft.com/office/powerpoint/2010/main" val="1354535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341301"/>
            <a:ext cx="831988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Don’t let students take their practical books out of the department. As the lab books are no longer going to be published it may make sense to print out the </a:t>
            </a:r>
            <a:r>
              <a:rPr lang="en-GB" sz="2800" dirty="0" err="1"/>
              <a:t>practicals</a:t>
            </a:r>
            <a:r>
              <a:rPr lang="en-GB" sz="2800" dirty="0"/>
              <a:t> for a file to be kept in the department.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Students can be assessed on </a:t>
            </a:r>
            <a:r>
              <a:rPr lang="en-GB" sz="2800" dirty="0" err="1"/>
              <a:t>practicals</a:t>
            </a:r>
            <a:r>
              <a:rPr lang="en-GB" sz="2800" dirty="0"/>
              <a:t> not in the practical book just add them to your records for the practical endorsement.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6705" y="194992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More tips</a:t>
            </a:r>
          </a:p>
        </p:txBody>
      </p:sp>
    </p:spTree>
    <p:extLst>
      <p:ext uri="{BB962C8B-B14F-4D97-AF65-F5344CB8AC3E}">
        <p14:creationId xmlns:p14="http://schemas.microsoft.com/office/powerpoint/2010/main" val="1127543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26705" y="194992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Useful resources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74073" y="1210339"/>
            <a:ext cx="822366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/>
              <a:t>On all </a:t>
            </a:r>
            <a:r>
              <a:rPr lang="en-GB" sz="2400" dirty="0" err="1"/>
              <a:t>Eduqas</a:t>
            </a:r>
            <a:r>
              <a:rPr lang="en-GB" sz="2400" dirty="0"/>
              <a:t> A level science web pages (under all course materials):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Lab book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Teacher / technician guidance for specified </a:t>
            </a:r>
            <a:r>
              <a:rPr lang="en-GB" sz="2400" dirty="0" err="1"/>
              <a:t>practicals</a:t>
            </a:r>
            <a:endParaRPr lang="en-GB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General student practical guidance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CPAC links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Practical endorsement FAQs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The practical endorsement standard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Student record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Teacher record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Pen portraits (included in your pack)</a:t>
            </a:r>
          </a:p>
          <a:p>
            <a:pPr lvl="0"/>
            <a:r>
              <a:rPr lang="en-GB" sz="2400" dirty="0"/>
              <a:t>CPD material from each Autumn (available on the secure website in the CPD folder in the resources folder)</a:t>
            </a:r>
          </a:p>
          <a:p>
            <a:pPr lvl="0"/>
            <a:endParaRPr lang="en-GB" sz="2400" dirty="0"/>
          </a:p>
          <a:p>
            <a:pPr lvl="0"/>
            <a:endParaRPr lang="en-GB" sz="2400" dirty="0"/>
          </a:p>
          <a:p>
            <a:r>
              <a:rPr lang="en-GB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97996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Entries for the practical endorsement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8694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1884933"/>
            <a:ext cx="831988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This is a true and accurate written statement made by a centre to their AO which confirms that for each learner the centre has ensured that they have:</a:t>
            </a:r>
          </a:p>
          <a:p>
            <a:r>
              <a:rPr lang="en-GB" sz="3200" dirty="0"/>
              <a:t>(a) completed at least 12 practical activities as required by the awarding organisation, and </a:t>
            </a:r>
          </a:p>
          <a:p>
            <a:r>
              <a:rPr lang="en-GB" sz="3200" dirty="0"/>
              <a:t>(b) made a contemporaneous record of the work which that learner has undertaken during those practical activities.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Practical science statement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098454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This will be covered by the annual head of centre declaration form which will be sent to all centres and the </a:t>
            </a:r>
            <a:r>
              <a:rPr lang="en-GB" sz="2800" dirty="0" err="1"/>
              <a:t>headteacher</a:t>
            </a:r>
            <a:r>
              <a:rPr lang="en-GB" sz="2800" dirty="0"/>
              <a:t> will be required to sign.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Practical science statement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495514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By 15 May via the WJEC secure website each centre will have to enter for each candidate their result in the practical endorsement.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Submission of results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264472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158065"/>
            <a:ext cx="831988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/>
              <a:t>The purpose of the visit is to ensure that centres 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implementing practical endorsement appropriately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applying the assessment criteria (CPAC) correctly</a:t>
            </a:r>
          </a:p>
          <a:p>
            <a:endParaRPr lang="en-GB" sz="2800" dirty="0"/>
          </a:p>
          <a:p>
            <a:r>
              <a:rPr lang="en-GB" sz="2800" i="1" dirty="0"/>
              <a:t>The monitoring process is </a:t>
            </a:r>
            <a:r>
              <a:rPr lang="en-GB" sz="2800" b="1" i="1" dirty="0"/>
              <a:t>not</a:t>
            </a:r>
            <a:r>
              <a:rPr lang="en-GB" sz="2800" i="1" dirty="0"/>
              <a:t> intended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moderate or adjust the results of individual candidates</a:t>
            </a:r>
          </a:p>
          <a:p>
            <a:pPr>
              <a:lnSpc>
                <a:spcPct val="150000"/>
              </a:lnSpc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purpose</a:t>
            </a:r>
          </a:p>
        </p:txBody>
      </p:sp>
    </p:spTree>
    <p:extLst>
      <p:ext uri="{BB962C8B-B14F-4D97-AF65-F5344CB8AC3E}">
        <p14:creationId xmlns:p14="http://schemas.microsoft.com/office/powerpoint/2010/main" val="26251995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414795"/>
            <a:ext cx="476951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Any Questions?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739" y="1147172"/>
            <a:ext cx="8247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Gotham Rounded Book" pitchFamily="50" charset="0"/>
              </a:rPr>
              <a:t>If you have any queries please contact - </a:t>
            </a:r>
          </a:p>
          <a:p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r>
              <a:rPr lang="en-US" sz="2000" kern="1100" spc="-50" dirty="0">
                <a:solidFill>
                  <a:schemeClr val="bg1"/>
                </a:solidFill>
                <a:latin typeface="Gotham Rounded Book"/>
                <a:cs typeface="Gotham Rounded Book"/>
              </a:rPr>
              <a:t>helen.francis@eduqas.co.uk</a:t>
            </a:r>
          </a:p>
          <a:p>
            <a:endParaRPr lang="en-US" sz="2000" kern="1100" spc="-50" dirty="0">
              <a:latin typeface="Gotham Rounded Book"/>
              <a:cs typeface="Gotham Rounded Book"/>
            </a:endParaRPr>
          </a:p>
          <a:p>
            <a:endParaRPr lang="en-US" sz="20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endParaRPr lang="en-GB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30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158065"/>
            <a:ext cx="8319883" cy="368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Each centre will be visited at least once, in at least one of the sciences, during each monitoring cycle.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GB" sz="2800" dirty="0"/>
              <a:t>i.e. learners could be seen in either the first or second year of their A level course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If a centre has 140+ learners in any of the A level sciences, then each science in that centre will have a monitoring visit from their AO</a:t>
            </a:r>
          </a:p>
          <a:p>
            <a:pPr>
              <a:lnSpc>
                <a:spcPct val="150000"/>
              </a:lnSpc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How visits are planned</a:t>
            </a:r>
          </a:p>
        </p:txBody>
      </p:sp>
    </p:spTree>
    <p:extLst>
      <p:ext uri="{BB962C8B-B14F-4D97-AF65-F5344CB8AC3E}">
        <p14:creationId xmlns:p14="http://schemas.microsoft.com/office/powerpoint/2010/main" val="236614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158065"/>
            <a:ext cx="831988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/>
              <a:t>Monitors: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are subject specialists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represent the AO they have been appointed for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only monitor the subject in a centre which is following the specification of the AO they represent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should not have any contact with other sciences in the centre following other AO specifications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Monitors</a:t>
            </a:r>
          </a:p>
        </p:txBody>
      </p:sp>
    </p:spTree>
    <p:extLst>
      <p:ext uri="{BB962C8B-B14F-4D97-AF65-F5344CB8AC3E}">
        <p14:creationId xmlns:p14="http://schemas.microsoft.com/office/powerpoint/2010/main" val="15558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426636"/>
            <a:ext cx="8735456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600" dirty="0"/>
              <a:t>Documented plans to carry out sufficient practical activities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600" dirty="0"/>
              <a:t>A record of each  practical activity undertaken and the date when this was completed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600" dirty="0"/>
              <a:t>A record of the criteria being assessed in that practical activity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600" dirty="0"/>
              <a:t>A record of student attendance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600" dirty="0"/>
              <a:t>A record of which student met the criteria and which did not;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600" dirty="0"/>
              <a:t>Student work showing evidence required for the particular task with date</a:t>
            </a:r>
          </a:p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600" dirty="0"/>
              <a:t>Any associated materials provided for the practical activity e.g. written instructions given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952660"/>
            <a:ext cx="7666677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Evidence that needs to be available:</a:t>
            </a:r>
          </a:p>
        </p:txBody>
      </p:sp>
    </p:spTree>
    <p:extLst>
      <p:ext uri="{BB962C8B-B14F-4D97-AF65-F5344CB8AC3E}">
        <p14:creationId xmlns:p14="http://schemas.microsoft.com/office/powerpoint/2010/main" val="414433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9" y="1791526"/>
            <a:ext cx="83198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/>
              <a:t>The monitor will: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meet the Lead teacher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observe a lesson including a practical activity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discuss the teacher’s CPAC assessment of the students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meet students and discuss the practical work that students have been doing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view the work of students from lesson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view teachers’ records of assessment of practical work.</a:t>
            </a:r>
          </a:p>
          <a:p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The day of the visit</a:t>
            </a:r>
          </a:p>
        </p:txBody>
      </p:sp>
    </p:spTree>
    <p:extLst>
      <p:ext uri="{BB962C8B-B14F-4D97-AF65-F5344CB8AC3E}">
        <p14:creationId xmlns:p14="http://schemas.microsoft.com/office/powerpoint/2010/main" val="1837911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7" y="1793122"/>
            <a:ext cx="8319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vast majority of all centres pass on the first visit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Excellent practice being seen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 wide range of practical work is being completed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Lots of extra equipment being used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emphasis in practical work as changed from needing to get the “right” answer to the right answer is the one your data presents</a:t>
            </a:r>
          </a:p>
          <a:p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8319882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Feedback from the visits completed so far</a:t>
            </a:r>
          </a:p>
        </p:txBody>
      </p:sp>
    </p:spTree>
    <p:extLst>
      <p:ext uri="{BB962C8B-B14F-4D97-AF65-F5344CB8AC3E}">
        <p14:creationId xmlns:p14="http://schemas.microsoft.com/office/powerpoint/2010/main" val="364690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8" y="2124035"/>
            <a:ext cx="83198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Not engaging with the training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Treating activities like controlled assessments under exam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Treating activities as coursework to be written up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Treating individual activities as pass / fail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Level of competence set too low or too high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Not looking at students working, just recording the date carried 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Staffing patterns and staff changes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39" y="1308919"/>
            <a:ext cx="8723581" cy="85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Key issues for </a:t>
            </a:r>
            <a:r>
              <a:rPr lang="en-US" sz="3100" kern="1100" spc="-50" dirty="0" err="1">
                <a:solidFill>
                  <a:srgbClr val="DF3C06"/>
                </a:solidFill>
                <a:latin typeface="Gotham Rounded Book"/>
                <a:cs typeface="Gotham Rounded Book"/>
              </a:rPr>
              <a:t>centres</a:t>
            </a:r>
            <a:r>
              <a:rPr lang="en-US" sz="3100" kern="1100" spc="-50" dirty="0">
                <a:solidFill>
                  <a:srgbClr val="DF3C06"/>
                </a:solidFill>
                <a:latin typeface="Gotham Rounded Book"/>
                <a:cs typeface="Gotham Rounded Book"/>
              </a:rPr>
              <a:t> not meeting the requirements</a:t>
            </a:r>
          </a:p>
        </p:txBody>
      </p:sp>
    </p:spTree>
    <p:extLst>
      <p:ext uri="{BB962C8B-B14F-4D97-AF65-F5344CB8AC3E}">
        <p14:creationId xmlns:p14="http://schemas.microsoft.com/office/powerpoint/2010/main" val="2478206105"/>
      </p:ext>
    </p:extLst>
  </p:cSld>
  <p:clrMapOvr>
    <a:masterClrMapping/>
  </p:clrMapOvr>
</p:sld>
</file>

<file path=ppt/theme/theme1.xml><?xml version="1.0" encoding="utf-8"?>
<a:theme xmlns:a="http://schemas.openxmlformats.org/drawingml/2006/main" name="1.2 The Moitoring Vis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tatistics" ma:contentTypeID="0x01010012F5B0607A72CA4AB3D5EA9A27B3AA7000CC64BB89231DF84BAC5E1A937D4AF590" ma:contentTypeVersion="87" ma:contentTypeDescription="" ma:contentTypeScope="" ma:versionID="71e3f62343f68abb4689091417482029">
  <xsd:schema xmlns:xsd="http://www.w3.org/2001/XMLSchema" xmlns:xs="http://www.w3.org/2001/XMLSchema" xmlns:p="http://schemas.microsoft.com/office/2006/metadata/properties" xmlns:ns1="http://schemas.microsoft.com/sharepoint/v3" xmlns:ns3="36f98b4f-ba65-4a7d-9a34-48b23de556cb" xmlns:ns4="3c38e660-edc8-4fff-b370-f287347f023b" targetNamespace="http://schemas.microsoft.com/office/2006/metadata/properties" ma:root="true" ma:fieldsID="2586354eb4ad98fddcd1f6e7ad9d05d8" ns1:_="" ns3:_="" ns4:_="">
    <xsd:import namespace="http://schemas.microsoft.com/sharepoint/v3"/>
    <xsd:import namespace="36f98b4f-ba65-4a7d-9a34-48b23de556cb"/>
    <xsd:import namespace="3c38e660-edc8-4fff-b370-f287347f023b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4:WJEC_x0020_Language" minOccurs="0"/>
                <xsd:element ref="ns4:WJEC_x0020_Available_x0020_Online" minOccurs="0"/>
                <xsd:element ref="ns1:PublishingStartDate" minOccurs="0"/>
                <xsd:element ref="ns1:PublishingExpirationDate" minOccurs="0"/>
                <xsd:element ref="ns3:k48d8005054a4dd09ad49b7c837f0781" minOccurs="0"/>
                <xsd:element ref="ns3:TaxCatchAll" minOccurs="0"/>
                <xsd:element ref="ns3:TaxCatchAllLabel" minOccurs="0"/>
                <xsd:element ref="ns3:aa87a6a0bdfe4bfb97a25745bc8270e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3" ma:description="can't delete this colum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7" nillable="true" ma:displayName="Scheduling Start Date" ma:description="" ma:internalName="PublishingStartDate" ma:readOnly="false">
      <xsd:simpleType>
        <xsd:restriction base="dms:Unknown"/>
      </xsd:simpleType>
    </xsd:element>
    <xsd:element name="PublishingExpirationDate" ma:index="8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98b4f-ba65-4a7d-9a34-48b23de556cb" elementFormDefault="qualified">
    <xsd:import namespace="http://schemas.microsoft.com/office/2006/documentManagement/types"/>
    <xsd:import namespace="http://schemas.microsoft.com/office/infopath/2007/PartnerControls"/>
    <xsd:element name="k48d8005054a4dd09ad49b7c837f0781" ma:index="14" nillable="true" ma:taxonomy="true" ma:internalName="k48d8005054a4dd09ad49b7c837f0781" ma:taxonomyFieldName="WJEC_x0020_Audiences" ma:displayName="WJEC Audiences" ma:readOnly="false" ma:fieldId="{448d8005-054a-4dd0-9ad4-9b7c837f0781}" ma:taxonomyMulti="true" ma:sspId="fd004107-dac0-45af-83fb-11757b2c8399" ma:termSetId="166b6179-d2c6-4c70-a6b7-272e06564e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3317158d-5997-432d-8f64-ed5253ed3d4a}" ma:internalName="TaxCatchAll" ma:readOnly="false" ma:showField="CatchAllData" ma:web="36f98b4f-ba65-4a7d-9a34-48b23de556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3317158d-5997-432d-8f64-ed5253ed3d4a}" ma:internalName="TaxCatchAllLabel" ma:readOnly="true" ma:showField="CatchAllDataLabel" ma:web="36f98b4f-ba65-4a7d-9a34-48b23de556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a87a6a0bdfe4bfb97a25745bc8270e2" ma:index="17" nillable="true" ma:taxonomy="true" ma:internalName="aa87a6a0bdfe4bfb97a25745bc8270e2" ma:taxonomyFieldName="WJEC_x0020_Department" ma:displayName="WJEC Department" ma:readOnly="false" ma:fieldId="{aa87a6a0-bdfe-4bfb-97a2-5745bc8270e2}" ma:taxonomyMulti="true" ma:sspId="fd004107-dac0-45af-83fb-11757b2c8399" ma:termSetId="0c9e301d-bcca-45db-a9e6-62eca92a187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38e660-edc8-4fff-b370-f287347f023b" elementFormDefault="qualified">
    <xsd:import namespace="http://schemas.microsoft.com/office/2006/documentManagement/types"/>
    <xsd:import namespace="http://schemas.microsoft.com/office/infopath/2007/PartnerControls"/>
    <xsd:element name="WJEC_x0020_Language" ma:index="5" nillable="true" ma:displayName="WJEC Language" ma:default="English" ma:internalName="WJEC_x0020_Languag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6" nillable="true" ma:displayName="WJEC Available Online" ma:default="0" ma:internalName="WJEC_x0020_Available_x0020_Online" ma:readOnly="fals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WJEC_x0020_Language xmlns="3c38e660-edc8-4fff-b370-f287347f023b">
      <Value>English</Value>
    </WJEC_x0020_Language>
    <WJEC_x0020_Available_x0020_Online xmlns="3c38e660-edc8-4fff-b370-f287347f023b">false</WJEC_x0020_Available_x0020_Online>
    <TaxCatchAll xmlns="36f98b4f-ba65-4a7d-9a34-48b23de556cb" xsi:nil="true"/>
    <aa87a6a0bdfe4bfb97a25745bc8270e2 xmlns="36f98b4f-ba65-4a7d-9a34-48b23de556cb">
      <Terms xmlns="http://schemas.microsoft.com/office/infopath/2007/PartnerControls"/>
    </aa87a6a0bdfe4bfb97a25745bc8270e2>
    <k48d8005054a4dd09ad49b7c837f0781 xmlns="36f98b4f-ba65-4a7d-9a34-48b23de556cb">
      <Terms xmlns="http://schemas.microsoft.com/office/infopath/2007/PartnerControls"/>
    </k48d8005054a4dd09ad49b7c837f0781>
  </documentManagement>
</p:properties>
</file>

<file path=customXml/item4.xml><?xml version="1.0" encoding="utf-8"?>
<?mso-contentType ?>
<SharedContentType xmlns="Microsoft.SharePoint.Taxonomy.ContentTypeSync" SourceId="e1033d4c-53f7-4655-8cf6-8161ad0c09ed" ContentTypeId="0x0101001E6C9A6871140C4A8493C743FF1C286B" PreviousValue="false"/>
</file>

<file path=customXml/itemProps1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16A142-0022-4F1F-8641-3196E09FB2F3}"/>
</file>

<file path=customXml/itemProps3.xml><?xml version="1.0" encoding="utf-8"?>
<ds:datastoreItem xmlns:ds="http://schemas.openxmlformats.org/officeDocument/2006/customXml" ds:itemID="{2773DC8F-AB9D-4910-94BF-5076350377AD}">
  <ds:schemaRefs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sharepoint/v3"/>
    <ds:schemaRef ds:uri="http://schemas.microsoft.com/office/infopath/2007/PartnerControls"/>
    <ds:schemaRef ds:uri="2f2f9355-f80e-4d7b-937a-0c27cfa03643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24B4A4F6-2452-4D56-8CEE-649BB974A50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1.2 The Moitoring Visit</Template>
  <TotalTime>884</TotalTime>
  <Words>1429</Words>
  <Application>Microsoft Office PowerPoint</Application>
  <PresentationFormat>On-screen Show (4:3)</PresentationFormat>
  <Paragraphs>155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Bliss-Light</vt:lpstr>
      <vt:lpstr>Calibri</vt:lpstr>
      <vt:lpstr>Gotham Rounded Book</vt:lpstr>
      <vt:lpstr>Wingdings</vt:lpstr>
      <vt:lpstr>1.2 The Moitoring Visit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Morgan, Eira</cp:lastModifiedBy>
  <cp:revision>34</cp:revision>
  <cp:lastPrinted>2016-10-31T12:13:54Z</cp:lastPrinted>
  <dcterms:created xsi:type="dcterms:W3CDTF">2015-10-15T11:37:47Z</dcterms:created>
  <dcterms:modified xsi:type="dcterms:W3CDTF">2025-04-03T11:27:14Z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0x01010012F5B0607A72CA4AB3D5EA9A27B3AA7000CC64BB89231DF84BAC5E1A937D4AF590</vt:lpwstr>
  </property>
  <property fmtid="{D5CDD505-2E9C-101B-9397-08002B2CF9AE}" pid="3" name="WJEC_x0020_Department">
    <vt:lpwstr/>
  </property>
  <property fmtid="{D5CDD505-2E9C-101B-9397-08002B2CF9AE}" pid="4" name="WJEC Department">
    <vt:lpwstr/>
  </property>
  <property fmtid="{D5CDD505-2E9C-101B-9397-08002B2CF9AE}" pid="5" name="MSIP_Label_8330bda6-d095-477b-8893-df3ed8791773_Enabled">
    <vt:lpwstr>true</vt:lpwstr>
  </property>
  <property fmtid="{D5CDD505-2E9C-101B-9397-08002B2CF9AE}" pid="6" name="MSIP_Label_8330bda6-d095-477b-8893-df3ed8791773_SetDate">
    <vt:lpwstr>2025-04-03T11:26:54Z</vt:lpwstr>
  </property>
  <property fmtid="{D5CDD505-2E9C-101B-9397-08002B2CF9AE}" pid="7" name="MSIP_Label_8330bda6-d095-477b-8893-df3ed8791773_Method">
    <vt:lpwstr>Privileged</vt:lpwstr>
  </property>
  <property fmtid="{D5CDD505-2E9C-101B-9397-08002B2CF9AE}" pid="8" name="MSIP_Label_8330bda6-d095-477b-8893-df3ed8791773_Name">
    <vt:lpwstr>8330bda6-d095-477b-8893-df3ed8791773</vt:lpwstr>
  </property>
  <property fmtid="{D5CDD505-2E9C-101B-9397-08002B2CF9AE}" pid="9" name="MSIP_Label_8330bda6-d095-477b-8893-df3ed8791773_SiteId">
    <vt:lpwstr>b6d3492e-0aa1-4a60-840d-b706a96e670d</vt:lpwstr>
  </property>
  <property fmtid="{D5CDD505-2E9C-101B-9397-08002B2CF9AE}" pid="10" name="MSIP_Label_8330bda6-d095-477b-8893-df3ed8791773_ActionId">
    <vt:lpwstr>de23e09b-eabd-40da-a93c-4b2e87e7ef30</vt:lpwstr>
  </property>
  <property fmtid="{D5CDD505-2E9C-101B-9397-08002B2CF9AE}" pid="11" name="MSIP_Label_8330bda6-d095-477b-8893-df3ed8791773_ContentBits">
    <vt:lpwstr>0</vt:lpwstr>
  </property>
  <property fmtid="{D5CDD505-2E9C-101B-9397-08002B2CF9AE}" pid="12" name="MSIP_Label_8330bda6-d095-477b-8893-df3ed8791773_Tag">
    <vt:lpwstr>10, 0, 1, 1</vt:lpwstr>
  </property>
  <property fmtid="{D5CDD505-2E9C-101B-9397-08002B2CF9AE}" pid="13" name="MediaServiceImageTags">
    <vt:lpwstr/>
  </property>
  <property fmtid="{D5CDD505-2E9C-101B-9397-08002B2CF9AE}" pid="14" name="WJEC_x0020_Audiences">
    <vt:lpwstr/>
  </property>
  <property fmtid="{D5CDD505-2E9C-101B-9397-08002B2CF9AE}" pid="15" name="bd6821cb7d3c4b4ab1e70668a679dc90">
    <vt:lpwstr/>
  </property>
  <property fmtid="{D5CDD505-2E9C-101B-9397-08002B2CF9AE}" pid="16" name="i2be6ccaef284b9d8cadff396f0db8d6">
    <vt:lpwstr/>
  </property>
  <property fmtid="{D5CDD505-2E9C-101B-9397-08002B2CF9AE}" pid="17" name="WJEC Audiences">
    <vt:lpwstr/>
  </property>
  <property fmtid="{D5CDD505-2E9C-101B-9397-08002B2CF9AE}" pid="18" name="Level">
    <vt:lpwstr/>
  </property>
  <property fmtid="{D5CDD505-2E9C-101B-9397-08002B2CF9AE}" pid="19" name="WJEC_x0020_Subject">
    <vt:lpwstr/>
  </property>
  <property fmtid="{D5CDD505-2E9C-101B-9397-08002B2CF9AE}" pid="20" name="lcf76f155ced4ddcb4097134ff3c332f">
    <vt:lpwstr/>
  </property>
  <property fmtid="{D5CDD505-2E9C-101B-9397-08002B2CF9AE}" pid="21" name="WJEC Subject">
    <vt:lpwstr/>
  </property>
</Properties>
</file>