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sldIdLst>
    <p:sldId id="279" r:id="rId5"/>
    <p:sldId id="312" r:id="rId6"/>
    <p:sldId id="31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C51"/>
    <a:srgbClr val="E9004B"/>
    <a:srgbClr val="FFE1F0"/>
    <a:srgbClr val="A55896"/>
    <a:srgbClr val="7C7C7C"/>
    <a:srgbClr val="65B2E6"/>
    <a:srgbClr val="C6C6C6"/>
    <a:srgbClr val="1E70C0"/>
    <a:srgbClr val="009FE3"/>
    <a:srgbClr val="3DA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6974A-FA44-4F9B-97CB-ED024E371F0D}" v="1" dt="2024-02-19T08:31:45.696"/>
    <p1510:client id="{AC2E5CB4-C273-3689-E8A7-35040DBC9812}" v="24" dt="2024-02-19T13:52:43.395"/>
    <p1510:client id="{BBEF81A6-E344-443B-AFE1-4DFA4AC90C29}" v="17" dt="2024-02-18T20:24:38.561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93792" autoAdjust="0"/>
  </p:normalViewPr>
  <p:slideViewPr>
    <p:cSldViewPr snapToGrid="0" snapToObjects="1">
      <p:cViewPr varScale="1">
        <p:scale>
          <a:sx n="103" d="100"/>
          <a:sy n="103" d="100"/>
        </p:scale>
        <p:origin x="372" y="144"/>
      </p:cViewPr>
      <p:guideLst/>
    </p:cSldViewPr>
  </p:slideViewPr>
  <p:outlineViewPr>
    <p:cViewPr>
      <p:scale>
        <a:sx n="33" d="100"/>
        <a:sy n="33" d="100"/>
      </p:scale>
      <p:origin x="0" y="-201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191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94BE0-A7E2-EB4B-A3C8-B89DFE5757F9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1C372-17FF-C94C-B4E4-053BFC8B0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2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F67C-545B-4744-A9ED-5E7C4BAB4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46A66-FB05-CD45-B268-BB9FCF79F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C6EE4-72D2-2944-9BE4-1D0F6AFF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18166-B3E0-8342-849D-01F81966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D107F-0FB0-2240-9117-8C80A7ED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3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AF22-5B4B-2B47-8B57-18B58960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6DC34-59C1-1E42-A450-F9EE038BE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4019B-70AE-7D41-9056-DF8EB0D0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529C3-3B68-6F41-AAFF-468C6679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60FD-919C-3647-AD1B-D49AAFD0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5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B375E4-1413-6C44-9A47-6F559F70D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8E503D-4629-B744-A029-95AEB570C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16289-030B-C149-9F54-3F859066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39239-C200-4943-982D-A93D2D79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9B61D-4807-BD4B-AAF7-8DA871D2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33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6149-BE0C-2046-A49D-F5CE44BF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3F722-4DA5-BE4D-8A60-6A4E07B0A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546AE-DCE5-E049-B20E-DFA5A992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70233-5C20-224C-B23D-110F6981E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6F6AE-532E-8245-A061-B1FE5D93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7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C953-2D41-354A-852B-F1B0AAFA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EE157-E6D8-114A-8AC7-1B48E51A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CA462-19B6-6647-9673-46AE4A2F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D133D-7942-3144-BC9F-525CB8DB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06782-B759-BE42-9AFF-8FCD196C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3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B2CB-8B58-A64C-B08A-C448B8C0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22F5F-9036-794C-B68D-FFE8599D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B3D62-2A10-1C46-A1D3-0E7663BFD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E37C2-8EE4-AF4C-A065-950A0D96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84F54-000F-6E4A-9748-34E06DE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E3B76-57E2-1644-A520-35EFBCDE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9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5BE6-7882-B446-8729-D401341FB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01C92-7902-E845-AA26-F76B851C5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803BC-6B3E-3242-8C66-A27B4EFAD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74C0B-7259-8747-A5C6-E4946E769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3F3DE-EE2A-7A47-A264-C07028B7E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ED30C-D95F-EB44-BFA4-3E6259DBC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9EC89-E42A-DD4C-A35D-793FB635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57240-6083-D54F-A130-44DC061A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9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253F1-D01F-EB40-81EB-97AF969F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620CB-899B-F940-97CE-4E66C6EB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82D1B-EDE9-3840-B9DE-CA11CD8C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2380A-2F38-6E48-BBE5-76AFF9D2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9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46787-A4E8-8042-8DAC-8BBAFDAF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3B5B3-71EA-6842-AF67-A7017ABA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C118A-F06E-F748-9D86-21DCDCAD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0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9159-E1C5-C84B-BE0E-74A846B3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3A114-2EF7-7C45-A19E-729139082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4" y="996950"/>
            <a:ext cx="37909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DEA04-8F6E-B74C-8698-E90AED35A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371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8EADC-ECAC-E94C-B344-7E5C3AEA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F63B7-F534-3743-AEF6-416534E6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C0C58-D218-0F49-859A-177C2110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AFE1BAE4-C883-49AF-BA32-0D30C0716E1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6612" y="3616325"/>
            <a:ext cx="3935413" cy="23431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A895AA2C-485E-4EA1-8794-8AACE311EF25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696074" y="1771650"/>
            <a:ext cx="990600" cy="10572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martArt Placeholder 13">
            <a:extLst>
              <a:ext uri="{FF2B5EF4-FFF2-40B4-BE49-F238E27FC236}">
                <a16:creationId xmlns:a16="http://schemas.microsoft.com/office/drawing/2014/main" id="{611735BB-73FE-494F-97B3-F326AD564F0E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6696075" y="3225800"/>
            <a:ext cx="990600" cy="12382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SmartArt Placeholder 15">
            <a:extLst>
              <a:ext uri="{FF2B5EF4-FFF2-40B4-BE49-F238E27FC236}">
                <a16:creationId xmlns:a16="http://schemas.microsoft.com/office/drawing/2014/main" id="{741FAB85-B0F4-4657-A1AB-2394EE3F59B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6696074" y="4594225"/>
            <a:ext cx="990602" cy="12985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34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F52B-05FA-A64C-8E09-931711C8E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21631E-2FD8-E048-8FB8-9941F18D8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AFDD5-CEC0-0440-9B3C-1B6AF995A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7EAC6-1B30-2F45-AAEC-A65294B4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44189-E3EF-9845-B898-DF3079C6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DEF43-24EB-B649-882F-533218EC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1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F7B30-7753-5741-AD1B-195C35FD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7207C-507C-0246-B04D-A2806B69A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C352A-10A9-E34E-81B7-EE88BEE1C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FEC9B-ED80-E040-B096-D346576BEFAE}" type="datetimeFigureOut">
              <a:rPr lang="en-US" smtClean="0"/>
              <a:t>2/21/2024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BC208-2AD8-8643-AC1B-42F1DD335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319CF-8260-D34D-AEC3-463736EA1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8B0CC-5711-5047-9709-498589CE683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49D5532-0AE8-D241-82C3-6B52EB5C84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662" y="307906"/>
            <a:ext cx="1074580" cy="107458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BD4E19-D571-C349-BEF2-E7D205896CC7}"/>
              </a:ext>
            </a:extLst>
          </p:cNvPr>
          <p:cNvSpPr/>
          <p:nvPr userDrawn="1"/>
        </p:nvSpPr>
        <p:spPr>
          <a:xfrm flipV="1">
            <a:off x="1" y="6604000"/>
            <a:ext cx="6676570" cy="254000"/>
          </a:xfrm>
          <a:prstGeom prst="rect">
            <a:avLst/>
          </a:prstGeom>
          <a:solidFill>
            <a:srgbClr val="3DA0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90E01-A17D-384C-AA0F-413ABAF5593D}"/>
              </a:ext>
            </a:extLst>
          </p:cNvPr>
          <p:cNvSpPr/>
          <p:nvPr userDrawn="1"/>
        </p:nvSpPr>
        <p:spPr>
          <a:xfrm flipV="1">
            <a:off x="6676570" y="6604000"/>
            <a:ext cx="2757715" cy="254000"/>
          </a:xfrm>
          <a:prstGeom prst="rect">
            <a:avLst/>
          </a:prstGeom>
          <a:solidFill>
            <a:srgbClr val="E65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0D681-BDC3-4044-8AAB-207FF3C14EFE}"/>
              </a:ext>
            </a:extLst>
          </p:cNvPr>
          <p:cNvSpPr/>
          <p:nvPr userDrawn="1"/>
        </p:nvSpPr>
        <p:spPr>
          <a:xfrm flipV="1">
            <a:off x="9434285" y="6604000"/>
            <a:ext cx="2757715" cy="254000"/>
          </a:xfrm>
          <a:prstGeom prst="rect">
            <a:avLst/>
          </a:prstGeom>
          <a:solidFill>
            <a:srgbClr val="FFC8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9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F381-611C-4DD4-AD1E-2604E6AD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0" y="268499"/>
            <a:ext cx="7725705" cy="1325563"/>
          </a:xfrm>
        </p:spPr>
        <p:txBody>
          <a:bodyPr anchor="t">
            <a:noAutofit/>
          </a:bodyPr>
          <a:lstStyle/>
          <a:p>
            <a:pPr indent="457200" algn="ctr"/>
            <a:r>
              <a:rPr lang="en-GB" sz="3600" dirty="0">
                <a:solidFill>
                  <a:srgbClr val="DA1C51"/>
                </a:solidFill>
                <a:effectLst/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LEVEL 1/2 PERFORMING ARTS </a:t>
            </a:r>
            <a:br>
              <a:rPr lang="en-GB" sz="3600" dirty="0">
                <a:effectLst/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DA1C51"/>
                </a:solidFill>
                <a:effectLst/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(TECHNICAL AWARD)</a:t>
            </a:r>
            <a:br>
              <a:rPr lang="en-US" kern="1100" spc="-30" dirty="0">
                <a:solidFill>
                  <a:srgbClr val="A55896"/>
                </a:solidFill>
                <a:latin typeface="Gotham Rounded Book" pitchFamily="50" charset="0"/>
                <a:cs typeface="Arial" panose="020B0604020202020204" pitchFamily="34" charset="0"/>
              </a:rPr>
            </a:br>
            <a:endParaRPr lang="en-GB" dirty="0">
              <a:solidFill>
                <a:srgbClr val="A5589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C2A51F-51FD-2AE5-00EF-EC32C842378D}"/>
              </a:ext>
            </a:extLst>
          </p:cNvPr>
          <p:cNvSpPr/>
          <p:nvPr/>
        </p:nvSpPr>
        <p:spPr>
          <a:xfrm flipV="1">
            <a:off x="0" y="1507150"/>
            <a:ext cx="12191997" cy="45719"/>
          </a:xfrm>
          <a:prstGeom prst="rect">
            <a:avLst/>
          </a:prstGeom>
          <a:solidFill>
            <a:srgbClr val="E900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erson in a grey shirt and blue jeans jumping in the air&#10;&#10;Description automatically generated with low confidence">
            <a:extLst>
              <a:ext uri="{FF2B5EF4-FFF2-40B4-BE49-F238E27FC236}">
                <a16:creationId xmlns:a16="http://schemas.microsoft.com/office/drawing/2014/main" id="{B572B290-B875-E7C3-E958-1F6D9A44D7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A1C51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81109" y="1592996"/>
            <a:ext cx="2314575" cy="2665840"/>
          </a:xfrm>
          <a:prstGeom prst="rect">
            <a:avLst/>
          </a:prstGeom>
        </p:spPr>
      </p:pic>
      <p:pic>
        <p:nvPicPr>
          <p:cNvPr id="17" name="Picture 16" descr="A picture containing person, black and white, electronics, indoor&#10;&#10;Description automatically generated">
            <a:extLst>
              <a:ext uri="{FF2B5EF4-FFF2-40B4-BE49-F238E27FC236}">
                <a16:creationId xmlns:a16="http://schemas.microsoft.com/office/drawing/2014/main" id="{D37EAB95-1078-1AFC-FA6C-52461E8A5B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A1C51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10259" y="1587220"/>
            <a:ext cx="2528880" cy="26716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44004B0-0BA2-4734-B9B4-BC2B2E50431D}"/>
              </a:ext>
            </a:extLst>
          </p:cNvPr>
          <p:cNvSpPr txBox="1"/>
          <p:nvPr/>
        </p:nvSpPr>
        <p:spPr>
          <a:xfrm>
            <a:off x="781050" y="4486274"/>
            <a:ext cx="10334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DA1C51"/>
                </a:solidFill>
                <a:effectLst/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Unit 1 Performing</a:t>
            </a:r>
          </a:p>
          <a:p>
            <a:pPr algn="ctr"/>
            <a:r>
              <a:rPr lang="en-GB" sz="3600" dirty="0">
                <a:solidFill>
                  <a:srgbClr val="DA1C51"/>
                </a:solidFill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Industry Insights Series</a:t>
            </a:r>
            <a:endParaRPr lang="en-GB" sz="3600" dirty="0">
              <a:solidFill>
                <a:srgbClr val="DA1C51"/>
              </a:solidFill>
              <a:effectLst/>
              <a:latin typeface="Arial" panose="020B0604020202020204" pitchFamily="34" charset="0"/>
              <a:ea typeface="Gotham Rounded Book" pitchFamily="50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A logo with text and a book&#10;&#10;Description automatically generated">
            <a:extLst>
              <a:ext uri="{FF2B5EF4-FFF2-40B4-BE49-F238E27FC236}">
                <a16:creationId xmlns:a16="http://schemas.microsoft.com/office/drawing/2014/main" id="{5490BB44-FB9C-F85C-4C05-22829D116F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7" t="9680" r="15653" b="13006"/>
          <a:stretch/>
        </p:blipFill>
        <p:spPr>
          <a:xfrm>
            <a:off x="295681" y="388373"/>
            <a:ext cx="1717040" cy="942834"/>
          </a:xfrm>
          <a:prstGeom prst="rect">
            <a:avLst/>
          </a:prstGeom>
        </p:spPr>
      </p:pic>
      <p:pic>
        <p:nvPicPr>
          <p:cNvPr id="5" name="Picture 4" descr="A person sitting in a chair holding a paper&#10;&#10;Description automatically generated">
            <a:extLst>
              <a:ext uri="{FF2B5EF4-FFF2-40B4-BE49-F238E27FC236}">
                <a16:creationId xmlns:a16="http://schemas.microsoft.com/office/drawing/2014/main" id="{23110E4A-1231-5B47-2FB8-2D5D108F49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A1C51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95684" y="1587220"/>
            <a:ext cx="2314575" cy="2671616"/>
          </a:xfrm>
          <a:prstGeom prst="rect">
            <a:avLst/>
          </a:prstGeom>
        </p:spPr>
      </p:pic>
      <p:pic>
        <p:nvPicPr>
          <p:cNvPr id="10" name="Picture 9" descr="A person wearing headphones and holding a microphone&#10;&#10;Description automatically generated">
            <a:extLst>
              <a:ext uri="{FF2B5EF4-FFF2-40B4-BE49-F238E27FC236}">
                <a16:creationId xmlns:a16="http://schemas.microsoft.com/office/drawing/2014/main" id="{ECA94D36-FE19-32F3-93A7-B9D012AB40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A1C51">
                <a:tint val="45000"/>
                <a:satMod val="400000"/>
              </a:srgbClr>
            </a:duotone>
          </a:blip>
          <a:srcRect l="24899"/>
          <a:stretch/>
        </p:blipFill>
        <p:spPr>
          <a:xfrm>
            <a:off x="8339139" y="1587220"/>
            <a:ext cx="2700345" cy="26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7"/>
    </mc:Choice>
    <mc:Fallback xmlns="">
      <p:transition spd="slow" advTm="71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5D138-F3D1-463C-8BCA-4744B1EB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635" y="1196139"/>
            <a:ext cx="8147964" cy="46425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sz="4900" dirty="0">
                <a:solidFill>
                  <a:srgbClr val="DA1C51"/>
                </a:solidFill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Episode 1 - Musical Theatre</a:t>
            </a:r>
            <a:br>
              <a:rPr lang="en-GB" sz="1800" dirty="0">
                <a:effectLst/>
                <a:latin typeface="Gotham Rounded Book" pitchFamily="50" charset="0"/>
                <a:ea typeface="Gotham Rounded Book" pitchFamily="50" charset="0"/>
                <a:cs typeface="Gotham Rounded Book" pitchFamily="50" charset="0"/>
              </a:rPr>
            </a:br>
            <a:br>
              <a:rPr lang="en-GB" dirty="0">
                <a:solidFill>
                  <a:srgbClr val="3DA0E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B840CD-07D8-A4F2-A719-A79C2325DAA6}"/>
              </a:ext>
            </a:extLst>
          </p:cNvPr>
          <p:cNvSpPr/>
          <p:nvPr/>
        </p:nvSpPr>
        <p:spPr>
          <a:xfrm>
            <a:off x="0" y="1432856"/>
            <a:ext cx="12191997" cy="45719"/>
          </a:xfrm>
          <a:prstGeom prst="rect">
            <a:avLst/>
          </a:prstGeom>
          <a:solidFill>
            <a:srgbClr val="E900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ogo with text and a book&#10;&#10;Description automatically generated">
            <a:extLst>
              <a:ext uri="{FF2B5EF4-FFF2-40B4-BE49-F238E27FC236}">
                <a16:creationId xmlns:a16="http://schemas.microsoft.com/office/drawing/2014/main" id="{FC07924A-C940-F3D0-8B67-5C4AE44FFE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7" t="9680" r="15653" b="13006"/>
          <a:stretch/>
        </p:blipFill>
        <p:spPr>
          <a:xfrm>
            <a:off x="295681" y="388373"/>
            <a:ext cx="1717040" cy="942834"/>
          </a:xfrm>
          <a:prstGeom prst="rect">
            <a:avLst/>
          </a:prstGeom>
        </p:spPr>
      </p:pic>
      <p:pic>
        <p:nvPicPr>
          <p:cNvPr id="5" name="Isabel Canning">
            <a:hlinkClick r:id="" action="ppaction://media"/>
            <a:extLst>
              <a:ext uri="{FF2B5EF4-FFF2-40B4-BE49-F238E27FC236}">
                <a16:creationId xmlns:a16="http://schemas.microsoft.com/office/drawing/2014/main" id="{075E9991-EACC-7E47-B2EE-0D509A559EF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5530" y="2059960"/>
            <a:ext cx="5138343" cy="34679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8C2EF7-5A79-0B9D-7C9A-DE0C14E75249}"/>
              </a:ext>
            </a:extLst>
          </p:cNvPr>
          <p:cNvSpPr txBox="1"/>
          <p:nvPr/>
        </p:nvSpPr>
        <p:spPr>
          <a:xfrm>
            <a:off x="118127" y="2162712"/>
            <a:ext cx="8147964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DA1C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Isabel Canning</a:t>
            </a: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Currently on tour in Sister Act The Musical</a:t>
            </a: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Sister Mary Patrick</a:t>
            </a:r>
          </a:p>
          <a:p>
            <a:pPr algn="l"/>
            <a:endParaRPr lang="en-US" b="0" i="0" dirty="0">
              <a:solidFill>
                <a:srgbClr val="67676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i="0" dirty="0">
                <a:solidFill>
                  <a:srgbClr val="DA1C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Training:</a:t>
            </a:r>
            <a:r>
              <a:rPr lang="en-US" b="0" i="0" dirty="0">
                <a:solidFill>
                  <a:srgbClr val="DA1C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Mountview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i="0" dirty="0">
                <a:solidFill>
                  <a:srgbClr val="DA1C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Theatre credits include: 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Ethel / Ensemble in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Last It’s Summer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(London Palladium) 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Tessie / 1st cover Martha / 2nd cover Betty in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White Christmas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(UK Tour)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Walking cover Baker’s Wife in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 The Woods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(Bath Theatre Royal)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Ensemble in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Witches of Eastwick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(Sondheim Theatre)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Emma / cover Fanny Brice in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Funny Girl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(Theatre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Marigny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Paris)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D3C24-46B9-968E-A591-D8E0DD1AD380}"/>
              </a:ext>
            </a:extLst>
          </p:cNvPr>
          <p:cNvSpPr txBox="1"/>
          <p:nvPr/>
        </p:nvSpPr>
        <p:spPr>
          <a:xfrm>
            <a:off x="8266091" y="5739949"/>
            <a:ext cx="226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DA1C51"/>
                </a:solidFill>
              </a:rPr>
              <a:t>Click on image to play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6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40"/>
    </mc:Choice>
    <mc:Fallback xmlns="">
      <p:transition spd="slow" advTm="41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641" objId="5"/>
        <p14:stopEvt time="404688" objId="5"/>
        <p14:playEvt time="412183" objId="5"/>
        <p14:stopEvt time="413424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B840CD-07D8-A4F2-A719-A79C2325DAA6}"/>
              </a:ext>
            </a:extLst>
          </p:cNvPr>
          <p:cNvSpPr/>
          <p:nvPr/>
        </p:nvSpPr>
        <p:spPr>
          <a:xfrm>
            <a:off x="1" y="1432856"/>
            <a:ext cx="12191996" cy="45719"/>
          </a:xfrm>
          <a:prstGeom prst="rect">
            <a:avLst/>
          </a:prstGeom>
          <a:solidFill>
            <a:srgbClr val="E900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B6FE30-0F37-4F56-4010-5FCF97EDAEF5}"/>
              </a:ext>
            </a:extLst>
          </p:cNvPr>
          <p:cNvSpPr/>
          <p:nvPr/>
        </p:nvSpPr>
        <p:spPr>
          <a:xfrm>
            <a:off x="409576" y="2355850"/>
            <a:ext cx="6324599" cy="3568700"/>
          </a:xfrm>
          <a:prstGeom prst="rect">
            <a:avLst/>
          </a:prstGeom>
          <a:solidFill>
            <a:schemeClr val="bg1"/>
          </a:solidFill>
          <a:ln w="38100">
            <a:solidFill>
              <a:srgbClr val="DA1C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1 provides learners with a holistic knowledge and understanding of the skills and techniques needed to reproduce an existing piece of professional / published work. 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unit can be completed through any one of the following disciplines: 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spcAft>
                <a:spcPts val="3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Drama </a:t>
            </a:r>
          </a:p>
          <a:p>
            <a:pPr marL="285750" indent="-285750">
              <a:spcAft>
                <a:spcPts val="3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Music </a:t>
            </a:r>
          </a:p>
          <a:p>
            <a:pPr marL="285750" indent="-285750">
              <a:spcAft>
                <a:spcPts val="3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Music Technology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Musical Theatre (candidates will be required to demonstrate their skills in at least two out of the three disciplines of singing, dancing </a:t>
            </a:r>
            <a:r>
              <a:rPr lang="en-GB" sz="1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acting).</a:t>
            </a:r>
            <a:endParaRPr lang="en-GB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background with black dots&#10;&#10;Description automatically generated with low confidence">
            <a:extLst>
              <a:ext uri="{FF2B5EF4-FFF2-40B4-BE49-F238E27FC236}">
                <a16:creationId xmlns:a16="http://schemas.microsoft.com/office/drawing/2014/main" id="{1CF9D2C0-EDFB-5A4E-F79B-13C586E220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4253" r="83776" b="68121"/>
          <a:stretch/>
        </p:blipFill>
        <p:spPr bwMode="auto">
          <a:xfrm>
            <a:off x="782962" y="2067559"/>
            <a:ext cx="532130" cy="576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C6D911F-C33B-F971-00EE-D2250A502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092" y="1915159"/>
            <a:ext cx="2728588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GB" sz="2000" dirty="0">
                <a:solidFill>
                  <a:srgbClr val="DA1C51"/>
                </a:solidFill>
                <a:effectLst/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Unit 1 Performing</a:t>
            </a:r>
            <a:endParaRPr lang="en-GB" dirty="0">
              <a:effectLst/>
              <a:latin typeface="Arial" panose="020B0604020202020204" pitchFamily="34" charset="0"/>
              <a:ea typeface="Gotham Rounded Book" pitchFamily="50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25756-450E-AE69-1889-5E816484872E}"/>
              </a:ext>
            </a:extLst>
          </p:cNvPr>
          <p:cNvSpPr/>
          <p:nvPr/>
        </p:nvSpPr>
        <p:spPr>
          <a:xfrm>
            <a:off x="7097737" y="2359846"/>
            <a:ext cx="4834255" cy="3568700"/>
          </a:xfrm>
          <a:prstGeom prst="rect">
            <a:avLst/>
          </a:prstGeom>
          <a:solidFill>
            <a:schemeClr val="bg1"/>
          </a:solidFill>
          <a:ln w="38100">
            <a:solidFill>
              <a:srgbClr val="DA1C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Tasks</a:t>
            </a:r>
          </a:p>
          <a:p>
            <a:endParaRPr lang="en-GB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Gotham Rounded Light" pitchFamily="50" charset="0"/>
                <a:ea typeface="Gotham Rounded Book" pitchFamily="50" charset="0"/>
                <a:cs typeface="Gotham Rounded Book" pitchFamily="50" charset="0"/>
              </a:rPr>
              <a:t>Application of Application of Research &amp;</a:t>
            </a:r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en-GB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en-GB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15" descr="A red line drawing of a paper and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F2230D44-EEC5-DE9B-4192-3A46E0841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239" y="2886506"/>
            <a:ext cx="375323" cy="37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red target with a dart in the center&#10;&#10;Description automatically generated with low confidence">
            <a:extLst>
              <a:ext uri="{FF2B5EF4-FFF2-40B4-BE49-F238E27FC236}">
                <a16:creationId xmlns:a16="http://schemas.microsoft.com/office/drawing/2014/main" id="{F5D44E97-3477-3FDA-3E2C-08C83DE62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666" y="3428999"/>
            <a:ext cx="375323" cy="319775"/>
          </a:xfrm>
          <a:prstGeom prst="rect">
            <a:avLst/>
          </a:prstGeom>
        </p:spPr>
      </p:pic>
      <p:pic>
        <p:nvPicPr>
          <p:cNvPr id="10" name="Picture 9" descr="A clock and calendar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E829CB36-884F-C93C-0A2A-852552A6F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60" y="3915945"/>
            <a:ext cx="358113" cy="322302"/>
          </a:xfrm>
          <a:prstGeom prst="rect">
            <a:avLst/>
          </a:prstGeom>
        </p:spPr>
      </p:pic>
      <p:pic>
        <p:nvPicPr>
          <p:cNvPr id="11" name="Picture 10" descr="A picture containing design&#10;&#10;Description automatically generated">
            <a:extLst>
              <a:ext uri="{FF2B5EF4-FFF2-40B4-BE49-F238E27FC236}">
                <a16:creationId xmlns:a16="http://schemas.microsoft.com/office/drawing/2014/main" id="{0ABBC0A3-4D6B-14FD-85F6-CFB8A9517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217" y="4352028"/>
            <a:ext cx="292772" cy="314730"/>
          </a:xfrm>
          <a:prstGeom prst="rect">
            <a:avLst/>
          </a:prstGeom>
        </p:spPr>
      </p:pic>
      <p:pic>
        <p:nvPicPr>
          <p:cNvPr id="13" name="Picture 12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84437D80-B0B4-738A-7A58-5B54CC48B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60" y="4832831"/>
            <a:ext cx="310235" cy="403306"/>
          </a:xfrm>
          <a:prstGeom prst="rect">
            <a:avLst/>
          </a:prstGeom>
        </p:spPr>
      </p:pic>
      <p:pic>
        <p:nvPicPr>
          <p:cNvPr id="15" name="Picture 14" descr="A clipboard with a pen and checklist&#10;&#10;Description automatically generated with low confidence">
            <a:extLst>
              <a:ext uri="{FF2B5EF4-FFF2-40B4-BE49-F238E27FC236}">
                <a16:creationId xmlns:a16="http://schemas.microsoft.com/office/drawing/2014/main" id="{4D5AEAEC-EE2E-C32D-2963-36EEDEE64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67" y="5322304"/>
            <a:ext cx="389338" cy="3753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4F4C6A-E067-FFF5-9EDC-9493738A8E2B}"/>
              </a:ext>
            </a:extLst>
          </p:cNvPr>
          <p:cNvSpPr txBox="1"/>
          <p:nvPr/>
        </p:nvSpPr>
        <p:spPr>
          <a:xfrm>
            <a:off x="8043624" y="2883076"/>
            <a:ext cx="1506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B64EF3-C1C4-3869-0213-C8EBFD6BDB1D}"/>
              </a:ext>
            </a:extLst>
          </p:cNvPr>
          <p:cNvSpPr txBox="1"/>
          <p:nvPr/>
        </p:nvSpPr>
        <p:spPr>
          <a:xfrm>
            <a:off x="8043625" y="3370490"/>
            <a:ext cx="3888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Application of Research &amp; Aims</a:t>
            </a:r>
            <a:endParaRPr lang="en-GB" sz="1800" dirty="0">
              <a:effectLst/>
              <a:latin typeface="Arial" panose="020B0604020202020204" pitchFamily="34" charset="0"/>
              <a:ea typeface="Gotham Rounded Book" pitchFamily="50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5A50C7-E044-FD19-309E-DCC56CAC9C6A}"/>
              </a:ext>
            </a:extLst>
          </p:cNvPr>
          <p:cNvSpPr txBox="1"/>
          <p:nvPr/>
        </p:nvSpPr>
        <p:spPr>
          <a:xfrm>
            <a:off x="8032760" y="3857904"/>
            <a:ext cx="2563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Rehearsal Schedule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FE303B-F964-913A-1A19-5E8D6617ABDD}"/>
              </a:ext>
            </a:extLst>
          </p:cNvPr>
          <p:cNvSpPr txBox="1"/>
          <p:nvPr/>
        </p:nvSpPr>
        <p:spPr>
          <a:xfrm>
            <a:off x="8043625" y="4345318"/>
            <a:ext cx="2563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Reflective Journal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3566DA-A382-5387-9ABD-FDD543064331}"/>
              </a:ext>
            </a:extLst>
          </p:cNvPr>
          <p:cNvSpPr txBox="1"/>
          <p:nvPr/>
        </p:nvSpPr>
        <p:spPr>
          <a:xfrm>
            <a:off x="8043625" y="4812859"/>
            <a:ext cx="3538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Performance (3-6 minutes)</a:t>
            </a:r>
            <a:endParaRPr lang="en-GB" sz="1800" dirty="0">
              <a:effectLst/>
              <a:latin typeface="Arial" panose="020B0604020202020204" pitchFamily="34" charset="0"/>
              <a:ea typeface="Gotham Rounded Book" pitchFamily="50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484E3B-9F05-5FB1-F505-BE13296CC1E6}"/>
              </a:ext>
            </a:extLst>
          </p:cNvPr>
          <p:cNvSpPr txBox="1"/>
          <p:nvPr/>
        </p:nvSpPr>
        <p:spPr>
          <a:xfrm>
            <a:off x="8032759" y="5297262"/>
            <a:ext cx="1506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Gotham Rounded Book" pitchFamily="50" charset="0"/>
                <a:cs typeface="Arial" panose="020B0604020202020204" pitchFamily="34" charset="0"/>
              </a:rPr>
              <a:t>Evaluation</a:t>
            </a:r>
            <a:endParaRPr lang="en-GB" dirty="0">
              <a:effectLst/>
              <a:latin typeface="Arial" panose="020B0604020202020204" pitchFamily="34" charset="0"/>
              <a:ea typeface="Gotham Rounded Book" pitchFamily="50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logo with text and a book&#10;&#10;Description automatically generated">
            <a:extLst>
              <a:ext uri="{FF2B5EF4-FFF2-40B4-BE49-F238E27FC236}">
                <a16:creationId xmlns:a16="http://schemas.microsoft.com/office/drawing/2014/main" id="{DAFC5930-5AAE-65E4-0A1A-0B633A0225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947" t="9680" r="15653" b="13006"/>
          <a:stretch/>
        </p:blipFill>
        <p:spPr>
          <a:xfrm>
            <a:off x="295681" y="347733"/>
            <a:ext cx="1717040" cy="942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AB114-7415-44B4-183B-A7A57AF9F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290"/>
          <a:stretch/>
        </p:blipFill>
        <p:spPr>
          <a:xfrm>
            <a:off x="3261359" y="26091"/>
            <a:ext cx="5953867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"/>
    </mc:Choice>
    <mc:Fallback xmlns="">
      <p:transition spd="slow" advTm="878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315D743CEC145AAE9815F14DFC2EE" ma:contentTypeVersion="18" ma:contentTypeDescription="Create a new document." ma:contentTypeScope="" ma:versionID="86194489eb04e0ce41909b55b100e958">
  <xsd:schema xmlns:xsd="http://www.w3.org/2001/XMLSchema" xmlns:xs="http://www.w3.org/2001/XMLSchema" xmlns:p="http://schemas.microsoft.com/office/2006/metadata/properties" xmlns:ns2="82e184b6-85a8-46e3-8566-3c81e2119331" xmlns:ns3="36f98b4f-ba65-4a7d-9a34-48b23de556cb" targetNamespace="http://schemas.microsoft.com/office/2006/metadata/properties" ma:root="true" ma:fieldsID="a293042cd9c103f5b2e274899b38c7d2" ns2:_="" ns3:_="">
    <xsd:import namespace="82e184b6-85a8-46e3-8566-3c81e2119331"/>
    <xsd:import namespace="36f98b4f-ba65-4a7d-9a34-48b23de556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e184b6-85a8-46e3-8566-3c81e21193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317158d-5997-432d-8f64-ed5253ed3d4a}" ma:internalName="TaxCatchAll" ma:showField="CatchAllData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f98b4f-ba65-4a7d-9a34-48b23de556cb" xsi:nil="true"/>
    <lcf76f155ced4ddcb4097134ff3c332f xmlns="82e184b6-85a8-46e3-8566-3c81e2119331">
      <Terms xmlns="http://schemas.microsoft.com/office/infopath/2007/PartnerControls"/>
    </lcf76f155ced4ddcb4097134ff3c332f>
    <SharedWithUsers xmlns="36f98b4f-ba65-4a7d-9a34-48b23de556cb">
      <UserInfo>
        <DisplayName>Gwerfyl, Saran</DisplayName>
        <AccountId>38276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EB5F82-0837-4191-B166-56F4FEFFCA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e184b6-85a8-46e3-8566-3c81e2119331"/>
    <ds:schemaRef ds:uri="36f98b4f-ba65-4a7d-9a34-48b23de556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566087-9FA9-4DEF-9B69-3E41D95E931E}">
  <ds:schemaRefs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6f98b4f-ba65-4a7d-9a34-48b23de556cb"/>
    <ds:schemaRef ds:uri="82e184b6-85a8-46e3-8566-3c81e211933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4526204-C1F3-4409-A6E7-E5C76AC995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17181</TotalTime>
  <Words>212</Words>
  <Application>Microsoft Office PowerPoint</Application>
  <PresentationFormat>Widescreen</PresentationFormat>
  <Paragraphs>45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LEVEL 1/2 PERFORMING ARTS  (TECHNICAL AWARD) </vt:lpstr>
      <vt:lpstr>Episode 1 - Musical Theatre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Molins, Diana</dc:creator>
  <cp:lastModifiedBy>Saltmarsh, Mike</cp:lastModifiedBy>
  <cp:revision>35</cp:revision>
  <dcterms:created xsi:type="dcterms:W3CDTF">2021-05-12T07:49:02Z</dcterms:created>
  <dcterms:modified xsi:type="dcterms:W3CDTF">2024-02-21T09:14:45Z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0x010100008315D743CEC145AAE9815F14DFC2EE</vt:lpwstr>
  </property>
  <property fmtid="{D5CDD505-2E9C-101B-9397-08002B2CF9AE}" pid="3" name="MediaServiceImageTags">
    <vt:lpwstr/>
  </property>
</Properties>
</file>