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3"/>
  </p:notesMasterIdLst>
  <p:handoutMasterIdLst>
    <p:handoutMasterId r:id="rId14"/>
  </p:handoutMasterIdLst>
  <p:sldIdLst>
    <p:sldId id="256" r:id="rId6"/>
    <p:sldId id="294" r:id="rId7"/>
    <p:sldId id="296" r:id="rId8"/>
    <p:sldId id="295" r:id="rId9"/>
    <p:sldId id="300" r:id="rId10"/>
    <p:sldId id="299" r:id="rId11"/>
    <p:sldId id="272" r:id="rId12"/>
  </p:sldIdLst>
  <p:sldSz cx="9144000" cy="6858000" type="screen4x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C1D2A7-BF1A-4CBD-9FF5-4D82DB3B27FC}" v="10" dt="2025-03-25T14:57:45.691"/>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9" autoAdjust="0"/>
    <p:restoredTop sz="86081" autoAdjust="0"/>
  </p:normalViewPr>
  <p:slideViewPr>
    <p:cSldViewPr snapToGrid="0" snapToObjects="1">
      <p:cViewPr varScale="1">
        <p:scale>
          <a:sx n="71" d="100"/>
          <a:sy n="71" d="100"/>
        </p:scale>
        <p:origin x="2050"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1" Type="http://schemas.openxmlformats.org/officeDocument/2006/relationships/slide" Target="slides/slide6.xml"/><Relationship Id="rId6" Type="http://schemas.openxmlformats.org/officeDocument/2006/relationships/slide" Target="slides/slide1.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4187"/>
          </a:xfrm>
          <a:prstGeom prst="rect">
            <a:avLst/>
          </a:prstGeom>
        </p:spPr>
        <p:txBody>
          <a:bodyPr vert="horz" lIns="91440" tIns="45720" rIns="91440" bIns="45720" rtlCol="0"/>
          <a:lstStyle>
            <a:lvl1pPr algn="r">
              <a:defRPr sz="1200"/>
            </a:lvl1pPr>
          </a:lstStyle>
          <a:p>
            <a:fld id="{B7A85CD3-7498-499F-8BCB-842A3270AD9C}" type="datetimeFigureOut">
              <a:rPr lang="en-GB" smtClean="0"/>
              <a:t>03/04/2025</a:t>
            </a:fld>
            <a:endParaRPr lang="en-GB"/>
          </a:p>
        </p:txBody>
      </p:sp>
      <p:sp>
        <p:nvSpPr>
          <p:cNvPr id="4" name="Footer Placeholder 3"/>
          <p:cNvSpPr>
            <a:spLocks noGrp="1"/>
          </p:cNvSpPr>
          <p:nvPr>
            <p:ph type="ftr" sz="quarter" idx="2"/>
          </p:nvPr>
        </p:nvSpPr>
        <p:spPr>
          <a:xfrm>
            <a:off x="0" y="9378485"/>
            <a:ext cx="2946400" cy="4941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485"/>
            <a:ext cx="2946400" cy="494187"/>
          </a:xfrm>
          <a:prstGeom prst="rect">
            <a:avLst/>
          </a:prstGeom>
        </p:spPr>
        <p:txBody>
          <a:bodyPr vert="horz" lIns="91440" tIns="45720" rIns="91440" bIns="45720" rtlCol="0" anchor="b"/>
          <a:lstStyle>
            <a:lvl1pPr algn="r">
              <a:defRPr sz="1200"/>
            </a:lvl1pPr>
          </a:lstStyle>
          <a:p>
            <a:fld id="{D3D69066-A190-4A5E-B480-4826C1C17835}" type="slidenum">
              <a:rPr lang="en-GB" smtClean="0"/>
              <a:t>‹#›</a:t>
            </a:fld>
            <a:endParaRPr lang="en-GB"/>
          </a:p>
        </p:txBody>
      </p:sp>
    </p:spTree>
    <p:extLst>
      <p:ext uri="{BB962C8B-B14F-4D97-AF65-F5344CB8AC3E}">
        <p14:creationId xmlns:p14="http://schemas.microsoft.com/office/powerpoint/2010/main" val="2991734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4187"/>
          </a:xfrm>
          <a:prstGeom prst="rect">
            <a:avLst/>
          </a:prstGeom>
        </p:spPr>
        <p:txBody>
          <a:bodyPr vert="horz" lIns="91440" tIns="45720" rIns="91440" bIns="45720" rtlCol="0"/>
          <a:lstStyle>
            <a:lvl1pPr algn="r">
              <a:defRPr sz="1200"/>
            </a:lvl1pPr>
          </a:lstStyle>
          <a:p>
            <a:fld id="{42A65788-D1DD-42DA-802B-66D7FC269032}" type="datetimeFigureOut">
              <a:rPr lang="en-GB" smtClean="0"/>
              <a:t>03/04/2025</a:t>
            </a:fld>
            <a:endParaRPr lang="en-GB"/>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690822"/>
            <a:ext cx="5438775" cy="44429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485"/>
            <a:ext cx="2946400" cy="49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485"/>
            <a:ext cx="2946400" cy="494187"/>
          </a:xfrm>
          <a:prstGeom prst="rect">
            <a:avLst/>
          </a:prstGeom>
        </p:spPr>
        <p:txBody>
          <a:bodyPr vert="horz" lIns="91440" tIns="45720" rIns="91440" bIns="45720" rtlCol="0" anchor="b"/>
          <a:lstStyle>
            <a:lvl1pPr algn="r">
              <a:defRPr sz="1200"/>
            </a:lvl1pPr>
          </a:lstStyle>
          <a:p>
            <a:fld id="{367164E4-C221-4C63-853B-10E366D0B244}" type="slidenum">
              <a:rPr lang="en-GB" smtClean="0"/>
              <a:t>‹#›</a:t>
            </a:fld>
            <a:endParaRPr lang="en-GB"/>
          </a:p>
        </p:txBody>
      </p:sp>
    </p:spTree>
    <p:extLst>
      <p:ext uri="{BB962C8B-B14F-4D97-AF65-F5344CB8AC3E}">
        <p14:creationId xmlns:p14="http://schemas.microsoft.com/office/powerpoint/2010/main" val="2048603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7164E4-C221-4C63-853B-10E366D0B244}" type="slidenum">
              <a:rPr lang="en-GB" smtClean="0"/>
              <a:t>2</a:t>
            </a:fld>
            <a:endParaRPr lang="en-GB"/>
          </a:p>
        </p:txBody>
      </p:sp>
    </p:spTree>
    <p:extLst>
      <p:ext uri="{BB962C8B-B14F-4D97-AF65-F5344CB8AC3E}">
        <p14:creationId xmlns:p14="http://schemas.microsoft.com/office/powerpoint/2010/main" val="1635278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7164E4-C221-4C63-853B-10E366D0B244}" type="slidenum">
              <a:rPr lang="en-GB" smtClean="0"/>
              <a:t>5</a:t>
            </a:fld>
            <a:endParaRPr lang="en-GB"/>
          </a:p>
        </p:txBody>
      </p:sp>
    </p:spTree>
    <p:extLst>
      <p:ext uri="{BB962C8B-B14F-4D97-AF65-F5344CB8AC3E}">
        <p14:creationId xmlns:p14="http://schemas.microsoft.com/office/powerpoint/2010/main" val="29594612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a:fillRect/>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a:solidFill>
                  <a:srgbClr val="5A5A59"/>
                </a:solidFill>
                <a:latin typeface="Bliss-Light"/>
                <a:cs typeface="Bliss-Light"/>
              </a:rPr>
              <a:t>Invellab</a:t>
            </a:r>
            <a:r>
              <a:rPr lang="en-GB" baseline="30000" dirty="0">
                <a:solidFill>
                  <a:srgbClr val="5A5A59"/>
                </a:solidFill>
                <a:latin typeface="Bliss-Light"/>
                <a:cs typeface="Bliss-Light"/>
              </a:rPr>
              <a:t> id </a:t>
            </a:r>
            <a:r>
              <a:rPr lang="en-GB" baseline="30000" dirty="0" err="1">
                <a:solidFill>
                  <a:srgbClr val="5A5A59"/>
                </a:solidFill>
                <a:latin typeface="Bliss-Light"/>
                <a:cs typeface="Bliss-Light"/>
              </a:rPr>
              <a:t>quiberumqui</a:t>
            </a:r>
            <a:r>
              <a:rPr lang="en-GB" baseline="30000" dirty="0">
                <a:solidFill>
                  <a:srgbClr val="5A5A59"/>
                </a:solidFill>
                <a:latin typeface="Bliss-Light"/>
                <a:cs typeface="Bliss-Light"/>
              </a:rPr>
              <a:t> non </a:t>
            </a:r>
            <a:r>
              <a:rPr lang="en-GB" baseline="30000" dirty="0" err="1">
                <a:solidFill>
                  <a:srgbClr val="5A5A59"/>
                </a:solidFill>
                <a:latin typeface="Bliss-Light"/>
                <a:cs typeface="Bliss-Light"/>
              </a:rPr>
              <a:t>rerovit</a:t>
            </a:r>
            <a:r>
              <a:rPr lang="en-GB" baseline="30000" dirty="0">
                <a:solidFill>
                  <a:srgbClr val="5A5A59"/>
                </a:solidFill>
                <a:latin typeface="Bliss-Light"/>
                <a:cs typeface="Bliss-Light"/>
              </a:rPr>
              <a:t> era </a:t>
            </a:r>
            <a:r>
              <a:rPr lang="en-GB" baseline="30000" dirty="0" err="1">
                <a:solidFill>
                  <a:srgbClr val="5A5A59"/>
                </a:solidFill>
                <a:latin typeface="Bliss-Light"/>
                <a:cs typeface="Bliss-Light"/>
              </a:rPr>
              <a:t>consequunt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accabor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epelicabo</a:t>
            </a:r>
            <a:r>
              <a:rPr lang="en-GB" baseline="30000" dirty="0">
                <a:solidFill>
                  <a:srgbClr val="5A5A59"/>
                </a:solidFill>
                <a:latin typeface="Bliss-Light"/>
                <a:cs typeface="Bliss-Light"/>
              </a:rPr>
              <a:t>. Nam, id ex </a:t>
            </a:r>
            <a:r>
              <a:rPr lang="en-GB" baseline="30000" dirty="0" err="1">
                <a:solidFill>
                  <a:srgbClr val="5A5A59"/>
                </a:solidFill>
                <a:latin typeface="Bliss-Light"/>
                <a:cs typeface="Bliss-Light"/>
              </a:rPr>
              <a:t>enis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alis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sunt</a:t>
            </a:r>
            <a:r>
              <a:rPr lang="en-GB" baseline="30000" dirty="0">
                <a:solidFill>
                  <a:srgbClr val="5A5A59"/>
                </a:solidFill>
                <a:latin typeface="Bliss-Light"/>
                <a:cs typeface="Bliss-Light"/>
              </a:rPr>
              <a:t> pa non </a:t>
            </a:r>
            <a:r>
              <a:rPr lang="en-GB" baseline="30000" dirty="0" err="1">
                <a:solidFill>
                  <a:srgbClr val="5A5A59"/>
                </a:solidFill>
                <a:latin typeface="Bliss-Light"/>
                <a:cs typeface="Bliss-Light"/>
              </a:rPr>
              <a:t>plaudam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rateseque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oditibusae</a:t>
            </a:r>
            <a:r>
              <a:rPr lang="en-GB" baseline="30000" dirty="0">
                <a:solidFill>
                  <a:srgbClr val="5A5A59"/>
                </a:solidFill>
                <a:latin typeface="Bliss-Light"/>
                <a:cs typeface="Bliss-Light"/>
              </a:rPr>
              <a:t> is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eturem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ea</a:t>
            </a:r>
            <a:r>
              <a:rPr lang="en-GB" baseline="30000" dirty="0">
                <a:solidFill>
                  <a:srgbClr val="5A5A59"/>
                </a:solidFill>
                <a:latin typeface="Bliss-Light"/>
                <a:cs typeface="Bliss-Light"/>
              </a:rPr>
              <a:t> dent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esed</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modis</a:t>
            </a:r>
            <a:r>
              <a:rPr lang="en-GB" baseline="30000" dirty="0">
                <a:solidFill>
                  <a:srgbClr val="5A5A59"/>
                </a:solidFill>
                <a:latin typeface="Bliss-Light"/>
                <a:cs typeface="Bliss-Light"/>
              </a:rPr>
              <a:t> quam, quam, id </a:t>
            </a:r>
            <a:r>
              <a:rPr lang="en-GB" baseline="30000" dirty="0" err="1">
                <a:solidFill>
                  <a:srgbClr val="5A5A59"/>
                </a:solidFill>
                <a:latin typeface="Bliss-Light"/>
                <a:cs typeface="Bliss-Light"/>
              </a:rPr>
              <a:t>modit</a:t>
            </a:r>
            <a:r>
              <a:rPr lang="en-GB" baseline="30000" dirty="0">
                <a:solidFill>
                  <a:srgbClr val="5A5A59"/>
                </a:solidFill>
                <a:latin typeface="Bliss-Light"/>
                <a:cs typeface="Bliss-Light"/>
              </a:rPr>
              <a:t> mi, </a:t>
            </a:r>
            <a:r>
              <a:rPr lang="en-GB" baseline="30000" dirty="0" err="1">
                <a:solidFill>
                  <a:srgbClr val="5A5A59"/>
                </a:solidFill>
                <a:latin typeface="Bliss-Light"/>
                <a:cs typeface="Bliss-Light"/>
              </a:rPr>
              <a:t>omnit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accusci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magnatur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solum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ullandi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oreium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eos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veligenim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reperatio</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doluptatem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voluptam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comnim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fugitat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iorecup</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tincti</a:t>
            </a:r>
            <a:r>
              <a:rPr lang="en-GB" baseline="30000" dirty="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b="1"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tblGrid>
              <a:tr h="604893">
                <a:tc gridSpan="2">
                  <a:txBody>
                    <a:bodyPr/>
                    <a:lstStyle/>
                    <a:p>
                      <a:pPr algn="l"/>
                      <a:r>
                        <a:rPr lang="en-GB" dirty="0">
                          <a:latin typeface="Bliss-Light"/>
                        </a:rPr>
                        <a:t>Table Heading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extLst>
                  <a:ext uri="{0D108BD9-81ED-4DB2-BD59-A6C34878D82A}">
                    <a16:rowId xmlns:a16="http://schemas.microsoft.com/office/drawing/2014/main" val="10000"/>
                  </a:ext>
                </a:extLst>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hyperlink" Target="http://eduqas.co.uk/qualifications/qualification-resources.html?subject=Chemistry&amp;level=asaLeve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8.emf"/><Relationship Id="rId4" Type="http://schemas.openxmlformats.org/officeDocument/2006/relationships/package" Target="../embeddings/Microsoft_Word_Document.docx"/></Relationships>
</file>

<file path=ppt/slides/_rels/slide6.xml.rels><?xml version="1.0" encoding="UTF-8" standalone="yes"?>
<Relationships xmlns="http://schemas.openxmlformats.org/package/2006/relationships"><Relationship Id="rId8" Type="http://schemas.openxmlformats.org/officeDocument/2006/relationships/hyperlink" Target="https://www.eduqas.co.uk/media/akmpticv/eduqas-a-level-chemistry-lab-book.pdf" TargetMode="External"/><Relationship Id="rId13" Type="http://schemas.openxmlformats.org/officeDocument/2006/relationships/hyperlink" Target="https://www.eduqas.co.uk/media/p5co2hz1/tips-for-carrying-out-specified-practical-work-a-level-eduqas-doc.pdf" TargetMode="External"/><Relationship Id="rId3" Type="http://schemas.openxmlformats.org/officeDocument/2006/relationships/image" Target="../media/image9.jpeg"/><Relationship Id="rId7" Type="http://schemas.openxmlformats.org/officeDocument/2006/relationships/hyperlink" Target="https://www.eduqas.co.uk/media/evxpiu3h/eduqas-a-level-biology-lab-book.pdf" TargetMode="External"/><Relationship Id="rId12" Type="http://schemas.openxmlformats.org/officeDocument/2006/relationships/hyperlink" Target="https://www.eduqas.co.uk/media/2dzpyejq/general-student-practical-guidance.pdf" TargetMode="External"/><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hyperlink" Target="https://www.eduqas.co.uk/media/y1uorwga/alevel-physics-teacher-handbook.pdf" TargetMode="External"/><Relationship Id="rId11" Type="http://schemas.openxmlformats.org/officeDocument/2006/relationships/hyperlink" Target="https://www.eduqas.co.uk/media/ae2jx0li/practical-resources-to-support-a-level-biology.pdf" TargetMode="External"/><Relationship Id="rId5" Type="http://schemas.openxmlformats.org/officeDocument/2006/relationships/hyperlink" Target="https://www.eduqas.co.uk/media/1otpwc2y/alevel-chemistry-teacher-handbook.pdf" TargetMode="External"/><Relationship Id="rId10" Type="http://schemas.openxmlformats.org/officeDocument/2006/relationships/hyperlink" Target="https://www.eduqas.co.uk/media/uyjjctej/improving-microscopy-skills-resource-eduqas.pdf" TargetMode="External"/><Relationship Id="rId4" Type="http://schemas.openxmlformats.org/officeDocument/2006/relationships/hyperlink" Target="https://www.eduqas.co.uk/media/rqbeuqoi/alevel-biology-teacher-handbook-22-02-24_.pdf" TargetMode="External"/><Relationship Id="rId9" Type="http://schemas.openxmlformats.org/officeDocument/2006/relationships/hyperlink" Target="https://www.eduqas.co.uk/media/tc1l43kj/eduqas-a-level-physics-lab-book.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1098550"/>
            <a:ext cx="8446160" cy="1668149"/>
          </a:xfrm>
          <a:prstGeom prst="rect">
            <a:avLst/>
          </a:prstGeom>
          <a:noFill/>
        </p:spPr>
        <p:txBody>
          <a:bodyPr wrap="square" rtlCol="0">
            <a:spAutoFit/>
          </a:bodyPr>
          <a:lstStyle/>
          <a:p>
            <a:pPr>
              <a:lnSpc>
                <a:spcPct val="80000"/>
              </a:lnSpc>
            </a:pPr>
            <a:r>
              <a:rPr lang="en-US" sz="4400" kern="1100" spc="-30" dirty="0">
                <a:solidFill>
                  <a:schemeClr val="bg1"/>
                </a:solidFill>
                <a:latin typeface="Gotham Rounded Book"/>
                <a:cs typeface="Gotham Rounded Book"/>
              </a:rPr>
              <a:t>Evidence and Records</a:t>
            </a:r>
          </a:p>
          <a:p>
            <a:pPr>
              <a:lnSpc>
                <a:spcPct val="80000"/>
              </a:lnSpc>
            </a:pPr>
            <a:endParaRPr lang="en-US" sz="2000" kern="1100" spc="-30" dirty="0">
              <a:solidFill>
                <a:schemeClr val="bg1"/>
              </a:solidFill>
              <a:latin typeface="Gotham Rounded Book"/>
              <a:cs typeface="Gotham Rounded Book"/>
            </a:endParaRPr>
          </a:p>
          <a:p>
            <a:pPr>
              <a:lnSpc>
                <a:spcPct val="80000"/>
              </a:lnSpc>
            </a:pPr>
            <a:r>
              <a:rPr lang="en-US" sz="2000" kern="1100" spc="-30" dirty="0">
                <a:solidFill>
                  <a:schemeClr val="bg1"/>
                </a:solidFill>
                <a:latin typeface="Gotham Rounded Book"/>
                <a:cs typeface="Gotham Rounded Book"/>
              </a:rPr>
              <a:t>Presentation 3</a:t>
            </a:r>
          </a:p>
          <a:p>
            <a:pPr>
              <a:lnSpc>
                <a:spcPct val="80000"/>
              </a:lnSpc>
            </a:pPr>
            <a:endParaRPr lang="en-US" sz="4400" kern="1100" spc="-30" dirty="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740" y="5868674"/>
            <a:ext cx="736270"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2438" y="2003686"/>
            <a:ext cx="8708430" cy="378885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GB" dirty="0">
                <a:solidFill>
                  <a:srgbClr val="5A5A59"/>
                </a:solidFill>
                <a:latin typeface="Bliss-Light"/>
                <a:cs typeface="Bliss-Light"/>
              </a:rPr>
              <a:t>Plan of when and what practical activities will be undertaken to ensure that the requirements of the CPAC, incorporating skills and techniques detailed will be covered over the course of the two-year A level course</a:t>
            </a:r>
          </a:p>
          <a:p>
            <a:pPr marL="285750" indent="-285750">
              <a:lnSpc>
                <a:spcPct val="150000"/>
              </a:lnSpc>
              <a:buFont typeface="Arial" panose="020B0604020202020204" pitchFamily="34" charset="0"/>
              <a:buChar char="•"/>
            </a:pPr>
            <a:r>
              <a:rPr lang="en-GB" dirty="0">
                <a:solidFill>
                  <a:srgbClr val="5A5A59"/>
                </a:solidFill>
                <a:latin typeface="Bliss-Light"/>
                <a:cs typeface="Bliss-Light"/>
              </a:rPr>
              <a:t>Records of each practical activity undertaken and the date on which it was completed</a:t>
            </a:r>
          </a:p>
          <a:p>
            <a:pPr marL="285750" indent="-285750">
              <a:lnSpc>
                <a:spcPct val="150000"/>
              </a:lnSpc>
              <a:buFont typeface="Arial" panose="020B0604020202020204" pitchFamily="34" charset="0"/>
              <a:buChar char="•"/>
            </a:pPr>
            <a:r>
              <a:rPr lang="en-GB" dirty="0">
                <a:solidFill>
                  <a:srgbClr val="5A5A59"/>
                </a:solidFill>
                <a:latin typeface="Bliss-Light"/>
                <a:cs typeface="Bliss-Light"/>
              </a:rPr>
              <a:t>Record of the CPAC criteria being assessed in each practical activity</a:t>
            </a:r>
          </a:p>
          <a:p>
            <a:pPr marL="285750" indent="-285750">
              <a:lnSpc>
                <a:spcPct val="150000"/>
              </a:lnSpc>
              <a:buFont typeface="Arial" panose="020B0604020202020204" pitchFamily="34" charset="0"/>
              <a:buChar char="•"/>
            </a:pPr>
            <a:r>
              <a:rPr lang="en-GB" dirty="0">
                <a:solidFill>
                  <a:srgbClr val="5A5A59"/>
                </a:solidFill>
                <a:latin typeface="Bliss-Light"/>
                <a:cs typeface="Bliss-Light"/>
              </a:rPr>
              <a:t>Record of which learners met the CPAC criteria and which didn’t for each practical activity</a:t>
            </a:r>
          </a:p>
          <a:p>
            <a:pPr marL="285750" indent="-285750">
              <a:lnSpc>
                <a:spcPct val="150000"/>
              </a:lnSpc>
              <a:buFont typeface="Arial" panose="020B0604020202020204" pitchFamily="34" charset="0"/>
              <a:buChar char="•"/>
            </a:pPr>
            <a:r>
              <a:rPr lang="en-GB" dirty="0">
                <a:solidFill>
                  <a:srgbClr val="5A5A59"/>
                </a:solidFill>
                <a:latin typeface="Bliss-Light"/>
                <a:cs typeface="Bliss-Light"/>
              </a:rPr>
              <a:t>Learner work showing evidence required for task with date</a:t>
            </a:r>
          </a:p>
          <a:p>
            <a:pPr marL="285750" indent="-285750">
              <a:lnSpc>
                <a:spcPct val="150000"/>
              </a:lnSpc>
              <a:buFont typeface="Arial" panose="020B0604020202020204" pitchFamily="34" charset="0"/>
              <a:buChar char="•"/>
            </a:pPr>
            <a:r>
              <a:rPr lang="en-GB" dirty="0">
                <a:solidFill>
                  <a:srgbClr val="5A5A59"/>
                </a:solidFill>
                <a:latin typeface="Bliss-Light"/>
                <a:cs typeface="Bliss-Light"/>
              </a:rPr>
              <a:t>Learner attendance register</a:t>
            </a:r>
            <a:endParaRPr lang="en-GB" sz="2800" dirty="0">
              <a:solidFill>
                <a:srgbClr val="5A5A59"/>
              </a:solidFill>
              <a:latin typeface="Bliss-Light"/>
              <a:cs typeface="Bliss-Light"/>
            </a:endParaRPr>
          </a:p>
        </p:txBody>
      </p:sp>
      <p:sp>
        <p:nvSpPr>
          <p:cNvPr id="6" name="TextBox 5"/>
          <p:cNvSpPr txBox="1"/>
          <p:nvPr/>
        </p:nvSpPr>
        <p:spPr>
          <a:xfrm>
            <a:off x="266040" y="1308919"/>
            <a:ext cx="6160160" cy="473976"/>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Evidence</a:t>
            </a:r>
          </a:p>
        </p:txBody>
      </p:sp>
    </p:spTree>
    <p:extLst>
      <p:ext uri="{BB962C8B-B14F-4D97-AF65-F5344CB8AC3E}">
        <p14:creationId xmlns:p14="http://schemas.microsoft.com/office/powerpoint/2010/main" val="2625199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81192" y="1308919"/>
            <a:ext cx="6160160" cy="473976"/>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Teacher Records</a:t>
            </a:r>
          </a:p>
        </p:txBody>
      </p:sp>
      <p:sp>
        <p:nvSpPr>
          <p:cNvPr id="7" name="TextBox 6"/>
          <p:cNvSpPr txBox="1"/>
          <p:nvPr/>
        </p:nvSpPr>
        <p:spPr>
          <a:xfrm>
            <a:off x="281191" y="1931452"/>
            <a:ext cx="8319883" cy="646331"/>
          </a:xfrm>
          <a:prstGeom prst="rect">
            <a:avLst/>
          </a:prstGeom>
          <a:noFill/>
        </p:spPr>
        <p:txBody>
          <a:bodyPr wrap="square" rtlCol="0">
            <a:spAutoFit/>
          </a:bodyPr>
          <a:lstStyle/>
          <a:p>
            <a:pPr>
              <a:lnSpc>
                <a:spcPct val="150000"/>
              </a:lnSpc>
            </a:pPr>
            <a:r>
              <a:rPr lang="en-GB" sz="2000" baseline="30000" dirty="0">
                <a:solidFill>
                  <a:srgbClr val="5A5A59"/>
                </a:solidFill>
                <a:latin typeface="Bliss-Light"/>
                <a:cs typeface="Bliss-Light"/>
              </a:rPr>
              <a:t>Spreadsheet from open website</a:t>
            </a:r>
          </a:p>
          <a:p>
            <a:r>
              <a:rPr lang="en-US" sz="1600" dirty="0">
                <a:solidFill>
                  <a:srgbClr val="DF3C06"/>
                </a:solidFill>
                <a:latin typeface="Gotham Rounded Book"/>
                <a:cs typeface="Gotham Rounded Book"/>
              </a:rPr>
              <a:t> </a:t>
            </a:r>
            <a:endParaRPr lang="en-US" sz="1700" dirty="0">
              <a:solidFill>
                <a:srgbClr val="5A5A59"/>
              </a:solidFill>
              <a:latin typeface="Gotham Rounded Book"/>
              <a:cs typeface="Gotham Rounded Book"/>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376983"/>
            <a:ext cx="9060872" cy="2710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hlinkClick r:id="rId4"/>
          </p:cNvPr>
          <p:cNvSpPr txBox="1"/>
          <p:nvPr/>
        </p:nvSpPr>
        <p:spPr>
          <a:xfrm>
            <a:off x="156564" y="5491739"/>
            <a:ext cx="3416833" cy="369332"/>
          </a:xfrm>
          <a:prstGeom prst="rect">
            <a:avLst/>
          </a:prstGeom>
          <a:noFill/>
        </p:spPr>
        <p:txBody>
          <a:bodyPr wrap="none" rtlCol="0">
            <a:spAutoFit/>
          </a:bodyPr>
          <a:lstStyle/>
          <a:p>
            <a:r>
              <a:rPr lang="en-GB" dirty="0">
                <a:solidFill>
                  <a:srgbClr val="00B0F0"/>
                </a:solidFill>
              </a:rPr>
              <a:t>Shortcut to chemistry spreadsheet</a:t>
            </a:r>
          </a:p>
        </p:txBody>
      </p:sp>
    </p:spTree>
    <p:extLst>
      <p:ext uri="{BB962C8B-B14F-4D97-AF65-F5344CB8AC3E}">
        <p14:creationId xmlns:p14="http://schemas.microsoft.com/office/powerpoint/2010/main" val="221169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81192" y="1071931"/>
            <a:ext cx="6160160" cy="473976"/>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Learner Records</a:t>
            </a:r>
          </a:p>
        </p:txBody>
      </p:sp>
      <p:sp>
        <p:nvSpPr>
          <p:cNvPr id="7" name="TextBox 6"/>
          <p:cNvSpPr txBox="1"/>
          <p:nvPr/>
        </p:nvSpPr>
        <p:spPr>
          <a:xfrm>
            <a:off x="0" y="1545907"/>
            <a:ext cx="8319883" cy="362087"/>
          </a:xfrm>
          <a:prstGeom prst="rect">
            <a:avLst/>
          </a:prstGeom>
          <a:noFill/>
        </p:spPr>
        <p:txBody>
          <a:bodyPr wrap="square" rtlCol="0">
            <a:spAutoFit/>
          </a:bodyPr>
          <a:lstStyle/>
          <a:p>
            <a:pPr>
              <a:lnSpc>
                <a:spcPct val="150000"/>
              </a:lnSpc>
            </a:pPr>
            <a:r>
              <a:rPr lang="en-GB" sz="2000" baseline="30000" dirty="0">
                <a:solidFill>
                  <a:srgbClr val="5A5A59"/>
                </a:solidFill>
                <a:latin typeface="Bliss-Light"/>
                <a:cs typeface="Bliss-Light"/>
              </a:rPr>
              <a:t>Copy available on open website</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57370"/>
            <a:ext cx="8763990" cy="5000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6446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112815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753177" y="207146"/>
            <a:ext cx="6160160" cy="473976"/>
          </a:xfrm>
          <a:prstGeom prst="rect">
            <a:avLst/>
          </a:prstGeom>
          <a:noFill/>
        </p:spPr>
        <p:txBody>
          <a:bodyPr wrap="square" rtlCol="0">
            <a:spAutoFit/>
          </a:bodyPr>
          <a:lstStyle/>
          <a:p>
            <a:pPr>
              <a:lnSpc>
                <a:spcPct val="80000"/>
              </a:lnSpc>
            </a:pPr>
            <a:r>
              <a:rPr lang="en-US" sz="3100" kern="1100" spc="-50" dirty="0">
                <a:solidFill>
                  <a:schemeClr val="bg1"/>
                </a:solidFill>
                <a:latin typeface="Gotham Rounded Book"/>
                <a:cs typeface="Gotham Rounded Book"/>
              </a:rPr>
              <a:t>Learner Records</a:t>
            </a:r>
          </a:p>
        </p:txBody>
      </p:sp>
      <p:graphicFrame>
        <p:nvGraphicFramePr>
          <p:cNvPr id="3" name="Object 2"/>
          <p:cNvGraphicFramePr>
            <a:graphicFrameLocks noChangeAspect="1"/>
          </p:cNvGraphicFramePr>
          <p:nvPr>
            <p:extLst>
              <p:ext uri="{D42A27DB-BD31-4B8C-83A1-F6EECF244321}">
                <p14:modId xmlns:p14="http://schemas.microsoft.com/office/powerpoint/2010/main" val="3046118149"/>
              </p:ext>
            </p:extLst>
          </p:nvPr>
        </p:nvGraphicFramePr>
        <p:xfrm>
          <a:off x="82550" y="1556059"/>
          <a:ext cx="9061450" cy="5301941"/>
        </p:xfrm>
        <a:graphic>
          <a:graphicData uri="http://schemas.openxmlformats.org/presentationml/2006/ole">
            <mc:AlternateContent xmlns:mc="http://schemas.openxmlformats.org/markup-compatibility/2006">
              <mc:Choice xmlns:v="urn:schemas-microsoft-com:vml" Requires="v">
                <p:oleObj name="Document" r:id="rId4" imgW="6448373" imgH="4115560" progId="Word.Document.12">
                  <p:embed/>
                </p:oleObj>
              </mc:Choice>
              <mc:Fallback>
                <p:oleObj name="Document" r:id="rId4" imgW="6448373" imgH="4115560" progId="Word.Document.12">
                  <p:embed/>
                  <p:pic>
                    <p:nvPicPr>
                      <p:cNvPr id="3" name="Object 2"/>
                      <p:cNvPicPr/>
                      <p:nvPr/>
                    </p:nvPicPr>
                    <p:blipFill>
                      <a:blip r:embed="rId5"/>
                      <a:stretch>
                        <a:fillRect/>
                      </a:stretch>
                    </p:blipFill>
                    <p:spPr>
                      <a:xfrm>
                        <a:off x="82550" y="1556059"/>
                        <a:ext cx="9061450" cy="5301941"/>
                      </a:xfrm>
                      <a:prstGeom prst="rect">
                        <a:avLst/>
                      </a:prstGeom>
                    </p:spPr>
                  </p:pic>
                </p:oleObj>
              </mc:Fallback>
            </mc:AlternateContent>
          </a:graphicData>
        </a:graphic>
      </p:graphicFrame>
      <p:sp>
        <p:nvSpPr>
          <p:cNvPr id="4" name="Rectangle 3"/>
          <p:cNvSpPr/>
          <p:nvPr/>
        </p:nvSpPr>
        <p:spPr>
          <a:xfrm>
            <a:off x="0" y="969795"/>
            <a:ext cx="1980029" cy="569387"/>
          </a:xfrm>
          <a:prstGeom prst="rect">
            <a:avLst/>
          </a:prstGeom>
        </p:spPr>
        <p:txBody>
          <a:bodyPr wrap="none">
            <a:spAutoFit/>
          </a:bodyPr>
          <a:lstStyle/>
          <a:p>
            <a:r>
              <a:rPr lang="en-GB" sz="3100" kern="1100" spc="-50" dirty="0">
                <a:solidFill>
                  <a:srgbClr val="DF3C06"/>
                </a:solidFill>
                <a:latin typeface="Gotham Rounded Book"/>
                <a:cs typeface="Gotham Rounded Book"/>
              </a:rPr>
              <a:t>Sampling</a:t>
            </a:r>
          </a:p>
        </p:txBody>
      </p:sp>
    </p:spTree>
    <p:extLst>
      <p:ext uri="{BB962C8B-B14F-4D97-AF65-F5344CB8AC3E}">
        <p14:creationId xmlns:p14="http://schemas.microsoft.com/office/powerpoint/2010/main" val="421419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66037" y="1334171"/>
            <a:ext cx="8319821" cy="1151084"/>
          </a:xfrm>
          <a:prstGeom prst="rect">
            <a:avLst/>
          </a:prstGeom>
          <a:noFill/>
        </p:spPr>
        <p:txBody>
          <a:bodyPr wrap="square" rtlCol="0">
            <a:spAutoFit/>
          </a:bodyPr>
          <a:lstStyle/>
          <a:p>
            <a:pPr>
              <a:lnSpc>
                <a:spcPct val="80000"/>
              </a:lnSpc>
            </a:pPr>
            <a:r>
              <a:rPr lang="en-US" sz="3100" kern="1100" spc="-50" dirty="0">
                <a:solidFill>
                  <a:srgbClr val="DF3C06"/>
                </a:solidFill>
                <a:latin typeface="Gotham Rounded Book"/>
                <a:cs typeface="Gotham Rounded Book"/>
              </a:rPr>
              <a:t>Resources for Teachers</a:t>
            </a:r>
          </a:p>
          <a:p>
            <a:pPr>
              <a:lnSpc>
                <a:spcPct val="80000"/>
              </a:lnSpc>
            </a:pPr>
            <a:endParaRPr lang="en-US" sz="3100" kern="1100" spc="-50" dirty="0">
              <a:solidFill>
                <a:srgbClr val="DF3C06"/>
              </a:solidFill>
              <a:latin typeface="Gotham Rounded Book"/>
              <a:cs typeface="Gotham Rounded Book"/>
            </a:endParaRPr>
          </a:p>
          <a:p>
            <a:pPr>
              <a:lnSpc>
                <a:spcPct val="80000"/>
              </a:lnSpc>
            </a:pPr>
            <a:r>
              <a:rPr lang="en-US" sz="2400" kern="1100" spc="-50" dirty="0">
                <a:solidFill>
                  <a:schemeClr val="accent6">
                    <a:lumMod val="75000"/>
                  </a:schemeClr>
                </a:solidFill>
                <a:latin typeface="Gotham Rounded Book"/>
                <a:cs typeface="Gotham Rounded Book"/>
              </a:rPr>
              <a:t>Supporting teaching and learning</a:t>
            </a:r>
          </a:p>
        </p:txBody>
      </p:sp>
      <p:pic>
        <p:nvPicPr>
          <p:cNvPr id="7" name="Picture 2" descr="C:\Users\hopkil\AppData\Local\Microsoft\Windows\Temporary Internet Files\Content.Outlook\6CFMHS5N\placeit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4263" y="1334171"/>
            <a:ext cx="1994697" cy="149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39011" y="3229268"/>
            <a:ext cx="8173872" cy="2554545"/>
          </a:xfrm>
          <a:prstGeom prst="rect">
            <a:avLst/>
          </a:prstGeom>
          <a:noFill/>
        </p:spPr>
        <p:txBody>
          <a:bodyPr wrap="square" rtlCol="0">
            <a:spAutoFit/>
          </a:bodyPr>
          <a:lstStyle/>
          <a:p>
            <a:r>
              <a:rPr lang="en-GB" sz="2000" dirty="0">
                <a:solidFill>
                  <a:schemeClr val="tx1">
                    <a:lumMod val="75000"/>
                    <a:lumOff val="25000"/>
                  </a:schemeClr>
                </a:solidFill>
                <a:latin typeface="Arial" panose="020B0604020202020204" pitchFamily="34" charset="0"/>
                <a:cs typeface="Arial" panose="020B0604020202020204" pitchFamily="34" charset="0"/>
              </a:rPr>
              <a:t>Teacher guides </a:t>
            </a:r>
            <a:r>
              <a:rPr lang="en-GB" sz="2000" dirty="0">
                <a:solidFill>
                  <a:schemeClr val="bg1">
                    <a:lumMod val="50000"/>
                  </a:schemeClr>
                </a:solidFill>
                <a:latin typeface="Arial" panose="020B0604020202020204" pitchFamily="34" charset="0"/>
                <a:cs typeface="Arial" panose="020B0604020202020204" pitchFamily="34" charset="0"/>
                <a:hlinkClick r:id="rId4"/>
              </a:rPr>
              <a:t>Biology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5"/>
              </a:rPr>
              <a:t>Chemistry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6"/>
              </a:rPr>
              <a:t>Physics</a:t>
            </a:r>
            <a:endParaRPr lang="en-GB" sz="2000" dirty="0">
              <a:solidFill>
                <a:schemeClr val="bg1">
                  <a:lumMod val="50000"/>
                </a:schemeClr>
              </a:solidFill>
              <a:latin typeface="Arial" panose="020B0604020202020204" pitchFamily="34" charset="0"/>
              <a:cs typeface="Arial" panose="020B0604020202020204" pitchFamily="34" charset="0"/>
            </a:endParaRPr>
          </a:p>
          <a:p>
            <a:endParaRPr lang="en-GB" sz="2000" dirty="0">
              <a:solidFill>
                <a:schemeClr val="bg1">
                  <a:lumMod val="50000"/>
                </a:schemeClr>
              </a:solidFill>
              <a:latin typeface="Arial" panose="020B0604020202020204" pitchFamily="34" charset="0"/>
              <a:cs typeface="Arial" panose="020B0604020202020204" pitchFamily="34" charset="0"/>
            </a:endParaRPr>
          </a:p>
          <a:p>
            <a:r>
              <a:rPr lang="en-GB" sz="2000" dirty="0">
                <a:solidFill>
                  <a:schemeClr val="tx1">
                    <a:lumMod val="75000"/>
                    <a:lumOff val="25000"/>
                  </a:schemeClr>
                </a:solidFill>
                <a:latin typeface="Arial" panose="020B0604020202020204" pitchFamily="34" charset="0"/>
                <a:cs typeface="Arial" panose="020B0604020202020204" pitchFamily="34" charset="0"/>
              </a:rPr>
              <a:t>Lab books </a:t>
            </a:r>
            <a:r>
              <a:rPr lang="en-GB" sz="2000" dirty="0">
                <a:solidFill>
                  <a:schemeClr val="bg1">
                    <a:lumMod val="50000"/>
                  </a:schemeClr>
                </a:solidFill>
                <a:latin typeface="Arial" panose="020B0604020202020204" pitchFamily="34" charset="0"/>
                <a:cs typeface="Arial" panose="020B0604020202020204" pitchFamily="34" charset="0"/>
                <a:hlinkClick r:id="rId7"/>
              </a:rPr>
              <a:t>Biology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8"/>
              </a:rPr>
              <a:t>Chemistry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9"/>
              </a:rPr>
              <a:t>Physics</a:t>
            </a:r>
            <a:endParaRPr lang="en-GB" sz="2000" dirty="0">
              <a:solidFill>
                <a:schemeClr val="bg1">
                  <a:lumMod val="50000"/>
                </a:schemeClr>
              </a:solidFill>
              <a:latin typeface="Arial" panose="020B0604020202020204" pitchFamily="34" charset="0"/>
              <a:cs typeface="Arial" panose="020B0604020202020204" pitchFamily="34" charset="0"/>
            </a:endParaRPr>
          </a:p>
          <a:p>
            <a:endParaRPr lang="en-GB" sz="2000" dirty="0">
              <a:solidFill>
                <a:schemeClr val="bg1">
                  <a:lumMod val="50000"/>
                </a:schemeClr>
              </a:solidFill>
              <a:latin typeface="Arial" panose="020B0604020202020204" pitchFamily="34" charset="0"/>
              <a:cs typeface="Arial" panose="020B0604020202020204" pitchFamily="34" charset="0"/>
            </a:endParaRPr>
          </a:p>
          <a:p>
            <a:r>
              <a:rPr lang="en-GB" sz="2000" dirty="0">
                <a:solidFill>
                  <a:schemeClr val="tx1">
                    <a:lumMod val="75000"/>
                    <a:lumOff val="25000"/>
                  </a:schemeClr>
                </a:solidFill>
                <a:latin typeface="Arial" panose="020B0604020202020204" pitchFamily="34" charset="0"/>
                <a:cs typeface="Arial" panose="020B0604020202020204" pitchFamily="34" charset="0"/>
              </a:rPr>
              <a:t>Additional biology resource: </a:t>
            </a:r>
            <a:r>
              <a:rPr lang="en-GB" sz="2000" dirty="0">
                <a:solidFill>
                  <a:schemeClr val="bg1">
                    <a:lumMod val="50000"/>
                  </a:schemeClr>
                </a:solidFill>
                <a:latin typeface="Arial" panose="020B0604020202020204" pitchFamily="34" charset="0"/>
                <a:cs typeface="Arial" panose="020B0604020202020204" pitchFamily="34" charset="0"/>
                <a:hlinkClick r:id="rId10"/>
              </a:rPr>
              <a:t>Microscopy skills resource </a:t>
            </a:r>
            <a:endParaRPr lang="en-GB" sz="2000" dirty="0">
              <a:solidFill>
                <a:schemeClr val="bg1">
                  <a:lumMod val="50000"/>
                </a:schemeClr>
              </a:solidFill>
              <a:latin typeface="Arial" panose="020B0604020202020204" pitchFamily="34" charset="0"/>
              <a:cs typeface="Arial" panose="020B0604020202020204" pitchFamily="34" charset="0"/>
            </a:endParaRPr>
          </a:p>
          <a:p>
            <a:endParaRPr lang="en-GB" sz="2000" dirty="0">
              <a:solidFill>
                <a:schemeClr val="bg1">
                  <a:lumMod val="50000"/>
                </a:schemeClr>
              </a:solidFill>
              <a:latin typeface="Arial" panose="020B0604020202020204" pitchFamily="34" charset="0"/>
              <a:cs typeface="Arial" panose="020B0604020202020204" pitchFamily="34" charset="0"/>
            </a:endParaRPr>
          </a:p>
          <a:p>
            <a:r>
              <a:rPr lang="en-GB" sz="2000" dirty="0">
                <a:solidFill>
                  <a:schemeClr val="tx1">
                    <a:lumMod val="75000"/>
                    <a:lumOff val="25000"/>
                  </a:schemeClr>
                </a:solidFill>
                <a:latin typeface="Arial" panose="020B0604020202020204" pitchFamily="34" charset="0"/>
                <a:cs typeface="Arial" panose="020B0604020202020204" pitchFamily="34" charset="0"/>
              </a:rPr>
              <a:t>Guidance on general practical skills </a:t>
            </a:r>
            <a:r>
              <a:rPr lang="en-GB" sz="2000" dirty="0">
                <a:solidFill>
                  <a:schemeClr val="bg1">
                    <a:lumMod val="50000"/>
                  </a:schemeClr>
                </a:solidFill>
                <a:latin typeface="Arial" panose="020B0604020202020204" pitchFamily="34" charset="0"/>
                <a:cs typeface="Arial" panose="020B0604020202020204" pitchFamily="34" charset="0"/>
                <a:hlinkClick r:id="rId11"/>
              </a:rPr>
              <a:t>Biology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12"/>
              </a:rPr>
              <a:t>Chemistry</a:t>
            </a:r>
            <a:r>
              <a:rPr lang="en-GB" sz="2000" dirty="0">
                <a:solidFill>
                  <a:schemeClr val="bg1">
                    <a:lumMod val="50000"/>
                  </a:schemeClr>
                </a:solidFill>
                <a:latin typeface="Arial" panose="020B0604020202020204" pitchFamily="34" charset="0"/>
                <a:cs typeface="Arial" panose="020B0604020202020204" pitchFamily="34" charset="0"/>
              </a:rPr>
              <a:t>   </a:t>
            </a:r>
            <a:r>
              <a:rPr lang="en-GB" sz="2000" dirty="0">
                <a:solidFill>
                  <a:schemeClr val="bg1">
                    <a:lumMod val="50000"/>
                  </a:schemeClr>
                </a:solidFill>
                <a:latin typeface="Arial" panose="020B0604020202020204" pitchFamily="34" charset="0"/>
                <a:cs typeface="Arial" panose="020B0604020202020204" pitchFamily="34" charset="0"/>
                <a:hlinkClick r:id="rId13"/>
              </a:rPr>
              <a:t>Physics</a:t>
            </a:r>
            <a:endParaRPr lang="en-GB" sz="2000" dirty="0">
              <a:solidFill>
                <a:schemeClr val="bg1">
                  <a:lumMod val="50000"/>
                </a:schemeClr>
              </a:solidFill>
              <a:latin typeface="Arial" panose="020B0604020202020204" pitchFamily="34" charset="0"/>
              <a:cs typeface="Arial" panose="020B0604020202020204" pitchFamily="34" charset="0"/>
            </a:endParaRPr>
          </a:p>
          <a:p>
            <a:endParaRPr lang="en-GB" sz="2000" dirty="0">
              <a:solidFill>
                <a:schemeClr val="tx1">
                  <a:lumMod val="50000"/>
                  <a:lumOff val="50000"/>
                </a:schemeClr>
              </a:solidFill>
              <a:latin typeface="Bliss-Light"/>
              <a:cs typeface="Arial" panose="020B0604020202020204" pitchFamily="34" charset="0"/>
            </a:endParaRPr>
          </a:p>
        </p:txBody>
      </p:sp>
    </p:spTree>
    <p:extLst>
      <p:ext uri="{BB962C8B-B14F-4D97-AF65-F5344CB8AC3E}">
        <p14:creationId xmlns:p14="http://schemas.microsoft.com/office/powerpoint/2010/main" val="74781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a:solidFill>
                  <a:schemeClr val="bg1"/>
                </a:solidFill>
                <a:latin typeface="Gotham Rounded Book"/>
                <a:cs typeface="Gotham Rounded Book"/>
              </a:rPr>
              <a:t>Any Questions?</a:t>
            </a:r>
          </a:p>
        </p:txBody>
      </p:sp>
      <p:sp>
        <p:nvSpPr>
          <p:cNvPr id="6" name="TextBox 5"/>
          <p:cNvSpPr txBox="1"/>
          <p:nvPr/>
        </p:nvSpPr>
        <p:spPr>
          <a:xfrm>
            <a:off x="278739" y="1147172"/>
            <a:ext cx="8247743" cy="3600986"/>
          </a:xfrm>
          <a:prstGeom prst="rect">
            <a:avLst/>
          </a:prstGeom>
          <a:noFill/>
        </p:spPr>
        <p:txBody>
          <a:bodyPr wrap="square" rtlCol="0">
            <a:spAutoFit/>
          </a:bodyPr>
          <a:lstStyle/>
          <a:p>
            <a:r>
              <a:rPr lang="en-GB" sz="2000" dirty="0">
                <a:solidFill>
                  <a:schemeClr val="bg1"/>
                </a:solidFill>
                <a:latin typeface="Gotham Rounded Book" pitchFamily="50" charset="0"/>
              </a:rPr>
              <a:t>Contact our specialist Subject Officers and administrative team for your subject with any queries.  </a:t>
            </a:r>
          </a:p>
          <a:p>
            <a:endParaRPr lang="en-GB" sz="2400" dirty="0">
              <a:latin typeface="Bliss-Light"/>
            </a:endParaRPr>
          </a:p>
          <a:p>
            <a:r>
              <a:rPr lang="en-US" sz="2000" kern="1100" spc="-50" dirty="0">
                <a:solidFill>
                  <a:schemeClr val="bg1"/>
                </a:solidFill>
                <a:latin typeface="Gotham Rounded Book"/>
                <a:cs typeface="Gotham Rounded Book"/>
              </a:rPr>
              <a:t>helen.francis@eduqas.co.uk</a:t>
            </a:r>
          </a:p>
          <a:p>
            <a:endParaRPr lang="en-US" sz="2000" kern="1100" spc="-50" dirty="0">
              <a:latin typeface="Gotham Rounded Book"/>
              <a:cs typeface="Gotham Rounded Book"/>
            </a:endParaRPr>
          </a:p>
          <a:p>
            <a:r>
              <a:rPr lang="en-US" sz="2000" kern="1100" spc="-50" dirty="0">
                <a:latin typeface="Gotham Rounded Book"/>
                <a:cs typeface="Gotham Rounded Book"/>
              </a:rPr>
              <a:t>@</a:t>
            </a:r>
            <a:r>
              <a:rPr lang="en-US" sz="2000" kern="1100" spc="-50" dirty="0" err="1">
                <a:latin typeface="Gotham Rounded Book"/>
                <a:cs typeface="Gotham Rounded Book"/>
              </a:rPr>
              <a:t>eduqas</a:t>
            </a:r>
            <a:endParaRPr lang="en-US" sz="2000" kern="1100" spc="-50" dirty="0">
              <a:latin typeface="Gotham Rounded Book"/>
              <a:cs typeface="Gotham Rounded Book"/>
            </a:endParaRPr>
          </a:p>
          <a:p>
            <a:endParaRPr lang="en-US" sz="2000" kern="1100" spc="-50" dirty="0">
              <a:solidFill>
                <a:srgbClr val="F7B385"/>
              </a:solidFill>
              <a:latin typeface="Gotham Rounded Book"/>
              <a:cs typeface="Gotham Rounded Book"/>
            </a:endParaRPr>
          </a:p>
          <a:p>
            <a:r>
              <a:rPr lang="en-US" sz="2000" kern="1100" spc="-50" dirty="0">
                <a:latin typeface="Gotham Rounded Book"/>
                <a:cs typeface="Gotham Rounded Book"/>
              </a:rPr>
              <a:t>eduqas.co.uk</a:t>
            </a:r>
          </a:p>
          <a:p>
            <a:endParaRPr lang="en-US" sz="2000" kern="1100" spc="-50" dirty="0">
              <a:solidFill>
                <a:srgbClr val="F7B385"/>
              </a:solidFill>
              <a:latin typeface="Gotham Rounded Book"/>
              <a:cs typeface="Gotham Rounded Book"/>
            </a:endParaRPr>
          </a:p>
          <a:p>
            <a:endParaRPr lang="en-GB" sz="44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sld>
</file>

<file path=ppt/theme/theme1.xml><?xml version="1.0" encoding="utf-8"?>
<a:theme xmlns:a="http://schemas.openxmlformats.org/drawingml/2006/main" name="3.1 Evidence and record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e1033d4c-53f7-4655-8cf6-8161ad0c09ed" ContentTypeId="0x0101001E6C9A6871140C4A8493C743FF1C286B" PreviousValue="false"/>
</file>

<file path=customXml/item2.xml><?xml version="1.0" encoding="utf-8"?>
<ct:contentTypeSchema xmlns:ct="http://schemas.microsoft.com/office/2006/metadata/contentType" xmlns:ma="http://schemas.microsoft.com/office/2006/metadata/properties/metaAttributes" ct:_="" ma:_="" ma:contentTypeName="Statistics" ma:contentTypeID="0x01010012F5B0607A72CA4AB3D5EA9A27B3AA7000CC64BB89231DF84BAC5E1A937D4AF590" ma:contentTypeVersion="87" ma:contentTypeDescription="" ma:contentTypeScope="" ma:versionID="71e3f62343f68abb4689091417482029">
  <xsd:schema xmlns:xsd="http://www.w3.org/2001/XMLSchema" xmlns:xs="http://www.w3.org/2001/XMLSchema" xmlns:p="http://schemas.microsoft.com/office/2006/metadata/properties" xmlns:ns1="http://schemas.microsoft.com/sharepoint/v3" xmlns:ns3="36f98b4f-ba65-4a7d-9a34-48b23de556cb" xmlns:ns4="3c38e660-edc8-4fff-b370-f287347f023b" targetNamespace="http://schemas.microsoft.com/office/2006/metadata/properties" ma:root="true" ma:fieldsID="2586354eb4ad98fddcd1f6e7ad9d05d8" ns1:_="" ns3:_="" ns4:_="">
    <xsd:import namespace="http://schemas.microsoft.com/sharepoint/v3"/>
    <xsd:import namespace="36f98b4f-ba65-4a7d-9a34-48b23de556cb"/>
    <xsd:import namespace="3c38e660-edc8-4fff-b370-f287347f023b"/>
    <xsd:element name="properties">
      <xsd:complexType>
        <xsd:sequence>
          <xsd:element name="documentManagement">
            <xsd:complexType>
              <xsd:all>
                <xsd:element ref="ns1:RoutingRuleDescription" minOccurs="0"/>
                <xsd:element ref="ns4:WJEC_x0020_Language" minOccurs="0"/>
                <xsd:element ref="ns4:WJEC_x0020_Available_x0020_Online" minOccurs="0"/>
                <xsd:element ref="ns1:PublishingStartDate" minOccurs="0"/>
                <xsd:element ref="ns1:PublishingExpirationDate" minOccurs="0"/>
                <xsd:element ref="ns3:k48d8005054a4dd09ad49b7c837f0781" minOccurs="0"/>
                <xsd:element ref="ns3:TaxCatchAll" minOccurs="0"/>
                <xsd:element ref="ns3:TaxCatchAllLabel" minOccurs="0"/>
                <xsd:element ref="ns3:aa87a6a0bdfe4bfb97a25745bc8270e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3" ma:description="can't delete this column" ma:internalName="RoutingRuleDescription" ma:readOnly="false">
      <xsd:simpleType>
        <xsd:restriction base="dms:Text">
          <xsd:maxLength value="255"/>
        </xsd:restriction>
      </xsd:simpleType>
    </xsd:element>
    <xsd:element name="PublishingStartDate" ma:index="7" nillable="true" ma:displayName="Scheduling Start Date" ma:description="" ma:internalName="PublishingStartDate" ma:readOnly="false">
      <xsd:simpleType>
        <xsd:restriction base="dms:Unknown"/>
      </xsd:simpleType>
    </xsd:element>
    <xsd:element name="PublishingExpirationDate" ma:index="8" nillable="true" ma:displayName="Scheduling End Date" ma:description="Scheduling End Date is a site column created by the Publishing feature. It is used to specify the date and time on which this page will no longer appear to site visitors." ma:internalName="PublishingExpirationDat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6f98b4f-ba65-4a7d-9a34-48b23de556cb" elementFormDefault="qualified">
    <xsd:import namespace="http://schemas.microsoft.com/office/2006/documentManagement/types"/>
    <xsd:import namespace="http://schemas.microsoft.com/office/infopath/2007/PartnerControls"/>
    <xsd:element name="k48d8005054a4dd09ad49b7c837f0781" ma:index="14" nillable="true" ma:taxonomy="true" ma:internalName="k48d8005054a4dd09ad49b7c837f0781" ma:taxonomyFieldName="WJEC_x0020_Audiences" ma:displayName="WJEC Audiences" ma:readOnly="false" ma:fieldId="{448d8005-054a-4dd0-9ad4-9b7c837f0781}" ma:taxonomyMulti="true" ma:sspId="fd004107-dac0-45af-83fb-11757b2c8399" ma:termSetId="166b6179-d2c6-4c70-a6b7-272e06564e82" ma:anchorId="00000000-0000-0000-0000-000000000000" ma:open="false" ma:isKeyword="false">
      <xsd:complexType>
        <xsd:sequence>
          <xsd:element ref="pc:Terms" minOccurs="0" maxOccurs="1"/>
        </xsd:sequence>
      </xsd:complexType>
    </xsd:element>
    <xsd:element name="TaxCatchAll" ma:index="15" nillable="true" ma:displayName="Taxonomy Catch All Column" ma:description="" ma:hidden="true" ma:list="{3317158d-5997-432d-8f64-ed5253ed3d4a}" ma:internalName="TaxCatchAll" ma:readOnly="false" ma:showField="CatchAllData" ma:web="36f98b4f-ba65-4a7d-9a34-48b23de556cb">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description="" ma:hidden="true" ma:list="{3317158d-5997-432d-8f64-ed5253ed3d4a}" ma:internalName="TaxCatchAllLabel" ma:readOnly="true" ma:showField="CatchAllDataLabel" ma:web="36f98b4f-ba65-4a7d-9a34-48b23de556cb">
      <xsd:complexType>
        <xsd:complexContent>
          <xsd:extension base="dms:MultiChoiceLookup">
            <xsd:sequence>
              <xsd:element name="Value" type="dms:Lookup" maxOccurs="unbounded" minOccurs="0" nillable="true"/>
            </xsd:sequence>
          </xsd:extension>
        </xsd:complexContent>
      </xsd:complexType>
    </xsd:element>
    <xsd:element name="aa87a6a0bdfe4bfb97a25745bc8270e2" ma:index="17" nillable="true" ma:taxonomy="true" ma:internalName="aa87a6a0bdfe4bfb97a25745bc8270e2" ma:taxonomyFieldName="WJEC_x0020_Department" ma:displayName="WJEC Department" ma:readOnly="false" ma:fieldId="{aa87a6a0-bdfe-4bfb-97a2-5745bc8270e2}" ma:taxonomyMulti="true" ma:sspId="fd004107-dac0-45af-83fb-11757b2c8399" ma:termSetId="0c9e301d-bcca-45db-a9e6-62eca92a187e"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c38e660-edc8-4fff-b370-f287347f023b" elementFormDefault="qualified">
    <xsd:import namespace="http://schemas.microsoft.com/office/2006/documentManagement/types"/>
    <xsd:import namespace="http://schemas.microsoft.com/office/infopath/2007/PartnerControls"/>
    <xsd:element name="WJEC_x0020_Language" ma:index="5" nillable="true" ma:displayName="WJEC Language" ma:default="English" ma:internalName="WJEC_x0020_Language" ma:readOnly="fals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6" nillable="true" ma:displayName="WJEC Available Online" ma:default="0" ma:internalName="WJEC_x0020_Available_x0020_Online"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 xsi:nil="true"/>
    <PublishingExpirationDate xmlns="http://schemas.microsoft.com/sharepoint/v3" xsi:nil="true"/>
    <PublishingStartDate xmlns="http://schemas.microsoft.com/sharepoint/v3" xsi:nil="true"/>
    <WJEC_x0020_Language xmlns="3c38e660-edc8-4fff-b370-f287347f023b">
      <Value>English</Value>
    </WJEC_x0020_Language>
    <WJEC_x0020_Available_x0020_Online xmlns="3c38e660-edc8-4fff-b370-f287347f023b">false</WJEC_x0020_Available_x0020_Online>
    <TaxCatchAll xmlns="36f98b4f-ba65-4a7d-9a34-48b23de556cb" xsi:nil="true"/>
    <aa87a6a0bdfe4bfb97a25745bc8270e2 xmlns="36f98b4f-ba65-4a7d-9a34-48b23de556cb">
      <Terms xmlns="http://schemas.microsoft.com/office/infopath/2007/PartnerControls"/>
    </aa87a6a0bdfe4bfb97a25745bc8270e2>
    <k48d8005054a4dd09ad49b7c837f0781 xmlns="36f98b4f-ba65-4a7d-9a34-48b23de556cb">
      <Terms xmlns="http://schemas.microsoft.com/office/infopath/2007/PartnerControls"/>
    </k48d8005054a4dd09ad49b7c837f0781>
  </documentManagement>
</p:properties>
</file>

<file path=customXml/itemProps1.xml><?xml version="1.0" encoding="utf-8"?>
<ds:datastoreItem xmlns:ds="http://schemas.openxmlformats.org/officeDocument/2006/customXml" ds:itemID="{ACE02940-FAE5-4AA9-BDF8-12145CB6D0D2}">
  <ds:schemaRefs>
    <ds:schemaRef ds:uri="Microsoft.SharePoint.Taxonomy.ContentTypeSync"/>
  </ds:schemaRefs>
</ds:datastoreItem>
</file>

<file path=customXml/itemProps2.xml><?xml version="1.0" encoding="utf-8"?>
<ds:datastoreItem xmlns:ds="http://schemas.openxmlformats.org/officeDocument/2006/customXml" ds:itemID="{DE3EB1D3-1C4E-45C1-B01B-AE00332050FB}"/>
</file>

<file path=customXml/itemProps3.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4.xml><?xml version="1.0" encoding="utf-8"?>
<ds:datastoreItem xmlns:ds="http://schemas.openxmlformats.org/officeDocument/2006/customXml" ds:itemID="{2773DC8F-AB9D-4910-94BF-5076350377AD}">
  <ds:schemaRefs>
    <ds:schemaRef ds:uri="http://schemas.microsoft.com/office/2006/metadata/properties"/>
    <ds:schemaRef ds:uri="http://schemas.microsoft.com/office/infopath/2007/PartnerControls"/>
    <ds:schemaRef ds:uri="2f2f9355-f80e-4d7b-937a-0c27cfa03643"/>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3.1 Evidence and records.pptx</Template>
  <TotalTime>406</TotalTime>
  <Words>183</Words>
  <Application>Microsoft Office PowerPoint</Application>
  <PresentationFormat>On-screen Show (4:3)</PresentationFormat>
  <Paragraphs>38</Paragraphs>
  <Slides>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Bliss-Light</vt:lpstr>
      <vt:lpstr>Calibri</vt:lpstr>
      <vt:lpstr>Gotham Rounded Book</vt:lpstr>
      <vt:lpstr>3.1 Evidence and records</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Morgan, Eira</cp:lastModifiedBy>
  <cp:revision>11</cp:revision>
  <cp:lastPrinted>2015-10-29T14:52:22Z</cp:lastPrinted>
  <dcterms:created xsi:type="dcterms:W3CDTF">2015-10-15T15:16:07Z</dcterms:created>
  <dcterms:modified xsi:type="dcterms:W3CDTF">2025-04-03T11:26:35Z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0x01010012F5B0607A72CA4AB3D5EA9A27B3AA7000CC64BB89231DF84BAC5E1A937D4AF590</vt:lpwstr>
  </property>
  <property fmtid="{D5CDD505-2E9C-101B-9397-08002B2CF9AE}" pid="3" name="WJEC_x0020_Department">
    <vt:lpwstr/>
  </property>
  <property fmtid="{D5CDD505-2E9C-101B-9397-08002B2CF9AE}" pid="4" name="WJEC Department">
    <vt:lpwstr/>
  </property>
  <property fmtid="{D5CDD505-2E9C-101B-9397-08002B2CF9AE}" pid="5" name="MSIP_Label_8330bda6-d095-477b-8893-df3ed8791773_Enabled">
    <vt:lpwstr>true</vt:lpwstr>
  </property>
  <property fmtid="{D5CDD505-2E9C-101B-9397-08002B2CF9AE}" pid="6" name="MSIP_Label_8330bda6-d095-477b-8893-df3ed8791773_SetDate">
    <vt:lpwstr>2025-04-03T11:25:55Z</vt:lpwstr>
  </property>
  <property fmtid="{D5CDD505-2E9C-101B-9397-08002B2CF9AE}" pid="7" name="MSIP_Label_8330bda6-d095-477b-8893-df3ed8791773_Method">
    <vt:lpwstr>Privileged</vt:lpwstr>
  </property>
  <property fmtid="{D5CDD505-2E9C-101B-9397-08002B2CF9AE}" pid="8" name="MSIP_Label_8330bda6-d095-477b-8893-df3ed8791773_Name">
    <vt:lpwstr>8330bda6-d095-477b-8893-df3ed8791773</vt:lpwstr>
  </property>
  <property fmtid="{D5CDD505-2E9C-101B-9397-08002B2CF9AE}" pid="9" name="MSIP_Label_8330bda6-d095-477b-8893-df3ed8791773_SiteId">
    <vt:lpwstr>b6d3492e-0aa1-4a60-840d-b706a96e670d</vt:lpwstr>
  </property>
  <property fmtid="{D5CDD505-2E9C-101B-9397-08002B2CF9AE}" pid="10" name="MSIP_Label_8330bda6-d095-477b-8893-df3ed8791773_ActionId">
    <vt:lpwstr>72e82d39-751a-41a3-9d83-5ceea353a99d</vt:lpwstr>
  </property>
  <property fmtid="{D5CDD505-2E9C-101B-9397-08002B2CF9AE}" pid="11" name="MSIP_Label_8330bda6-d095-477b-8893-df3ed8791773_ContentBits">
    <vt:lpwstr>0</vt:lpwstr>
  </property>
  <property fmtid="{D5CDD505-2E9C-101B-9397-08002B2CF9AE}" pid="12" name="MSIP_Label_8330bda6-d095-477b-8893-df3ed8791773_Tag">
    <vt:lpwstr>10, 0, 1, 1</vt:lpwstr>
  </property>
  <property fmtid="{D5CDD505-2E9C-101B-9397-08002B2CF9AE}" pid="13" name="MediaServiceImageTags">
    <vt:lpwstr/>
  </property>
  <property fmtid="{D5CDD505-2E9C-101B-9397-08002B2CF9AE}" pid="14" name="WJEC_x0020_Audiences">
    <vt:lpwstr/>
  </property>
  <property fmtid="{D5CDD505-2E9C-101B-9397-08002B2CF9AE}" pid="15" name="bd6821cb7d3c4b4ab1e70668a679dc90">
    <vt:lpwstr/>
  </property>
  <property fmtid="{D5CDD505-2E9C-101B-9397-08002B2CF9AE}" pid="16" name="i2be6ccaef284b9d8cadff396f0db8d6">
    <vt:lpwstr/>
  </property>
  <property fmtid="{D5CDD505-2E9C-101B-9397-08002B2CF9AE}" pid="17" name="WJEC Audiences">
    <vt:lpwstr/>
  </property>
  <property fmtid="{D5CDD505-2E9C-101B-9397-08002B2CF9AE}" pid="18" name="Level">
    <vt:lpwstr/>
  </property>
  <property fmtid="{D5CDD505-2E9C-101B-9397-08002B2CF9AE}" pid="19" name="WJEC_x0020_Subject">
    <vt:lpwstr/>
  </property>
  <property fmtid="{D5CDD505-2E9C-101B-9397-08002B2CF9AE}" pid="20" name="lcf76f155ced4ddcb4097134ff3c332f">
    <vt:lpwstr/>
  </property>
  <property fmtid="{D5CDD505-2E9C-101B-9397-08002B2CF9AE}" pid="21" name="WJEC Subject">
    <vt:lpwstr/>
  </property>
</Properties>
</file>