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5"/>
  </p:sldMasterIdLst>
  <p:notesMasterIdLst>
    <p:notesMasterId r:id="rId63"/>
  </p:notesMasterIdLst>
  <p:sldIdLst>
    <p:sldId id="256" r:id="rId6"/>
    <p:sldId id="257" r:id="rId7"/>
    <p:sldId id="305" r:id="rId8"/>
    <p:sldId id="265" r:id="rId9"/>
    <p:sldId id="298" r:id="rId10"/>
    <p:sldId id="295" r:id="rId11"/>
    <p:sldId id="307" r:id="rId12"/>
    <p:sldId id="296" r:id="rId13"/>
    <p:sldId id="306" r:id="rId14"/>
    <p:sldId id="308" r:id="rId15"/>
    <p:sldId id="309" r:id="rId16"/>
    <p:sldId id="312" r:id="rId17"/>
    <p:sldId id="313" r:id="rId18"/>
    <p:sldId id="314" r:id="rId19"/>
    <p:sldId id="316" r:id="rId20"/>
    <p:sldId id="315" r:id="rId21"/>
    <p:sldId id="311" r:id="rId22"/>
    <p:sldId id="310" r:id="rId23"/>
    <p:sldId id="317" r:id="rId24"/>
    <p:sldId id="297" r:id="rId25"/>
    <p:sldId id="299" r:id="rId26"/>
    <p:sldId id="300" r:id="rId27"/>
    <p:sldId id="319" r:id="rId28"/>
    <p:sldId id="321" r:id="rId29"/>
    <p:sldId id="301" r:id="rId30"/>
    <p:sldId id="302" r:id="rId31"/>
    <p:sldId id="325" r:id="rId32"/>
    <p:sldId id="323" r:id="rId33"/>
    <p:sldId id="303" r:id="rId34"/>
    <p:sldId id="304" r:id="rId35"/>
    <p:sldId id="294" r:id="rId36"/>
    <p:sldId id="266" r:id="rId37"/>
    <p:sldId id="267" r:id="rId38"/>
    <p:sldId id="268" r:id="rId39"/>
    <p:sldId id="269" r:id="rId40"/>
    <p:sldId id="270" r:id="rId41"/>
    <p:sldId id="271" r:id="rId42"/>
    <p:sldId id="272" r:id="rId43"/>
    <p:sldId id="273" r:id="rId44"/>
    <p:sldId id="274" r:id="rId45"/>
    <p:sldId id="275" r:id="rId46"/>
    <p:sldId id="276" r:id="rId47"/>
    <p:sldId id="277" r:id="rId48"/>
    <p:sldId id="278" r:id="rId49"/>
    <p:sldId id="283" r:id="rId50"/>
    <p:sldId id="279" r:id="rId51"/>
    <p:sldId id="280" r:id="rId52"/>
    <p:sldId id="281" r:id="rId53"/>
    <p:sldId id="282" r:id="rId54"/>
    <p:sldId id="284" r:id="rId55"/>
    <p:sldId id="287" r:id="rId56"/>
    <p:sldId id="288" r:id="rId57"/>
    <p:sldId id="289" r:id="rId58"/>
    <p:sldId id="290" r:id="rId59"/>
    <p:sldId id="291" r:id="rId60"/>
    <p:sldId id="292" r:id="rId61"/>
    <p:sldId id="293" r:id="rId62"/>
  </p:sldIdLst>
  <p:sldSz cx="9144000" cy="6858000" type="screen4x3"/>
  <p:notesSz cx="6797675" cy="992822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27">
          <p15:clr>
            <a:srgbClr val="A4A3A4"/>
          </p15:clr>
        </p15:guide>
        <p15:guide id="2" pos="214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75306"/>
    <a:srgbClr val="DF3C06"/>
    <a:srgbClr val="5A5A59"/>
    <a:srgbClr val="F7B385"/>
    <a:srgbClr val="A5A6A5"/>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16D9F66E-5EB9-4882-86FB-DCBF35E3C3E4}" styleName="Medium Style 4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9890" autoAdjust="0"/>
    <p:restoredTop sz="94628" autoAdjust="0"/>
  </p:normalViewPr>
  <p:slideViewPr>
    <p:cSldViewPr snapToGrid="0" snapToObjects="1">
      <p:cViewPr varScale="1">
        <p:scale>
          <a:sx n="102" d="100"/>
          <a:sy n="102" d="100"/>
        </p:scale>
        <p:origin x="486"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snapToGrid="0" snapToObjects="1">
      <p:cViewPr varScale="1">
        <p:scale>
          <a:sx n="79" d="100"/>
          <a:sy n="79" d="100"/>
        </p:scale>
        <p:origin x="-3936" y="-84"/>
      </p:cViewPr>
      <p:guideLst>
        <p:guide orient="horz" pos="3127"/>
        <p:guide pos="2141"/>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slide" Target="slides/slide34.xml"/><Relationship Id="rId21" Type="http://schemas.openxmlformats.org/officeDocument/2006/relationships/slide" Target="slides/slide16.xml"/><Relationship Id="rId34" Type="http://schemas.openxmlformats.org/officeDocument/2006/relationships/slide" Target="slides/slide29.xml"/><Relationship Id="rId42" Type="http://schemas.openxmlformats.org/officeDocument/2006/relationships/slide" Target="slides/slide37.xml"/><Relationship Id="rId47" Type="http://schemas.openxmlformats.org/officeDocument/2006/relationships/slide" Target="slides/slide42.xml"/><Relationship Id="rId50" Type="http://schemas.openxmlformats.org/officeDocument/2006/relationships/slide" Target="slides/slide45.xml"/><Relationship Id="rId55" Type="http://schemas.openxmlformats.org/officeDocument/2006/relationships/slide" Target="slides/slide50.xml"/><Relationship Id="rId63" Type="http://schemas.openxmlformats.org/officeDocument/2006/relationships/notesMaster" Target="notesMasters/notesMaster1.xml"/><Relationship Id="rId68" Type="http://schemas.microsoft.com/office/2015/10/relationships/revisionInfo" Target="revisionInfo.xml"/><Relationship Id="rId7" Type="http://schemas.openxmlformats.org/officeDocument/2006/relationships/slide" Target="slides/slide2.xml"/><Relationship Id="rId2" Type="http://schemas.openxmlformats.org/officeDocument/2006/relationships/customXml" Target="../customXml/item2.xml"/><Relationship Id="rId16" Type="http://schemas.openxmlformats.org/officeDocument/2006/relationships/slide" Target="slides/slide11.xml"/><Relationship Id="rId29" Type="http://schemas.openxmlformats.org/officeDocument/2006/relationships/slide" Target="slides/slide24.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slide" Target="slides/slide32.xml"/><Relationship Id="rId40" Type="http://schemas.openxmlformats.org/officeDocument/2006/relationships/slide" Target="slides/slide35.xml"/><Relationship Id="rId45" Type="http://schemas.openxmlformats.org/officeDocument/2006/relationships/slide" Target="slides/slide40.xml"/><Relationship Id="rId53" Type="http://schemas.openxmlformats.org/officeDocument/2006/relationships/slide" Target="slides/slide48.xml"/><Relationship Id="rId58" Type="http://schemas.openxmlformats.org/officeDocument/2006/relationships/slide" Target="slides/slide53.xml"/><Relationship Id="rId66" Type="http://schemas.openxmlformats.org/officeDocument/2006/relationships/theme" Target="theme/theme1.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49" Type="http://schemas.openxmlformats.org/officeDocument/2006/relationships/slide" Target="slides/slide44.xml"/><Relationship Id="rId57" Type="http://schemas.openxmlformats.org/officeDocument/2006/relationships/slide" Target="slides/slide52.xml"/><Relationship Id="rId61" Type="http://schemas.openxmlformats.org/officeDocument/2006/relationships/slide" Target="slides/slide56.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4" Type="http://schemas.openxmlformats.org/officeDocument/2006/relationships/slide" Target="slides/slide39.xml"/><Relationship Id="rId52" Type="http://schemas.openxmlformats.org/officeDocument/2006/relationships/slide" Target="slides/slide47.xml"/><Relationship Id="rId60" Type="http://schemas.openxmlformats.org/officeDocument/2006/relationships/slide" Target="slides/slide55.xml"/><Relationship Id="rId65" Type="http://schemas.openxmlformats.org/officeDocument/2006/relationships/viewProps" Target="viewProps.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43" Type="http://schemas.openxmlformats.org/officeDocument/2006/relationships/slide" Target="slides/slide38.xml"/><Relationship Id="rId48" Type="http://schemas.openxmlformats.org/officeDocument/2006/relationships/slide" Target="slides/slide43.xml"/><Relationship Id="rId56" Type="http://schemas.openxmlformats.org/officeDocument/2006/relationships/slide" Target="slides/slide51.xml"/><Relationship Id="rId64" Type="http://schemas.openxmlformats.org/officeDocument/2006/relationships/presProps" Target="presProps.xml"/><Relationship Id="rId8" Type="http://schemas.openxmlformats.org/officeDocument/2006/relationships/slide" Target="slides/slide3.xml"/><Relationship Id="rId51" Type="http://schemas.openxmlformats.org/officeDocument/2006/relationships/slide" Target="slides/slide46.xml"/><Relationship Id="rId3" Type="http://schemas.openxmlformats.org/officeDocument/2006/relationships/customXml" Target="../customXml/item3.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slide" Target="slides/slide33.xml"/><Relationship Id="rId46" Type="http://schemas.openxmlformats.org/officeDocument/2006/relationships/slide" Target="slides/slide41.xml"/><Relationship Id="rId59" Type="http://schemas.openxmlformats.org/officeDocument/2006/relationships/slide" Target="slides/slide54.xml"/><Relationship Id="rId67" Type="http://schemas.openxmlformats.org/officeDocument/2006/relationships/tableStyles" Target="tableStyles.xml"/><Relationship Id="rId20" Type="http://schemas.openxmlformats.org/officeDocument/2006/relationships/slide" Target="slides/slide15.xml"/><Relationship Id="rId41" Type="http://schemas.openxmlformats.org/officeDocument/2006/relationships/slide" Target="slides/slide36.xml"/><Relationship Id="rId54" Type="http://schemas.openxmlformats.org/officeDocument/2006/relationships/slide" Target="slides/slide49.xml"/><Relationship Id="rId62" Type="http://schemas.openxmlformats.org/officeDocument/2006/relationships/slide" Target="slides/slide5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91333581-9709-4744-951C-ACEFFD2B2182}" type="datetimeFigureOut">
              <a:rPr lang="en-GB" smtClean="0"/>
              <a:t>30/10/2018</a:t>
            </a:fld>
            <a:endParaRPr lang="en-GB"/>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450" y="4716463"/>
            <a:ext cx="5438775" cy="446722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49688" y="9429750"/>
            <a:ext cx="2946400" cy="496888"/>
          </a:xfrm>
          <a:prstGeom prst="rect">
            <a:avLst/>
          </a:prstGeom>
        </p:spPr>
        <p:txBody>
          <a:bodyPr vert="horz" lIns="91440" tIns="45720" rIns="91440" bIns="45720" rtlCol="0" anchor="b"/>
          <a:lstStyle>
            <a:lvl1pPr algn="r">
              <a:defRPr sz="1200"/>
            </a:lvl1pPr>
          </a:lstStyle>
          <a:p>
            <a:fld id="{CAF9DCF4-537F-4EB2-B888-D45C6C13859D}" type="slidenum">
              <a:rPr lang="en-GB" smtClean="0"/>
              <a:t>‹#›</a:t>
            </a:fld>
            <a:endParaRPr lang="en-GB"/>
          </a:p>
        </p:txBody>
      </p:sp>
    </p:spTree>
    <p:extLst>
      <p:ext uri="{BB962C8B-B14F-4D97-AF65-F5344CB8AC3E}">
        <p14:creationId xmlns:p14="http://schemas.microsoft.com/office/powerpoint/2010/main" val="429148093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hyperlink" Target="http://oer.wjec.co.uk/" TargetMode="External"/><Relationship Id="rId2" Type="http://schemas.openxmlformats.org/officeDocument/2006/relationships/hyperlink" Target="http://resources.wjec.co.uk/" TargetMode="External"/><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First slide">
    <p:spTree>
      <p:nvGrpSpPr>
        <p:cNvPr id="1" name=""/>
        <p:cNvGrpSpPr/>
        <p:nvPr/>
      </p:nvGrpSpPr>
      <p:grpSpPr>
        <a:xfrm>
          <a:off x="0" y="0"/>
          <a:ext cx="0" cy="0"/>
          <a:chOff x="0" y="0"/>
          <a:chExt cx="0" cy="0"/>
        </a:xfrm>
      </p:grpSpPr>
      <p:pic>
        <p:nvPicPr>
          <p:cNvPr id="3" name="Eduqas_Powerpoint_Templates_for PPT-1.psd"/>
          <p:cNvPicPr>
            <a:picLocks noChangeAspect="1"/>
          </p:cNvPicPr>
          <p:nvPr userDrawn="1"/>
        </p:nvPicPr>
        <p:blipFill rotWithShape="1">
          <a:blip r:embed="rId2">
            <a:extLst>
              <a:ext uri="{28A0092B-C50C-407E-A947-70E740481C1C}">
                <a14:useLocalDpi xmlns:a14="http://schemas.microsoft.com/office/drawing/2010/main" val="0"/>
              </a:ext>
            </a:extLst>
          </a:blip>
          <a:srcRect b="15844"/>
          <a:stretch/>
        </p:blipFill>
        <p:spPr>
          <a:xfrm>
            <a:off x="0" y="0"/>
            <a:ext cx="9144000" cy="5771408"/>
          </a:xfrm>
          <a:prstGeom prst="rect">
            <a:avLst/>
          </a:prstGeom>
        </p:spPr>
      </p:pic>
      <p:pic>
        <p:nvPicPr>
          <p:cNvPr id="4" name="Picture 3"/>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481456" y="5915809"/>
            <a:ext cx="1413162" cy="729052"/>
          </a:xfrm>
          <a:prstGeom prst="rect">
            <a:avLst/>
          </a:prstGeom>
        </p:spPr>
      </p:pic>
      <p:sp>
        <p:nvSpPr>
          <p:cNvPr id="6" name="Text Placeholder 5"/>
          <p:cNvSpPr>
            <a:spLocks noGrp="1"/>
          </p:cNvSpPr>
          <p:nvPr>
            <p:ph type="body" sz="quarter" idx="10" hasCustomPrompt="1"/>
          </p:nvPr>
        </p:nvSpPr>
        <p:spPr>
          <a:xfrm>
            <a:off x="225404" y="795467"/>
            <a:ext cx="8669214" cy="808038"/>
          </a:xfrm>
        </p:spPr>
        <p:txBody>
          <a:bodyPr>
            <a:noAutofit/>
          </a:bodyPr>
          <a:lstStyle>
            <a:lvl1pPr>
              <a:defRPr sz="4400" b="1" baseline="0">
                <a:solidFill>
                  <a:schemeClr val="bg1"/>
                </a:solidFill>
              </a:defRPr>
            </a:lvl1pPr>
            <a:lvl2pPr>
              <a:defRPr sz="4400"/>
            </a:lvl2pPr>
            <a:lvl3pPr>
              <a:defRPr sz="4400"/>
            </a:lvl3pPr>
            <a:lvl4pPr>
              <a:defRPr sz="4400"/>
            </a:lvl4pPr>
            <a:lvl5pPr>
              <a:defRPr sz="4400"/>
            </a:lvl5pPr>
          </a:lstStyle>
          <a:p>
            <a:pPr lvl="0"/>
            <a:r>
              <a:rPr lang="en-GB" dirty="0"/>
              <a:t>Level, Subject</a:t>
            </a:r>
          </a:p>
        </p:txBody>
      </p:sp>
      <p:sp>
        <p:nvSpPr>
          <p:cNvPr id="7" name="Text Placeholder 5"/>
          <p:cNvSpPr>
            <a:spLocks noGrp="1"/>
          </p:cNvSpPr>
          <p:nvPr>
            <p:ph type="body" sz="quarter" idx="11" hasCustomPrompt="1"/>
          </p:nvPr>
        </p:nvSpPr>
        <p:spPr>
          <a:xfrm>
            <a:off x="211548" y="4296741"/>
            <a:ext cx="2792906" cy="1011529"/>
          </a:xfrm>
        </p:spPr>
        <p:txBody>
          <a:bodyPr>
            <a:noAutofit/>
          </a:bodyPr>
          <a:lstStyle>
            <a:lvl1pPr>
              <a:defRPr sz="2800" baseline="0">
                <a:solidFill>
                  <a:schemeClr val="bg1"/>
                </a:solidFill>
              </a:defRPr>
            </a:lvl1pPr>
            <a:lvl2pPr>
              <a:defRPr sz="4400"/>
            </a:lvl2pPr>
            <a:lvl3pPr>
              <a:defRPr sz="4400"/>
            </a:lvl3pPr>
            <a:lvl4pPr>
              <a:defRPr sz="4400"/>
            </a:lvl4pPr>
            <a:lvl5pPr>
              <a:defRPr sz="4400"/>
            </a:lvl5pPr>
          </a:lstStyle>
          <a:p>
            <a:pPr lvl="0"/>
            <a:r>
              <a:rPr lang="en-GB" dirty="0"/>
              <a:t>Presenter name and remit</a:t>
            </a:r>
          </a:p>
        </p:txBody>
      </p:sp>
      <p:sp>
        <p:nvSpPr>
          <p:cNvPr id="9" name="Text Placeholder 5"/>
          <p:cNvSpPr>
            <a:spLocks noGrp="1"/>
          </p:cNvSpPr>
          <p:nvPr>
            <p:ph type="body" sz="quarter" idx="12" hasCustomPrompt="1"/>
          </p:nvPr>
        </p:nvSpPr>
        <p:spPr>
          <a:xfrm>
            <a:off x="284778" y="174845"/>
            <a:ext cx="2719676" cy="395171"/>
          </a:xfrm>
          <a:solidFill>
            <a:schemeClr val="bg1"/>
          </a:solidFill>
        </p:spPr>
        <p:txBody>
          <a:bodyPr>
            <a:noAutofit/>
          </a:bodyPr>
          <a:lstStyle>
            <a:lvl1pPr>
              <a:defRPr sz="1800" baseline="0">
                <a:solidFill>
                  <a:schemeClr val="tx1"/>
                </a:solidFill>
              </a:defRPr>
            </a:lvl1pPr>
            <a:lvl2pPr>
              <a:defRPr sz="4400"/>
            </a:lvl2pPr>
            <a:lvl3pPr>
              <a:defRPr sz="4400"/>
            </a:lvl3pPr>
            <a:lvl4pPr>
              <a:defRPr sz="4400"/>
            </a:lvl4pPr>
            <a:lvl5pPr>
              <a:defRPr sz="4400"/>
            </a:lvl5pPr>
          </a:lstStyle>
          <a:p>
            <a:pPr lvl="0"/>
            <a:r>
              <a:rPr lang="en-GB" dirty="0"/>
              <a:t>Academic period</a:t>
            </a:r>
          </a:p>
        </p:txBody>
      </p:sp>
    </p:spTree>
    <p:extLst>
      <p:ext uri="{BB962C8B-B14F-4D97-AF65-F5344CB8AC3E}">
        <p14:creationId xmlns:p14="http://schemas.microsoft.com/office/powerpoint/2010/main" val="11333228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ex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1567544" y="0"/>
            <a:ext cx="7576456" cy="908720"/>
          </a:xfrm>
        </p:spPr>
        <p:txBody>
          <a:bodyPr/>
          <a:lstStyle>
            <a:lvl1pPr algn="ctr">
              <a:defRPr b="1">
                <a:solidFill>
                  <a:schemeClr val="bg1"/>
                </a:solidFill>
              </a:defRPr>
            </a:lvl1pPr>
          </a:lstStyle>
          <a:p>
            <a:r>
              <a:rPr lang="en-US" dirty="0"/>
              <a:t>Arial font size 32</a:t>
            </a:r>
            <a:endParaRPr lang="en-GB" dirty="0"/>
          </a:p>
        </p:txBody>
      </p:sp>
      <p:sp>
        <p:nvSpPr>
          <p:cNvPr id="9" name="Text Placeholder 8"/>
          <p:cNvSpPr>
            <a:spLocks noGrp="1"/>
          </p:cNvSpPr>
          <p:nvPr>
            <p:ph type="body" sz="quarter" idx="10" hasCustomPrompt="1"/>
          </p:nvPr>
        </p:nvSpPr>
        <p:spPr>
          <a:xfrm>
            <a:off x="284305" y="1341872"/>
            <a:ext cx="4632079" cy="724436"/>
          </a:xfrm>
        </p:spPr>
        <p:txBody>
          <a:bodyPr>
            <a:noAutofit/>
          </a:bodyPr>
          <a:lstStyle>
            <a:lvl1pPr>
              <a:defRPr sz="2800" b="1"/>
            </a:lvl1pPr>
            <a:lvl2pPr>
              <a:defRPr sz="2800"/>
            </a:lvl2pPr>
            <a:lvl3pPr>
              <a:defRPr sz="2800"/>
            </a:lvl3pPr>
            <a:lvl4pPr>
              <a:defRPr sz="2800"/>
            </a:lvl4pPr>
            <a:lvl5pPr>
              <a:defRPr sz="2800"/>
            </a:lvl5pPr>
          </a:lstStyle>
          <a:p>
            <a:pPr lvl="0"/>
            <a:r>
              <a:rPr lang="en-US" dirty="0"/>
              <a:t>Arial font size 28</a:t>
            </a:r>
          </a:p>
        </p:txBody>
      </p:sp>
      <p:sp>
        <p:nvSpPr>
          <p:cNvPr id="11" name="Text Placeholder 10"/>
          <p:cNvSpPr>
            <a:spLocks noGrp="1"/>
          </p:cNvSpPr>
          <p:nvPr>
            <p:ph type="body" sz="quarter" idx="11" hasCustomPrompt="1"/>
          </p:nvPr>
        </p:nvSpPr>
        <p:spPr>
          <a:xfrm>
            <a:off x="284163" y="2398713"/>
            <a:ext cx="8634206" cy="4227718"/>
          </a:xfrm>
          <a:solidFill>
            <a:schemeClr val="accent6">
              <a:lumMod val="20000"/>
              <a:lumOff val="80000"/>
            </a:schemeClr>
          </a:solidFill>
        </p:spPr>
        <p:txBody>
          <a:bodyPr>
            <a:normAutofit/>
          </a:bodyPr>
          <a:lstStyle>
            <a:lvl1pPr>
              <a:defRPr sz="2400"/>
            </a:lvl1pPr>
            <a:lvl2pPr>
              <a:defRPr sz="2400"/>
            </a:lvl2pPr>
            <a:lvl3pPr>
              <a:defRPr sz="2400"/>
            </a:lvl3pPr>
            <a:lvl4pPr>
              <a:defRPr sz="2400"/>
            </a:lvl4pPr>
            <a:lvl5pPr>
              <a:defRPr sz="2400"/>
            </a:lvl5pPr>
          </a:lstStyle>
          <a:p>
            <a:pPr lvl="0"/>
            <a:r>
              <a:rPr lang="en-US" dirty="0"/>
              <a:t>Click to edit font (min) size 24</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13675336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Picture &amp; Tex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1567544" y="0"/>
            <a:ext cx="7576456" cy="908720"/>
          </a:xfrm>
        </p:spPr>
        <p:txBody>
          <a:bodyPr/>
          <a:lstStyle>
            <a:lvl1pPr algn="ctr">
              <a:defRPr b="1">
                <a:solidFill>
                  <a:schemeClr val="bg1"/>
                </a:solidFill>
              </a:defRPr>
            </a:lvl1pPr>
          </a:lstStyle>
          <a:p>
            <a:r>
              <a:rPr lang="en-US" dirty="0"/>
              <a:t>Arial font size 32</a:t>
            </a:r>
            <a:endParaRPr lang="en-GB" dirty="0"/>
          </a:p>
        </p:txBody>
      </p:sp>
      <p:sp>
        <p:nvSpPr>
          <p:cNvPr id="9" name="Text Placeholder 8"/>
          <p:cNvSpPr>
            <a:spLocks noGrp="1"/>
          </p:cNvSpPr>
          <p:nvPr>
            <p:ph type="body" sz="quarter" idx="10" hasCustomPrompt="1"/>
          </p:nvPr>
        </p:nvSpPr>
        <p:spPr>
          <a:xfrm>
            <a:off x="284305" y="1341872"/>
            <a:ext cx="4632079" cy="724436"/>
          </a:xfrm>
        </p:spPr>
        <p:txBody>
          <a:bodyPr>
            <a:noAutofit/>
          </a:bodyPr>
          <a:lstStyle>
            <a:lvl1pPr>
              <a:defRPr sz="2800" b="1"/>
            </a:lvl1pPr>
            <a:lvl2pPr>
              <a:defRPr sz="2800"/>
            </a:lvl2pPr>
            <a:lvl3pPr>
              <a:defRPr sz="2800"/>
            </a:lvl3pPr>
            <a:lvl4pPr marL="1371600" indent="0">
              <a:buNone/>
              <a:defRPr sz="2800"/>
            </a:lvl4pPr>
            <a:lvl5pPr>
              <a:defRPr sz="2800"/>
            </a:lvl5pPr>
          </a:lstStyle>
          <a:p>
            <a:pPr lvl="0"/>
            <a:r>
              <a:rPr lang="en-US" dirty="0"/>
              <a:t>Click to edit subtitle</a:t>
            </a:r>
          </a:p>
        </p:txBody>
      </p:sp>
      <p:sp>
        <p:nvSpPr>
          <p:cNvPr id="4" name="Picture Placeholder 3"/>
          <p:cNvSpPr>
            <a:spLocks noGrp="1"/>
          </p:cNvSpPr>
          <p:nvPr>
            <p:ph type="pic" sz="quarter" idx="11"/>
          </p:nvPr>
        </p:nvSpPr>
        <p:spPr>
          <a:xfrm>
            <a:off x="5058886" y="2826781"/>
            <a:ext cx="3811691" cy="3609645"/>
          </a:xfrm>
        </p:spPr>
        <p:txBody>
          <a:bodyPr/>
          <a:lstStyle/>
          <a:p>
            <a:endParaRPr lang="en-GB"/>
          </a:p>
        </p:txBody>
      </p:sp>
      <p:sp>
        <p:nvSpPr>
          <p:cNvPr id="6" name="Text Placeholder 5"/>
          <p:cNvSpPr>
            <a:spLocks noGrp="1"/>
          </p:cNvSpPr>
          <p:nvPr>
            <p:ph type="body" sz="quarter" idx="12" hasCustomPrompt="1"/>
          </p:nvPr>
        </p:nvSpPr>
        <p:spPr>
          <a:xfrm>
            <a:off x="284305" y="2827338"/>
            <a:ext cx="4632184" cy="3608387"/>
          </a:xfrm>
          <a:solidFill>
            <a:schemeClr val="accent6">
              <a:lumMod val="20000"/>
              <a:lumOff val="80000"/>
            </a:schemeClr>
          </a:solidFill>
        </p:spPr>
        <p:txBody>
          <a:bodyPr>
            <a:normAutofit/>
          </a:bodyPr>
          <a:lstStyle>
            <a:lvl1pPr>
              <a:defRPr sz="2400"/>
            </a:lvl1pPr>
            <a:lvl2pPr>
              <a:defRPr sz="2400"/>
            </a:lvl2pPr>
            <a:lvl3pPr>
              <a:defRPr sz="2400"/>
            </a:lvl3pPr>
            <a:lvl4pPr>
              <a:defRPr sz="2400"/>
            </a:lvl4pPr>
            <a:lvl5pPr>
              <a:defRPr sz="2400"/>
            </a:lvl5pPr>
          </a:lstStyle>
          <a:p>
            <a:pPr lvl="0"/>
            <a:r>
              <a:rPr lang="en-US" dirty="0"/>
              <a:t>Click to edit font (min) size 24</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4837702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1567544" y="0"/>
            <a:ext cx="7576456" cy="908720"/>
          </a:xfrm>
        </p:spPr>
        <p:txBody>
          <a:bodyPr/>
          <a:lstStyle>
            <a:lvl1pPr algn="ctr">
              <a:defRPr b="1">
                <a:solidFill>
                  <a:schemeClr val="bg1"/>
                </a:solidFill>
              </a:defRPr>
            </a:lvl1pPr>
          </a:lstStyle>
          <a:p>
            <a:r>
              <a:rPr lang="en-US" dirty="0"/>
              <a:t>Arial font size 32</a:t>
            </a:r>
            <a:endParaRPr lang="en-GB" dirty="0"/>
          </a:p>
        </p:txBody>
      </p:sp>
    </p:spTree>
    <p:extLst>
      <p:ext uri="{BB962C8B-B14F-4D97-AF65-F5344CB8AC3E}">
        <p14:creationId xmlns:p14="http://schemas.microsoft.com/office/powerpoint/2010/main" val="6494947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Blank with logo">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1567544" y="0"/>
            <a:ext cx="7576456" cy="908720"/>
          </a:xfrm>
        </p:spPr>
        <p:txBody>
          <a:bodyPr/>
          <a:lstStyle>
            <a:lvl1pPr algn="ctr">
              <a:defRPr>
                <a:solidFill>
                  <a:schemeClr val="bg1"/>
                </a:solidFill>
              </a:defRPr>
            </a:lvl1pPr>
          </a:lstStyle>
          <a:p>
            <a:r>
              <a:rPr lang="en-US" dirty="0"/>
              <a:t>Arial font size 32</a:t>
            </a:r>
            <a:endParaRPr lang="en-GB" dirty="0"/>
          </a:p>
        </p:txBody>
      </p:sp>
      <p:sp>
        <p:nvSpPr>
          <p:cNvPr id="3" name="Rectangle 2"/>
          <p:cNvSpPr/>
          <p:nvPr userDrawn="1"/>
        </p:nvSpPr>
        <p:spPr>
          <a:xfrm>
            <a:off x="0" y="0"/>
            <a:ext cx="9144000" cy="6858000"/>
          </a:xfrm>
          <a:prstGeom prst="rect">
            <a:avLst/>
          </a:prstGeom>
          <a:solidFill>
            <a:schemeClr val="bg1"/>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pic>
        <p:nvPicPr>
          <p:cNvPr id="4" name="Picture 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330603" y="6355649"/>
            <a:ext cx="575892" cy="297103"/>
          </a:xfrm>
          <a:prstGeom prst="rect">
            <a:avLst/>
          </a:prstGeom>
        </p:spPr>
      </p:pic>
      <p:sp>
        <p:nvSpPr>
          <p:cNvPr id="6" name="Text Placeholder 5"/>
          <p:cNvSpPr>
            <a:spLocks noGrp="1"/>
          </p:cNvSpPr>
          <p:nvPr>
            <p:ph type="body" sz="quarter" idx="10" hasCustomPrompt="1"/>
          </p:nvPr>
        </p:nvSpPr>
        <p:spPr>
          <a:xfrm>
            <a:off x="866775" y="641350"/>
            <a:ext cx="7185025" cy="1139825"/>
          </a:xfrm>
        </p:spPr>
        <p:txBody>
          <a:bodyPr/>
          <a:lstStyle>
            <a:lvl1pPr>
              <a:defRPr baseline="0"/>
            </a:lvl1pPr>
          </a:lstStyle>
          <a:p>
            <a:pPr lvl="0"/>
            <a:r>
              <a:rPr lang="en-US" dirty="0"/>
              <a:t>Use this for slide with full graphics</a:t>
            </a:r>
          </a:p>
        </p:txBody>
      </p:sp>
    </p:spTree>
    <p:extLst>
      <p:ext uri="{BB962C8B-B14F-4D97-AF65-F5344CB8AC3E}">
        <p14:creationId xmlns:p14="http://schemas.microsoft.com/office/powerpoint/2010/main" val="11049212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abl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1567544" y="0"/>
            <a:ext cx="7576456" cy="908720"/>
          </a:xfrm>
        </p:spPr>
        <p:txBody>
          <a:bodyPr/>
          <a:lstStyle>
            <a:lvl1pPr algn="ctr">
              <a:defRPr b="1">
                <a:solidFill>
                  <a:schemeClr val="bg1"/>
                </a:solidFill>
              </a:defRPr>
            </a:lvl1pPr>
          </a:lstStyle>
          <a:p>
            <a:r>
              <a:rPr lang="en-US" dirty="0"/>
              <a:t>Arial font size 32</a:t>
            </a:r>
            <a:endParaRPr lang="en-GB" dirty="0"/>
          </a:p>
        </p:txBody>
      </p:sp>
      <p:sp>
        <p:nvSpPr>
          <p:cNvPr id="9" name="Text Placeholder 8"/>
          <p:cNvSpPr>
            <a:spLocks noGrp="1"/>
          </p:cNvSpPr>
          <p:nvPr>
            <p:ph type="body" sz="quarter" idx="10" hasCustomPrompt="1"/>
          </p:nvPr>
        </p:nvSpPr>
        <p:spPr>
          <a:xfrm>
            <a:off x="284305" y="1341872"/>
            <a:ext cx="4632079" cy="724436"/>
          </a:xfrm>
        </p:spPr>
        <p:txBody>
          <a:bodyPr>
            <a:noAutofit/>
          </a:bodyPr>
          <a:lstStyle>
            <a:lvl1pPr>
              <a:defRPr sz="2800" b="1"/>
            </a:lvl1pPr>
            <a:lvl2pPr>
              <a:defRPr sz="2800" b="1"/>
            </a:lvl2pPr>
            <a:lvl3pPr>
              <a:defRPr sz="2800" b="1"/>
            </a:lvl3pPr>
            <a:lvl4pPr>
              <a:defRPr sz="2800" b="1"/>
            </a:lvl4pPr>
            <a:lvl5pPr>
              <a:defRPr sz="2800" b="1"/>
            </a:lvl5pPr>
          </a:lstStyle>
          <a:p>
            <a:pPr lvl="0"/>
            <a:r>
              <a:rPr lang="en-US" dirty="0"/>
              <a:t>Arial font size 28</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5" name="Table Placeholder 4"/>
          <p:cNvSpPr>
            <a:spLocks noGrp="1"/>
          </p:cNvSpPr>
          <p:nvPr>
            <p:ph type="tbl" sz="quarter" idx="11"/>
          </p:nvPr>
        </p:nvSpPr>
        <p:spPr>
          <a:xfrm>
            <a:off x="284163" y="2255838"/>
            <a:ext cx="8586787" cy="4251325"/>
          </a:xfrm>
        </p:spPr>
        <p:txBody>
          <a:bodyPr/>
          <a:lstStyle/>
          <a:p>
            <a:endParaRPr lang="en-GB"/>
          </a:p>
        </p:txBody>
      </p:sp>
    </p:spTree>
    <p:extLst>
      <p:ext uri="{BB962C8B-B14F-4D97-AF65-F5344CB8AC3E}">
        <p14:creationId xmlns:p14="http://schemas.microsoft.com/office/powerpoint/2010/main" val="6494947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Resources page">
    <p:spTree>
      <p:nvGrpSpPr>
        <p:cNvPr id="1" name=""/>
        <p:cNvGrpSpPr/>
        <p:nvPr/>
      </p:nvGrpSpPr>
      <p:grpSpPr>
        <a:xfrm>
          <a:off x="0" y="0"/>
          <a:ext cx="0" cy="0"/>
          <a:chOff x="0" y="0"/>
          <a:chExt cx="0" cy="0"/>
        </a:xfrm>
      </p:grpSpPr>
      <p:sp>
        <p:nvSpPr>
          <p:cNvPr id="9" name="Text Placeholder 8"/>
          <p:cNvSpPr>
            <a:spLocks noGrp="1"/>
          </p:cNvSpPr>
          <p:nvPr>
            <p:ph type="body" sz="quarter" idx="10" hasCustomPrompt="1"/>
          </p:nvPr>
        </p:nvSpPr>
        <p:spPr>
          <a:xfrm>
            <a:off x="284304" y="1116247"/>
            <a:ext cx="8539061" cy="724436"/>
          </a:xfrm>
        </p:spPr>
        <p:txBody>
          <a:bodyPr>
            <a:noAutofit/>
          </a:bodyPr>
          <a:lstStyle>
            <a:lvl1pPr>
              <a:defRPr sz="2800"/>
            </a:lvl1pPr>
            <a:lvl2pPr>
              <a:defRPr sz="2800"/>
            </a:lvl2pPr>
            <a:lvl3pPr>
              <a:defRPr sz="2800"/>
            </a:lvl3pPr>
            <a:lvl4pPr marL="1371600" indent="0">
              <a:buNone/>
              <a:defRPr sz="2800"/>
            </a:lvl4pPr>
            <a:lvl5pPr>
              <a:defRPr sz="2800"/>
            </a:lvl5pPr>
          </a:lstStyle>
          <a:p>
            <a:pPr lvl="0"/>
            <a:r>
              <a:rPr lang="en-US" dirty="0"/>
              <a:t>Insert subject page link here of format eduqas.co.uk/qualifications/[mathematics]</a:t>
            </a:r>
          </a:p>
          <a:p>
            <a:pPr lvl="0"/>
            <a:endParaRPr lang="en-US" dirty="0"/>
          </a:p>
        </p:txBody>
      </p:sp>
      <p:sp>
        <p:nvSpPr>
          <p:cNvPr id="3" name="Rectangle 2"/>
          <p:cNvSpPr/>
          <p:nvPr userDrawn="1"/>
        </p:nvSpPr>
        <p:spPr>
          <a:xfrm>
            <a:off x="344384" y="1903150"/>
            <a:ext cx="8478982" cy="3416320"/>
          </a:xfrm>
          <a:prstGeom prst="rect">
            <a:avLst/>
          </a:prstGeom>
          <a:solidFill>
            <a:schemeClr val="accent6">
              <a:lumMod val="20000"/>
              <a:lumOff val="80000"/>
            </a:schemeClr>
          </a:solidFill>
        </p:spPr>
        <p:txBody>
          <a:bodyPr wrap="square">
            <a:spAutoFit/>
          </a:bodyPr>
          <a:lstStyle/>
          <a:p>
            <a:r>
              <a:rPr lang="en-GB" sz="2400" dirty="0">
                <a:solidFill>
                  <a:schemeClr val="bg1">
                    <a:lumMod val="50000"/>
                  </a:schemeClr>
                </a:solidFill>
                <a:latin typeface="Arial" panose="020B0604020202020204" pitchFamily="34" charset="0"/>
                <a:cs typeface="Arial" panose="020B0604020202020204" pitchFamily="34" charset="0"/>
                <a:hlinkClick r:id="rId2"/>
              </a:rPr>
              <a:t>resources.wjec.co.uk</a:t>
            </a:r>
            <a:endParaRPr lang="en-GB" sz="2400" dirty="0">
              <a:solidFill>
                <a:schemeClr val="bg1">
                  <a:lumMod val="50000"/>
                </a:schemeClr>
              </a:solidFill>
              <a:latin typeface="Arial" panose="020B0604020202020204" pitchFamily="34" charset="0"/>
              <a:cs typeface="Arial" panose="020B0604020202020204" pitchFamily="34" charset="0"/>
            </a:endParaRPr>
          </a:p>
          <a:p>
            <a:r>
              <a:rPr lang="en-GB" sz="2400" dirty="0">
                <a:solidFill>
                  <a:schemeClr val="bg1">
                    <a:lumMod val="50000"/>
                  </a:schemeClr>
                </a:solidFill>
                <a:latin typeface="Arial" panose="020B0604020202020204" pitchFamily="34" charset="0"/>
                <a:cs typeface="Arial" panose="020B0604020202020204" pitchFamily="34" charset="0"/>
              </a:rPr>
              <a:t>Free WJEC digital resources to support the teaching and learning of a broad range of subjects</a:t>
            </a:r>
          </a:p>
          <a:p>
            <a:pPr marL="285750" indent="-285750">
              <a:buFont typeface="Arial" panose="020B0604020202020204" pitchFamily="34" charset="0"/>
              <a:buChar char="•"/>
            </a:pPr>
            <a:endParaRPr lang="en-GB" sz="2400" dirty="0">
              <a:solidFill>
                <a:schemeClr val="bg1">
                  <a:lumMod val="50000"/>
                </a:schemeClr>
              </a:solidFill>
              <a:latin typeface="Arial" panose="020B0604020202020204" pitchFamily="34" charset="0"/>
              <a:cs typeface="Arial" panose="020B0604020202020204" pitchFamily="34" charset="0"/>
              <a:hlinkClick r:id="rId3"/>
            </a:endParaRPr>
          </a:p>
          <a:p>
            <a:r>
              <a:rPr lang="en-GB" sz="2400" dirty="0">
                <a:solidFill>
                  <a:schemeClr val="bg1">
                    <a:lumMod val="50000"/>
                  </a:schemeClr>
                </a:solidFill>
                <a:latin typeface="Arial" panose="020B0604020202020204" pitchFamily="34" charset="0"/>
                <a:cs typeface="Arial" panose="020B0604020202020204" pitchFamily="34" charset="0"/>
                <a:hlinkClick r:id="rId3"/>
              </a:rPr>
              <a:t>oer.wjec.co.uk</a:t>
            </a:r>
            <a:endParaRPr lang="en-GB" sz="2400" dirty="0">
              <a:solidFill>
                <a:schemeClr val="bg1">
                  <a:lumMod val="50000"/>
                </a:schemeClr>
              </a:solidFill>
              <a:latin typeface="Arial" panose="020B0604020202020204" pitchFamily="34" charset="0"/>
              <a:cs typeface="Arial" panose="020B0604020202020204" pitchFamily="34" charset="0"/>
            </a:endParaRPr>
          </a:p>
          <a:p>
            <a:r>
              <a:rPr lang="en-GB" sz="2400" dirty="0">
                <a:solidFill>
                  <a:schemeClr val="bg1">
                    <a:lumMod val="50000"/>
                  </a:schemeClr>
                </a:solidFill>
                <a:latin typeface="Arial" panose="020B0604020202020204" pitchFamily="34" charset="0"/>
                <a:cs typeface="Arial" panose="020B0604020202020204" pitchFamily="34" charset="0"/>
              </a:rPr>
              <a:t>WJEC’s free Online Exam Review allows teachers to analyse item level data, critically assess sample question papers and receive examiner feedback</a:t>
            </a:r>
            <a:br>
              <a:rPr lang="en-GB" sz="2400" dirty="0">
                <a:solidFill>
                  <a:schemeClr val="bg1">
                    <a:lumMod val="50000"/>
                  </a:schemeClr>
                </a:solidFill>
                <a:latin typeface="Arial" panose="020B0604020202020204" pitchFamily="34" charset="0"/>
                <a:cs typeface="Arial" panose="020B0604020202020204" pitchFamily="34" charset="0"/>
              </a:rPr>
            </a:br>
            <a:endParaRPr lang="en-GB" sz="2400" dirty="0">
              <a:solidFill>
                <a:schemeClr val="bg1">
                  <a:lumMod val="50000"/>
                </a:schemeClr>
              </a:solidFill>
              <a:latin typeface="Arial" panose="020B0604020202020204" pitchFamily="34" charset="0"/>
              <a:cs typeface="Arial" panose="020B0604020202020204" pitchFamily="34" charset="0"/>
            </a:endParaRPr>
          </a:p>
        </p:txBody>
      </p:sp>
      <p:pic>
        <p:nvPicPr>
          <p:cNvPr id="1026" name="Picture 2"/>
          <p:cNvPicPr>
            <a:picLocks noChangeAspect="1" noChangeArrowheads="1"/>
          </p:cNvPicPr>
          <p:nvPr userDrawn="1"/>
        </p:nvPicPr>
        <p:blipFill rotWithShape="1">
          <a:blip r:embed="rId4">
            <a:extLst>
              <a:ext uri="{28A0092B-C50C-407E-A947-70E740481C1C}">
                <a14:useLocalDpi xmlns:a14="http://schemas.microsoft.com/office/drawing/2010/main" val="0"/>
              </a:ext>
            </a:extLst>
          </a:blip>
          <a:srcRect/>
          <a:stretch/>
        </p:blipFill>
        <p:spPr bwMode="auto">
          <a:xfrm>
            <a:off x="4797631" y="28586"/>
            <a:ext cx="4310744" cy="86469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Rectangle 4"/>
          <p:cNvSpPr/>
          <p:nvPr userDrawn="1"/>
        </p:nvSpPr>
        <p:spPr>
          <a:xfrm>
            <a:off x="1886726" y="168544"/>
            <a:ext cx="2739404" cy="584775"/>
          </a:xfrm>
          <a:prstGeom prst="rect">
            <a:avLst/>
          </a:prstGeom>
        </p:spPr>
        <p:txBody>
          <a:bodyPr wrap="none">
            <a:spAutoFit/>
          </a:bodyPr>
          <a:lstStyle/>
          <a:p>
            <a:r>
              <a:rPr lang="en-US" sz="3200" b="1" dirty="0">
                <a:solidFill>
                  <a:schemeClr val="bg1"/>
                </a:solidFill>
              </a:rPr>
              <a:t>Free Resources</a:t>
            </a:r>
            <a:endParaRPr lang="en-GB" sz="3200" b="1" dirty="0">
              <a:solidFill>
                <a:schemeClr val="bg1"/>
              </a:solidFill>
            </a:endParaRPr>
          </a:p>
        </p:txBody>
      </p:sp>
    </p:spTree>
    <p:extLst>
      <p:ext uri="{BB962C8B-B14F-4D97-AF65-F5344CB8AC3E}">
        <p14:creationId xmlns:p14="http://schemas.microsoft.com/office/powerpoint/2010/main" val="24376323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Last slide">
    <p:spTree>
      <p:nvGrpSpPr>
        <p:cNvPr id="1" name=""/>
        <p:cNvGrpSpPr/>
        <p:nvPr/>
      </p:nvGrpSpPr>
      <p:grpSpPr>
        <a:xfrm>
          <a:off x="0" y="0"/>
          <a:ext cx="0" cy="0"/>
          <a:chOff x="0" y="0"/>
          <a:chExt cx="0" cy="0"/>
        </a:xfrm>
      </p:grpSpPr>
      <p:pic>
        <p:nvPicPr>
          <p:cNvPr id="3" name="Eduqas_Powerpoint_Templates_for PPT-1.psd"/>
          <p:cNvPicPr>
            <a:picLocks noChangeAspect="1"/>
          </p:cNvPicPr>
          <p:nvPr userDrawn="1"/>
        </p:nvPicPr>
        <p:blipFill rotWithShape="1">
          <a:blip r:embed="rId2">
            <a:extLst>
              <a:ext uri="{28A0092B-C50C-407E-A947-70E740481C1C}">
                <a14:useLocalDpi xmlns:a14="http://schemas.microsoft.com/office/drawing/2010/main" val="0"/>
              </a:ext>
            </a:extLst>
          </a:blip>
          <a:srcRect b="15844"/>
          <a:stretch/>
        </p:blipFill>
        <p:spPr>
          <a:xfrm>
            <a:off x="0" y="0"/>
            <a:ext cx="9144000" cy="5771408"/>
          </a:xfrm>
          <a:prstGeom prst="rect">
            <a:avLst/>
          </a:prstGeom>
        </p:spPr>
      </p:pic>
      <p:pic>
        <p:nvPicPr>
          <p:cNvPr id="4" name="Picture 3"/>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481456" y="5915809"/>
            <a:ext cx="1413162" cy="729052"/>
          </a:xfrm>
          <a:prstGeom prst="rect">
            <a:avLst/>
          </a:prstGeom>
        </p:spPr>
      </p:pic>
      <p:sp>
        <p:nvSpPr>
          <p:cNvPr id="5" name="TextBox 4"/>
          <p:cNvSpPr txBox="1"/>
          <p:nvPr userDrawn="1"/>
        </p:nvSpPr>
        <p:spPr>
          <a:xfrm>
            <a:off x="278740" y="1420305"/>
            <a:ext cx="4625769" cy="1384995"/>
          </a:xfrm>
          <a:prstGeom prst="rect">
            <a:avLst/>
          </a:prstGeom>
          <a:noFill/>
        </p:spPr>
        <p:txBody>
          <a:bodyPr wrap="square" rtlCol="0">
            <a:spAutoFit/>
          </a:bodyPr>
          <a:lstStyle/>
          <a:p>
            <a:r>
              <a:rPr lang="en-GB" sz="2000" dirty="0">
                <a:solidFill>
                  <a:schemeClr val="bg1"/>
                </a:solidFill>
                <a:latin typeface="Arial" panose="020B0604020202020204" pitchFamily="34" charset="0"/>
                <a:cs typeface="Arial" panose="020B0604020202020204" pitchFamily="34" charset="0"/>
              </a:rPr>
              <a:t>Contact our specialist Subject Officers and administrative support team for your subject with any queries.  </a:t>
            </a:r>
          </a:p>
          <a:p>
            <a:endParaRPr lang="en-GB" sz="2400" dirty="0">
              <a:latin typeface="Arial" panose="020B0604020202020204" pitchFamily="34" charset="0"/>
              <a:cs typeface="Arial" panose="020B0604020202020204" pitchFamily="34" charset="0"/>
            </a:endParaRPr>
          </a:p>
        </p:txBody>
      </p:sp>
      <p:sp>
        <p:nvSpPr>
          <p:cNvPr id="6" name="Text Placeholder 8"/>
          <p:cNvSpPr>
            <a:spLocks noGrp="1"/>
          </p:cNvSpPr>
          <p:nvPr>
            <p:ph type="body" sz="quarter" idx="10" hasCustomPrompt="1"/>
          </p:nvPr>
        </p:nvSpPr>
        <p:spPr>
          <a:xfrm>
            <a:off x="272430" y="2523486"/>
            <a:ext cx="4632079" cy="724436"/>
          </a:xfrm>
        </p:spPr>
        <p:txBody>
          <a:bodyPr>
            <a:noAutofit/>
          </a:bodyPr>
          <a:lstStyle>
            <a:lvl1pPr>
              <a:defRPr sz="2800">
                <a:solidFill>
                  <a:schemeClr val="bg1"/>
                </a:solidFill>
              </a:defRPr>
            </a:lvl1pPr>
            <a:lvl2pPr>
              <a:defRPr sz="2800"/>
            </a:lvl2pPr>
            <a:lvl3pPr>
              <a:defRPr sz="2800"/>
            </a:lvl3pPr>
            <a:lvl4pPr>
              <a:defRPr sz="2800"/>
            </a:lvl4pPr>
            <a:lvl5pPr>
              <a:defRPr sz="2800"/>
            </a:lvl5pPr>
          </a:lstStyle>
          <a:p>
            <a:pPr lvl="0"/>
            <a:r>
              <a:rPr lang="en-US" dirty="0"/>
              <a:t>Insert contact details</a:t>
            </a:r>
          </a:p>
        </p:txBody>
      </p:sp>
      <p:sp>
        <p:nvSpPr>
          <p:cNvPr id="7" name="Title 1"/>
          <p:cNvSpPr>
            <a:spLocks noGrp="1"/>
          </p:cNvSpPr>
          <p:nvPr>
            <p:ph type="title" hasCustomPrompt="1"/>
          </p:nvPr>
        </p:nvSpPr>
        <p:spPr>
          <a:xfrm>
            <a:off x="278740" y="511585"/>
            <a:ext cx="7576456" cy="908720"/>
          </a:xfrm>
        </p:spPr>
        <p:txBody>
          <a:bodyPr>
            <a:normAutofit/>
          </a:bodyPr>
          <a:lstStyle>
            <a:lvl1pPr algn="l">
              <a:defRPr sz="4400" b="1">
                <a:solidFill>
                  <a:schemeClr val="bg1"/>
                </a:solidFill>
              </a:defRPr>
            </a:lvl1pPr>
          </a:lstStyle>
          <a:p>
            <a:r>
              <a:rPr lang="en-US" dirty="0"/>
              <a:t>Any Questions?</a:t>
            </a:r>
            <a:endParaRPr lang="en-GB" dirty="0"/>
          </a:p>
        </p:txBody>
      </p:sp>
    </p:spTree>
    <p:extLst>
      <p:ext uri="{BB962C8B-B14F-4D97-AF65-F5344CB8AC3E}">
        <p14:creationId xmlns:p14="http://schemas.microsoft.com/office/powerpoint/2010/main" val="37587838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dd">
    <p:spTree>
      <p:nvGrpSpPr>
        <p:cNvPr id="1" name=""/>
        <p:cNvGrpSpPr/>
        <p:nvPr/>
      </p:nvGrpSpPr>
      <p:grpSpPr>
        <a:xfrm>
          <a:off x="0" y="0"/>
          <a:ext cx="0" cy="0"/>
          <a:chOff x="0" y="0"/>
          <a:chExt cx="0" cy="0"/>
        </a:xfrm>
      </p:grpSpPr>
    </p:spTree>
    <p:extLst>
      <p:ext uri="{BB962C8B-B14F-4D97-AF65-F5344CB8AC3E}">
        <p14:creationId xmlns:p14="http://schemas.microsoft.com/office/powerpoint/2010/main" val="23783175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1070284"/>
            <a:ext cx="8229600" cy="11430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57200" y="2470067"/>
            <a:ext cx="8229600" cy="3489841"/>
          </a:xfrm>
          <a:prstGeom prst="rect">
            <a:avLst/>
          </a:prstGeom>
        </p:spPr>
        <p:txBody>
          <a:bodyPr vert="horz" lIns="91440" tIns="45720" rIns="91440" bIns="45720" rtlCol="0">
            <a:normAutofit/>
          </a:bodyPr>
          <a:lstStyle/>
          <a:p>
            <a:pPr lvl="0"/>
            <a:endParaRPr lang="en-US" dirty="0"/>
          </a:p>
        </p:txBody>
      </p:sp>
      <p:pic>
        <p:nvPicPr>
          <p:cNvPr id="7" name="Picture 4" descr="Y:\Tools and Systems\Educational Support\Marketing and Communications\Jay\Banners\Power Point\EDUQAS-POWERPOINTheader.png"/>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0" y="0"/>
            <a:ext cx="9144000" cy="130891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59823146"/>
      </p:ext>
    </p:extLst>
  </p:cSld>
  <p:clrMap bg1="lt1" tx1="dk1" bg2="lt2" tx2="dk2" accent1="accent1" accent2="accent2" accent3="accent3" accent4="accent4" accent5="accent5" accent6="accent6" hlink="hlink" folHlink="folHlink"/>
  <p:sldLayoutIdLst>
    <p:sldLayoutId id="2147483663" r:id="rId1"/>
    <p:sldLayoutId id="2147483658" r:id="rId2"/>
    <p:sldLayoutId id="2147483659" r:id="rId3"/>
    <p:sldLayoutId id="2147483660" r:id="rId4"/>
    <p:sldLayoutId id="2147483662" r:id="rId5"/>
    <p:sldLayoutId id="2147483661" r:id="rId6"/>
    <p:sldLayoutId id="2147483665" r:id="rId7"/>
    <p:sldLayoutId id="2147483657" r:id="rId8"/>
    <p:sldLayoutId id="2147483655" r:id="rId9"/>
  </p:sldLayoutIdLst>
  <p:txStyles>
    <p:titleStyle>
      <a:lvl1pPr algn="l" defTabSz="457200" rtl="0" eaLnBrk="1" latinLnBrk="0" hangingPunct="1">
        <a:spcBef>
          <a:spcPct val="0"/>
        </a:spcBef>
        <a:buNone/>
        <a:defRPr sz="3200" kern="1200">
          <a:solidFill>
            <a:srgbClr val="DF3C06"/>
          </a:solidFill>
          <a:latin typeface="Arial" panose="020B0604020202020204" pitchFamily="34" charset="0"/>
          <a:ea typeface="+mj-ea"/>
          <a:cs typeface="Arial" panose="020B0604020202020204" pitchFamily="34" charset="0"/>
        </a:defRPr>
      </a:lvl1pPr>
    </p:titleStyle>
    <p:bodyStyle>
      <a:lvl1pPr marL="0" indent="0" algn="l" defTabSz="457200" rtl="0" eaLnBrk="1" latinLnBrk="0" hangingPunct="1">
        <a:spcBef>
          <a:spcPct val="20000"/>
        </a:spcBef>
        <a:buFont typeface="Arial"/>
        <a:buNone/>
        <a:defRPr sz="2000" kern="1200">
          <a:solidFill>
            <a:schemeClr val="tx1"/>
          </a:solidFill>
          <a:latin typeface="Arial" panose="020B0604020202020204" pitchFamily="34" charset="0"/>
          <a:ea typeface="+mn-ea"/>
          <a:cs typeface="Arial" panose="020B0604020202020204" pitchFamily="34" charset="0"/>
        </a:defRPr>
      </a:lvl1pPr>
      <a:lvl2pPr marL="742950" indent="-285750" algn="l" defTabSz="457200" rtl="0" eaLnBrk="1" latinLnBrk="0" hangingPunct="1">
        <a:spcBef>
          <a:spcPct val="20000"/>
        </a:spcBef>
        <a:buFont typeface="Arial"/>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457200" rtl="0" eaLnBrk="1" latinLnBrk="0" hangingPunct="1">
        <a:spcBef>
          <a:spcPct val="20000"/>
        </a:spcBef>
        <a:buFont typeface="Arial"/>
        <a:buChar char="•"/>
        <a:defRPr sz="2400" kern="1200">
          <a:solidFill>
            <a:schemeClr val="tx1"/>
          </a:solidFill>
          <a:latin typeface="Arial" panose="020B0604020202020204" pitchFamily="34" charset="0"/>
          <a:ea typeface="+mn-ea"/>
          <a:cs typeface="Arial" panose="020B0604020202020204" pitchFamily="34" charset="0"/>
        </a:defRPr>
      </a:lvl3pPr>
      <a:lvl4pPr marL="1600200" indent="-228600" algn="l" defTabSz="457200" rtl="0" eaLnBrk="1" latinLnBrk="0" hangingPunct="1">
        <a:spcBef>
          <a:spcPct val="20000"/>
        </a:spcBef>
        <a:buFont typeface="Arial"/>
        <a:buChar char="–"/>
        <a:defRPr sz="2000" kern="1200">
          <a:solidFill>
            <a:schemeClr val="tx1"/>
          </a:solidFill>
          <a:latin typeface="Arial" panose="020B0604020202020204" pitchFamily="34" charset="0"/>
          <a:ea typeface="+mn-ea"/>
          <a:cs typeface="Arial" panose="020B0604020202020204" pitchFamily="34" charset="0"/>
        </a:defRPr>
      </a:lvl4pPr>
      <a:lvl5pPr marL="2057400" indent="-228600" algn="l" defTabSz="457200" rtl="0" eaLnBrk="1" latinLnBrk="0" hangingPunct="1">
        <a:spcBef>
          <a:spcPct val="20000"/>
        </a:spcBef>
        <a:buFont typeface="Arial"/>
        <a:buChar char="»"/>
        <a:defRPr sz="2000" kern="1200">
          <a:solidFill>
            <a:schemeClr val="tx1"/>
          </a:solidFill>
          <a:latin typeface="Arial" panose="020B0604020202020204" pitchFamily="34" charset="0"/>
          <a:ea typeface="+mn-ea"/>
          <a:cs typeface="Arial" panose="020B0604020202020204" pitchFamily="34"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4.xml"/></Relationships>
</file>

<file path=ppt/slides/_rels/slide50.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2.xml"/><Relationship Id="rId5" Type="http://schemas.openxmlformats.org/officeDocument/2006/relationships/image" Target="../media/image10.jpeg"/><Relationship Id="rId4" Type="http://schemas.openxmlformats.org/officeDocument/2006/relationships/image" Target="../media/image9.jpeg"/></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hyperlink" Target="mailto:d.stephenson@warwickschool.org"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US" dirty="0" err="1"/>
              <a:t>Eduqas</a:t>
            </a:r>
            <a:r>
              <a:rPr lang="en-US" dirty="0"/>
              <a:t> GCSE Latin - Assessment &gt; Classroom Practice</a:t>
            </a:r>
            <a:endParaRPr lang="en-GB" dirty="0"/>
          </a:p>
        </p:txBody>
      </p:sp>
      <p:sp>
        <p:nvSpPr>
          <p:cNvPr id="3" name="Text Placeholder 2"/>
          <p:cNvSpPr>
            <a:spLocks noGrp="1"/>
          </p:cNvSpPr>
          <p:nvPr>
            <p:ph type="body" sz="quarter" idx="11"/>
          </p:nvPr>
        </p:nvSpPr>
        <p:spPr>
          <a:xfrm>
            <a:off x="211548" y="4037097"/>
            <a:ext cx="7893874" cy="1011529"/>
          </a:xfrm>
        </p:spPr>
        <p:txBody>
          <a:bodyPr/>
          <a:lstStyle/>
          <a:p>
            <a:r>
              <a:rPr lang="en-GB" dirty="0"/>
              <a:t>David Stephenson</a:t>
            </a:r>
          </a:p>
          <a:p>
            <a:r>
              <a:rPr lang="en-GB" dirty="0"/>
              <a:t>Component 3A (Narrative Literature)</a:t>
            </a:r>
          </a:p>
          <a:p>
            <a:r>
              <a:rPr lang="en-GB" dirty="0"/>
              <a:t>(Special focus on Germanicus et </a:t>
            </a:r>
            <a:r>
              <a:rPr lang="en-GB" dirty="0" err="1"/>
              <a:t>Piso</a:t>
            </a:r>
            <a:r>
              <a:rPr lang="en-GB" dirty="0"/>
              <a:t>)</a:t>
            </a:r>
          </a:p>
        </p:txBody>
      </p:sp>
      <p:sp>
        <p:nvSpPr>
          <p:cNvPr id="4" name="Text Placeholder 3"/>
          <p:cNvSpPr>
            <a:spLocks noGrp="1"/>
          </p:cNvSpPr>
          <p:nvPr>
            <p:ph type="body" sz="quarter" idx="12"/>
          </p:nvPr>
        </p:nvSpPr>
        <p:spPr/>
        <p:txBody>
          <a:bodyPr/>
          <a:lstStyle/>
          <a:p>
            <a:r>
              <a:rPr lang="en-GB" dirty="0"/>
              <a:t>November 2018</a:t>
            </a:r>
          </a:p>
        </p:txBody>
      </p:sp>
    </p:spTree>
    <p:extLst>
      <p:ext uri="{BB962C8B-B14F-4D97-AF65-F5344CB8AC3E}">
        <p14:creationId xmlns:p14="http://schemas.microsoft.com/office/powerpoint/2010/main" val="211453762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4400" dirty="0"/>
              <a:t>Tacitus Qu. 2 (Passage C)</a:t>
            </a:r>
          </a:p>
        </p:txBody>
      </p:sp>
      <p:sp>
        <p:nvSpPr>
          <p:cNvPr id="4" name="Text Placeholder 3"/>
          <p:cNvSpPr>
            <a:spLocks noGrp="1"/>
          </p:cNvSpPr>
          <p:nvPr>
            <p:ph type="body" sz="quarter" idx="11"/>
          </p:nvPr>
        </p:nvSpPr>
        <p:spPr>
          <a:xfrm>
            <a:off x="0" y="1365956"/>
            <a:ext cx="9144000" cy="5260475"/>
          </a:xfrm>
        </p:spPr>
        <p:txBody>
          <a:bodyPr>
            <a:normAutofit/>
          </a:bodyPr>
          <a:lstStyle/>
          <a:p>
            <a:pPr marL="82296"/>
            <a:r>
              <a:rPr lang="en-GB" sz="2200" dirty="0"/>
              <a:t>a) Look at lines 1-2 (</a:t>
            </a:r>
            <a:r>
              <a:rPr lang="en-GB" sz="2200" i="1" dirty="0"/>
              <a:t>Germanicus </a:t>
            </a:r>
            <a:r>
              <a:rPr lang="en-GB" sz="2200" dirty="0"/>
              <a:t>… </a:t>
            </a:r>
            <a:r>
              <a:rPr lang="en-GB" sz="2200" i="1" dirty="0"/>
              <a:t>corpus</a:t>
            </a:r>
            <a:r>
              <a:rPr lang="en-GB" sz="2200" dirty="0"/>
              <a:t>): what did Germanicus believe about himself? In what way was he mistaken?			</a:t>
            </a:r>
            <a:r>
              <a:rPr lang="en-GB" sz="2200" b="1" dirty="0"/>
              <a:t>(1+1)</a:t>
            </a:r>
          </a:p>
          <a:p>
            <a:pPr marL="82296"/>
            <a:r>
              <a:rPr lang="en-GB" sz="2200" b="1" dirty="0"/>
              <a:t>MS:</a:t>
            </a:r>
            <a:r>
              <a:rPr lang="en-GB" sz="2200" dirty="0"/>
              <a:t> 	That he was getting better (1) but then he / his body got tired (1)</a:t>
            </a:r>
            <a:endParaRPr lang="en-GB" sz="2200" b="1" dirty="0"/>
          </a:p>
          <a:p>
            <a:pPr marL="82296"/>
            <a:r>
              <a:rPr lang="en-GB" sz="2200" b="1" dirty="0"/>
              <a:t>ER: 	</a:t>
            </a:r>
            <a:r>
              <a:rPr lang="en-GB" sz="2200" dirty="0"/>
              <a:t>Fine</a:t>
            </a:r>
          </a:p>
          <a:p>
            <a:pPr marL="82296"/>
            <a:endParaRPr lang="en-GB" sz="2200" dirty="0"/>
          </a:p>
          <a:p>
            <a:pPr marL="82296"/>
            <a:r>
              <a:rPr lang="en-GB" sz="2200" dirty="0"/>
              <a:t>b) Look at lines 3-4 (</a:t>
            </a:r>
            <a:r>
              <a:rPr lang="en-GB" sz="2200" i="1" dirty="0" err="1"/>
              <a:t>erit</a:t>
            </a:r>
            <a:r>
              <a:rPr lang="en-GB" sz="2200" i="1" dirty="0"/>
              <a:t> </a:t>
            </a:r>
            <a:r>
              <a:rPr lang="en-GB" sz="2200" dirty="0"/>
              <a:t>… </a:t>
            </a:r>
            <a:r>
              <a:rPr lang="en-GB" sz="2200" i="1" dirty="0" err="1"/>
              <a:t>leges</a:t>
            </a:r>
            <a:r>
              <a:rPr lang="en-GB" sz="2200" dirty="0"/>
              <a:t>): what did Germanicus suggest his friends should do after his death?								</a:t>
            </a:r>
            <a:r>
              <a:rPr lang="en-GB" sz="2200" b="1" dirty="0"/>
              <a:t>(2)</a:t>
            </a:r>
          </a:p>
          <a:p>
            <a:pPr marL="82296"/>
            <a:r>
              <a:rPr lang="en-GB" sz="2200" b="1" dirty="0"/>
              <a:t>MS:</a:t>
            </a:r>
            <a:r>
              <a:rPr lang="en-GB" sz="2200" dirty="0"/>
              <a:t> 	Complain before the senate (1) and invoke / call on the laws (1)</a:t>
            </a:r>
          </a:p>
          <a:p>
            <a:pPr marL="82296"/>
            <a:r>
              <a:rPr lang="en-GB" sz="2200" b="1" dirty="0"/>
              <a:t>ER: 	</a:t>
            </a:r>
            <a:r>
              <a:rPr lang="en-GB" sz="2200" dirty="0"/>
              <a:t>Attention to lemma!</a:t>
            </a:r>
            <a:endParaRPr lang="en-GB" sz="2200" b="1" dirty="0"/>
          </a:p>
        </p:txBody>
      </p:sp>
    </p:spTree>
    <p:extLst>
      <p:ext uri="{BB962C8B-B14F-4D97-AF65-F5344CB8AC3E}">
        <p14:creationId xmlns:p14="http://schemas.microsoft.com/office/powerpoint/2010/main" val="359479932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4400" dirty="0"/>
              <a:t>Tacitus Qu. 3 (Passage D)</a:t>
            </a:r>
          </a:p>
        </p:txBody>
      </p:sp>
      <p:sp>
        <p:nvSpPr>
          <p:cNvPr id="4" name="Text Placeholder 3"/>
          <p:cNvSpPr>
            <a:spLocks noGrp="1"/>
          </p:cNvSpPr>
          <p:nvPr>
            <p:ph type="body" sz="quarter" idx="11"/>
          </p:nvPr>
        </p:nvSpPr>
        <p:spPr>
          <a:xfrm>
            <a:off x="284163" y="1365956"/>
            <a:ext cx="8634206" cy="5260475"/>
          </a:xfrm>
        </p:spPr>
        <p:txBody>
          <a:bodyPr>
            <a:normAutofit/>
          </a:bodyPr>
          <a:lstStyle/>
          <a:p>
            <a:pPr marL="82296"/>
            <a:r>
              <a:rPr lang="en-GB" sz="2200" dirty="0"/>
              <a:t>a) </a:t>
            </a:r>
            <a:r>
              <a:rPr lang="en-GB" sz="2200" i="1" dirty="0" err="1"/>
              <a:t>indoluerunt</a:t>
            </a:r>
            <a:r>
              <a:rPr lang="en-GB" sz="2200" i="1" dirty="0"/>
              <a:t> </a:t>
            </a:r>
            <a:r>
              <a:rPr lang="en-GB" sz="2200" dirty="0"/>
              <a:t>… </a:t>
            </a:r>
            <a:r>
              <a:rPr lang="en-GB" sz="2200" i="1" dirty="0" err="1"/>
              <a:t>hostes</a:t>
            </a:r>
            <a:r>
              <a:rPr lang="en-GB" sz="2200" i="1" dirty="0"/>
              <a:t> </a:t>
            </a:r>
            <a:r>
              <a:rPr lang="en-GB" sz="2200" dirty="0"/>
              <a:t>(lines 2-4): explain why Germanicus’ allies and enemies both felt grief at his death							</a:t>
            </a:r>
            <a:r>
              <a:rPr lang="en-GB" sz="2200" b="1" dirty="0"/>
              <a:t>(1+1)</a:t>
            </a:r>
          </a:p>
          <a:p>
            <a:pPr marL="82296"/>
            <a:r>
              <a:rPr lang="en-GB" sz="2200" b="1" dirty="0"/>
              <a:t>MS:</a:t>
            </a:r>
            <a:r>
              <a:rPr lang="en-GB" sz="2200" dirty="0"/>
              <a:t> 	Friendly towards allies (1) and merciful to enemies (1)</a:t>
            </a:r>
            <a:endParaRPr lang="en-GB" sz="2200" b="1" dirty="0"/>
          </a:p>
          <a:p>
            <a:pPr marL="82296"/>
            <a:r>
              <a:rPr lang="en-GB" sz="2200" b="1" dirty="0"/>
              <a:t>ER: 	</a:t>
            </a:r>
            <a:r>
              <a:rPr lang="en-GB" sz="2200" dirty="0"/>
              <a:t>Fine</a:t>
            </a:r>
          </a:p>
          <a:p>
            <a:pPr marL="82296"/>
            <a:endParaRPr lang="en-GB" sz="2200" dirty="0"/>
          </a:p>
          <a:p>
            <a:pPr marL="82296"/>
            <a:r>
              <a:rPr lang="en-GB" sz="2200" dirty="0"/>
              <a:t>b) In lines 5-7 (</a:t>
            </a:r>
            <a:r>
              <a:rPr lang="en-GB" sz="2200" i="1" dirty="0"/>
              <a:t>et </a:t>
            </a:r>
            <a:r>
              <a:rPr lang="en-GB" sz="2200" i="1" dirty="0" err="1"/>
              <a:t>erant</a:t>
            </a:r>
            <a:r>
              <a:rPr lang="en-GB" sz="2200" i="1" dirty="0"/>
              <a:t> </a:t>
            </a:r>
            <a:r>
              <a:rPr lang="en-GB" sz="2200" dirty="0"/>
              <a:t>… </a:t>
            </a:r>
            <a:r>
              <a:rPr lang="en-GB" sz="2200" i="1" dirty="0" err="1"/>
              <a:t>adaequarent</a:t>
            </a:r>
            <a:r>
              <a:rPr lang="en-GB" sz="2200" dirty="0"/>
              <a:t>): with whom did some people compare Germanicus?									</a:t>
            </a:r>
            <a:r>
              <a:rPr lang="en-GB" sz="2200" b="1" dirty="0"/>
              <a:t>(1)</a:t>
            </a:r>
          </a:p>
          <a:p>
            <a:pPr marL="82296"/>
            <a:r>
              <a:rPr lang="en-GB" sz="2200" b="1" dirty="0"/>
              <a:t>MS:</a:t>
            </a:r>
            <a:r>
              <a:rPr lang="en-GB" sz="2200" dirty="0"/>
              <a:t> 	Alexander the Great</a:t>
            </a:r>
          </a:p>
          <a:p>
            <a:pPr marL="82296"/>
            <a:r>
              <a:rPr lang="en-GB" sz="2200" b="1" dirty="0"/>
              <a:t>ER: 	</a:t>
            </a:r>
            <a:r>
              <a:rPr lang="en-GB" sz="2200" dirty="0"/>
              <a:t>Fine</a:t>
            </a:r>
          </a:p>
        </p:txBody>
      </p:sp>
    </p:spTree>
    <p:extLst>
      <p:ext uri="{BB962C8B-B14F-4D97-AF65-F5344CB8AC3E}">
        <p14:creationId xmlns:p14="http://schemas.microsoft.com/office/powerpoint/2010/main" val="30604591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4400" dirty="0"/>
              <a:t>Tacitus Qu. 5 (Passage O)</a:t>
            </a:r>
          </a:p>
        </p:txBody>
      </p:sp>
      <p:sp>
        <p:nvSpPr>
          <p:cNvPr id="4" name="Text Placeholder 3"/>
          <p:cNvSpPr>
            <a:spLocks noGrp="1"/>
          </p:cNvSpPr>
          <p:nvPr>
            <p:ph type="body" sz="quarter" idx="11"/>
          </p:nvPr>
        </p:nvSpPr>
        <p:spPr>
          <a:xfrm>
            <a:off x="284163" y="1365956"/>
            <a:ext cx="8634206" cy="5260475"/>
          </a:xfrm>
        </p:spPr>
        <p:txBody>
          <a:bodyPr>
            <a:normAutofit/>
          </a:bodyPr>
          <a:lstStyle/>
          <a:p>
            <a:pPr marL="82296"/>
            <a:r>
              <a:rPr lang="en-GB" sz="2200" dirty="0" err="1"/>
              <a:t>ai</a:t>
            </a:r>
            <a:r>
              <a:rPr lang="en-GB" sz="2200" dirty="0"/>
              <a:t>) </a:t>
            </a:r>
            <a:r>
              <a:rPr lang="en-GB" sz="2200" i="1" dirty="0" err="1"/>
              <a:t>atque</a:t>
            </a:r>
            <a:r>
              <a:rPr lang="en-GB" sz="2200" i="1" dirty="0"/>
              <a:t> </a:t>
            </a:r>
            <a:r>
              <a:rPr lang="en-GB" sz="2200" i="1" dirty="0" err="1"/>
              <a:t>ipsa</a:t>
            </a:r>
            <a:r>
              <a:rPr lang="en-GB" sz="2200" i="1" dirty="0"/>
              <a:t> </a:t>
            </a:r>
            <a:r>
              <a:rPr lang="en-GB" sz="2200" dirty="0"/>
              <a:t>… </a:t>
            </a:r>
            <a:r>
              <a:rPr lang="en-GB" sz="2200" i="1" dirty="0" err="1"/>
              <a:t>coepit</a:t>
            </a:r>
            <a:r>
              <a:rPr lang="en-GB" sz="2200" i="1" dirty="0"/>
              <a:t> </a:t>
            </a:r>
            <a:r>
              <a:rPr lang="en-GB" sz="2200" dirty="0"/>
              <a:t>(lines 1-4): what promises did </a:t>
            </a:r>
            <a:r>
              <a:rPr lang="en-GB" sz="2200" dirty="0" err="1"/>
              <a:t>Plancina</a:t>
            </a:r>
            <a:r>
              <a:rPr lang="en-GB" sz="2200" dirty="0"/>
              <a:t> make to </a:t>
            </a:r>
            <a:r>
              <a:rPr lang="en-GB" sz="2200" dirty="0" err="1"/>
              <a:t>Piso</a:t>
            </a:r>
            <a:r>
              <a:rPr lang="en-GB" sz="2200" dirty="0"/>
              <a:t>?													</a:t>
            </a:r>
            <a:r>
              <a:rPr lang="en-GB" sz="2200" b="1" dirty="0"/>
              <a:t>(3)</a:t>
            </a:r>
          </a:p>
          <a:p>
            <a:pPr marL="82296" algn="just"/>
            <a:r>
              <a:rPr lang="en-GB" sz="2200" b="1" dirty="0"/>
              <a:t>MS:</a:t>
            </a:r>
            <a:r>
              <a:rPr lang="en-GB" sz="2200" dirty="0"/>
              <a:t> 	To be his ally (1) in whatever happened, (1) and (if 					necessary) his companion in death (1)</a:t>
            </a:r>
            <a:endParaRPr lang="en-GB" sz="2200" b="1" dirty="0"/>
          </a:p>
          <a:p>
            <a:pPr marL="82296"/>
            <a:r>
              <a:rPr lang="en-GB" sz="2200" b="1" dirty="0"/>
              <a:t>ER: 	</a:t>
            </a:r>
            <a:r>
              <a:rPr lang="en-GB" sz="2200" dirty="0"/>
              <a:t>Usually 2 because </a:t>
            </a:r>
            <a:r>
              <a:rPr lang="en-GB" sz="2200" i="1" dirty="0" err="1"/>
              <a:t>sociam</a:t>
            </a:r>
            <a:r>
              <a:rPr lang="en-GB" sz="2200" i="1" dirty="0"/>
              <a:t> … </a:t>
            </a:r>
            <a:r>
              <a:rPr lang="en-GB" sz="2200" i="1" dirty="0" err="1"/>
              <a:t>futuram</a:t>
            </a:r>
            <a:r>
              <a:rPr lang="en-GB" sz="2200" i="1" dirty="0"/>
              <a:t> </a:t>
            </a:r>
            <a:r>
              <a:rPr lang="en-GB" sz="2200" i="1" dirty="0" err="1"/>
              <a:t>esse</a:t>
            </a:r>
            <a:r>
              <a:rPr lang="en-GB" sz="2200" i="1" dirty="0"/>
              <a:t> </a:t>
            </a:r>
            <a:r>
              <a:rPr lang="en-GB" sz="2200" dirty="0"/>
              <a:t>confused</a:t>
            </a:r>
          </a:p>
          <a:p>
            <a:pPr marL="82296"/>
            <a:endParaRPr lang="en-GB" sz="2200" dirty="0"/>
          </a:p>
          <a:p>
            <a:pPr marL="82296"/>
            <a:r>
              <a:rPr lang="en-GB" sz="2200" dirty="0" err="1"/>
              <a:t>aii</a:t>
            </a:r>
            <a:r>
              <a:rPr lang="en-GB" sz="2200" dirty="0"/>
              <a:t>) Which is the correct translation of </a:t>
            </a:r>
            <a:r>
              <a:rPr lang="en-GB" sz="2200" i="1" dirty="0" err="1"/>
              <a:t>dum</a:t>
            </a:r>
            <a:r>
              <a:rPr lang="en-GB" sz="2200" i="1" dirty="0"/>
              <a:t> </a:t>
            </a:r>
            <a:r>
              <a:rPr lang="en-GB" sz="2200" i="1" dirty="0" err="1"/>
              <a:t>Pisoni</a:t>
            </a:r>
            <a:r>
              <a:rPr lang="en-GB" sz="2200" i="1" dirty="0"/>
              <a:t> </a:t>
            </a:r>
            <a:r>
              <a:rPr lang="en-GB" sz="2200" i="1" dirty="0" err="1"/>
              <a:t>spes</a:t>
            </a:r>
            <a:r>
              <a:rPr lang="en-GB" sz="2200" i="1" dirty="0"/>
              <a:t> </a:t>
            </a:r>
            <a:r>
              <a:rPr lang="en-GB" sz="2200" i="1" dirty="0" err="1"/>
              <a:t>erat</a:t>
            </a:r>
            <a:r>
              <a:rPr lang="en-GB" sz="2200" i="1" dirty="0"/>
              <a:t> </a:t>
            </a:r>
            <a:r>
              <a:rPr lang="en-GB" sz="2200" i="1" dirty="0" err="1"/>
              <a:t>absolutionis</a:t>
            </a:r>
            <a:r>
              <a:rPr lang="en-GB" sz="2200" i="1" dirty="0"/>
              <a:t> </a:t>
            </a:r>
            <a:r>
              <a:rPr lang="en-GB" sz="2200" dirty="0"/>
              <a:t>(lines 1-2)?											</a:t>
            </a:r>
            <a:r>
              <a:rPr lang="en-GB" sz="2200" b="1" dirty="0"/>
              <a:t>(1)</a:t>
            </a:r>
          </a:p>
          <a:p>
            <a:pPr marL="82296"/>
            <a:r>
              <a:rPr lang="en-GB" sz="2200" b="1" dirty="0"/>
              <a:t>MS:</a:t>
            </a:r>
            <a:r>
              <a:rPr lang="en-GB" sz="2200" dirty="0"/>
              <a:t> 	B – while there was some hope of acquittal for </a:t>
            </a:r>
            <a:r>
              <a:rPr lang="en-GB" sz="2200" dirty="0" err="1"/>
              <a:t>Piso</a:t>
            </a:r>
            <a:endParaRPr lang="en-GB" sz="2200" dirty="0"/>
          </a:p>
          <a:p>
            <a:pPr marL="82296"/>
            <a:r>
              <a:rPr lang="en-GB" sz="2200" b="1" dirty="0"/>
              <a:t>ER: 	</a:t>
            </a:r>
            <a:r>
              <a:rPr lang="en-GB" sz="2200" dirty="0"/>
              <a:t>Fine</a:t>
            </a:r>
            <a:endParaRPr lang="en-GB" sz="2200" b="1" dirty="0"/>
          </a:p>
        </p:txBody>
      </p:sp>
    </p:spTree>
    <p:extLst>
      <p:ext uri="{BB962C8B-B14F-4D97-AF65-F5344CB8AC3E}">
        <p14:creationId xmlns:p14="http://schemas.microsoft.com/office/powerpoint/2010/main" val="391356987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4400" dirty="0"/>
              <a:t>Ovid Qu. 1 (Passage A)</a:t>
            </a:r>
          </a:p>
        </p:txBody>
      </p:sp>
      <p:sp>
        <p:nvSpPr>
          <p:cNvPr id="4" name="Text Placeholder 3"/>
          <p:cNvSpPr>
            <a:spLocks noGrp="1"/>
          </p:cNvSpPr>
          <p:nvPr>
            <p:ph type="body" sz="quarter" idx="11"/>
          </p:nvPr>
        </p:nvSpPr>
        <p:spPr>
          <a:xfrm>
            <a:off x="284163" y="1365956"/>
            <a:ext cx="8634206" cy="5260475"/>
          </a:xfrm>
        </p:spPr>
        <p:txBody>
          <a:bodyPr>
            <a:normAutofit/>
          </a:bodyPr>
          <a:lstStyle/>
          <a:p>
            <a:pPr marL="82296"/>
            <a:r>
              <a:rPr lang="en-GB" sz="2200" dirty="0"/>
              <a:t>a) In lines 1-3 (</a:t>
            </a:r>
            <a:r>
              <a:rPr lang="en-GB" sz="2200" i="1" dirty="0" err="1"/>
              <a:t>aspicit</a:t>
            </a:r>
            <a:r>
              <a:rPr lang="en-GB" sz="2200" i="1" dirty="0"/>
              <a:t> </a:t>
            </a:r>
            <a:r>
              <a:rPr lang="en-GB" sz="2200" dirty="0"/>
              <a:t>… </a:t>
            </a:r>
            <a:r>
              <a:rPr lang="en-GB" sz="2200" i="1" dirty="0"/>
              <a:t>Echo</a:t>
            </a:r>
            <a:r>
              <a:rPr lang="en-GB" sz="2200" dirty="0"/>
              <a:t>), what was Narcissus doing?	</a:t>
            </a:r>
            <a:r>
              <a:rPr lang="en-GB" sz="2200" b="1" dirty="0"/>
              <a:t>(2)</a:t>
            </a:r>
          </a:p>
          <a:p>
            <a:pPr marL="82296"/>
            <a:r>
              <a:rPr lang="en-GB" sz="2200" b="1" dirty="0"/>
              <a:t>MS:</a:t>
            </a:r>
            <a:r>
              <a:rPr lang="en-GB" sz="2200" dirty="0"/>
              <a:t> 	Chasing (frightened) deer (1) into nets (1)</a:t>
            </a:r>
            <a:endParaRPr lang="en-GB" sz="2200" b="1" dirty="0"/>
          </a:p>
          <a:p>
            <a:pPr marL="82296"/>
            <a:r>
              <a:rPr lang="en-GB" sz="2200" b="1" dirty="0"/>
              <a:t>ER: 	</a:t>
            </a:r>
            <a:r>
              <a:rPr lang="en-GB" sz="2200" dirty="0"/>
              <a:t>Fine</a:t>
            </a:r>
          </a:p>
          <a:p>
            <a:pPr marL="82296"/>
            <a:r>
              <a:rPr lang="en-GB" sz="2200" dirty="0"/>
              <a:t>		But (again!) some carelessness over the lemma (</a:t>
            </a:r>
            <a:r>
              <a:rPr lang="en-GB" sz="2200" i="1" dirty="0" err="1"/>
              <a:t>loquenti</a:t>
            </a:r>
            <a:r>
              <a:rPr lang="en-GB" sz="2200" dirty="0"/>
              <a:t>)</a:t>
            </a:r>
          </a:p>
          <a:p>
            <a:pPr marL="82296"/>
            <a:endParaRPr lang="en-GB" sz="2200" dirty="0"/>
          </a:p>
          <a:p>
            <a:pPr marL="82296"/>
            <a:r>
              <a:rPr lang="en-GB" sz="2200" dirty="0"/>
              <a:t>b) Pick out two Latin adjectives which emphasise Echo’s talkative nature																</a:t>
            </a:r>
            <a:r>
              <a:rPr lang="en-GB" sz="2200" b="1" dirty="0"/>
              <a:t>(2)</a:t>
            </a:r>
          </a:p>
          <a:p>
            <a:pPr marL="82296"/>
            <a:r>
              <a:rPr lang="en-GB" sz="2200" b="1" dirty="0"/>
              <a:t>MS:</a:t>
            </a:r>
            <a:r>
              <a:rPr lang="en-GB" sz="2200" dirty="0"/>
              <a:t> 	</a:t>
            </a:r>
            <a:r>
              <a:rPr lang="en-GB" sz="2200" i="1" dirty="0" err="1"/>
              <a:t>vocalis</a:t>
            </a:r>
            <a:r>
              <a:rPr lang="en-GB" sz="2200" i="1" dirty="0"/>
              <a:t> </a:t>
            </a:r>
            <a:r>
              <a:rPr lang="en-GB" sz="2200" dirty="0"/>
              <a:t>and </a:t>
            </a:r>
            <a:r>
              <a:rPr lang="en-GB" sz="2200" i="1" dirty="0" err="1"/>
              <a:t>resonabilis</a:t>
            </a:r>
            <a:endParaRPr lang="en-GB" sz="2200" i="1" dirty="0"/>
          </a:p>
          <a:p>
            <a:pPr marL="82296"/>
            <a:r>
              <a:rPr lang="en-GB" sz="2200" b="1" dirty="0"/>
              <a:t>ER: 	</a:t>
            </a:r>
            <a:r>
              <a:rPr lang="en-GB" sz="2200" dirty="0"/>
              <a:t>Fine</a:t>
            </a:r>
            <a:endParaRPr lang="en-GB" sz="2200" b="1" dirty="0"/>
          </a:p>
        </p:txBody>
      </p:sp>
    </p:spTree>
    <p:extLst>
      <p:ext uri="{BB962C8B-B14F-4D97-AF65-F5344CB8AC3E}">
        <p14:creationId xmlns:p14="http://schemas.microsoft.com/office/powerpoint/2010/main" val="312598164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4400" dirty="0"/>
              <a:t>Ovid Qu. 2 (Passage D)</a:t>
            </a:r>
          </a:p>
        </p:txBody>
      </p:sp>
      <p:sp>
        <p:nvSpPr>
          <p:cNvPr id="4" name="Text Placeholder 3"/>
          <p:cNvSpPr>
            <a:spLocks noGrp="1"/>
          </p:cNvSpPr>
          <p:nvPr>
            <p:ph type="body" sz="quarter" idx="11"/>
          </p:nvPr>
        </p:nvSpPr>
        <p:spPr>
          <a:xfrm>
            <a:off x="284163" y="1365956"/>
            <a:ext cx="8634206" cy="5260475"/>
          </a:xfrm>
        </p:spPr>
        <p:txBody>
          <a:bodyPr>
            <a:normAutofit/>
          </a:bodyPr>
          <a:lstStyle/>
          <a:p>
            <a:pPr marL="82296"/>
            <a:r>
              <a:rPr lang="en-GB" sz="2200" dirty="0"/>
              <a:t>a) In lines 3-4 (</a:t>
            </a:r>
            <a:r>
              <a:rPr lang="en-GB" sz="2200" i="1" dirty="0"/>
              <a:t>hic</a:t>
            </a:r>
            <a:r>
              <a:rPr lang="en-GB" sz="2200" dirty="0"/>
              <a:t>… </a:t>
            </a:r>
            <a:r>
              <a:rPr lang="en-GB" sz="2200" i="1" dirty="0" err="1"/>
              <a:t>clamat</a:t>
            </a:r>
            <a:r>
              <a:rPr lang="en-GB" sz="2200" dirty="0"/>
              <a:t>), how did Narcissus react when he heard Echo? Give two ways										</a:t>
            </a:r>
            <a:r>
              <a:rPr lang="en-GB" sz="2200" b="1" dirty="0"/>
              <a:t>(2)</a:t>
            </a:r>
          </a:p>
          <a:p>
            <a:pPr marL="82296"/>
            <a:r>
              <a:rPr lang="en-GB" sz="2200" b="1" dirty="0"/>
              <a:t>MS:</a:t>
            </a:r>
            <a:r>
              <a:rPr lang="en-GB" sz="2200" dirty="0"/>
              <a:t> 	Astonished (1), looked all around him (1), called out (in a loud voice) (1)</a:t>
            </a:r>
            <a:endParaRPr lang="en-GB" sz="2200" b="1" dirty="0"/>
          </a:p>
          <a:p>
            <a:pPr marL="82296"/>
            <a:r>
              <a:rPr lang="en-GB" sz="2200" b="1" dirty="0"/>
              <a:t>ER: 	</a:t>
            </a:r>
            <a:r>
              <a:rPr lang="en-GB" sz="2200" dirty="0"/>
              <a:t>Fine</a:t>
            </a:r>
          </a:p>
          <a:p>
            <a:pPr marL="82296"/>
            <a:endParaRPr lang="en-GB" sz="2200" dirty="0"/>
          </a:p>
        </p:txBody>
      </p:sp>
    </p:spTree>
    <p:extLst>
      <p:ext uri="{BB962C8B-B14F-4D97-AF65-F5344CB8AC3E}">
        <p14:creationId xmlns:p14="http://schemas.microsoft.com/office/powerpoint/2010/main" val="139090044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4400" dirty="0"/>
              <a:t>Ovid Qu. 3 (Passage H)</a:t>
            </a:r>
          </a:p>
        </p:txBody>
      </p:sp>
      <p:sp>
        <p:nvSpPr>
          <p:cNvPr id="4" name="Text Placeholder 3"/>
          <p:cNvSpPr>
            <a:spLocks noGrp="1"/>
          </p:cNvSpPr>
          <p:nvPr>
            <p:ph type="body" sz="quarter" idx="11"/>
          </p:nvPr>
        </p:nvSpPr>
        <p:spPr>
          <a:xfrm>
            <a:off x="0" y="1365956"/>
            <a:ext cx="9143999" cy="5260475"/>
          </a:xfrm>
        </p:spPr>
        <p:txBody>
          <a:bodyPr>
            <a:normAutofit fontScale="92500" lnSpcReduction="10000"/>
          </a:bodyPr>
          <a:lstStyle/>
          <a:p>
            <a:pPr marL="82296"/>
            <a:r>
              <a:rPr lang="en-GB" sz="2200" dirty="0"/>
              <a:t>a) According to line 1 (</a:t>
            </a:r>
            <a:r>
              <a:rPr lang="en-GB" sz="2200" i="1" dirty="0"/>
              <a:t>hic</a:t>
            </a:r>
            <a:r>
              <a:rPr lang="en-GB" sz="2200" dirty="0"/>
              <a:t>… </a:t>
            </a:r>
            <a:r>
              <a:rPr lang="en-GB" sz="2200" i="1" dirty="0" err="1"/>
              <a:t>ardet</a:t>
            </a:r>
            <a:r>
              <a:rPr lang="en-GB" sz="2200" dirty="0"/>
              <a:t>), what had made Narcissus tired? Make two points 																	</a:t>
            </a:r>
            <a:r>
              <a:rPr lang="en-GB" sz="2200" b="1" dirty="0"/>
              <a:t>(2)</a:t>
            </a:r>
          </a:p>
          <a:p>
            <a:pPr marL="82296"/>
            <a:r>
              <a:rPr lang="en-GB" sz="2200" b="1" dirty="0"/>
              <a:t>MS:</a:t>
            </a:r>
            <a:r>
              <a:rPr lang="en-GB" sz="2200" dirty="0"/>
              <a:t> 	His (enthusiasm for) hunting (1) and the heat (1)</a:t>
            </a:r>
            <a:endParaRPr lang="en-GB" sz="2200" b="1" dirty="0"/>
          </a:p>
          <a:p>
            <a:pPr marL="82296"/>
            <a:r>
              <a:rPr lang="en-GB" sz="2200" b="1" dirty="0"/>
              <a:t>ER: 	</a:t>
            </a:r>
            <a:r>
              <a:rPr lang="en-GB" sz="2200" dirty="0"/>
              <a:t>Fine</a:t>
            </a:r>
          </a:p>
          <a:p>
            <a:pPr marL="82296"/>
            <a:endParaRPr lang="en-GB" sz="2200" dirty="0"/>
          </a:p>
          <a:p>
            <a:pPr marL="82296"/>
            <a:r>
              <a:rPr lang="en-GB" sz="2200" dirty="0"/>
              <a:t>b) In lines 3-5 (</a:t>
            </a:r>
            <a:r>
              <a:rPr lang="en-GB" sz="2200" i="1" dirty="0" err="1"/>
              <a:t>dumque</a:t>
            </a:r>
            <a:r>
              <a:rPr lang="en-GB" sz="2200" i="1" dirty="0"/>
              <a:t> </a:t>
            </a:r>
            <a:r>
              <a:rPr lang="en-GB" sz="2200" i="1" dirty="0" err="1"/>
              <a:t>sitim</a:t>
            </a:r>
            <a:r>
              <a:rPr lang="en-GB" sz="2200" i="1" dirty="0"/>
              <a:t> </a:t>
            </a:r>
            <a:r>
              <a:rPr lang="en-GB" sz="2200" dirty="0"/>
              <a:t>… </a:t>
            </a:r>
            <a:r>
              <a:rPr lang="en-GB" sz="2200" i="1" dirty="0"/>
              <a:t>umbra </a:t>
            </a:r>
            <a:r>
              <a:rPr lang="en-GB" sz="2200" i="1" dirty="0" err="1"/>
              <a:t>est</a:t>
            </a:r>
            <a:r>
              <a:rPr lang="en-GB" sz="2200" dirty="0"/>
              <a:t>), describe what happened to Narcissus while he was drinking										</a:t>
            </a:r>
            <a:r>
              <a:rPr lang="en-GB" sz="2200" b="1" dirty="0"/>
              <a:t>(2)</a:t>
            </a:r>
          </a:p>
          <a:p>
            <a:pPr marL="82296"/>
            <a:r>
              <a:rPr lang="en-GB" sz="2200" b="1" dirty="0"/>
              <a:t>MS:</a:t>
            </a:r>
            <a:r>
              <a:rPr lang="en-GB" sz="2200" dirty="0"/>
              <a:t> 	Captivated by / fell in love with (1) the beauty of the image / reflection (1) or non-literal renderings OK but “fell in love with the image” = 1 only</a:t>
            </a:r>
            <a:endParaRPr lang="en-GB" sz="2200" b="1" dirty="0"/>
          </a:p>
          <a:p>
            <a:pPr marL="82296"/>
            <a:r>
              <a:rPr lang="en-GB" sz="2200" b="1" dirty="0"/>
              <a:t>ER: 	</a:t>
            </a:r>
            <a:r>
              <a:rPr lang="en-GB" sz="2200" dirty="0"/>
              <a:t>Fine</a:t>
            </a:r>
          </a:p>
          <a:p>
            <a:pPr marL="82296"/>
            <a:endParaRPr lang="en-GB" sz="2200" dirty="0"/>
          </a:p>
          <a:p>
            <a:pPr marL="82296"/>
            <a:r>
              <a:rPr lang="en-GB" sz="2200" dirty="0"/>
              <a:t>c) Which is the correct translation of </a:t>
            </a:r>
            <a:r>
              <a:rPr lang="en-GB" sz="2200" i="1" dirty="0" err="1"/>
              <a:t>cunctaque</a:t>
            </a:r>
            <a:r>
              <a:rPr lang="en-GB" sz="2200" i="1" dirty="0"/>
              <a:t> </a:t>
            </a:r>
            <a:r>
              <a:rPr lang="en-GB" sz="2200" i="1" dirty="0" err="1"/>
              <a:t>miratur</a:t>
            </a:r>
            <a:r>
              <a:rPr lang="en-GB" sz="2200" i="1" dirty="0"/>
              <a:t>, </a:t>
            </a:r>
            <a:r>
              <a:rPr lang="en-GB" sz="2200" i="1" dirty="0" err="1"/>
              <a:t>quibus</a:t>
            </a:r>
            <a:r>
              <a:rPr lang="en-GB" sz="2200" i="1" dirty="0"/>
              <a:t> </a:t>
            </a:r>
            <a:r>
              <a:rPr lang="en-GB" sz="2200" i="1" dirty="0" err="1"/>
              <a:t>est</a:t>
            </a:r>
            <a:r>
              <a:rPr lang="en-GB" sz="2200" i="1" dirty="0"/>
              <a:t> mirabilis ipse</a:t>
            </a:r>
            <a:r>
              <a:rPr lang="en-GB" sz="2200" dirty="0"/>
              <a:t>? (Line 12)															</a:t>
            </a:r>
            <a:r>
              <a:rPr lang="en-GB" sz="2200" b="1" dirty="0"/>
              <a:t>(1)</a:t>
            </a:r>
          </a:p>
          <a:p>
            <a:pPr marL="82296"/>
            <a:r>
              <a:rPr lang="en-GB" sz="2200" b="1" dirty="0"/>
              <a:t>MS:</a:t>
            </a:r>
            <a:r>
              <a:rPr lang="en-GB" sz="2200" dirty="0"/>
              <a:t> 	B – he admired everything, for which he himself was admired </a:t>
            </a:r>
            <a:endParaRPr lang="en-GB" sz="2200" b="1" dirty="0"/>
          </a:p>
          <a:p>
            <a:pPr marL="82296"/>
            <a:r>
              <a:rPr lang="en-GB" sz="2200" b="1" dirty="0"/>
              <a:t>ER: 	</a:t>
            </a:r>
            <a:r>
              <a:rPr lang="en-GB" sz="2200" dirty="0"/>
              <a:t>Fine</a:t>
            </a:r>
          </a:p>
          <a:p>
            <a:pPr marL="82296"/>
            <a:endParaRPr lang="en-GB" sz="2200" dirty="0"/>
          </a:p>
          <a:p>
            <a:pPr marL="82296"/>
            <a:endParaRPr lang="en-GB" sz="2200" dirty="0"/>
          </a:p>
        </p:txBody>
      </p:sp>
    </p:spTree>
    <p:extLst>
      <p:ext uri="{BB962C8B-B14F-4D97-AF65-F5344CB8AC3E}">
        <p14:creationId xmlns:p14="http://schemas.microsoft.com/office/powerpoint/2010/main" val="291103712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4400" dirty="0"/>
              <a:t>Ovid Qu. 3 (Passage H)</a:t>
            </a:r>
          </a:p>
        </p:txBody>
      </p:sp>
      <p:sp>
        <p:nvSpPr>
          <p:cNvPr id="4" name="Text Placeholder 3"/>
          <p:cNvSpPr>
            <a:spLocks noGrp="1"/>
          </p:cNvSpPr>
          <p:nvPr>
            <p:ph type="body" sz="quarter" idx="11"/>
          </p:nvPr>
        </p:nvSpPr>
        <p:spPr>
          <a:xfrm>
            <a:off x="0" y="1365956"/>
            <a:ext cx="9143999" cy="5260475"/>
          </a:xfrm>
        </p:spPr>
        <p:txBody>
          <a:bodyPr>
            <a:normAutofit/>
          </a:bodyPr>
          <a:lstStyle/>
          <a:p>
            <a:pPr marL="82296"/>
            <a:r>
              <a:rPr lang="en-GB" sz="2200" dirty="0"/>
              <a:t>d) In lines 13-14 (</a:t>
            </a:r>
            <a:r>
              <a:rPr lang="en-GB" sz="2200" i="1" dirty="0"/>
              <a:t>se </a:t>
            </a:r>
            <a:r>
              <a:rPr lang="en-GB" sz="2200" i="1" dirty="0" err="1"/>
              <a:t>cupit</a:t>
            </a:r>
            <a:r>
              <a:rPr lang="en-GB" sz="2200" i="1" dirty="0"/>
              <a:t> … et </a:t>
            </a:r>
            <a:r>
              <a:rPr lang="en-GB" sz="2200" i="1" dirty="0" err="1"/>
              <a:t>ardet</a:t>
            </a:r>
            <a:r>
              <a:rPr lang="en-GB" sz="2200" dirty="0"/>
              <a:t>) how does Ovid use repetition to emphasise what is happening? You should make two points and explain your choices												</a:t>
            </a:r>
            <a:r>
              <a:rPr lang="en-GB" sz="2200" b="1" dirty="0"/>
              <a:t>(4)</a:t>
            </a:r>
          </a:p>
          <a:p>
            <a:pPr marL="82296"/>
            <a:r>
              <a:rPr lang="en-GB" sz="2200" b="1" dirty="0"/>
              <a:t>MS:</a:t>
            </a:r>
            <a:r>
              <a:rPr lang="en-GB" sz="2200" dirty="0"/>
              <a:t> 	</a:t>
            </a:r>
            <a:r>
              <a:rPr lang="en-GB" sz="2200" i="1" dirty="0" err="1"/>
              <a:t>probat</a:t>
            </a:r>
            <a:r>
              <a:rPr lang="en-GB" sz="2200" i="1" dirty="0"/>
              <a:t>/</a:t>
            </a:r>
            <a:r>
              <a:rPr lang="en-GB" sz="2200" i="1" dirty="0" err="1"/>
              <a:t>probatur</a:t>
            </a:r>
            <a:r>
              <a:rPr lang="en-GB" sz="2200" i="1" dirty="0"/>
              <a:t> </a:t>
            </a:r>
            <a:r>
              <a:rPr lang="en-GB" sz="2200" dirty="0"/>
              <a:t>– active versions of same verbs to highlight Narcissus’ interaction with his own reflection / use of alliteration</a:t>
            </a:r>
          </a:p>
          <a:p>
            <a:pPr marL="82296"/>
            <a:r>
              <a:rPr lang="en-GB" sz="2200" dirty="0"/>
              <a:t>		</a:t>
            </a:r>
            <a:r>
              <a:rPr lang="en-GB" sz="2200" dirty="0" err="1"/>
              <a:t>accendit</a:t>
            </a:r>
            <a:r>
              <a:rPr lang="en-GB" sz="2200" dirty="0"/>
              <a:t>/</a:t>
            </a:r>
            <a:r>
              <a:rPr lang="en-GB" sz="2200" dirty="0" err="1"/>
              <a:t>ardet</a:t>
            </a:r>
            <a:r>
              <a:rPr lang="en-GB" sz="2200" dirty="0"/>
              <a:t> – parallel meaning of verbs / heightened by alliteration</a:t>
            </a:r>
          </a:p>
          <a:p>
            <a:pPr marL="82296"/>
            <a:r>
              <a:rPr lang="en-GB" sz="2200" dirty="0"/>
              <a:t>		se/ipse – repetition of personal pronoun highlights obsession</a:t>
            </a:r>
          </a:p>
          <a:p>
            <a:pPr marL="82296"/>
            <a:r>
              <a:rPr lang="en-GB" sz="2200" dirty="0"/>
              <a:t>		Must refer to verbs / meanings and explain what is happening</a:t>
            </a:r>
          </a:p>
          <a:p>
            <a:pPr marL="82296"/>
            <a:endParaRPr lang="en-GB" sz="2200" b="1" dirty="0"/>
          </a:p>
          <a:p>
            <a:pPr marL="82296"/>
            <a:r>
              <a:rPr lang="en-GB" sz="2200" b="1" dirty="0"/>
              <a:t>ER: 	</a:t>
            </a:r>
            <a:r>
              <a:rPr lang="en-GB" sz="2200" dirty="0"/>
              <a:t>Most identified repetition (even without technical terminology)</a:t>
            </a:r>
          </a:p>
          <a:p>
            <a:pPr marL="82296"/>
            <a:r>
              <a:rPr lang="en-GB" sz="2200" dirty="0"/>
              <a:t>		Best established repetition of meaning as well as vocab</a:t>
            </a:r>
          </a:p>
        </p:txBody>
      </p:sp>
    </p:spTree>
    <p:extLst>
      <p:ext uri="{BB962C8B-B14F-4D97-AF65-F5344CB8AC3E}">
        <p14:creationId xmlns:p14="http://schemas.microsoft.com/office/powerpoint/2010/main" val="247309011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4400" dirty="0"/>
              <a:t>Comprehension Questions</a:t>
            </a:r>
          </a:p>
        </p:txBody>
      </p:sp>
      <p:sp>
        <p:nvSpPr>
          <p:cNvPr id="4" name="Text Placeholder 3"/>
          <p:cNvSpPr>
            <a:spLocks noGrp="1"/>
          </p:cNvSpPr>
          <p:nvPr>
            <p:ph type="body" sz="quarter" idx="11"/>
          </p:nvPr>
        </p:nvSpPr>
        <p:spPr>
          <a:xfrm>
            <a:off x="284163" y="1365956"/>
            <a:ext cx="8634206" cy="5260475"/>
          </a:xfrm>
        </p:spPr>
        <p:txBody>
          <a:bodyPr>
            <a:normAutofit/>
          </a:bodyPr>
          <a:lstStyle/>
          <a:p>
            <a:pPr marL="82296"/>
            <a:r>
              <a:rPr lang="en-GB" sz="3000" dirty="0"/>
              <a:t>All one mark per point / MS “any sensible answer”</a:t>
            </a:r>
          </a:p>
          <a:p>
            <a:pPr marL="82296"/>
            <a:endParaRPr lang="en-GB" sz="3000" dirty="0"/>
          </a:p>
          <a:p>
            <a:pPr marL="82296"/>
            <a:r>
              <a:rPr lang="en-GB" sz="3000" dirty="0"/>
              <a:t>Latin (most questions)</a:t>
            </a:r>
          </a:p>
          <a:p>
            <a:pPr marL="82296"/>
            <a:r>
              <a:rPr lang="en-GB" sz="3000" dirty="0"/>
              <a:t>	- More of the “why do you think …”</a:t>
            </a:r>
          </a:p>
          <a:p>
            <a:pPr marL="82296"/>
            <a:r>
              <a:rPr lang="en-GB" sz="3000" dirty="0"/>
              <a:t>	- But common sense and KNOWING it!</a:t>
            </a:r>
          </a:p>
          <a:p>
            <a:pPr marL="82296"/>
            <a:r>
              <a:rPr lang="en-GB" sz="3000" dirty="0"/>
              <a:t>	- Still refer literally to the relevant bit of Latin</a:t>
            </a:r>
          </a:p>
          <a:p>
            <a:pPr marL="82296"/>
            <a:endParaRPr lang="en-GB" sz="3000" dirty="0"/>
          </a:p>
          <a:p>
            <a:pPr marL="82296"/>
            <a:r>
              <a:rPr lang="en-GB" sz="3000" b="1" dirty="0"/>
              <a:t>English sections - absolute common sense!</a:t>
            </a:r>
          </a:p>
        </p:txBody>
      </p:sp>
    </p:spTree>
    <p:extLst>
      <p:ext uri="{BB962C8B-B14F-4D97-AF65-F5344CB8AC3E}">
        <p14:creationId xmlns:p14="http://schemas.microsoft.com/office/powerpoint/2010/main" val="309792449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4400" dirty="0"/>
              <a:t>Tacitus Qu. 4 (Passage E)</a:t>
            </a:r>
          </a:p>
        </p:txBody>
      </p:sp>
      <p:sp>
        <p:nvSpPr>
          <p:cNvPr id="4" name="Text Placeholder 3"/>
          <p:cNvSpPr>
            <a:spLocks noGrp="1"/>
          </p:cNvSpPr>
          <p:nvPr>
            <p:ph type="body" sz="quarter" idx="11"/>
          </p:nvPr>
        </p:nvSpPr>
        <p:spPr>
          <a:xfrm>
            <a:off x="79022" y="1365956"/>
            <a:ext cx="9064978" cy="5492044"/>
          </a:xfrm>
        </p:spPr>
        <p:txBody>
          <a:bodyPr>
            <a:normAutofit lnSpcReduction="10000"/>
          </a:bodyPr>
          <a:lstStyle/>
          <a:p>
            <a:pPr marL="82296"/>
            <a:r>
              <a:rPr lang="en-GB" sz="2200" dirty="0"/>
              <a:t>a) Why do you think Germanicus’ body was exhibited in the forum at Antioch?															</a:t>
            </a:r>
            <a:r>
              <a:rPr lang="en-GB" sz="2200" b="1" dirty="0"/>
              <a:t>(2)</a:t>
            </a:r>
          </a:p>
          <a:p>
            <a:pPr marL="82296"/>
            <a:r>
              <a:rPr lang="en-GB" sz="2200" b="1" dirty="0"/>
              <a:t>MS:</a:t>
            </a:r>
            <a:r>
              <a:rPr lang="en-GB" sz="2200" dirty="0"/>
              <a:t> 	Show respect (1), status as T’s adoptive heir (1), display signs of poisoning (1), prove he was dead (1), other valid suggestion!</a:t>
            </a:r>
            <a:endParaRPr lang="en-GB" sz="2200" b="1" dirty="0"/>
          </a:p>
          <a:p>
            <a:pPr marL="82296"/>
            <a:r>
              <a:rPr lang="en-GB" sz="2200" b="1" dirty="0"/>
              <a:t>ER: 	</a:t>
            </a:r>
            <a:r>
              <a:rPr lang="en-GB" sz="2200" dirty="0"/>
              <a:t>Better ones </a:t>
            </a:r>
            <a:r>
              <a:rPr lang="en-GB" sz="2200" b="1" i="1" dirty="0"/>
              <a:t>explaining</a:t>
            </a:r>
            <a:r>
              <a:rPr lang="en-GB" sz="2200" dirty="0"/>
              <a:t> rather than just </a:t>
            </a:r>
            <a:r>
              <a:rPr lang="en-GB" sz="2200" b="1" i="1" dirty="0"/>
              <a:t>stating </a:t>
            </a:r>
            <a:r>
              <a:rPr lang="en-GB" sz="2200" dirty="0"/>
              <a:t>content</a:t>
            </a:r>
          </a:p>
          <a:p>
            <a:pPr marL="82296"/>
            <a:endParaRPr lang="en-GB" sz="2200" dirty="0"/>
          </a:p>
          <a:p>
            <a:pPr marL="82296"/>
            <a:r>
              <a:rPr lang="en-GB" sz="2200" dirty="0"/>
              <a:t>b) Who was </a:t>
            </a:r>
            <a:r>
              <a:rPr lang="en-GB" sz="2200" dirty="0" err="1"/>
              <a:t>Plancina</a:t>
            </a:r>
            <a:r>
              <a:rPr lang="en-GB" sz="2200" dirty="0"/>
              <a:t>?											</a:t>
            </a:r>
            <a:r>
              <a:rPr lang="en-GB" sz="2200" b="1" dirty="0"/>
              <a:t>(1)</a:t>
            </a:r>
          </a:p>
          <a:p>
            <a:pPr marL="82296"/>
            <a:r>
              <a:rPr lang="en-GB" sz="2200" b="1" dirty="0"/>
              <a:t>MS:</a:t>
            </a:r>
            <a:r>
              <a:rPr lang="en-GB" sz="2200" dirty="0"/>
              <a:t> 	</a:t>
            </a:r>
            <a:r>
              <a:rPr lang="en-GB" sz="2200" dirty="0" err="1"/>
              <a:t>Piso’s</a:t>
            </a:r>
            <a:r>
              <a:rPr lang="en-GB" sz="2200" dirty="0"/>
              <a:t> wife</a:t>
            </a:r>
          </a:p>
          <a:p>
            <a:pPr marL="82296"/>
            <a:r>
              <a:rPr lang="en-GB" sz="2200" b="1" dirty="0"/>
              <a:t>ER: 	</a:t>
            </a:r>
            <a:r>
              <a:rPr lang="en-GB" sz="2200" dirty="0"/>
              <a:t>Fine</a:t>
            </a:r>
          </a:p>
          <a:p>
            <a:pPr marL="82296"/>
            <a:endParaRPr lang="en-GB" sz="2200" b="1" dirty="0"/>
          </a:p>
          <a:p>
            <a:pPr marL="82296"/>
            <a:r>
              <a:rPr lang="en-GB" sz="2200" dirty="0"/>
              <a:t>c) Why do you think </a:t>
            </a:r>
            <a:r>
              <a:rPr lang="en-GB" sz="2200" dirty="0" err="1"/>
              <a:t>Plancina</a:t>
            </a:r>
            <a:r>
              <a:rPr lang="en-GB" sz="2200" dirty="0"/>
              <a:t> is mentioned here?				</a:t>
            </a:r>
            <a:r>
              <a:rPr lang="en-GB" sz="2200" b="1" dirty="0"/>
              <a:t>(2)</a:t>
            </a:r>
          </a:p>
          <a:p>
            <a:pPr marL="82296"/>
            <a:r>
              <a:rPr lang="en-GB" sz="2200" b="1" dirty="0"/>
              <a:t>MS:</a:t>
            </a:r>
            <a:r>
              <a:rPr lang="en-GB" sz="2200" dirty="0"/>
              <a:t> 	Because of her connection with Martina (1)</a:t>
            </a:r>
          </a:p>
          <a:p>
            <a:pPr marL="82296"/>
            <a:r>
              <a:rPr lang="en-GB" sz="2200" dirty="0"/>
              <a:t>		Connect blame for Germanicus’ death on her and </a:t>
            </a:r>
            <a:r>
              <a:rPr lang="en-GB" sz="2200" dirty="0" err="1"/>
              <a:t>Piso</a:t>
            </a:r>
            <a:r>
              <a:rPr lang="en-GB" sz="2200" dirty="0"/>
              <a:t> (1)</a:t>
            </a:r>
          </a:p>
          <a:p>
            <a:pPr marL="82296"/>
            <a:r>
              <a:rPr lang="en-GB" sz="2200" b="1" dirty="0"/>
              <a:t>ER: 	</a:t>
            </a:r>
            <a:r>
              <a:rPr lang="en-GB" sz="2200" dirty="0"/>
              <a:t>Best had good understanding of Tacitus’ method (insinuation)</a:t>
            </a:r>
          </a:p>
        </p:txBody>
      </p:sp>
    </p:spTree>
    <p:extLst>
      <p:ext uri="{BB962C8B-B14F-4D97-AF65-F5344CB8AC3E}">
        <p14:creationId xmlns:p14="http://schemas.microsoft.com/office/powerpoint/2010/main" val="115986981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4400" dirty="0"/>
              <a:t>Ovid Qu. 4 (Passage I)</a:t>
            </a:r>
          </a:p>
        </p:txBody>
      </p:sp>
      <p:sp>
        <p:nvSpPr>
          <p:cNvPr id="4" name="Text Placeholder 3"/>
          <p:cNvSpPr>
            <a:spLocks noGrp="1"/>
          </p:cNvSpPr>
          <p:nvPr>
            <p:ph type="body" sz="quarter" idx="11"/>
          </p:nvPr>
        </p:nvSpPr>
        <p:spPr>
          <a:xfrm>
            <a:off x="284163" y="1365956"/>
            <a:ext cx="8634206" cy="5260475"/>
          </a:xfrm>
        </p:spPr>
        <p:txBody>
          <a:bodyPr>
            <a:normAutofit/>
          </a:bodyPr>
          <a:lstStyle/>
          <a:p>
            <a:pPr marL="82296"/>
            <a:r>
              <a:rPr lang="en-GB" sz="2200" dirty="0"/>
              <a:t>a) What was the “deceitful shape” (line 2)?						(1)</a:t>
            </a:r>
          </a:p>
          <a:p>
            <a:pPr marL="82296"/>
            <a:r>
              <a:rPr lang="en-GB" sz="2200" b="1" dirty="0"/>
              <a:t>MS:</a:t>
            </a:r>
            <a:r>
              <a:rPr lang="en-GB" sz="2200" dirty="0"/>
              <a:t> 	Narcissus’ reflection</a:t>
            </a:r>
            <a:endParaRPr lang="en-GB" sz="2200" b="1" dirty="0"/>
          </a:p>
          <a:p>
            <a:pPr marL="82296"/>
            <a:r>
              <a:rPr lang="en-GB" sz="2200" b="1" dirty="0"/>
              <a:t>ER: 	</a:t>
            </a:r>
            <a:r>
              <a:rPr lang="en-GB" sz="2200" dirty="0"/>
              <a:t>Fine</a:t>
            </a:r>
          </a:p>
          <a:p>
            <a:pPr marL="82296"/>
            <a:endParaRPr lang="en-GB" sz="2200" dirty="0"/>
          </a:p>
          <a:p>
            <a:pPr marL="82296"/>
            <a:r>
              <a:rPr lang="en-GB" sz="2200" dirty="0"/>
              <a:t>b) In this passage, to what extent do you think Narcissus was over-reacting to his situation?											(4)</a:t>
            </a:r>
          </a:p>
          <a:p>
            <a:pPr marL="82296"/>
            <a:r>
              <a:rPr lang="en-GB" sz="2200" b="1" dirty="0"/>
              <a:t>MS:</a:t>
            </a:r>
            <a:r>
              <a:rPr lang="en-GB" sz="2200" dirty="0"/>
              <a:t> 	Refusal to eat, drink or rest</a:t>
            </a:r>
          </a:p>
          <a:p>
            <a:pPr marL="82296"/>
            <a:r>
              <a:rPr lang="en-GB" sz="2200" dirty="0"/>
              <a:t>		Constant gazing at the reflection</a:t>
            </a:r>
          </a:p>
          <a:p>
            <a:pPr marL="82296"/>
            <a:r>
              <a:rPr lang="en-GB" sz="2200" dirty="0"/>
              <a:t>		Exclamations – “o woods” / “all I feel is confusion” etc. </a:t>
            </a:r>
          </a:p>
          <a:p>
            <a:pPr marL="82296"/>
            <a:r>
              <a:rPr lang="en-GB" sz="2200" dirty="0"/>
              <a:t>		Rhetorical questions</a:t>
            </a:r>
          </a:p>
          <a:p>
            <a:pPr marL="82296"/>
            <a:r>
              <a:rPr lang="en-GB" sz="2200" dirty="0"/>
              <a:t>		OTT comparisons with oceans, city walls etc.</a:t>
            </a:r>
          </a:p>
          <a:p>
            <a:pPr marL="82296"/>
            <a:r>
              <a:rPr lang="en-GB" sz="2200" dirty="0"/>
              <a:t>		Contrasting emotions (love and grief)</a:t>
            </a:r>
          </a:p>
          <a:p>
            <a:pPr marL="82296"/>
            <a:r>
              <a:rPr lang="en-GB" sz="2200" b="1" dirty="0"/>
              <a:t>ER: 	</a:t>
            </a:r>
            <a:r>
              <a:rPr lang="en-GB" sz="2200" dirty="0"/>
              <a:t>Better ones </a:t>
            </a:r>
            <a:r>
              <a:rPr lang="en-GB" sz="2200" b="1" i="1" dirty="0"/>
              <a:t>explaining</a:t>
            </a:r>
            <a:r>
              <a:rPr lang="en-GB" sz="2200" dirty="0"/>
              <a:t> rather than just </a:t>
            </a:r>
            <a:r>
              <a:rPr lang="en-GB" sz="2200" b="1" i="1" dirty="0"/>
              <a:t>stating </a:t>
            </a:r>
            <a:r>
              <a:rPr lang="en-GB" sz="2200" dirty="0"/>
              <a:t>content</a:t>
            </a:r>
          </a:p>
          <a:p>
            <a:pPr marL="82296"/>
            <a:endParaRPr lang="en-GB" sz="2200" b="1" dirty="0"/>
          </a:p>
        </p:txBody>
      </p:sp>
    </p:spTree>
    <p:extLst>
      <p:ext uri="{BB962C8B-B14F-4D97-AF65-F5344CB8AC3E}">
        <p14:creationId xmlns:p14="http://schemas.microsoft.com/office/powerpoint/2010/main" val="22025185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normAutofit/>
          </a:bodyPr>
          <a:lstStyle/>
          <a:p>
            <a:r>
              <a:rPr lang="en-GB" sz="4400" dirty="0"/>
              <a:t>Audio Recording</a:t>
            </a:r>
          </a:p>
        </p:txBody>
      </p:sp>
      <p:sp>
        <p:nvSpPr>
          <p:cNvPr id="11" name="Text Placeholder 10"/>
          <p:cNvSpPr>
            <a:spLocks noGrp="1"/>
          </p:cNvSpPr>
          <p:nvPr>
            <p:ph type="body" sz="quarter" idx="11"/>
          </p:nvPr>
        </p:nvSpPr>
        <p:spPr>
          <a:xfrm>
            <a:off x="284163" y="1200727"/>
            <a:ext cx="8634206" cy="5425704"/>
          </a:xfrm>
        </p:spPr>
        <p:txBody>
          <a:bodyPr>
            <a:normAutofit/>
          </a:bodyPr>
          <a:lstStyle/>
          <a:p>
            <a:r>
              <a:rPr lang="en-GB" dirty="0"/>
              <a:t>The presenter is required to make an audio recording of this event. This is a control designed to ensure that WJEC is able to demonstrate compliance with regulatory Conditions of Recognition; specifically Conditions relating to the confidentiality of assessment materials. </a:t>
            </a:r>
          </a:p>
          <a:p>
            <a:r>
              <a:rPr lang="en-GB" dirty="0"/>
              <a:t> </a:t>
            </a:r>
          </a:p>
          <a:p>
            <a:r>
              <a:rPr lang="en-GB" dirty="0"/>
              <a:t>The recording will be made available to the qualifications regulator if required, but it will not be shared with any other third parties. The recording will be stored securely by WJEC for a period of three years and then permanently destroyed. </a:t>
            </a:r>
          </a:p>
          <a:p>
            <a:r>
              <a:rPr lang="en-GB" dirty="0"/>
              <a:t> </a:t>
            </a:r>
          </a:p>
          <a:p>
            <a:r>
              <a:rPr lang="en-GB" dirty="0"/>
              <a:t>Please note that delegates are </a:t>
            </a:r>
            <a:r>
              <a:rPr lang="en-GB" b="1" dirty="0"/>
              <a:t>NOT PERMITTED </a:t>
            </a:r>
            <a:r>
              <a:rPr lang="en-GB" dirty="0"/>
              <a:t>to make an audio or video recording of any aspect of this event.  </a:t>
            </a:r>
          </a:p>
          <a:p>
            <a:endParaRPr lang="en-GB" dirty="0"/>
          </a:p>
        </p:txBody>
      </p:sp>
    </p:spTree>
    <p:extLst>
      <p:ext uri="{BB962C8B-B14F-4D97-AF65-F5344CB8AC3E}">
        <p14:creationId xmlns:p14="http://schemas.microsoft.com/office/powerpoint/2010/main" val="223655622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4400" dirty="0"/>
              <a:t>8-Mark Questions</a:t>
            </a:r>
          </a:p>
        </p:txBody>
      </p:sp>
      <p:sp>
        <p:nvSpPr>
          <p:cNvPr id="4" name="Text Placeholder 3"/>
          <p:cNvSpPr>
            <a:spLocks noGrp="1"/>
          </p:cNvSpPr>
          <p:nvPr>
            <p:ph type="body" sz="quarter" idx="11"/>
          </p:nvPr>
        </p:nvSpPr>
        <p:spPr>
          <a:xfrm>
            <a:off x="284162" y="1365956"/>
            <a:ext cx="8859837" cy="5655733"/>
          </a:xfrm>
        </p:spPr>
        <p:txBody>
          <a:bodyPr>
            <a:normAutofit fontScale="92500"/>
          </a:bodyPr>
          <a:lstStyle/>
          <a:p>
            <a:pPr marL="82296"/>
            <a:r>
              <a:rPr lang="en-US" sz="2800" dirty="0"/>
              <a:t>“You should refer </a:t>
            </a:r>
            <a:r>
              <a:rPr lang="en-US" sz="2800" b="1" dirty="0"/>
              <a:t>both </a:t>
            </a:r>
            <a:r>
              <a:rPr lang="en-US" sz="2800" dirty="0"/>
              <a:t>to the content and to features such as the choice and arrangement of the </a:t>
            </a:r>
            <a:r>
              <a:rPr lang="en-US" sz="2800" b="1" dirty="0"/>
              <a:t>Latin </a:t>
            </a:r>
            <a:r>
              <a:rPr lang="en-US" sz="2800" dirty="0"/>
              <a:t>words”</a:t>
            </a:r>
          </a:p>
          <a:p>
            <a:pPr marL="82296"/>
            <a:endParaRPr lang="en-US" sz="2800" dirty="0"/>
          </a:p>
          <a:p>
            <a:pPr marL="82296"/>
            <a:r>
              <a:rPr lang="en-US" sz="2800" dirty="0"/>
              <a:t>Key Formula</a:t>
            </a:r>
          </a:p>
          <a:p>
            <a:pPr marL="82296"/>
            <a:r>
              <a:rPr lang="en-US" sz="2800" dirty="0"/>
              <a:t>	</a:t>
            </a:r>
            <a:r>
              <a:rPr lang="en-US" sz="2800" dirty="0">
                <a:solidFill>
                  <a:srgbClr val="C00000"/>
                </a:solidFill>
              </a:rPr>
              <a:t>S</a:t>
            </a:r>
            <a:r>
              <a:rPr lang="en-US" sz="2800" dirty="0"/>
              <a:t> </a:t>
            </a:r>
            <a:r>
              <a:rPr lang="en-US" sz="2800" dirty="0" err="1"/>
              <a:t>tatement</a:t>
            </a:r>
            <a:endParaRPr lang="en-US" sz="2800" dirty="0"/>
          </a:p>
          <a:p>
            <a:pPr marL="82296"/>
            <a:r>
              <a:rPr lang="en-US" sz="2800" dirty="0"/>
              <a:t>	</a:t>
            </a:r>
            <a:r>
              <a:rPr lang="en-US" sz="2800" dirty="0">
                <a:solidFill>
                  <a:srgbClr val="C00000"/>
                </a:solidFill>
              </a:rPr>
              <a:t>E</a:t>
            </a:r>
            <a:r>
              <a:rPr lang="en-US" sz="2800" dirty="0"/>
              <a:t> </a:t>
            </a:r>
            <a:r>
              <a:rPr lang="en-US" sz="2800" dirty="0" err="1"/>
              <a:t>vidence</a:t>
            </a:r>
            <a:endParaRPr lang="en-US" sz="2800" dirty="0"/>
          </a:p>
          <a:p>
            <a:pPr marL="82296"/>
            <a:r>
              <a:rPr lang="en-US" sz="2800" dirty="0"/>
              <a:t>     e	</a:t>
            </a:r>
            <a:r>
              <a:rPr lang="en-US" sz="2800" dirty="0">
                <a:solidFill>
                  <a:srgbClr val="C00000"/>
                </a:solidFill>
              </a:rPr>
              <a:t>X</a:t>
            </a:r>
            <a:r>
              <a:rPr lang="en-US" sz="2800" dirty="0"/>
              <a:t> planation! (or </a:t>
            </a:r>
            <a:r>
              <a:rPr lang="en-US" sz="2800" dirty="0">
                <a:solidFill>
                  <a:srgbClr val="C00000"/>
                </a:solidFill>
              </a:rPr>
              <a:t>S-E-E</a:t>
            </a:r>
            <a:r>
              <a:rPr lang="en-US" sz="2800" dirty="0"/>
              <a:t> if you prefer!)</a:t>
            </a:r>
          </a:p>
          <a:p>
            <a:pPr marL="82296"/>
            <a:endParaRPr lang="en-US" sz="2800" dirty="0"/>
          </a:p>
          <a:p>
            <a:pPr marL="82296"/>
            <a:r>
              <a:rPr lang="en-US" sz="2800" dirty="0"/>
              <a:t>Key to be as specific to the title as possible</a:t>
            </a:r>
          </a:p>
          <a:p>
            <a:pPr marL="82296"/>
            <a:r>
              <a:rPr lang="en-US" sz="2800" dirty="0"/>
              <a:t>VERY bread-and-butter features only</a:t>
            </a:r>
          </a:p>
          <a:p>
            <a:pPr marL="82296"/>
            <a:r>
              <a:rPr lang="en-US" sz="2800" dirty="0"/>
              <a:t>VERY predictable questions</a:t>
            </a:r>
          </a:p>
          <a:p>
            <a:pPr marL="82296"/>
            <a:r>
              <a:rPr lang="en-US" sz="2800" dirty="0"/>
              <a:t>Oh yeah, and read the line references!</a:t>
            </a:r>
          </a:p>
        </p:txBody>
      </p:sp>
    </p:spTree>
    <p:extLst>
      <p:ext uri="{BB962C8B-B14F-4D97-AF65-F5344CB8AC3E}">
        <p14:creationId xmlns:p14="http://schemas.microsoft.com/office/powerpoint/2010/main" val="376872948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4400" dirty="0"/>
              <a:t>8-Mark Questions</a:t>
            </a:r>
          </a:p>
        </p:txBody>
      </p:sp>
      <p:sp>
        <p:nvSpPr>
          <p:cNvPr id="4" name="Text Placeholder 3"/>
          <p:cNvSpPr>
            <a:spLocks noGrp="1"/>
          </p:cNvSpPr>
          <p:nvPr>
            <p:ph type="body" sz="quarter" idx="11"/>
          </p:nvPr>
        </p:nvSpPr>
        <p:spPr>
          <a:xfrm>
            <a:off x="284163" y="1365956"/>
            <a:ext cx="8634206" cy="5260475"/>
          </a:xfrm>
        </p:spPr>
        <p:txBody>
          <a:bodyPr>
            <a:normAutofit/>
          </a:bodyPr>
          <a:lstStyle/>
          <a:p>
            <a:pPr marL="82296" lvl="0"/>
            <a:r>
              <a:rPr lang="en-GB" sz="2800" dirty="0"/>
              <a:t>Single marks for content and / or style</a:t>
            </a:r>
          </a:p>
          <a:p>
            <a:pPr marL="82296" lvl="0"/>
            <a:r>
              <a:rPr lang="en-GB" sz="2800" dirty="0"/>
              <a:t>Possible 2</a:t>
            </a:r>
            <a:r>
              <a:rPr lang="en-GB" sz="2800" baseline="30000" dirty="0"/>
              <a:t>nd</a:t>
            </a:r>
            <a:r>
              <a:rPr lang="en-GB" sz="2800" dirty="0"/>
              <a:t> mark for connecting style to content</a:t>
            </a:r>
          </a:p>
          <a:p>
            <a:pPr marL="82296" lvl="0"/>
            <a:r>
              <a:rPr lang="en-GB" sz="2800" dirty="0"/>
              <a:t>Assume will only get one mark per point!</a:t>
            </a:r>
          </a:p>
          <a:p>
            <a:pPr marL="82296" lvl="0"/>
            <a:r>
              <a:rPr lang="en-GB" sz="2800" dirty="0"/>
              <a:t>	Content – </a:t>
            </a:r>
            <a:r>
              <a:rPr lang="en-GB" sz="2800" b="1" dirty="0"/>
              <a:t>what </a:t>
            </a:r>
            <a:r>
              <a:rPr lang="en-GB" sz="2800" dirty="0"/>
              <a:t>the passage says / means</a:t>
            </a:r>
          </a:p>
          <a:p>
            <a:pPr marL="82296" lvl="0"/>
            <a:r>
              <a:rPr lang="en-GB" sz="2800" dirty="0"/>
              <a:t>	Style – </a:t>
            </a:r>
            <a:r>
              <a:rPr lang="en-GB" sz="2800" b="1" dirty="0"/>
              <a:t>how </a:t>
            </a:r>
            <a:r>
              <a:rPr lang="en-GB" sz="2800" dirty="0"/>
              <a:t>the content is </a:t>
            </a:r>
            <a:r>
              <a:rPr lang="en-GB" sz="2800" dirty="0" err="1"/>
              <a:t>renforced</a:t>
            </a:r>
            <a:endParaRPr lang="en-GB" sz="2800" dirty="0"/>
          </a:p>
          <a:p>
            <a:pPr marL="82296" lvl="0"/>
            <a:r>
              <a:rPr lang="en-GB" sz="2800" dirty="0"/>
              <a:t>Max 6 for only doing content or style</a:t>
            </a:r>
          </a:p>
          <a:p>
            <a:pPr marL="82296"/>
            <a:r>
              <a:rPr lang="en-GB" sz="2800" dirty="0"/>
              <a:t>So as before: S-E-X formula</a:t>
            </a:r>
          </a:p>
          <a:p>
            <a:pPr marL="82296" lvl="0"/>
            <a:r>
              <a:rPr lang="en-GB" sz="2800" dirty="0"/>
              <a:t>NOT rocket science!</a:t>
            </a:r>
          </a:p>
        </p:txBody>
      </p:sp>
    </p:spTree>
    <p:extLst>
      <p:ext uri="{BB962C8B-B14F-4D97-AF65-F5344CB8AC3E}">
        <p14:creationId xmlns:p14="http://schemas.microsoft.com/office/powerpoint/2010/main" val="58489739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4400" dirty="0"/>
              <a:t>8-Mark Questions</a:t>
            </a:r>
          </a:p>
        </p:txBody>
      </p:sp>
      <p:sp>
        <p:nvSpPr>
          <p:cNvPr id="4" name="Text Placeholder 3"/>
          <p:cNvSpPr>
            <a:spLocks noGrp="1"/>
          </p:cNvSpPr>
          <p:nvPr>
            <p:ph type="body" sz="quarter" idx="11"/>
          </p:nvPr>
        </p:nvSpPr>
        <p:spPr>
          <a:xfrm>
            <a:off x="284163" y="1365956"/>
            <a:ext cx="8634206" cy="5260475"/>
          </a:xfrm>
        </p:spPr>
        <p:txBody>
          <a:bodyPr>
            <a:normAutofit/>
          </a:bodyPr>
          <a:lstStyle/>
          <a:p>
            <a:pPr marL="82296"/>
            <a:r>
              <a:rPr lang="en-GB" sz="2800" dirty="0"/>
              <a:t>at  Cn. </a:t>
            </a:r>
            <a:r>
              <a:rPr lang="en-GB" sz="2800" dirty="0" err="1"/>
              <a:t>Piso</a:t>
            </a:r>
            <a:r>
              <a:rPr lang="en-GB" sz="2800" dirty="0"/>
              <a:t>, </a:t>
            </a:r>
            <a:r>
              <a:rPr lang="en-GB" sz="2800" b="1" i="1" dirty="0"/>
              <a:t>quo </a:t>
            </a:r>
            <a:r>
              <a:rPr lang="en-GB" sz="2800" b="1" i="1" dirty="0" err="1"/>
              <a:t>celerius</a:t>
            </a:r>
            <a:r>
              <a:rPr lang="en-GB" sz="2800" b="1" i="1" dirty="0"/>
              <a:t> </a:t>
            </a:r>
            <a:r>
              <a:rPr lang="en-GB" sz="2800" b="1" i="1" dirty="0" err="1"/>
              <a:t>consilia</a:t>
            </a:r>
            <a:r>
              <a:rPr lang="en-GB" sz="2800" b="1" i="1" dirty="0"/>
              <a:t> </a:t>
            </a:r>
            <a:r>
              <a:rPr lang="en-GB" sz="2800" b="1" i="1" dirty="0" err="1"/>
              <a:t>inciperet</a:t>
            </a:r>
            <a:r>
              <a:rPr lang="en-GB" sz="2800" dirty="0"/>
              <a:t>, </a:t>
            </a:r>
            <a:r>
              <a:rPr lang="en-GB" sz="2800" dirty="0" err="1"/>
              <a:t>postquam</a:t>
            </a:r>
            <a:r>
              <a:rPr lang="en-GB" sz="2800" dirty="0"/>
              <a:t> </a:t>
            </a:r>
            <a:r>
              <a:rPr lang="en-GB" sz="2800" dirty="0" err="1"/>
              <a:t>Syriam</a:t>
            </a:r>
            <a:r>
              <a:rPr lang="en-GB" sz="2800" dirty="0"/>
              <a:t> ac </a:t>
            </a:r>
            <a:r>
              <a:rPr lang="en-GB" sz="2800" dirty="0" err="1"/>
              <a:t>legiones</a:t>
            </a:r>
            <a:r>
              <a:rPr lang="en-GB" sz="2800" dirty="0"/>
              <a:t> </a:t>
            </a:r>
            <a:r>
              <a:rPr lang="en-GB" sz="2800" dirty="0" err="1"/>
              <a:t>attigit</a:t>
            </a:r>
            <a:r>
              <a:rPr lang="en-GB" sz="2800" dirty="0"/>
              <a:t>, </a:t>
            </a:r>
            <a:r>
              <a:rPr lang="en-GB" sz="2800" dirty="0" err="1"/>
              <a:t>largitione</a:t>
            </a:r>
            <a:r>
              <a:rPr lang="en-GB" sz="2800" dirty="0"/>
              <a:t> et </a:t>
            </a:r>
            <a:r>
              <a:rPr lang="en-GB" sz="2800" dirty="0" err="1"/>
              <a:t>ambitu</a:t>
            </a:r>
            <a:r>
              <a:rPr lang="en-GB" sz="2800" dirty="0"/>
              <a:t> </a:t>
            </a:r>
            <a:r>
              <a:rPr lang="en-GB" sz="2800" dirty="0" err="1"/>
              <a:t>infimos</a:t>
            </a:r>
            <a:r>
              <a:rPr lang="en-GB" sz="2800" dirty="0"/>
              <a:t> </a:t>
            </a:r>
            <a:r>
              <a:rPr lang="en-GB" sz="2800" dirty="0" err="1"/>
              <a:t>militum</a:t>
            </a:r>
            <a:r>
              <a:rPr lang="en-GB" sz="2800" dirty="0"/>
              <a:t> </a:t>
            </a:r>
            <a:r>
              <a:rPr lang="en-GB" sz="2800" dirty="0" err="1"/>
              <a:t>iuvabat</a:t>
            </a:r>
            <a:r>
              <a:rPr lang="en-GB" sz="2800" dirty="0"/>
              <a:t>.</a:t>
            </a:r>
          </a:p>
          <a:p>
            <a:pPr marL="82296"/>
            <a:r>
              <a:rPr lang="en-GB" sz="2800" dirty="0"/>
              <a:t> </a:t>
            </a:r>
          </a:p>
          <a:p>
            <a:pPr marL="82296"/>
            <a:r>
              <a:rPr lang="en-GB" sz="2800" dirty="0"/>
              <a:t>But </a:t>
            </a:r>
            <a:r>
              <a:rPr lang="en-GB" sz="2800" dirty="0" err="1"/>
              <a:t>Gnaeus</a:t>
            </a:r>
            <a:r>
              <a:rPr lang="en-GB" sz="2800" dirty="0"/>
              <a:t> </a:t>
            </a:r>
            <a:r>
              <a:rPr lang="en-GB" sz="2800" dirty="0" err="1"/>
              <a:t>Piso</a:t>
            </a:r>
            <a:r>
              <a:rPr lang="en-GB" sz="2800" dirty="0"/>
              <a:t>, </a:t>
            </a:r>
            <a:r>
              <a:rPr lang="en-GB" sz="2800" b="1" i="1" dirty="0"/>
              <a:t>in order to begin his plans more quickly</a:t>
            </a:r>
            <a:r>
              <a:rPr lang="en-GB" sz="2800" dirty="0"/>
              <a:t>, after he reached Syria and the legions, began to win over the basest of the soldiers with generosity and bribery.</a:t>
            </a:r>
          </a:p>
          <a:p>
            <a:pPr marL="82296"/>
            <a:endParaRPr lang="en-GB" sz="2800" dirty="0"/>
          </a:p>
          <a:p>
            <a:pPr marL="82296"/>
            <a:r>
              <a:rPr lang="en-GB" sz="2800" dirty="0"/>
              <a:t>quo </a:t>
            </a:r>
            <a:r>
              <a:rPr lang="en-GB" sz="2800" dirty="0" err="1"/>
              <a:t>celerius</a:t>
            </a:r>
            <a:r>
              <a:rPr lang="en-GB" sz="2800" dirty="0"/>
              <a:t> </a:t>
            </a:r>
            <a:r>
              <a:rPr lang="en-GB" sz="2800" dirty="0" err="1"/>
              <a:t>consilia</a:t>
            </a:r>
            <a:r>
              <a:rPr lang="en-GB" sz="2800" dirty="0"/>
              <a:t> </a:t>
            </a:r>
            <a:r>
              <a:rPr lang="en-GB" sz="2800" dirty="0" err="1"/>
              <a:t>inciperet</a:t>
            </a:r>
            <a:r>
              <a:rPr lang="en-GB" sz="2800" dirty="0"/>
              <a:t> = content!</a:t>
            </a:r>
          </a:p>
          <a:p>
            <a:pPr marL="82296"/>
            <a:r>
              <a:rPr lang="en-GB" sz="2800" b="1" u="sng" dirty="0"/>
              <a:t>qu</a:t>
            </a:r>
            <a:r>
              <a:rPr lang="en-GB" sz="2800" dirty="0"/>
              <a:t>o </a:t>
            </a:r>
            <a:r>
              <a:rPr lang="en-GB" sz="2800" b="1" u="sng" dirty="0" err="1"/>
              <a:t>c</a:t>
            </a:r>
            <a:r>
              <a:rPr lang="en-GB" sz="2800" dirty="0" err="1"/>
              <a:t>elerius</a:t>
            </a:r>
            <a:r>
              <a:rPr lang="en-GB" sz="2800" dirty="0"/>
              <a:t> </a:t>
            </a:r>
            <a:r>
              <a:rPr lang="en-GB" sz="2800" b="1" u="sng" dirty="0" err="1"/>
              <a:t>c</a:t>
            </a:r>
            <a:r>
              <a:rPr lang="en-GB" sz="2800" dirty="0" err="1"/>
              <a:t>onsilia</a:t>
            </a:r>
            <a:r>
              <a:rPr lang="en-GB" sz="2800" dirty="0"/>
              <a:t> </a:t>
            </a:r>
            <a:r>
              <a:rPr lang="en-GB" sz="2800" dirty="0" err="1"/>
              <a:t>inciperet</a:t>
            </a:r>
            <a:r>
              <a:rPr lang="en-GB" sz="2800" dirty="0"/>
              <a:t> = style!</a:t>
            </a:r>
          </a:p>
        </p:txBody>
      </p:sp>
    </p:spTree>
    <p:extLst>
      <p:ext uri="{BB962C8B-B14F-4D97-AF65-F5344CB8AC3E}">
        <p14:creationId xmlns:p14="http://schemas.microsoft.com/office/powerpoint/2010/main" val="120696759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4400" dirty="0"/>
              <a:t>Tacitus Qu. 5 (Passage O)</a:t>
            </a:r>
          </a:p>
        </p:txBody>
      </p:sp>
      <p:sp>
        <p:nvSpPr>
          <p:cNvPr id="4" name="Text Placeholder 3"/>
          <p:cNvSpPr>
            <a:spLocks noGrp="1"/>
          </p:cNvSpPr>
          <p:nvPr>
            <p:ph type="body" sz="quarter" idx="11"/>
          </p:nvPr>
        </p:nvSpPr>
        <p:spPr>
          <a:xfrm>
            <a:off x="284163" y="1365956"/>
            <a:ext cx="8634206" cy="5260475"/>
          </a:xfrm>
        </p:spPr>
        <p:txBody>
          <a:bodyPr>
            <a:normAutofit/>
          </a:bodyPr>
          <a:lstStyle/>
          <a:p>
            <a:pPr marL="82296"/>
            <a:r>
              <a:rPr lang="en-GB" dirty="0"/>
              <a:t>b) In lines 4-11 (</a:t>
            </a:r>
            <a:r>
              <a:rPr lang="en-GB" i="1" dirty="0"/>
              <a:t>quod </a:t>
            </a:r>
            <a:r>
              <a:rPr lang="en-GB" i="1" dirty="0" err="1"/>
              <a:t>postquam</a:t>
            </a:r>
            <a:r>
              <a:rPr lang="en-GB" i="1" dirty="0"/>
              <a:t> … </a:t>
            </a:r>
            <a:r>
              <a:rPr lang="en-GB" i="1" dirty="0" err="1"/>
              <a:t>repertus</a:t>
            </a:r>
            <a:r>
              <a:rPr lang="en-GB" i="1" dirty="0"/>
              <a:t> </a:t>
            </a:r>
            <a:r>
              <a:rPr lang="en-GB" i="1" dirty="0" err="1"/>
              <a:t>est</a:t>
            </a:r>
            <a:r>
              <a:rPr lang="en-GB" dirty="0"/>
              <a:t>), how effectively does Tacitus portray </a:t>
            </a:r>
            <a:r>
              <a:rPr lang="en-GB" dirty="0" err="1"/>
              <a:t>Piso’s</a:t>
            </a:r>
            <a:r>
              <a:rPr lang="en-GB" dirty="0"/>
              <a:t> final hours? (</a:t>
            </a:r>
            <a:r>
              <a:rPr lang="en-GB" b="1" dirty="0"/>
              <a:t>MS</a:t>
            </a:r>
            <a:r>
              <a:rPr lang="en-GB" dirty="0"/>
              <a:t> p. 2)</a:t>
            </a:r>
          </a:p>
          <a:p>
            <a:pPr marL="82296"/>
            <a:endParaRPr lang="en-GB" dirty="0"/>
          </a:p>
          <a:p>
            <a:pPr marL="82296"/>
            <a:r>
              <a:rPr lang="en-GB" b="1" dirty="0"/>
              <a:t>ER:	</a:t>
            </a:r>
            <a:r>
              <a:rPr lang="en-GB" dirty="0"/>
              <a:t>MUST quote the Latin</a:t>
            </a:r>
          </a:p>
          <a:p>
            <a:pPr marL="82296"/>
            <a:r>
              <a:rPr lang="en-GB" dirty="0"/>
              <a:t>		MUST explain significance of particular words</a:t>
            </a:r>
          </a:p>
          <a:p>
            <a:pPr marL="82296"/>
            <a:r>
              <a:rPr lang="en-GB" dirty="0"/>
              <a:t>		Being specific is what gets the marks</a:t>
            </a:r>
          </a:p>
        </p:txBody>
      </p:sp>
    </p:spTree>
    <p:extLst>
      <p:ext uri="{BB962C8B-B14F-4D97-AF65-F5344CB8AC3E}">
        <p14:creationId xmlns:p14="http://schemas.microsoft.com/office/powerpoint/2010/main" val="183430440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4400" dirty="0"/>
              <a:t>Ovid Qu. 2 (Passage D)</a:t>
            </a:r>
          </a:p>
        </p:txBody>
      </p:sp>
      <p:sp>
        <p:nvSpPr>
          <p:cNvPr id="4" name="Text Placeholder 3"/>
          <p:cNvSpPr>
            <a:spLocks noGrp="1"/>
          </p:cNvSpPr>
          <p:nvPr>
            <p:ph type="body" sz="quarter" idx="11"/>
          </p:nvPr>
        </p:nvSpPr>
        <p:spPr>
          <a:xfrm>
            <a:off x="284163" y="1365956"/>
            <a:ext cx="8634206" cy="5260475"/>
          </a:xfrm>
        </p:spPr>
        <p:txBody>
          <a:bodyPr>
            <a:normAutofit/>
          </a:bodyPr>
          <a:lstStyle/>
          <a:p>
            <a:pPr marL="82296"/>
            <a:r>
              <a:rPr lang="en-GB" dirty="0"/>
              <a:t>b) In lines 7-14 (</a:t>
            </a:r>
            <a:r>
              <a:rPr lang="en-GB" i="1" dirty="0" err="1"/>
              <a:t>perstat</a:t>
            </a:r>
            <a:r>
              <a:rPr lang="en-GB" i="1" dirty="0"/>
              <a:t> … sit </a:t>
            </a:r>
            <a:r>
              <a:rPr lang="en-GB" i="1" dirty="0" err="1"/>
              <a:t>copia</a:t>
            </a:r>
            <a:r>
              <a:rPr lang="en-GB" i="1" dirty="0"/>
              <a:t> </a:t>
            </a:r>
            <a:r>
              <a:rPr lang="en-GB" i="1" dirty="0" err="1"/>
              <a:t>nostri</a:t>
            </a:r>
            <a:r>
              <a:rPr lang="en-GB" dirty="0"/>
              <a:t>), how does Ovid create and entertaining scene between Echo and Narcissus? (</a:t>
            </a:r>
            <a:r>
              <a:rPr lang="en-GB" b="1" dirty="0"/>
              <a:t>MS</a:t>
            </a:r>
            <a:r>
              <a:rPr lang="en-GB" dirty="0"/>
              <a:t> page 5)</a:t>
            </a:r>
          </a:p>
          <a:p>
            <a:pPr marL="82296"/>
            <a:endParaRPr lang="en-GB" b="1" dirty="0"/>
          </a:p>
          <a:p>
            <a:pPr marL="82296"/>
            <a:r>
              <a:rPr lang="en-GB" b="1" dirty="0"/>
              <a:t>ER:	</a:t>
            </a:r>
            <a:r>
              <a:rPr lang="en-GB" dirty="0"/>
              <a:t>Responses often just narrative</a:t>
            </a:r>
          </a:p>
          <a:p>
            <a:pPr marL="82296"/>
            <a:r>
              <a:rPr lang="en-GB" dirty="0"/>
              <a:t>		Not enough quoting of the Latin to back the comment</a:t>
            </a:r>
          </a:p>
          <a:p>
            <a:pPr marL="82296"/>
            <a:r>
              <a:rPr lang="en-GB" dirty="0"/>
              <a:t>		MUST have specific references to the text</a:t>
            </a:r>
          </a:p>
          <a:p>
            <a:pPr marL="82296"/>
            <a:r>
              <a:rPr lang="en-GB" dirty="0"/>
              <a:t>		Tendency to give information then move on</a:t>
            </a:r>
          </a:p>
          <a:p>
            <a:pPr marL="82296"/>
            <a:r>
              <a:rPr lang="en-GB" dirty="0"/>
              <a:t>		MUST link to the Latin </a:t>
            </a:r>
          </a:p>
          <a:p>
            <a:pPr marL="82296"/>
            <a:r>
              <a:rPr lang="en-GB" dirty="0"/>
              <a:t>		MUST relate comment to the question</a:t>
            </a:r>
          </a:p>
          <a:p>
            <a:pPr marL="82296"/>
            <a:endParaRPr lang="en-GB" b="1" dirty="0"/>
          </a:p>
        </p:txBody>
      </p:sp>
    </p:spTree>
    <p:extLst>
      <p:ext uri="{BB962C8B-B14F-4D97-AF65-F5344CB8AC3E}">
        <p14:creationId xmlns:p14="http://schemas.microsoft.com/office/powerpoint/2010/main" val="428122105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4400" dirty="0"/>
              <a:t>12-Mark Questions</a:t>
            </a:r>
          </a:p>
        </p:txBody>
      </p:sp>
      <p:sp>
        <p:nvSpPr>
          <p:cNvPr id="4" name="Text Placeholder 3"/>
          <p:cNvSpPr>
            <a:spLocks noGrp="1"/>
          </p:cNvSpPr>
          <p:nvPr>
            <p:ph type="body" sz="quarter" idx="11"/>
          </p:nvPr>
        </p:nvSpPr>
        <p:spPr>
          <a:xfrm>
            <a:off x="284162" y="1365956"/>
            <a:ext cx="8859837" cy="5260475"/>
          </a:xfrm>
        </p:spPr>
        <p:txBody>
          <a:bodyPr>
            <a:normAutofit/>
          </a:bodyPr>
          <a:lstStyle/>
          <a:p>
            <a:pPr marL="82296"/>
            <a:r>
              <a:rPr lang="en-GB" sz="2800" dirty="0"/>
              <a:t>“Mini Essay” (“write in continuous prose”)</a:t>
            </a:r>
          </a:p>
          <a:p>
            <a:pPr marL="82296"/>
            <a:r>
              <a:rPr lang="en-GB" sz="2800" dirty="0"/>
              <a:t>Half for AO2 / half for AO3</a:t>
            </a:r>
          </a:p>
          <a:p>
            <a:pPr marL="82296"/>
            <a:r>
              <a:rPr lang="en-GB" sz="2800" dirty="0"/>
              <a:t>Banded descriptors system</a:t>
            </a:r>
          </a:p>
          <a:p>
            <a:pPr marL="82296"/>
            <a:r>
              <a:rPr lang="en-GB" sz="2800" dirty="0"/>
              <a:t>General question on whole text (incl. non-Latin)</a:t>
            </a:r>
          </a:p>
          <a:p>
            <a:pPr marL="82296"/>
            <a:r>
              <a:rPr lang="en-GB" sz="2800" dirty="0"/>
              <a:t>No comment on Latin needed (or desired)</a:t>
            </a:r>
          </a:p>
          <a:p>
            <a:pPr marL="82296"/>
            <a:r>
              <a:rPr lang="en-GB" sz="2800" b="1" dirty="0"/>
              <a:t>Brief </a:t>
            </a:r>
            <a:r>
              <a:rPr lang="en-GB" sz="2800" dirty="0"/>
              <a:t>introduction and conclusion</a:t>
            </a:r>
          </a:p>
          <a:p>
            <a:pPr marL="82296"/>
            <a:r>
              <a:rPr lang="en-GB" sz="2800" dirty="0"/>
              <a:t>6-7 developed paragraphs?</a:t>
            </a:r>
          </a:p>
          <a:p>
            <a:pPr marL="82296"/>
            <a:r>
              <a:rPr lang="en-GB" sz="2800" b="1" i="1" u="sng" dirty="0"/>
              <a:t>Both sides / a “yes and no” answer (</a:t>
            </a:r>
            <a:r>
              <a:rPr lang="en-GB" sz="2800" b="1" i="1" u="sng" dirty="0" err="1"/>
              <a:t>cf</a:t>
            </a:r>
            <a:r>
              <a:rPr lang="en-GB" sz="2800" b="1" i="1" u="sng" dirty="0"/>
              <a:t> ER)</a:t>
            </a:r>
          </a:p>
        </p:txBody>
      </p:sp>
    </p:spTree>
    <p:extLst>
      <p:ext uri="{BB962C8B-B14F-4D97-AF65-F5344CB8AC3E}">
        <p14:creationId xmlns:p14="http://schemas.microsoft.com/office/powerpoint/2010/main" val="329666031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4400" dirty="0"/>
              <a:t>12-Mark Questions</a:t>
            </a:r>
          </a:p>
        </p:txBody>
      </p:sp>
      <p:sp>
        <p:nvSpPr>
          <p:cNvPr id="4" name="Text Placeholder 3"/>
          <p:cNvSpPr>
            <a:spLocks noGrp="1"/>
          </p:cNvSpPr>
          <p:nvPr>
            <p:ph type="body" sz="quarter" idx="11"/>
          </p:nvPr>
        </p:nvSpPr>
        <p:spPr>
          <a:xfrm>
            <a:off x="284162" y="1365956"/>
            <a:ext cx="8859837" cy="5260475"/>
          </a:xfrm>
        </p:spPr>
        <p:txBody>
          <a:bodyPr>
            <a:normAutofit/>
          </a:bodyPr>
          <a:lstStyle/>
          <a:p>
            <a:pPr marL="82296"/>
            <a:r>
              <a:rPr lang="en-GB" sz="2800" dirty="0"/>
              <a:t>For each paragraph</a:t>
            </a:r>
          </a:p>
          <a:p>
            <a:pPr marL="82296"/>
            <a:r>
              <a:rPr lang="en-GB" sz="2800" dirty="0"/>
              <a:t>	- Opening statement (e. g.  Aeneas is brave)</a:t>
            </a:r>
          </a:p>
          <a:p>
            <a:pPr marL="82296"/>
            <a:r>
              <a:rPr lang="en-GB" sz="2800" dirty="0"/>
              <a:t>	- Specific example(s)</a:t>
            </a:r>
          </a:p>
          <a:p>
            <a:pPr marL="82296"/>
            <a:r>
              <a:rPr lang="en-GB" sz="2800" dirty="0"/>
              <a:t>	- Explain how examples support statement!</a:t>
            </a:r>
          </a:p>
          <a:p>
            <a:pPr marL="82296"/>
            <a:endParaRPr lang="en-GB" sz="2800" dirty="0"/>
          </a:p>
          <a:p>
            <a:pPr marL="82296"/>
            <a:r>
              <a:rPr lang="en-GB" sz="2800" dirty="0"/>
              <a:t>See generic grids</a:t>
            </a:r>
          </a:p>
          <a:p>
            <a:pPr marL="82296"/>
            <a:r>
              <a:rPr lang="en-GB" sz="2800" dirty="0"/>
              <a:t>Questions usually very predictable – 3 headings:</a:t>
            </a:r>
          </a:p>
          <a:p>
            <a:pPr marL="82296"/>
            <a:r>
              <a:rPr lang="en-GB" sz="2800" dirty="0"/>
              <a:t>	- Character(s)</a:t>
            </a:r>
          </a:p>
          <a:p>
            <a:pPr marL="82296"/>
            <a:r>
              <a:rPr lang="en-GB" sz="2800" dirty="0"/>
              <a:t>	- “How exciting” / “how interesting”</a:t>
            </a:r>
          </a:p>
          <a:p>
            <a:pPr marL="82296"/>
            <a:r>
              <a:rPr lang="en-GB" sz="2800" dirty="0"/>
              <a:t>	- Other (ever more than 2-3 possibilities?)</a:t>
            </a:r>
          </a:p>
        </p:txBody>
      </p:sp>
    </p:spTree>
    <p:extLst>
      <p:ext uri="{BB962C8B-B14F-4D97-AF65-F5344CB8AC3E}">
        <p14:creationId xmlns:p14="http://schemas.microsoft.com/office/powerpoint/2010/main" val="155393503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4400" dirty="0"/>
              <a:t>Tacitus Qu. 6</a:t>
            </a:r>
          </a:p>
        </p:txBody>
      </p:sp>
      <p:sp>
        <p:nvSpPr>
          <p:cNvPr id="4" name="Text Placeholder 3"/>
          <p:cNvSpPr>
            <a:spLocks noGrp="1"/>
          </p:cNvSpPr>
          <p:nvPr>
            <p:ph type="body" sz="quarter" idx="11"/>
          </p:nvPr>
        </p:nvSpPr>
        <p:spPr>
          <a:xfrm>
            <a:off x="284163" y="1365956"/>
            <a:ext cx="8634206" cy="5260475"/>
          </a:xfrm>
        </p:spPr>
        <p:txBody>
          <a:bodyPr>
            <a:normAutofit/>
          </a:bodyPr>
          <a:lstStyle/>
          <a:p>
            <a:pPr marL="82296" algn="just"/>
            <a:r>
              <a:rPr lang="en-GB" dirty="0"/>
              <a:t>“</a:t>
            </a:r>
            <a:r>
              <a:rPr lang="en-GB" dirty="0" err="1"/>
              <a:t>Piso</a:t>
            </a:r>
            <a:r>
              <a:rPr lang="en-GB" dirty="0"/>
              <a:t> and </a:t>
            </a:r>
            <a:r>
              <a:rPr lang="en-GB" dirty="0" err="1"/>
              <a:t>Plancina</a:t>
            </a:r>
            <a:r>
              <a:rPr lang="en-GB" dirty="0"/>
              <a:t> were in the wrong place at the wrong time” – to what extent do you think that </a:t>
            </a:r>
            <a:r>
              <a:rPr lang="en-GB" dirty="0" err="1"/>
              <a:t>Piso</a:t>
            </a:r>
            <a:r>
              <a:rPr lang="en-GB" dirty="0"/>
              <a:t> and </a:t>
            </a:r>
            <a:r>
              <a:rPr lang="en-GB" dirty="0" err="1"/>
              <a:t>Plancina</a:t>
            </a:r>
            <a:r>
              <a:rPr lang="en-GB" dirty="0"/>
              <a:t> were responsible for Germanicus’ death? (</a:t>
            </a:r>
            <a:r>
              <a:rPr lang="en-GB" b="1" dirty="0"/>
              <a:t>MS </a:t>
            </a:r>
            <a:r>
              <a:rPr lang="en-GB" dirty="0"/>
              <a:t>page 3)</a:t>
            </a:r>
          </a:p>
          <a:p>
            <a:pPr marL="82296"/>
            <a:endParaRPr lang="en-GB" b="1" dirty="0"/>
          </a:p>
          <a:p>
            <a:pPr marL="82296"/>
            <a:r>
              <a:rPr lang="en-GB" b="1" dirty="0"/>
              <a:t>ER:	</a:t>
            </a:r>
            <a:r>
              <a:rPr lang="en-GB" dirty="0"/>
              <a:t>Good answers overall</a:t>
            </a:r>
          </a:p>
          <a:p>
            <a:pPr marL="82296"/>
            <a:r>
              <a:rPr lang="en-GB" dirty="0"/>
              <a:t>		Both parts addressed	- They were probably set up</a:t>
            </a:r>
          </a:p>
          <a:p>
            <a:pPr marL="82296"/>
            <a:r>
              <a:rPr lang="en-GB" dirty="0"/>
              <a:t>									- But behaviour post G’s death</a:t>
            </a:r>
          </a:p>
          <a:p>
            <a:pPr marL="82296"/>
            <a:r>
              <a:rPr lang="en-GB" dirty="0"/>
              <a:t>		Crucial to refer across ENTIRE prescription</a:t>
            </a:r>
          </a:p>
          <a:p>
            <a:pPr marL="82296"/>
            <a:r>
              <a:rPr lang="en-GB" dirty="0"/>
              <a:t>		(I. e. English bit too)</a:t>
            </a:r>
          </a:p>
          <a:p>
            <a:pPr marL="82296"/>
            <a:r>
              <a:rPr lang="en-GB" dirty="0"/>
              <a:t>		</a:t>
            </a:r>
          </a:p>
        </p:txBody>
      </p:sp>
    </p:spTree>
    <p:extLst>
      <p:ext uri="{BB962C8B-B14F-4D97-AF65-F5344CB8AC3E}">
        <p14:creationId xmlns:p14="http://schemas.microsoft.com/office/powerpoint/2010/main" val="392437446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4400" dirty="0"/>
              <a:t>Ovid Qu. 5</a:t>
            </a:r>
          </a:p>
        </p:txBody>
      </p:sp>
      <p:sp>
        <p:nvSpPr>
          <p:cNvPr id="4" name="Text Placeholder 3"/>
          <p:cNvSpPr>
            <a:spLocks noGrp="1"/>
          </p:cNvSpPr>
          <p:nvPr>
            <p:ph type="body" sz="quarter" idx="11"/>
          </p:nvPr>
        </p:nvSpPr>
        <p:spPr>
          <a:xfrm>
            <a:off x="79022" y="1106311"/>
            <a:ext cx="9064978" cy="5836355"/>
          </a:xfrm>
        </p:spPr>
        <p:txBody>
          <a:bodyPr>
            <a:normAutofit/>
          </a:bodyPr>
          <a:lstStyle/>
          <a:p>
            <a:pPr marL="82296"/>
            <a:r>
              <a:rPr lang="en-GB" dirty="0"/>
              <a:t>To what extent do you believe that both Echo and Narcissus both deserved their fates? (</a:t>
            </a:r>
            <a:r>
              <a:rPr lang="en-GB" b="1" dirty="0"/>
              <a:t>MS </a:t>
            </a:r>
            <a:r>
              <a:rPr lang="en-GB" dirty="0"/>
              <a:t>page 7)</a:t>
            </a:r>
          </a:p>
          <a:p>
            <a:pPr marL="82296"/>
            <a:endParaRPr lang="en-GB" b="1" dirty="0"/>
          </a:p>
          <a:p>
            <a:pPr marL="82296"/>
            <a:r>
              <a:rPr lang="en-GB" b="1" dirty="0"/>
              <a:t>ER:	</a:t>
            </a:r>
            <a:r>
              <a:rPr lang="en-GB" dirty="0"/>
              <a:t>More engagement with content of this than G&amp;P?</a:t>
            </a:r>
          </a:p>
          <a:p>
            <a:pPr marL="82296"/>
            <a:r>
              <a:rPr lang="en-GB" dirty="0"/>
              <a:t>		Lots of well argued responses</a:t>
            </a:r>
          </a:p>
          <a:p>
            <a:pPr marL="82296"/>
            <a:r>
              <a:rPr lang="en-GB" dirty="0"/>
              <a:t>			- Echo totally to blame</a:t>
            </a:r>
          </a:p>
          <a:p>
            <a:pPr marL="82296"/>
            <a:r>
              <a:rPr lang="en-GB" dirty="0"/>
              <a:t>			- Echo totally unlucky</a:t>
            </a:r>
          </a:p>
          <a:p>
            <a:pPr marL="82296"/>
            <a:r>
              <a:rPr lang="en-GB" dirty="0"/>
              <a:t>			- Narcissus totally to blame</a:t>
            </a:r>
          </a:p>
          <a:p>
            <a:pPr marL="82296"/>
            <a:r>
              <a:rPr lang="en-GB" dirty="0"/>
              <a:t>			- Narcissus just the target of fate</a:t>
            </a:r>
          </a:p>
          <a:p>
            <a:pPr marL="82296"/>
            <a:r>
              <a:rPr lang="en-GB" dirty="0"/>
              <a:t>		Real sense of engagement with the stories</a:t>
            </a:r>
          </a:p>
          <a:p>
            <a:pPr marL="82296"/>
            <a:r>
              <a:rPr lang="en-GB" dirty="0"/>
              <a:t>		Lots of encouraging psychological discussion</a:t>
            </a:r>
          </a:p>
          <a:p>
            <a:pPr marL="82296"/>
            <a:r>
              <a:rPr lang="en-GB" dirty="0"/>
              <a:t>		Top end essays very pleasing indeed</a:t>
            </a:r>
          </a:p>
        </p:txBody>
      </p:sp>
    </p:spTree>
    <p:extLst>
      <p:ext uri="{BB962C8B-B14F-4D97-AF65-F5344CB8AC3E}">
        <p14:creationId xmlns:p14="http://schemas.microsoft.com/office/powerpoint/2010/main" val="335576585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4400" dirty="0"/>
              <a:t>Get It “Learned!”</a:t>
            </a:r>
          </a:p>
        </p:txBody>
      </p:sp>
      <p:sp>
        <p:nvSpPr>
          <p:cNvPr id="4" name="Text Placeholder 3"/>
          <p:cNvSpPr>
            <a:spLocks noGrp="1"/>
          </p:cNvSpPr>
          <p:nvPr>
            <p:ph type="body" sz="quarter" idx="11"/>
          </p:nvPr>
        </p:nvSpPr>
        <p:spPr>
          <a:xfrm>
            <a:off x="284162" y="1365956"/>
            <a:ext cx="8859837" cy="5492044"/>
          </a:xfrm>
        </p:spPr>
        <p:txBody>
          <a:bodyPr>
            <a:normAutofit/>
          </a:bodyPr>
          <a:lstStyle/>
          <a:p>
            <a:pPr marL="82296"/>
            <a:r>
              <a:rPr lang="en-US" sz="2800" dirty="0"/>
              <a:t>Can’t do it until you know it!</a:t>
            </a:r>
          </a:p>
          <a:p>
            <a:pPr marL="82296"/>
            <a:r>
              <a:rPr lang="en-US" sz="2800" i="1" dirty="0"/>
              <a:t>“Although there is no necessity to translate passages of the text in this component, it is important that candidates know exactly what the Latin means.”</a:t>
            </a:r>
          </a:p>
          <a:p>
            <a:pPr marL="82296" lvl="0"/>
            <a:r>
              <a:rPr lang="en-GB" sz="2800" dirty="0"/>
              <a:t>Vocab: IRRELEVANT or DAMAGING!!!</a:t>
            </a:r>
          </a:p>
          <a:p>
            <a:pPr marL="82296"/>
            <a:r>
              <a:rPr lang="en-US" sz="2800" dirty="0"/>
              <a:t>All way through first v small chunks at a time?</a:t>
            </a:r>
          </a:p>
          <a:p>
            <a:pPr marL="82296" lvl="0"/>
            <a:r>
              <a:rPr lang="en-GB" sz="2800" dirty="0"/>
              <a:t>Introducing the texts / Historical context</a:t>
            </a:r>
          </a:p>
          <a:p>
            <a:pPr marL="82296" lvl="0"/>
            <a:r>
              <a:rPr lang="en-GB" sz="2800" dirty="0"/>
              <a:t>Translation</a:t>
            </a:r>
          </a:p>
          <a:p>
            <a:pPr marL="82296"/>
            <a:r>
              <a:rPr lang="en-GB" sz="2800" dirty="0"/>
              <a:t>	- CSCP resources			- Dictate?</a:t>
            </a:r>
          </a:p>
          <a:p>
            <a:pPr marL="82296" lvl="0"/>
            <a:r>
              <a:rPr lang="en-GB" sz="2800" dirty="0"/>
              <a:t>	- Regular learning / revision</a:t>
            </a:r>
          </a:p>
          <a:p>
            <a:pPr marL="82296" lvl="0"/>
            <a:r>
              <a:rPr lang="en-GB" sz="2800" dirty="0"/>
              <a:t>	- Tests: “pick out and translate the phrase …”</a:t>
            </a:r>
          </a:p>
        </p:txBody>
      </p:sp>
    </p:spTree>
    <p:extLst>
      <p:ext uri="{BB962C8B-B14F-4D97-AF65-F5344CB8AC3E}">
        <p14:creationId xmlns:p14="http://schemas.microsoft.com/office/powerpoint/2010/main" val="12177623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4400" dirty="0"/>
              <a:t>Game of Two Halves</a:t>
            </a:r>
          </a:p>
        </p:txBody>
      </p:sp>
      <p:sp>
        <p:nvSpPr>
          <p:cNvPr id="4" name="Text Placeholder 3"/>
          <p:cNvSpPr>
            <a:spLocks noGrp="1"/>
          </p:cNvSpPr>
          <p:nvPr>
            <p:ph type="body" sz="quarter" idx="11"/>
          </p:nvPr>
        </p:nvSpPr>
        <p:spPr>
          <a:xfrm>
            <a:off x="284162" y="1365956"/>
            <a:ext cx="8780815" cy="5260475"/>
          </a:xfrm>
        </p:spPr>
        <p:txBody>
          <a:bodyPr>
            <a:normAutofit/>
          </a:bodyPr>
          <a:lstStyle/>
          <a:p>
            <a:pPr marL="596646" indent="-514350">
              <a:buFont typeface="+mj-lt"/>
              <a:buAutoNum type="arabicPeriod"/>
            </a:pPr>
            <a:r>
              <a:rPr lang="en-GB" sz="2800" dirty="0"/>
              <a:t>Overall Structure and Suggested Timings</a:t>
            </a:r>
          </a:p>
          <a:p>
            <a:pPr marL="596646" indent="-514350">
              <a:buFont typeface="+mj-lt"/>
              <a:buAutoNum type="arabicPeriod"/>
            </a:pPr>
            <a:r>
              <a:rPr lang="en-GB" sz="2800" dirty="0"/>
              <a:t>Each Type of Question:</a:t>
            </a:r>
          </a:p>
          <a:p>
            <a:pPr marL="82296"/>
            <a:r>
              <a:rPr lang="en-GB" sz="2800" dirty="0"/>
              <a:t>			General Thoughts</a:t>
            </a:r>
          </a:p>
          <a:p>
            <a:pPr marL="82296"/>
            <a:r>
              <a:rPr lang="en-GB" sz="2800" dirty="0"/>
              <a:t>			Through 2018 Paper (sample scripts in pack)</a:t>
            </a:r>
          </a:p>
          <a:p>
            <a:pPr marL="82296"/>
            <a:r>
              <a:rPr lang="en-GB" sz="2800" dirty="0"/>
              <a:t>			(Comments on marks awarded if helpful)</a:t>
            </a:r>
          </a:p>
          <a:p>
            <a:pPr marL="82296"/>
            <a:r>
              <a:rPr lang="en-GB" sz="2800" dirty="0"/>
              <a:t>			Mark another Sample Answer</a:t>
            </a:r>
          </a:p>
          <a:p>
            <a:pPr marL="82296"/>
            <a:endParaRPr lang="en-GB" sz="2800" dirty="0"/>
          </a:p>
          <a:p>
            <a:pPr marL="82296"/>
            <a:r>
              <a:rPr lang="en-GB" sz="2800" dirty="0"/>
              <a:t>3. Further Thoughts on the </a:t>
            </a:r>
            <a:r>
              <a:rPr lang="en-GB" sz="2800" i="1" dirty="0"/>
              <a:t>Germanicus et </a:t>
            </a:r>
            <a:r>
              <a:rPr lang="en-GB" sz="2800" i="1" dirty="0" err="1"/>
              <a:t>Piso</a:t>
            </a:r>
            <a:r>
              <a:rPr lang="en-GB" sz="2800" i="1" dirty="0"/>
              <a:t> </a:t>
            </a:r>
            <a:r>
              <a:rPr lang="en-GB" sz="2800" dirty="0"/>
              <a:t>Text</a:t>
            </a:r>
          </a:p>
          <a:p>
            <a:pPr marL="596646" indent="-514350">
              <a:buFont typeface="+mj-lt"/>
              <a:buAutoNum type="arabicPeriod"/>
            </a:pPr>
            <a:endParaRPr lang="en-GB" sz="2800" dirty="0"/>
          </a:p>
        </p:txBody>
      </p:sp>
    </p:spTree>
    <p:extLst>
      <p:ext uri="{BB962C8B-B14F-4D97-AF65-F5344CB8AC3E}">
        <p14:creationId xmlns:p14="http://schemas.microsoft.com/office/powerpoint/2010/main" val="298315546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4400" dirty="0"/>
              <a:t>Getting Through It</a:t>
            </a:r>
          </a:p>
        </p:txBody>
      </p:sp>
      <p:sp>
        <p:nvSpPr>
          <p:cNvPr id="4" name="Text Placeholder 3"/>
          <p:cNvSpPr>
            <a:spLocks noGrp="1"/>
          </p:cNvSpPr>
          <p:nvPr>
            <p:ph type="body" sz="quarter" idx="11"/>
          </p:nvPr>
        </p:nvSpPr>
        <p:spPr>
          <a:xfrm>
            <a:off x="284162" y="1365956"/>
            <a:ext cx="8859837" cy="5260475"/>
          </a:xfrm>
        </p:spPr>
        <p:txBody>
          <a:bodyPr>
            <a:normAutofit/>
          </a:bodyPr>
          <a:lstStyle/>
          <a:p>
            <a:pPr marL="82296" lvl="0"/>
            <a:r>
              <a:rPr lang="en-GB" sz="2800" dirty="0"/>
              <a:t>Lit. Crit.	</a:t>
            </a:r>
          </a:p>
          <a:p>
            <a:pPr marL="82296" lvl="0"/>
            <a:r>
              <a:rPr lang="en-GB" sz="2800" dirty="0"/>
              <a:t>	- Another clean text?</a:t>
            </a:r>
          </a:p>
          <a:p>
            <a:pPr marL="82296" lvl="0"/>
            <a:r>
              <a:rPr lang="en-GB" sz="2800" dirty="0"/>
              <a:t>	- Brief overall introduction</a:t>
            </a:r>
          </a:p>
          <a:p>
            <a:pPr marL="82296" lvl="0"/>
            <a:r>
              <a:rPr lang="en-GB" sz="2800" dirty="0"/>
              <a:t>	- Through text annotating with notes</a:t>
            </a:r>
          </a:p>
          <a:p>
            <a:pPr marL="82296" lvl="0"/>
            <a:r>
              <a:rPr lang="en-GB" sz="2800" dirty="0"/>
              <a:t>	- Come up with practice questions as you go</a:t>
            </a:r>
          </a:p>
          <a:p>
            <a:pPr marL="82296" lvl="0"/>
            <a:endParaRPr lang="en-GB" sz="2800" dirty="0"/>
          </a:p>
          <a:p>
            <a:pPr marL="82296" lvl="0"/>
            <a:r>
              <a:rPr lang="en-GB" sz="2800" dirty="0"/>
              <a:t>General “Essay”</a:t>
            </a:r>
          </a:p>
          <a:p>
            <a:pPr marL="82296" lvl="0"/>
            <a:r>
              <a:rPr lang="en-GB" sz="2800" dirty="0"/>
              <a:t>	- Easy enough to think of titles in advance</a:t>
            </a:r>
          </a:p>
          <a:p>
            <a:pPr marL="82296" lvl="0"/>
            <a:r>
              <a:rPr lang="en-GB" sz="2800" dirty="0"/>
              <a:t>	- Set one and refine technique</a:t>
            </a:r>
          </a:p>
          <a:p>
            <a:pPr marL="82296" lvl="0"/>
            <a:r>
              <a:rPr lang="en-GB" sz="2800" dirty="0"/>
              <a:t>	- Collect model answers (v. able pupil)</a:t>
            </a:r>
          </a:p>
        </p:txBody>
      </p:sp>
    </p:spTree>
    <p:extLst>
      <p:ext uri="{BB962C8B-B14F-4D97-AF65-F5344CB8AC3E}">
        <p14:creationId xmlns:p14="http://schemas.microsoft.com/office/powerpoint/2010/main" val="46515253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4400" dirty="0"/>
              <a:t>Game of Two Halves</a:t>
            </a:r>
          </a:p>
        </p:txBody>
      </p:sp>
      <p:sp>
        <p:nvSpPr>
          <p:cNvPr id="4" name="Text Placeholder 3"/>
          <p:cNvSpPr>
            <a:spLocks noGrp="1"/>
          </p:cNvSpPr>
          <p:nvPr>
            <p:ph type="body" sz="quarter" idx="11"/>
          </p:nvPr>
        </p:nvSpPr>
        <p:spPr>
          <a:xfrm>
            <a:off x="284163" y="1365956"/>
            <a:ext cx="8634206" cy="5260475"/>
          </a:xfrm>
        </p:spPr>
        <p:txBody>
          <a:bodyPr>
            <a:normAutofit/>
          </a:bodyPr>
          <a:lstStyle/>
          <a:p>
            <a:pPr marL="596646" indent="-514350">
              <a:buFont typeface="+mj-lt"/>
              <a:buAutoNum type="arabicPeriod"/>
            </a:pPr>
            <a:r>
              <a:rPr lang="en-GB" sz="2800" dirty="0"/>
              <a:t>Key Historical Stuff</a:t>
            </a:r>
          </a:p>
          <a:p>
            <a:pPr marL="596646" indent="-514350">
              <a:buFont typeface="+mj-lt"/>
              <a:buAutoNum type="arabicPeriod"/>
            </a:pPr>
            <a:r>
              <a:rPr lang="en-GB" sz="2800" dirty="0"/>
              <a:t>Summary of the Prescribed Text</a:t>
            </a:r>
          </a:p>
          <a:p>
            <a:pPr marL="596646" indent="-514350">
              <a:buFont typeface="+mj-lt"/>
              <a:buAutoNum type="arabicPeriod"/>
            </a:pPr>
            <a:r>
              <a:rPr lang="en-GB" sz="2800" dirty="0"/>
              <a:t>The Characters</a:t>
            </a:r>
          </a:p>
          <a:p>
            <a:pPr marL="596646" indent="-514350">
              <a:buFont typeface="+mj-lt"/>
              <a:buAutoNum type="arabicPeriod"/>
            </a:pPr>
            <a:r>
              <a:rPr lang="en-GB" sz="2800" dirty="0"/>
              <a:t>General Literary Appreciation (time?)</a:t>
            </a:r>
          </a:p>
          <a:p>
            <a:pPr marL="596646" indent="-514350">
              <a:buFont typeface="+mj-lt"/>
              <a:buAutoNum type="arabicPeriod"/>
            </a:pPr>
            <a:r>
              <a:rPr lang="en-GB" sz="2800" dirty="0"/>
              <a:t>The English Bits</a:t>
            </a:r>
          </a:p>
          <a:p>
            <a:pPr marL="596646" indent="-514350">
              <a:buFont typeface="+mj-lt"/>
              <a:buAutoNum type="arabicPeriod"/>
            </a:pPr>
            <a:r>
              <a:rPr lang="en-GB" sz="2800" dirty="0"/>
              <a:t>Possible 12-Mark Questions</a:t>
            </a:r>
          </a:p>
        </p:txBody>
      </p:sp>
    </p:spTree>
    <p:extLst>
      <p:ext uri="{BB962C8B-B14F-4D97-AF65-F5344CB8AC3E}">
        <p14:creationId xmlns:p14="http://schemas.microsoft.com/office/powerpoint/2010/main" val="16383232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4400" dirty="0"/>
              <a:t>Key Historical Stuff</a:t>
            </a:r>
          </a:p>
        </p:txBody>
      </p:sp>
      <p:sp>
        <p:nvSpPr>
          <p:cNvPr id="4" name="Text Placeholder 3"/>
          <p:cNvSpPr>
            <a:spLocks noGrp="1"/>
          </p:cNvSpPr>
          <p:nvPr>
            <p:ph type="body" sz="quarter" idx="11"/>
          </p:nvPr>
        </p:nvSpPr>
        <p:spPr>
          <a:xfrm>
            <a:off x="284163" y="1365956"/>
            <a:ext cx="8634206" cy="5260475"/>
          </a:xfrm>
        </p:spPr>
        <p:txBody>
          <a:bodyPr>
            <a:normAutofit/>
          </a:bodyPr>
          <a:lstStyle/>
          <a:p>
            <a:pPr marL="82296"/>
            <a:r>
              <a:rPr lang="en-US" sz="2800" dirty="0"/>
              <a:t>Tacitus’ Background</a:t>
            </a:r>
          </a:p>
          <a:p>
            <a:pPr marL="82296"/>
            <a:r>
              <a:rPr lang="en-US" sz="2800" dirty="0"/>
              <a:t>	- Senator under Domitian (ruled 81-96AD)</a:t>
            </a:r>
          </a:p>
          <a:p>
            <a:pPr marL="82296"/>
            <a:r>
              <a:rPr lang="en-US" sz="2800" dirty="0"/>
              <a:t>	- </a:t>
            </a:r>
            <a:r>
              <a:rPr lang="en-US" sz="2800" dirty="0" err="1"/>
              <a:t>Suffect</a:t>
            </a:r>
            <a:r>
              <a:rPr lang="en-US" sz="2800" dirty="0"/>
              <a:t> consul 97AD</a:t>
            </a:r>
          </a:p>
          <a:p>
            <a:pPr marL="82296"/>
            <a:r>
              <a:rPr lang="en-US" sz="2800" dirty="0"/>
              <a:t>	- Reign of terror</a:t>
            </a:r>
          </a:p>
          <a:p>
            <a:pPr marL="82296"/>
            <a:r>
              <a:rPr lang="en-US" sz="2800" dirty="0"/>
              <a:t>	- Sense of guilt</a:t>
            </a:r>
          </a:p>
          <a:p>
            <a:pPr marL="82296"/>
            <a:r>
              <a:rPr lang="en-US" sz="2800" dirty="0"/>
              <a:t>	- Obvious bias</a:t>
            </a:r>
          </a:p>
        </p:txBody>
      </p:sp>
      <p:pic>
        <p:nvPicPr>
          <p:cNvPr id="5" name="Picture 2" descr="http://t1.gstatic.com/images?q=tbn:ANd9GcSCsTbqfzsAblnwGaNqMEqfaFu8sDCp9yxZNzrdGH54OPyuf0aa">
            <a:extLst>
              <a:ext uri="{FF2B5EF4-FFF2-40B4-BE49-F238E27FC236}">
                <a16:creationId xmlns:a16="http://schemas.microsoft.com/office/drawing/2014/main" id="{874C9C20-6039-423E-B52A-3600A7D367B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76622" y="2435153"/>
            <a:ext cx="2873752" cy="442284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8409282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4400" dirty="0"/>
              <a:t>Key Historical Stuff</a:t>
            </a:r>
          </a:p>
        </p:txBody>
      </p:sp>
      <p:sp>
        <p:nvSpPr>
          <p:cNvPr id="4" name="Text Placeholder 3"/>
          <p:cNvSpPr>
            <a:spLocks noGrp="1"/>
          </p:cNvSpPr>
          <p:nvPr>
            <p:ph type="body" sz="quarter" idx="11"/>
          </p:nvPr>
        </p:nvSpPr>
        <p:spPr>
          <a:xfrm>
            <a:off x="284163" y="1365956"/>
            <a:ext cx="8634206" cy="5260475"/>
          </a:xfrm>
        </p:spPr>
        <p:txBody>
          <a:bodyPr>
            <a:normAutofit/>
          </a:bodyPr>
          <a:lstStyle/>
          <a:p>
            <a:pPr marL="82296"/>
            <a:r>
              <a:rPr lang="en-US" sz="2800" dirty="0"/>
              <a:t>Tiberius</a:t>
            </a:r>
          </a:p>
          <a:p>
            <a:pPr marL="82296"/>
            <a:r>
              <a:rPr lang="en-US" sz="2800" dirty="0"/>
              <a:t>	- Oldest son of Augustus’ wife</a:t>
            </a:r>
          </a:p>
          <a:p>
            <a:pPr marL="82296"/>
            <a:r>
              <a:rPr lang="en-US" sz="2800" dirty="0"/>
              <a:t>	- Adopted / forced to remarry Julia</a:t>
            </a:r>
          </a:p>
          <a:p>
            <a:pPr marL="82296"/>
            <a:r>
              <a:rPr lang="en-US" sz="2800" dirty="0"/>
              <a:t>	- Became emperor in 14AD</a:t>
            </a:r>
          </a:p>
          <a:p>
            <a:pPr marL="82296"/>
            <a:endParaRPr lang="en-US" sz="2800" dirty="0"/>
          </a:p>
          <a:p>
            <a:pPr marL="82296"/>
            <a:r>
              <a:rPr lang="en-US" sz="2800" dirty="0"/>
              <a:t>Germanicus</a:t>
            </a:r>
          </a:p>
          <a:p>
            <a:pPr marL="82296"/>
            <a:r>
              <a:rPr lang="en-US" sz="2800" dirty="0"/>
              <a:t>	- Tiberius very threatened by him</a:t>
            </a:r>
          </a:p>
          <a:p>
            <a:pPr marL="82296"/>
            <a:r>
              <a:rPr lang="en-US" sz="2800" dirty="0"/>
              <a:t>	- Recalled and sent to Armenia</a:t>
            </a:r>
          </a:p>
          <a:p>
            <a:pPr marL="82296"/>
            <a:r>
              <a:rPr lang="en-US" sz="2800" dirty="0"/>
              <a:t>	- </a:t>
            </a:r>
            <a:r>
              <a:rPr lang="en-US" sz="2800" i="1" dirty="0"/>
              <a:t>imperium </a:t>
            </a:r>
            <a:r>
              <a:rPr lang="en-US" sz="2800" i="1" dirty="0" err="1"/>
              <a:t>maius</a:t>
            </a:r>
            <a:r>
              <a:rPr lang="en-US" sz="2800" i="1" dirty="0"/>
              <a:t> </a:t>
            </a:r>
            <a:r>
              <a:rPr lang="en-US" sz="2800" dirty="0"/>
              <a:t>but impossible task?</a:t>
            </a:r>
          </a:p>
        </p:txBody>
      </p:sp>
    </p:spTree>
    <p:extLst>
      <p:ext uri="{BB962C8B-B14F-4D97-AF65-F5344CB8AC3E}">
        <p14:creationId xmlns:p14="http://schemas.microsoft.com/office/powerpoint/2010/main" val="400428126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4400" dirty="0"/>
              <a:t>Key Historical Stuff</a:t>
            </a:r>
          </a:p>
        </p:txBody>
      </p:sp>
      <p:sp>
        <p:nvSpPr>
          <p:cNvPr id="4" name="Text Placeholder 3"/>
          <p:cNvSpPr>
            <a:spLocks noGrp="1"/>
          </p:cNvSpPr>
          <p:nvPr>
            <p:ph type="body" sz="quarter" idx="11"/>
          </p:nvPr>
        </p:nvSpPr>
        <p:spPr>
          <a:xfrm>
            <a:off x="284163" y="1365956"/>
            <a:ext cx="8634206" cy="5260475"/>
          </a:xfrm>
        </p:spPr>
        <p:txBody>
          <a:bodyPr>
            <a:normAutofit/>
          </a:bodyPr>
          <a:lstStyle/>
          <a:p>
            <a:pPr marL="82296"/>
            <a:r>
              <a:rPr lang="en-US" sz="2800" dirty="0" err="1"/>
              <a:t>Piso</a:t>
            </a:r>
            <a:endParaRPr lang="en-US" sz="2800" dirty="0"/>
          </a:p>
          <a:p>
            <a:pPr marL="82296"/>
            <a:r>
              <a:rPr lang="en-US" sz="2800" dirty="0"/>
              <a:t>	- Close associate of Tiberius</a:t>
            </a:r>
          </a:p>
          <a:p>
            <a:pPr marL="82296"/>
            <a:r>
              <a:rPr lang="en-US" sz="2800" dirty="0"/>
              <a:t>	- Distinguished family / very experienced</a:t>
            </a:r>
          </a:p>
          <a:p>
            <a:pPr marL="82296"/>
            <a:r>
              <a:rPr lang="en-US" sz="2800" dirty="0"/>
              <a:t>	- Sent out as governor of Syria</a:t>
            </a:r>
          </a:p>
          <a:p>
            <a:pPr marL="82296"/>
            <a:r>
              <a:rPr lang="en-US" sz="2800" dirty="0"/>
              <a:t>	- Officially as an </a:t>
            </a:r>
            <a:r>
              <a:rPr lang="en-US" sz="2800" i="1" dirty="0" err="1"/>
              <a:t>adiutor</a:t>
            </a:r>
            <a:r>
              <a:rPr lang="en-US" sz="2800" i="1" dirty="0"/>
              <a:t> </a:t>
            </a:r>
            <a:r>
              <a:rPr lang="en-US" sz="2800" dirty="0"/>
              <a:t>to Germanicus</a:t>
            </a:r>
          </a:p>
          <a:p>
            <a:pPr marL="82296"/>
            <a:r>
              <a:rPr lang="en-US" sz="2800" dirty="0"/>
              <a:t>	- Probably meant to monitor / mentor him</a:t>
            </a:r>
          </a:p>
          <a:p>
            <a:pPr marL="82296"/>
            <a:r>
              <a:rPr lang="en-US" sz="2800" dirty="0"/>
              <a:t>	- According to Tacitus, to undermine him</a:t>
            </a:r>
          </a:p>
          <a:p>
            <a:pPr marL="82296"/>
            <a:r>
              <a:rPr lang="en-US" sz="2800" dirty="0"/>
              <a:t>	- Many suspect it was to murder him</a:t>
            </a:r>
          </a:p>
        </p:txBody>
      </p:sp>
    </p:spTree>
    <p:extLst>
      <p:ext uri="{BB962C8B-B14F-4D97-AF65-F5344CB8AC3E}">
        <p14:creationId xmlns:p14="http://schemas.microsoft.com/office/powerpoint/2010/main" val="317651107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4400" dirty="0"/>
              <a:t>Key Historical Stuff</a:t>
            </a:r>
          </a:p>
        </p:txBody>
      </p:sp>
      <p:sp>
        <p:nvSpPr>
          <p:cNvPr id="4" name="Text Placeholder 3"/>
          <p:cNvSpPr>
            <a:spLocks noGrp="1"/>
          </p:cNvSpPr>
          <p:nvPr>
            <p:ph type="body" sz="quarter" idx="11"/>
          </p:nvPr>
        </p:nvSpPr>
        <p:spPr>
          <a:xfrm>
            <a:off x="284163" y="1365956"/>
            <a:ext cx="8634206" cy="5260475"/>
          </a:xfrm>
        </p:spPr>
        <p:txBody>
          <a:bodyPr>
            <a:normAutofit lnSpcReduction="10000"/>
          </a:bodyPr>
          <a:lstStyle/>
          <a:p>
            <a:pPr marL="82296"/>
            <a:r>
              <a:rPr lang="en-US" sz="2800" b="1" dirty="0"/>
              <a:t>Events behind the Prescribed Text</a:t>
            </a:r>
          </a:p>
          <a:p>
            <a:pPr marL="82296"/>
            <a:r>
              <a:rPr lang="en-US" sz="2800" dirty="0"/>
              <a:t>	- Germanicus </a:t>
            </a:r>
            <a:r>
              <a:rPr lang="en-US" sz="2800" dirty="0" err="1"/>
              <a:t>realised</a:t>
            </a:r>
            <a:r>
              <a:rPr lang="en-US" sz="2800" dirty="0"/>
              <a:t> why </a:t>
            </a:r>
            <a:r>
              <a:rPr lang="en-US" sz="2800" dirty="0" err="1"/>
              <a:t>Piso</a:t>
            </a:r>
            <a:r>
              <a:rPr lang="en-US" sz="2800" dirty="0"/>
              <a:t> there?</a:t>
            </a:r>
          </a:p>
          <a:p>
            <a:pPr marL="82296"/>
            <a:r>
              <a:rPr lang="en-US" sz="2800" dirty="0"/>
              <a:t>	- Dealt with his mission well</a:t>
            </a:r>
          </a:p>
          <a:p>
            <a:pPr marL="82296"/>
            <a:r>
              <a:rPr lang="en-US" sz="2800" dirty="0"/>
              <a:t>	- Went to Egypt (act of disrespect to </a:t>
            </a:r>
            <a:r>
              <a:rPr lang="en-US" sz="2800" dirty="0" err="1"/>
              <a:t>Tib</a:t>
            </a:r>
            <a:r>
              <a:rPr lang="en-US" sz="2800" dirty="0"/>
              <a:t>?)</a:t>
            </a:r>
          </a:p>
          <a:p>
            <a:pPr marL="82296"/>
            <a:r>
              <a:rPr lang="en-US" sz="2800" dirty="0"/>
              <a:t>	- </a:t>
            </a:r>
            <a:r>
              <a:rPr lang="en-US" sz="2800" dirty="0" err="1"/>
              <a:t>Piso</a:t>
            </a:r>
            <a:r>
              <a:rPr lang="en-US" sz="2800" dirty="0"/>
              <a:t> began to undermine him: bad idea</a:t>
            </a:r>
          </a:p>
          <a:p>
            <a:pPr marL="82296"/>
            <a:r>
              <a:rPr lang="en-US" sz="2800" dirty="0"/>
              <a:t>	- Wives not getting on either</a:t>
            </a:r>
          </a:p>
          <a:p>
            <a:pPr marL="82296"/>
            <a:r>
              <a:rPr lang="en-US" sz="2800" dirty="0"/>
              <a:t>	- </a:t>
            </a:r>
            <a:r>
              <a:rPr lang="en-US" sz="2800" dirty="0" err="1"/>
              <a:t>Piso</a:t>
            </a:r>
            <a:r>
              <a:rPr lang="en-US" sz="2800" dirty="0"/>
              <a:t> left Syria (19AD) – ordered to?</a:t>
            </a:r>
          </a:p>
          <a:p>
            <a:pPr marL="82296"/>
            <a:r>
              <a:rPr lang="en-US" sz="2800" dirty="0"/>
              <a:t>	- Germanicus ill and accused </a:t>
            </a:r>
            <a:r>
              <a:rPr lang="en-US" sz="2800" dirty="0" err="1"/>
              <a:t>Piso</a:t>
            </a:r>
            <a:endParaRPr lang="en-US" sz="2800" dirty="0"/>
          </a:p>
          <a:p>
            <a:pPr marL="82296"/>
            <a:endParaRPr lang="en-US" sz="2800" dirty="0"/>
          </a:p>
          <a:p>
            <a:pPr marL="82296"/>
            <a:r>
              <a:rPr lang="en-US" sz="2800" dirty="0"/>
              <a:t>(Sources on this period – </a:t>
            </a:r>
            <a:r>
              <a:rPr lang="en-US" sz="2800" dirty="0" err="1"/>
              <a:t>Lactor</a:t>
            </a:r>
            <a:r>
              <a:rPr lang="en-US" sz="2800" dirty="0"/>
              <a:t> 19, but not necessary for GCSE set texts, I’d say!)</a:t>
            </a:r>
          </a:p>
        </p:txBody>
      </p:sp>
    </p:spTree>
    <p:extLst>
      <p:ext uri="{BB962C8B-B14F-4D97-AF65-F5344CB8AC3E}">
        <p14:creationId xmlns:p14="http://schemas.microsoft.com/office/powerpoint/2010/main" val="69799121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4400" dirty="0"/>
              <a:t>Key Historical Stuff</a:t>
            </a:r>
          </a:p>
        </p:txBody>
      </p:sp>
      <p:sp>
        <p:nvSpPr>
          <p:cNvPr id="4" name="Text Placeholder 3"/>
          <p:cNvSpPr>
            <a:spLocks noGrp="1"/>
          </p:cNvSpPr>
          <p:nvPr>
            <p:ph type="body" sz="quarter" idx="11"/>
          </p:nvPr>
        </p:nvSpPr>
        <p:spPr>
          <a:xfrm>
            <a:off x="284163" y="1365956"/>
            <a:ext cx="8634206" cy="5260475"/>
          </a:xfrm>
        </p:spPr>
        <p:txBody>
          <a:bodyPr>
            <a:normAutofit lnSpcReduction="10000"/>
          </a:bodyPr>
          <a:lstStyle/>
          <a:p>
            <a:pPr marL="82296"/>
            <a:r>
              <a:rPr lang="en-US" sz="2800" b="1" dirty="0"/>
              <a:t>Events behind the Prescribed Text</a:t>
            </a:r>
          </a:p>
          <a:p>
            <a:pPr marL="82296"/>
            <a:r>
              <a:rPr lang="en-US" sz="2800" dirty="0"/>
              <a:t>	- Germanicus died shortly after</a:t>
            </a:r>
          </a:p>
          <a:p>
            <a:pPr marL="82296"/>
            <a:r>
              <a:rPr lang="en-US" sz="2800" dirty="0"/>
              <a:t>	- </a:t>
            </a:r>
            <a:r>
              <a:rPr lang="en-US" sz="2800" dirty="0" err="1"/>
              <a:t>Piso</a:t>
            </a:r>
            <a:r>
              <a:rPr lang="en-US" sz="2800" dirty="0"/>
              <a:t> tried to forcibly resume governorship</a:t>
            </a:r>
          </a:p>
          <a:p>
            <a:pPr marL="82296"/>
            <a:r>
              <a:rPr lang="en-US" sz="2800" dirty="0"/>
              <a:t>	- Agrippina went to Rome to accuse </a:t>
            </a:r>
            <a:r>
              <a:rPr lang="en-US" sz="2800" dirty="0" err="1"/>
              <a:t>Piso</a:t>
            </a:r>
            <a:endParaRPr lang="en-US" sz="2800" dirty="0"/>
          </a:p>
          <a:p>
            <a:pPr marL="82296"/>
            <a:r>
              <a:rPr lang="en-US" sz="2800" dirty="0"/>
              <a:t>	- </a:t>
            </a:r>
            <a:r>
              <a:rPr lang="en-US" sz="2800" dirty="0" err="1"/>
              <a:t>Piso</a:t>
            </a:r>
            <a:r>
              <a:rPr lang="en-US" sz="2800" dirty="0"/>
              <a:t> recalled for a senatorial trial</a:t>
            </a:r>
          </a:p>
          <a:p>
            <a:pPr marL="82296"/>
            <a:r>
              <a:rPr lang="en-US" sz="2800" dirty="0"/>
              <a:t>	- Cleared of murder but guilty of misconduct</a:t>
            </a:r>
          </a:p>
          <a:p>
            <a:pPr marL="82296"/>
            <a:r>
              <a:rPr lang="en-US" sz="2800" dirty="0"/>
              <a:t>	- Suicide before final verdict</a:t>
            </a:r>
          </a:p>
          <a:p>
            <a:pPr marL="82296"/>
            <a:r>
              <a:rPr lang="en-US" sz="2800" dirty="0"/>
              <a:t>	- Son got some inheritance</a:t>
            </a:r>
          </a:p>
          <a:p>
            <a:pPr marL="82296"/>
            <a:endParaRPr lang="en-US" sz="2800" dirty="0"/>
          </a:p>
          <a:p>
            <a:pPr marL="82296"/>
            <a:r>
              <a:rPr lang="en-US" sz="2800" dirty="0"/>
              <a:t>(Sources on this period – </a:t>
            </a:r>
            <a:r>
              <a:rPr lang="en-US" sz="2800" dirty="0" err="1"/>
              <a:t>Lactor</a:t>
            </a:r>
            <a:r>
              <a:rPr lang="en-US" sz="2800" dirty="0"/>
              <a:t> 19, but not necessary for GCSE set texts, I’d say!)</a:t>
            </a:r>
          </a:p>
        </p:txBody>
      </p:sp>
    </p:spTree>
    <p:extLst>
      <p:ext uri="{BB962C8B-B14F-4D97-AF65-F5344CB8AC3E}">
        <p14:creationId xmlns:p14="http://schemas.microsoft.com/office/powerpoint/2010/main" val="232988376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4400" dirty="0"/>
              <a:t>Summary of the Text</a:t>
            </a:r>
          </a:p>
        </p:txBody>
      </p:sp>
      <p:sp>
        <p:nvSpPr>
          <p:cNvPr id="4" name="Text Placeholder 3"/>
          <p:cNvSpPr>
            <a:spLocks noGrp="1"/>
          </p:cNvSpPr>
          <p:nvPr>
            <p:ph type="body" sz="quarter" idx="11"/>
          </p:nvPr>
        </p:nvSpPr>
        <p:spPr>
          <a:xfrm>
            <a:off x="284163" y="1365956"/>
            <a:ext cx="8634206" cy="5260475"/>
          </a:xfrm>
        </p:spPr>
        <p:txBody>
          <a:bodyPr>
            <a:normAutofit/>
          </a:bodyPr>
          <a:lstStyle/>
          <a:p>
            <a:pPr marL="82296"/>
            <a:r>
              <a:rPr lang="en-US" sz="2800" dirty="0" err="1"/>
              <a:t>Piso</a:t>
            </a:r>
            <a:r>
              <a:rPr lang="en-US" sz="2800" dirty="0"/>
              <a:t> arrives / begins to undermine Germanicus</a:t>
            </a:r>
          </a:p>
          <a:p>
            <a:pPr marL="82296"/>
            <a:r>
              <a:rPr lang="en-US" sz="2800" dirty="0" err="1"/>
              <a:t>Plancina</a:t>
            </a:r>
            <a:r>
              <a:rPr lang="en-US" sz="2800" dirty="0"/>
              <a:t> (</a:t>
            </a:r>
            <a:r>
              <a:rPr lang="en-US" sz="2800" dirty="0" err="1"/>
              <a:t>Piso’s</a:t>
            </a:r>
            <a:r>
              <a:rPr lang="en-US" sz="2800" dirty="0"/>
              <a:t> wife) also behaving very badly</a:t>
            </a:r>
          </a:p>
          <a:p>
            <a:pPr marL="82296"/>
            <a:r>
              <a:rPr lang="en-US" sz="2800" dirty="0"/>
              <a:t>Germanicus knows but too busy with Armenia</a:t>
            </a:r>
          </a:p>
          <a:p>
            <a:pPr marL="82296"/>
            <a:r>
              <a:rPr lang="en-US" sz="2800" dirty="0"/>
              <a:t>G deals with Armenia then goes to Egypt</a:t>
            </a:r>
          </a:p>
          <a:p>
            <a:pPr marL="82296"/>
            <a:r>
              <a:rPr lang="en-US" sz="2800" dirty="0"/>
              <a:t>Germanicus falls ill</a:t>
            </a:r>
          </a:p>
          <a:p>
            <a:pPr marL="82296"/>
            <a:r>
              <a:rPr lang="en-US" sz="2800" dirty="0"/>
              <a:t>Details on things making </a:t>
            </a:r>
            <a:r>
              <a:rPr lang="en-US" sz="2800" dirty="0" err="1"/>
              <a:t>Piso</a:t>
            </a:r>
            <a:r>
              <a:rPr lang="en-US" sz="2800" dirty="0"/>
              <a:t> look guilty</a:t>
            </a:r>
          </a:p>
          <a:p>
            <a:pPr marL="82296"/>
            <a:r>
              <a:rPr lang="en-US" sz="2800" dirty="0"/>
              <a:t>Germanicus renounces the </a:t>
            </a:r>
            <a:r>
              <a:rPr lang="en-US" sz="2800" i="1" dirty="0" err="1"/>
              <a:t>amicitia</a:t>
            </a:r>
            <a:r>
              <a:rPr lang="en-US" sz="2800" i="1" dirty="0"/>
              <a:t> </a:t>
            </a:r>
            <a:endParaRPr lang="en-US" sz="2800" dirty="0"/>
          </a:p>
          <a:p>
            <a:pPr marL="82296"/>
            <a:r>
              <a:rPr lang="en-US" sz="2800" dirty="0"/>
              <a:t>Many think he </a:t>
            </a:r>
            <a:r>
              <a:rPr lang="en-US" sz="2800" dirty="0" err="1"/>
              <a:t>Piso</a:t>
            </a:r>
            <a:r>
              <a:rPr lang="en-US" sz="2800" dirty="0"/>
              <a:t> instructed to leave Syria</a:t>
            </a:r>
          </a:p>
          <a:p>
            <a:pPr marL="82296"/>
            <a:r>
              <a:rPr lang="en-US" sz="2800" dirty="0"/>
              <a:t>Big deathbed speech </a:t>
            </a:r>
          </a:p>
        </p:txBody>
      </p:sp>
    </p:spTree>
    <p:extLst>
      <p:ext uri="{BB962C8B-B14F-4D97-AF65-F5344CB8AC3E}">
        <p14:creationId xmlns:p14="http://schemas.microsoft.com/office/powerpoint/2010/main" val="168762931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4400" dirty="0"/>
              <a:t>Summary of the Text</a:t>
            </a:r>
          </a:p>
        </p:txBody>
      </p:sp>
      <p:sp>
        <p:nvSpPr>
          <p:cNvPr id="4" name="Text Placeholder 3"/>
          <p:cNvSpPr>
            <a:spLocks noGrp="1"/>
          </p:cNvSpPr>
          <p:nvPr>
            <p:ph type="body" sz="quarter" idx="11"/>
          </p:nvPr>
        </p:nvSpPr>
        <p:spPr>
          <a:xfrm>
            <a:off x="284163" y="1365956"/>
            <a:ext cx="8634206" cy="5260475"/>
          </a:xfrm>
        </p:spPr>
        <p:txBody>
          <a:bodyPr>
            <a:normAutofit/>
          </a:bodyPr>
          <a:lstStyle/>
          <a:p>
            <a:pPr marL="82296"/>
            <a:r>
              <a:rPr lang="en-US" sz="2800" dirty="0"/>
              <a:t>G dies; massive widespread mourning</a:t>
            </a:r>
          </a:p>
          <a:p>
            <a:pPr marL="82296"/>
            <a:r>
              <a:rPr lang="en-US" sz="2800" dirty="0"/>
              <a:t>Unclear weather body had signs of poisoning</a:t>
            </a:r>
          </a:p>
          <a:p>
            <a:pPr marL="82296"/>
            <a:r>
              <a:rPr lang="en-US" sz="2800" dirty="0"/>
              <a:t>Comparison of Germanicus to Alexander</a:t>
            </a:r>
          </a:p>
          <a:p>
            <a:pPr marL="82296"/>
            <a:r>
              <a:rPr lang="en-US" sz="2800" dirty="0"/>
              <a:t>G’s successor has Martina sent to Rome</a:t>
            </a:r>
          </a:p>
          <a:p>
            <a:pPr marL="82296"/>
            <a:r>
              <a:rPr lang="en-US" sz="2800" dirty="0"/>
              <a:t>Agrippina takes ashes and children to Rome</a:t>
            </a:r>
          </a:p>
          <a:p>
            <a:pPr marL="82296"/>
            <a:r>
              <a:rPr lang="en-US" sz="2800" dirty="0"/>
              <a:t>Huge pity felt by everyone for Agrippina</a:t>
            </a:r>
          </a:p>
          <a:p>
            <a:pPr marL="82296"/>
            <a:r>
              <a:rPr lang="en-US" sz="2800" dirty="0" err="1"/>
              <a:t>Piso</a:t>
            </a:r>
            <a:r>
              <a:rPr lang="en-US" sz="2800" dirty="0"/>
              <a:t> and </a:t>
            </a:r>
            <a:r>
              <a:rPr lang="en-US" sz="2800" dirty="0" err="1"/>
              <a:t>Plancina</a:t>
            </a:r>
            <a:r>
              <a:rPr lang="en-US" sz="2800" dirty="0"/>
              <a:t> celebrate the news</a:t>
            </a:r>
          </a:p>
          <a:p>
            <a:pPr marL="82296"/>
            <a:r>
              <a:rPr lang="en-US" sz="2800" dirty="0" err="1"/>
              <a:t>Piso</a:t>
            </a:r>
            <a:r>
              <a:rPr lang="en-US" sz="2800" dirty="0"/>
              <a:t> attempts to retake his governorship</a:t>
            </a:r>
          </a:p>
          <a:p>
            <a:pPr marL="82296"/>
            <a:r>
              <a:rPr lang="en-US" sz="2800" dirty="0"/>
              <a:t>This fails and he is sent back to Rome</a:t>
            </a:r>
          </a:p>
        </p:txBody>
      </p:sp>
    </p:spTree>
    <p:extLst>
      <p:ext uri="{BB962C8B-B14F-4D97-AF65-F5344CB8AC3E}">
        <p14:creationId xmlns:p14="http://schemas.microsoft.com/office/powerpoint/2010/main" val="330275611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4400" dirty="0"/>
              <a:t>Summary of the Text</a:t>
            </a:r>
          </a:p>
        </p:txBody>
      </p:sp>
      <p:sp>
        <p:nvSpPr>
          <p:cNvPr id="4" name="Text Placeholder 3"/>
          <p:cNvSpPr>
            <a:spLocks noGrp="1"/>
          </p:cNvSpPr>
          <p:nvPr>
            <p:ph type="body" sz="quarter" idx="11"/>
          </p:nvPr>
        </p:nvSpPr>
        <p:spPr>
          <a:xfrm>
            <a:off x="284163" y="1365956"/>
            <a:ext cx="8634206" cy="5260475"/>
          </a:xfrm>
        </p:spPr>
        <p:txBody>
          <a:bodyPr>
            <a:normAutofit/>
          </a:bodyPr>
          <a:lstStyle/>
          <a:p>
            <a:pPr marL="82296"/>
            <a:r>
              <a:rPr lang="en-US" sz="2800" dirty="0"/>
              <a:t>Speculation in Rome over why </a:t>
            </a:r>
            <a:r>
              <a:rPr lang="en-US" sz="2800" dirty="0" err="1"/>
              <a:t>Piso</a:t>
            </a:r>
            <a:r>
              <a:rPr lang="en-US" sz="2800" dirty="0"/>
              <a:t> was in Syria</a:t>
            </a:r>
          </a:p>
          <a:p>
            <a:pPr marL="82296"/>
            <a:r>
              <a:rPr lang="en-US" sz="2800" dirty="0"/>
              <a:t>Death announced causes widespread mourning</a:t>
            </a:r>
          </a:p>
          <a:p>
            <a:pPr marL="82296"/>
            <a:r>
              <a:rPr lang="en-US" sz="2800" dirty="0"/>
              <a:t>All public business shuts down</a:t>
            </a:r>
          </a:p>
          <a:p>
            <a:pPr marL="82296"/>
            <a:r>
              <a:rPr lang="en-US" sz="2800" dirty="0"/>
              <a:t>Agrippina gets to </a:t>
            </a:r>
            <a:r>
              <a:rPr lang="en-US" sz="2800" dirty="0" err="1"/>
              <a:t>Brundisium</a:t>
            </a:r>
            <a:r>
              <a:rPr lang="en-US" sz="2800" dirty="0"/>
              <a:t> – </a:t>
            </a:r>
            <a:r>
              <a:rPr lang="en-US" sz="2800" dirty="0" err="1"/>
              <a:t>harbour</a:t>
            </a:r>
            <a:r>
              <a:rPr lang="en-US" sz="2800" dirty="0"/>
              <a:t> scene</a:t>
            </a:r>
          </a:p>
          <a:p>
            <a:pPr marL="82296"/>
            <a:r>
              <a:rPr lang="en-US" sz="2800" dirty="0"/>
              <a:t>Military escort of funereal procession to Rome</a:t>
            </a:r>
          </a:p>
          <a:p>
            <a:pPr marL="82296"/>
            <a:r>
              <a:rPr lang="en-US" sz="2800" dirty="0"/>
              <a:t>Tiberius and Livia make no public appearance</a:t>
            </a:r>
          </a:p>
          <a:p>
            <a:pPr marL="82296"/>
            <a:r>
              <a:rPr lang="en-US" sz="2800" dirty="0"/>
              <a:t>Despair at what G’s death means for Rome</a:t>
            </a:r>
          </a:p>
          <a:p>
            <a:pPr marL="82296"/>
            <a:endParaRPr lang="en-US" sz="2800" dirty="0"/>
          </a:p>
        </p:txBody>
      </p:sp>
    </p:spTree>
    <p:extLst>
      <p:ext uri="{BB962C8B-B14F-4D97-AF65-F5344CB8AC3E}">
        <p14:creationId xmlns:p14="http://schemas.microsoft.com/office/powerpoint/2010/main" val="30221432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4400" dirty="0"/>
              <a:t>Narrative - Structure</a:t>
            </a:r>
          </a:p>
        </p:txBody>
      </p:sp>
      <p:sp>
        <p:nvSpPr>
          <p:cNvPr id="4" name="Text Placeholder 3"/>
          <p:cNvSpPr>
            <a:spLocks noGrp="1"/>
          </p:cNvSpPr>
          <p:nvPr>
            <p:ph type="body" sz="quarter" idx="11"/>
          </p:nvPr>
        </p:nvSpPr>
        <p:spPr>
          <a:xfrm>
            <a:off x="284163" y="1365956"/>
            <a:ext cx="8634206" cy="5260475"/>
          </a:xfrm>
        </p:spPr>
        <p:txBody>
          <a:bodyPr>
            <a:normAutofit/>
          </a:bodyPr>
          <a:lstStyle/>
          <a:p>
            <a:pPr marL="82296"/>
            <a:r>
              <a:rPr lang="en-GB" sz="3000" i="1" dirty="0"/>
              <a:t>Germanicus et </a:t>
            </a:r>
            <a:r>
              <a:rPr lang="en-GB" sz="3000" i="1" dirty="0" err="1"/>
              <a:t>Piso</a:t>
            </a:r>
            <a:r>
              <a:rPr lang="en-GB" sz="3000" i="1" dirty="0"/>
              <a:t> </a:t>
            </a:r>
            <a:r>
              <a:rPr lang="en-GB" sz="3000" dirty="0"/>
              <a:t>OR </a:t>
            </a:r>
            <a:r>
              <a:rPr lang="en-GB" sz="3000" i="1" dirty="0"/>
              <a:t>Echo et Narcissus</a:t>
            </a:r>
          </a:p>
          <a:p>
            <a:pPr marL="82296"/>
            <a:r>
              <a:rPr lang="en-GB" sz="3000" dirty="0"/>
              <a:t>40 Marks / 60 Minutes / 20% of overall marks</a:t>
            </a:r>
          </a:p>
          <a:p>
            <a:pPr marL="82296"/>
            <a:r>
              <a:rPr lang="en-GB" sz="3000" dirty="0"/>
              <a:t>c. 90 lines of Latin and similar amount in English</a:t>
            </a:r>
          </a:p>
          <a:p>
            <a:pPr marL="82296" lvl="0"/>
            <a:endParaRPr lang="en-GB" sz="3000" dirty="0"/>
          </a:p>
          <a:p>
            <a:pPr marL="82296" lvl="0"/>
            <a:r>
              <a:rPr lang="en-GB" sz="3000" b="1" dirty="0"/>
              <a:t>Variety of Questions</a:t>
            </a:r>
          </a:p>
          <a:p>
            <a:pPr marL="82296" lvl="0"/>
            <a:r>
              <a:rPr lang="en-GB" sz="2800" b="1" dirty="0"/>
              <a:t>c.15 Marks: 	</a:t>
            </a:r>
            <a:r>
              <a:rPr lang="en-GB" sz="2800" dirty="0"/>
              <a:t>Various comprehension</a:t>
            </a:r>
          </a:p>
          <a:p>
            <a:pPr marL="82296"/>
            <a:r>
              <a:rPr lang="en-GB" sz="2800" b="1" dirty="0"/>
              <a:t>c.5 Marks: 	</a:t>
            </a:r>
            <a:r>
              <a:rPr lang="en-GB" sz="2800" dirty="0"/>
              <a:t>Questions on the English bit</a:t>
            </a:r>
          </a:p>
          <a:p>
            <a:pPr marL="82296"/>
            <a:r>
              <a:rPr lang="en-GB" sz="2800" b="1" dirty="0"/>
              <a:t>8 Marks: 		</a:t>
            </a:r>
            <a:r>
              <a:rPr lang="en-GB" sz="2800" dirty="0"/>
              <a:t>Single style question</a:t>
            </a:r>
          </a:p>
          <a:p>
            <a:pPr marL="82296" lvl="0"/>
            <a:r>
              <a:rPr lang="en-GB" sz="2800" b="1" dirty="0"/>
              <a:t>12 Marks: 		</a:t>
            </a:r>
            <a:r>
              <a:rPr lang="en-GB" sz="2800" dirty="0"/>
              <a:t>General “mini-essay” on the whole 						prescription (Latin and English)</a:t>
            </a:r>
          </a:p>
        </p:txBody>
      </p:sp>
    </p:spTree>
    <p:extLst>
      <p:ext uri="{BB962C8B-B14F-4D97-AF65-F5344CB8AC3E}">
        <p14:creationId xmlns:p14="http://schemas.microsoft.com/office/powerpoint/2010/main" val="1657593096"/>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4400" dirty="0"/>
              <a:t>Summary of the Text</a:t>
            </a:r>
          </a:p>
        </p:txBody>
      </p:sp>
      <p:sp>
        <p:nvSpPr>
          <p:cNvPr id="4" name="Text Placeholder 3"/>
          <p:cNvSpPr>
            <a:spLocks noGrp="1"/>
          </p:cNvSpPr>
          <p:nvPr>
            <p:ph type="body" sz="quarter" idx="11"/>
          </p:nvPr>
        </p:nvSpPr>
        <p:spPr>
          <a:xfrm>
            <a:off x="284163" y="1365956"/>
            <a:ext cx="8634206" cy="5260475"/>
          </a:xfrm>
        </p:spPr>
        <p:txBody>
          <a:bodyPr>
            <a:normAutofit/>
          </a:bodyPr>
          <a:lstStyle/>
          <a:p>
            <a:pPr marL="82296"/>
            <a:r>
              <a:rPr lang="en-US" sz="2800" dirty="0" err="1"/>
              <a:t>Tib’s</a:t>
            </a:r>
            <a:r>
              <a:rPr lang="en-US" sz="2800" dirty="0"/>
              <a:t> Speech (“carefully phrased impartiality”)</a:t>
            </a:r>
          </a:p>
          <a:p>
            <a:pPr marL="82296"/>
            <a:r>
              <a:rPr lang="en-US" sz="2800" dirty="0"/>
              <a:t>	- Did </a:t>
            </a:r>
            <a:r>
              <a:rPr lang="en-US" sz="2800" dirty="0" err="1"/>
              <a:t>Piso</a:t>
            </a:r>
            <a:r>
              <a:rPr lang="en-US" sz="2800" dirty="0"/>
              <a:t> just undermine him / rejoice?</a:t>
            </a:r>
          </a:p>
          <a:p>
            <a:pPr marL="82296"/>
            <a:r>
              <a:rPr lang="en-US" sz="2800" dirty="0"/>
              <a:t>	- If so, I’ll hate but not punish him</a:t>
            </a:r>
          </a:p>
          <a:p>
            <a:pPr marL="82296"/>
            <a:r>
              <a:rPr lang="en-US" sz="2800" dirty="0"/>
              <a:t>	- But if he murdered him, he’ll pay</a:t>
            </a:r>
          </a:p>
          <a:p>
            <a:pPr marL="82296"/>
            <a:r>
              <a:rPr lang="en-US" sz="2800" dirty="0"/>
              <a:t>	- Are the charges of mutiny exaggerated?</a:t>
            </a:r>
          </a:p>
          <a:p>
            <a:pPr marL="82296"/>
            <a:r>
              <a:rPr lang="en-US" sz="2800" dirty="0"/>
              <a:t>	- Don’t let my personal feelings influence</a:t>
            </a:r>
          </a:p>
          <a:p>
            <a:pPr marL="82296"/>
            <a:endParaRPr lang="en-US" sz="2800" dirty="0"/>
          </a:p>
        </p:txBody>
      </p:sp>
    </p:spTree>
    <p:extLst>
      <p:ext uri="{BB962C8B-B14F-4D97-AF65-F5344CB8AC3E}">
        <p14:creationId xmlns:p14="http://schemas.microsoft.com/office/powerpoint/2010/main" val="289608461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4400" dirty="0"/>
              <a:t>Summary of the Text</a:t>
            </a:r>
          </a:p>
        </p:txBody>
      </p:sp>
      <p:sp>
        <p:nvSpPr>
          <p:cNvPr id="4" name="Text Placeholder 3"/>
          <p:cNvSpPr>
            <a:spLocks noGrp="1"/>
          </p:cNvSpPr>
          <p:nvPr>
            <p:ph type="body" sz="quarter" idx="11"/>
          </p:nvPr>
        </p:nvSpPr>
        <p:spPr>
          <a:xfrm>
            <a:off x="284163" y="1365956"/>
            <a:ext cx="8634206" cy="5260475"/>
          </a:xfrm>
        </p:spPr>
        <p:txBody>
          <a:bodyPr>
            <a:normAutofit/>
          </a:bodyPr>
          <a:lstStyle/>
          <a:p>
            <a:pPr marL="82296"/>
            <a:r>
              <a:rPr lang="en-US" sz="2800" dirty="0"/>
              <a:t>The prosecution</a:t>
            </a:r>
          </a:p>
          <a:p>
            <a:pPr marL="82296"/>
            <a:r>
              <a:rPr lang="en-US" sz="2800" dirty="0"/>
              <a:t>	- Corrupting the soldiers</a:t>
            </a:r>
          </a:p>
          <a:p>
            <a:pPr marL="82296"/>
            <a:r>
              <a:rPr lang="en-US" sz="2800" dirty="0"/>
              <a:t>	- Unfairness towards the allies</a:t>
            </a:r>
          </a:p>
          <a:p>
            <a:pPr marL="82296"/>
            <a:r>
              <a:rPr lang="en-US" sz="2800" dirty="0"/>
              <a:t>	- Poisoned Germanicus</a:t>
            </a:r>
          </a:p>
          <a:p>
            <a:pPr marL="82296"/>
            <a:r>
              <a:rPr lang="en-US" sz="2800" dirty="0"/>
              <a:t>	- Wicked rites</a:t>
            </a:r>
          </a:p>
          <a:p>
            <a:pPr marL="82296"/>
            <a:r>
              <a:rPr lang="en-US" sz="2800" dirty="0"/>
              <a:t>	- Attacked state with arms</a:t>
            </a:r>
          </a:p>
          <a:p>
            <a:pPr marL="82296"/>
            <a:r>
              <a:rPr lang="en-US" sz="2800" dirty="0"/>
              <a:t>The </a:t>
            </a:r>
            <a:r>
              <a:rPr lang="en-US" sz="2800" dirty="0" err="1"/>
              <a:t>defence</a:t>
            </a:r>
            <a:endParaRPr lang="en-US" sz="2800" dirty="0"/>
          </a:p>
          <a:p>
            <a:pPr marL="82296"/>
            <a:r>
              <a:rPr lang="en-US" sz="2800" dirty="0"/>
              <a:t>	- No leg to stand on against any of it</a:t>
            </a:r>
          </a:p>
          <a:p>
            <a:pPr marL="82296"/>
            <a:r>
              <a:rPr lang="en-US" sz="2800" dirty="0"/>
              <a:t>	- Except the poisoning</a:t>
            </a:r>
          </a:p>
          <a:p>
            <a:pPr marL="82296"/>
            <a:r>
              <a:rPr lang="en-US" sz="2800" dirty="0"/>
              <a:t>	- Mob threat to take matters into own hands</a:t>
            </a:r>
          </a:p>
          <a:p>
            <a:pPr marL="82296"/>
            <a:endParaRPr lang="en-US" sz="2800" dirty="0"/>
          </a:p>
        </p:txBody>
      </p:sp>
    </p:spTree>
    <p:extLst>
      <p:ext uri="{BB962C8B-B14F-4D97-AF65-F5344CB8AC3E}">
        <p14:creationId xmlns:p14="http://schemas.microsoft.com/office/powerpoint/2010/main" val="1122840101"/>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4400" dirty="0"/>
              <a:t>Summary of the Text</a:t>
            </a:r>
          </a:p>
        </p:txBody>
      </p:sp>
      <p:sp>
        <p:nvSpPr>
          <p:cNvPr id="4" name="Text Placeholder 3"/>
          <p:cNvSpPr>
            <a:spLocks noGrp="1"/>
          </p:cNvSpPr>
          <p:nvPr>
            <p:ph type="body" sz="quarter" idx="11"/>
          </p:nvPr>
        </p:nvSpPr>
        <p:spPr>
          <a:xfrm>
            <a:off x="284163" y="1365956"/>
            <a:ext cx="8634206" cy="5260475"/>
          </a:xfrm>
        </p:spPr>
        <p:txBody>
          <a:bodyPr>
            <a:normAutofit/>
          </a:bodyPr>
          <a:lstStyle/>
          <a:p>
            <a:pPr marL="82296"/>
            <a:r>
              <a:rPr lang="en-US" sz="2800" dirty="0" err="1"/>
              <a:t>Plancina</a:t>
            </a:r>
            <a:r>
              <a:rPr lang="en-US" sz="2800" dirty="0"/>
              <a:t> also hated</a:t>
            </a:r>
          </a:p>
          <a:p>
            <a:pPr marL="82296"/>
            <a:r>
              <a:rPr lang="en-US" sz="2800" dirty="0"/>
              <a:t>Promised fidelity at first</a:t>
            </a:r>
          </a:p>
          <a:p>
            <a:pPr marL="82296"/>
            <a:r>
              <a:rPr lang="en-US" sz="2800" dirty="0"/>
              <a:t>Then distances herself</a:t>
            </a:r>
          </a:p>
          <a:p>
            <a:pPr marL="82296"/>
            <a:r>
              <a:rPr lang="en-US" sz="2800" dirty="0" err="1"/>
              <a:t>Piso</a:t>
            </a:r>
            <a:r>
              <a:rPr lang="en-US" sz="2800" dirty="0"/>
              <a:t> sees what this means and commits suicide</a:t>
            </a:r>
          </a:p>
          <a:p>
            <a:pPr marL="82296"/>
            <a:r>
              <a:rPr lang="en-US" sz="2800" dirty="0"/>
              <a:t>(Last-minute letters to freedman)</a:t>
            </a:r>
          </a:p>
        </p:txBody>
      </p:sp>
    </p:spTree>
    <p:extLst>
      <p:ext uri="{BB962C8B-B14F-4D97-AF65-F5344CB8AC3E}">
        <p14:creationId xmlns:p14="http://schemas.microsoft.com/office/powerpoint/2010/main" val="1561817613"/>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4400" dirty="0"/>
              <a:t>Charge of </a:t>
            </a:r>
            <a:r>
              <a:rPr lang="en-GB" sz="4400" i="1" dirty="0" err="1"/>
              <a:t>maiestas</a:t>
            </a:r>
            <a:endParaRPr lang="en-GB" sz="4400" dirty="0"/>
          </a:p>
        </p:txBody>
      </p:sp>
      <p:sp>
        <p:nvSpPr>
          <p:cNvPr id="4" name="Text Placeholder 3"/>
          <p:cNvSpPr>
            <a:spLocks noGrp="1"/>
          </p:cNvSpPr>
          <p:nvPr>
            <p:ph type="body" sz="quarter" idx="11"/>
          </p:nvPr>
        </p:nvSpPr>
        <p:spPr>
          <a:xfrm>
            <a:off x="0" y="1365956"/>
            <a:ext cx="4412015" cy="5260475"/>
          </a:xfrm>
        </p:spPr>
        <p:txBody>
          <a:bodyPr>
            <a:noAutofit/>
          </a:bodyPr>
          <a:lstStyle/>
          <a:p>
            <a:pPr marL="82296"/>
            <a:r>
              <a:rPr lang="en-US" sz="2800" b="1" dirty="0"/>
              <a:t>Prosecution</a:t>
            </a:r>
          </a:p>
          <a:p>
            <a:pPr marL="82296"/>
            <a:r>
              <a:rPr lang="en-US" sz="2800" dirty="0"/>
              <a:t>1 Undermining him</a:t>
            </a:r>
          </a:p>
          <a:p>
            <a:pPr marL="82296"/>
            <a:r>
              <a:rPr lang="en-US" sz="2800" dirty="0"/>
              <a:t>2 Messing up province</a:t>
            </a:r>
          </a:p>
          <a:p>
            <a:pPr marL="82296"/>
            <a:r>
              <a:rPr lang="en-US" sz="2800" dirty="0"/>
              <a:t>3 Men waiting for news</a:t>
            </a:r>
          </a:p>
          <a:p>
            <a:pPr marL="82296"/>
            <a:r>
              <a:rPr lang="en-US" sz="2800" dirty="0"/>
              <a:t>4 Evil spells and curses</a:t>
            </a:r>
          </a:p>
          <a:p>
            <a:pPr marL="82296"/>
            <a:r>
              <a:rPr lang="en-US" sz="2800" dirty="0"/>
              <a:t>5 He himself accused you</a:t>
            </a:r>
          </a:p>
          <a:p>
            <a:pPr marL="82296"/>
            <a:r>
              <a:rPr lang="en-US" sz="2800" dirty="0"/>
              <a:t>6 Didn’t go far</a:t>
            </a:r>
          </a:p>
          <a:p>
            <a:pPr marL="82296"/>
            <a:r>
              <a:rPr lang="en-US" sz="2800" dirty="0"/>
              <a:t>7 Celebrated</a:t>
            </a:r>
          </a:p>
          <a:p>
            <a:pPr marL="82296"/>
            <a:r>
              <a:rPr lang="en-US" sz="2800" dirty="0"/>
              <a:t>8 Martina / </a:t>
            </a:r>
            <a:r>
              <a:rPr lang="en-US" sz="2800" dirty="0" err="1"/>
              <a:t>Plancina</a:t>
            </a:r>
            <a:endParaRPr lang="en-US" sz="2800" dirty="0"/>
          </a:p>
          <a:p>
            <a:pPr marL="82296"/>
            <a:r>
              <a:rPr lang="en-US" sz="2800" dirty="0"/>
              <a:t>9 Attempted </a:t>
            </a:r>
            <a:r>
              <a:rPr lang="en-US" sz="2800" i="1" dirty="0"/>
              <a:t>novae res</a:t>
            </a:r>
          </a:p>
        </p:txBody>
      </p:sp>
      <p:sp>
        <p:nvSpPr>
          <p:cNvPr id="5" name="Text Placeholder 3">
            <a:extLst>
              <a:ext uri="{FF2B5EF4-FFF2-40B4-BE49-F238E27FC236}">
                <a16:creationId xmlns:a16="http://schemas.microsoft.com/office/drawing/2014/main" id="{244377BC-FADF-46F1-8745-5927412D6CD9}"/>
              </a:ext>
            </a:extLst>
          </p:cNvPr>
          <p:cNvSpPr txBox="1">
            <a:spLocks/>
          </p:cNvSpPr>
          <p:nvPr/>
        </p:nvSpPr>
        <p:spPr>
          <a:xfrm>
            <a:off x="4594578" y="1377245"/>
            <a:ext cx="4430891" cy="5260475"/>
          </a:xfrm>
          <a:prstGeom prst="rect">
            <a:avLst/>
          </a:prstGeom>
          <a:solidFill>
            <a:schemeClr val="accent6">
              <a:lumMod val="20000"/>
              <a:lumOff val="80000"/>
            </a:schemeClr>
          </a:solidFill>
        </p:spPr>
        <p:txBody>
          <a:bodyPr vert="horz" lIns="91440" tIns="45720" rIns="91440" bIns="45720" rtlCol="0">
            <a:noAutofit/>
          </a:bodyPr>
          <a:lstStyle>
            <a:lvl1pPr marL="0" indent="0" algn="l" defTabSz="457200" rtl="0" eaLnBrk="1" latinLnBrk="0" hangingPunct="1">
              <a:spcBef>
                <a:spcPct val="20000"/>
              </a:spcBef>
              <a:buFont typeface="Arial"/>
              <a:buNone/>
              <a:defRPr sz="2400" kern="1200">
                <a:solidFill>
                  <a:schemeClr val="tx1"/>
                </a:solidFill>
                <a:latin typeface="Arial" panose="020B0604020202020204" pitchFamily="34" charset="0"/>
                <a:ea typeface="+mn-ea"/>
                <a:cs typeface="Arial" panose="020B0604020202020204" pitchFamily="34" charset="0"/>
              </a:defRPr>
            </a:lvl1pPr>
            <a:lvl2pPr marL="742950" indent="-285750" algn="l" defTabSz="457200" rtl="0" eaLnBrk="1" latinLnBrk="0" hangingPunct="1">
              <a:spcBef>
                <a:spcPct val="20000"/>
              </a:spcBef>
              <a:buFont typeface="Arial"/>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457200" rtl="0" eaLnBrk="1" latinLnBrk="0" hangingPunct="1">
              <a:spcBef>
                <a:spcPct val="20000"/>
              </a:spcBef>
              <a:buFont typeface="Arial"/>
              <a:buChar char="•"/>
              <a:defRPr sz="2400" kern="1200">
                <a:solidFill>
                  <a:schemeClr val="tx1"/>
                </a:solidFill>
                <a:latin typeface="Arial" panose="020B0604020202020204" pitchFamily="34" charset="0"/>
                <a:ea typeface="+mn-ea"/>
                <a:cs typeface="Arial" panose="020B0604020202020204" pitchFamily="34" charset="0"/>
              </a:defRPr>
            </a:lvl3pPr>
            <a:lvl4pPr marL="1600200" indent="-228600" algn="l" defTabSz="457200" rtl="0" eaLnBrk="1" latinLnBrk="0" hangingPunct="1">
              <a:spcBef>
                <a:spcPct val="20000"/>
              </a:spcBef>
              <a:buFont typeface="Arial"/>
              <a:buChar char="–"/>
              <a:defRPr sz="2400" kern="1200">
                <a:solidFill>
                  <a:schemeClr val="tx1"/>
                </a:solidFill>
                <a:latin typeface="Arial" panose="020B0604020202020204" pitchFamily="34" charset="0"/>
                <a:ea typeface="+mn-ea"/>
                <a:cs typeface="Arial" panose="020B0604020202020204" pitchFamily="34" charset="0"/>
              </a:defRPr>
            </a:lvl4pPr>
            <a:lvl5pPr marL="2057400" indent="-228600" algn="l" defTabSz="457200" rtl="0" eaLnBrk="1" latinLnBrk="0" hangingPunct="1">
              <a:spcBef>
                <a:spcPct val="20000"/>
              </a:spcBef>
              <a:buFont typeface="Arial"/>
              <a:buChar char="»"/>
              <a:defRPr sz="2400" kern="1200">
                <a:solidFill>
                  <a:schemeClr val="tx1"/>
                </a:solidFill>
                <a:latin typeface="Arial" panose="020B0604020202020204" pitchFamily="34" charset="0"/>
                <a:ea typeface="+mn-ea"/>
                <a:cs typeface="Arial" panose="020B0604020202020204" pitchFamily="34"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82296"/>
            <a:r>
              <a:rPr lang="en-US" sz="2800" b="1" dirty="0" err="1"/>
              <a:t>Defence</a:t>
            </a:r>
            <a:endParaRPr lang="en-US" sz="2800" b="1" dirty="0"/>
          </a:p>
          <a:p>
            <a:pPr marL="82296"/>
            <a:r>
              <a:rPr lang="en-US" sz="2800" dirty="0"/>
              <a:t>1 Professional differences</a:t>
            </a:r>
          </a:p>
          <a:p>
            <a:pPr marL="82296"/>
            <a:r>
              <a:rPr lang="en-US" sz="2800" dirty="0"/>
              <a:t>2 Not my fault</a:t>
            </a:r>
          </a:p>
          <a:p>
            <a:pPr marL="82296"/>
            <a:r>
              <a:rPr lang="en-US" sz="2800" dirty="0"/>
              <a:t>3 Was concerned!</a:t>
            </a:r>
          </a:p>
          <a:p>
            <a:pPr marL="82296"/>
            <a:r>
              <a:rPr lang="en-US" sz="2800" dirty="0"/>
              <a:t>4 No proof it was me</a:t>
            </a:r>
          </a:p>
          <a:p>
            <a:pPr marL="82296"/>
            <a:r>
              <a:rPr lang="en-US" sz="2800" dirty="0"/>
              <a:t>5 Feverish</a:t>
            </a:r>
          </a:p>
          <a:p>
            <a:pPr marL="82296"/>
            <a:r>
              <a:rPr lang="en-US" sz="2800" dirty="0"/>
              <a:t>6 Coincidence</a:t>
            </a:r>
          </a:p>
          <a:p>
            <a:pPr marL="82296"/>
            <a:r>
              <a:rPr lang="en-US" sz="2800" dirty="0"/>
              <a:t>7 Not a crime</a:t>
            </a:r>
          </a:p>
          <a:p>
            <a:pPr marL="82296"/>
            <a:r>
              <a:rPr lang="en-US" sz="2800" dirty="0"/>
              <a:t>8 Proves nothing</a:t>
            </a:r>
          </a:p>
          <a:p>
            <a:pPr marL="82296"/>
            <a:r>
              <a:rPr lang="en-US" sz="2800" dirty="0"/>
              <a:t>9 Illegally removed</a:t>
            </a:r>
          </a:p>
          <a:p>
            <a:pPr marL="82296"/>
            <a:endParaRPr lang="en-US" sz="2800" dirty="0"/>
          </a:p>
        </p:txBody>
      </p:sp>
    </p:spTree>
    <p:extLst>
      <p:ext uri="{BB962C8B-B14F-4D97-AF65-F5344CB8AC3E}">
        <p14:creationId xmlns:p14="http://schemas.microsoft.com/office/powerpoint/2010/main" val="3509115095"/>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4400" dirty="0"/>
              <a:t>Was Tiberius Behind It?</a:t>
            </a:r>
          </a:p>
        </p:txBody>
      </p:sp>
      <p:sp>
        <p:nvSpPr>
          <p:cNvPr id="4" name="Text Placeholder 3"/>
          <p:cNvSpPr>
            <a:spLocks noGrp="1"/>
          </p:cNvSpPr>
          <p:nvPr>
            <p:ph type="body" sz="quarter" idx="11"/>
          </p:nvPr>
        </p:nvSpPr>
        <p:spPr>
          <a:xfrm>
            <a:off x="284163" y="1365956"/>
            <a:ext cx="8634206" cy="5260475"/>
          </a:xfrm>
        </p:spPr>
        <p:txBody>
          <a:bodyPr>
            <a:normAutofit/>
          </a:bodyPr>
          <a:lstStyle/>
          <a:p>
            <a:pPr marL="82296"/>
            <a:r>
              <a:rPr lang="en-US" sz="2800" dirty="0"/>
              <a:t>Yes Germanicus a potential threat</a:t>
            </a:r>
          </a:p>
          <a:p>
            <a:pPr marL="82296"/>
            <a:r>
              <a:rPr lang="en-US" sz="2800" dirty="0"/>
              <a:t>And personal dislike</a:t>
            </a:r>
          </a:p>
          <a:p>
            <a:pPr marL="82296"/>
            <a:r>
              <a:rPr lang="en-US" sz="2800" dirty="0"/>
              <a:t>But no evidence</a:t>
            </a:r>
          </a:p>
          <a:p>
            <a:pPr marL="82296"/>
            <a:r>
              <a:rPr lang="en-US" sz="2800" dirty="0"/>
              <a:t>Had to allow guilty verdict either way</a:t>
            </a:r>
          </a:p>
          <a:p>
            <a:pPr marL="82296"/>
            <a:r>
              <a:rPr lang="en-US" sz="2800" dirty="0" err="1"/>
              <a:t>Piso</a:t>
            </a:r>
            <a:r>
              <a:rPr lang="en-US" sz="2800" dirty="0"/>
              <a:t> would have had to be pretty naïve</a:t>
            </a:r>
          </a:p>
          <a:p>
            <a:pPr marL="82296"/>
            <a:r>
              <a:rPr lang="en-US" sz="2800" dirty="0"/>
              <a:t>Allowing his son to inherit something</a:t>
            </a:r>
          </a:p>
          <a:p>
            <a:pPr marL="82296"/>
            <a:endParaRPr lang="en-US" sz="2800" dirty="0"/>
          </a:p>
          <a:p>
            <a:pPr marL="82296"/>
            <a:r>
              <a:rPr lang="en-US" sz="2800" i="1" dirty="0"/>
              <a:t>We can’t be sure, really!</a:t>
            </a:r>
          </a:p>
        </p:txBody>
      </p:sp>
    </p:spTree>
    <p:extLst>
      <p:ext uri="{BB962C8B-B14F-4D97-AF65-F5344CB8AC3E}">
        <p14:creationId xmlns:p14="http://schemas.microsoft.com/office/powerpoint/2010/main" val="3464162464"/>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4400" dirty="0"/>
              <a:t>Characters</a:t>
            </a:r>
          </a:p>
        </p:txBody>
      </p:sp>
      <p:sp>
        <p:nvSpPr>
          <p:cNvPr id="4" name="Text Placeholder 3"/>
          <p:cNvSpPr>
            <a:spLocks noGrp="1"/>
          </p:cNvSpPr>
          <p:nvPr>
            <p:ph type="body" sz="quarter" idx="11"/>
          </p:nvPr>
        </p:nvSpPr>
        <p:spPr>
          <a:xfrm>
            <a:off x="284163" y="1365956"/>
            <a:ext cx="8634206" cy="5260475"/>
          </a:xfrm>
        </p:spPr>
        <p:txBody>
          <a:bodyPr>
            <a:normAutofit/>
          </a:bodyPr>
          <a:lstStyle/>
          <a:p>
            <a:pPr marL="82296"/>
            <a:r>
              <a:rPr lang="en-US" sz="2800" dirty="0"/>
              <a:t>Your turn!</a:t>
            </a:r>
          </a:p>
          <a:p>
            <a:pPr marL="82296"/>
            <a:r>
              <a:rPr lang="en-US" sz="2800" dirty="0"/>
              <a:t>Imagined 12-marker general question</a:t>
            </a:r>
          </a:p>
          <a:p>
            <a:pPr marL="82296"/>
            <a:r>
              <a:rPr lang="en-US" sz="2800" dirty="0"/>
              <a:t>“What impression does Tacitus give us of X”</a:t>
            </a:r>
          </a:p>
          <a:p>
            <a:pPr marL="82296"/>
            <a:r>
              <a:rPr lang="en-US" sz="2800" dirty="0"/>
              <a:t>Statement and evidence (explained if necessary)</a:t>
            </a:r>
          </a:p>
          <a:p>
            <a:pPr marL="82296"/>
            <a:r>
              <a:rPr lang="en-US" sz="2800" dirty="0"/>
              <a:t>Four groups please – one character each</a:t>
            </a:r>
          </a:p>
          <a:p>
            <a:pPr marL="82296"/>
            <a:r>
              <a:rPr lang="en-US" sz="2800" dirty="0"/>
              <a:t>If you run out of one, pick another</a:t>
            </a:r>
          </a:p>
        </p:txBody>
      </p:sp>
    </p:spTree>
    <p:extLst>
      <p:ext uri="{BB962C8B-B14F-4D97-AF65-F5344CB8AC3E}">
        <p14:creationId xmlns:p14="http://schemas.microsoft.com/office/powerpoint/2010/main" val="3851841391"/>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4400" dirty="0"/>
              <a:t>Characters - Germanicus</a:t>
            </a:r>
          </a:p>
        </p:txBody>
      </p:sp>
      <p:sp>
        <p:nvSpPr>
          <p:cNvPr id="4" name="Text Placeholder 3"/>
          <p:cNvSpPr>
            <a:spLocks noGrp="1"/>
          </p:cNvSpPr>
          <p:nvPr>
            <p:ph type="body" sz="quarter" idx="11"/>
          </p:nvPr>
        </p:nvSpPr>
        <p:spPr>
          <a:xfrm>
            <a:off x="284163" y="1365956"/>
            <a:ext cx="8634206" cy="5260475"/>
          </a:xfrm>
        </p:spPr>
        <p:txBody>
          <a:bodyPr>
            <a:normAutofit/>
          </a:bodyPr>
          <a:lstStyle/>
          <a:p>
            <a:pPr marL="82296"/>
            <a:r>
              <a:rPr lang="en-US" sz="2800" dirty="0"/>
              <a:t>Your turn!</a:t>
            </a:r>
          </a:p>
          <a:p>
            <a:pPr marL="82296"/>
            <a:r>
              <a:rPr lang="en-US" sz="2800" dirty="0"/>
              <a:t>Imagined 12-marker general question</a:t>
            </a:r>
          </a:p>
          <a:p>
            <a:pPr marL="82296"/>
            <a:r>
              <a:rPr lang="en-US" sz="2800" dirty="0"/>
              <a:t>“What impression does Tacitus give us of X”</a:t>
            </a:r>
          </a:p>
          <a:p>
            <a:pPr marL="82296"/>
            <a:r>
              <a:rPr lang="en-US" sz="2800" dirty="0"/>
              <a:t>Statement and evidence (explained if necessary)</a:t>
            </a:r>
          </a:p>
          <a:p>
            <a:pPr marL="82296"/>
            <a:r>
              <a:rPr lang="en-US" sz="2800" dirty="0"/>
              <a:t>Four groups please – one character each</a:t>
            </a:r>
          </a:p>
          <a:p>
            <a:pPr marL="82296"/>
            <a:r>
              <a:rPr lang="en-US" sz="2800" dirty="0"/>
              <a:t>If you run out of one, pick another</a:t>
            </a:r>
          </a:p>
        </p:txBody>
      </p:sp>
    </p:spTree>
    <p:extLst>
      <p:ext uri="{BB962C8B-B14F-4D97-AF65-F5344CB8AC3E}">
        <p14:creationId xmlns:p14="http://schemas.microsoft.com/office/powerpoint/2010/main" val="1400289013"/>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4400" dirty="0"/>
              <a:t>Characters - </a:t>
            </a:r>
            <a:r>
              <a:rPr lang="en-GB" sz="4400" dirty="0" err="1"/>
              <a:t>Piso</a:t>
            </a:r>
            <a:endParaRPr lang="en-GB" sz="4400" dirty="0"/>
          </a:p>
        </p:txBody>
      </p:sp>
      <p:sp>
        <p:nvSpPr>
          <p:cNvPr id="4" name="Text Placeholder 3"/>
          <p:cNvSpPr>
            <a:spLocks noGrp="1"/>
          </p:cNvSpPr>
          <p:nvPr>
            <p:ph type="body" sz="quarter" idx="11"/>
          </p:nvPr>
        </p:nvSpPr>
        <p:spPr>
          <a:xfrm>
            <a:off x="284163" y="1365956"/>
            <a:ext cx="8634206" cy="5260475"/>
          </a:xfrm>
        </p:spPr>
        <p:txBody>
          <a:bodyPr>
            <a:normAutofit/>
          </a:bodyPr>
          <a:lstStyle/>
          <a:p>
            <a:pPr marL="82296"/>
            <a:r>
              <a:rPr lang="en-US" sz="2800" dirty="0"/>
              <a:t>Your turn!</a:t>
            </a:r>
          </a:p>
          <a:p>
            <a:pPr marL="82296"/>
            <a:r>
              <a:rPr lang="en-US" sz="2800" dirty="0"/>
              <a:t>Imagined 12-marker general question</a:t>
            </a:r>
          </a:p>
          <a:p>
            <a:pPr marL="82296"/>
            <a:r>
              <a:rPr lang="en-US" sz="2800" dirty="0"/>
              <a:t>“What impression does Tacitus give us of X”</a:t>
            </a:r>
          </a:p>
          <a:p>
            <a:pPr marL="82296"/>
            <a:r>
              <a:rPr lang="en-US" sz="2800" dirty="0"/>
              <a:t>Statement and evidence (explained if necessary)</a:t>
            </a:r>
          </a:p>
          <a:p>
            <a:pPr marL="82296"/>
            <a:r>
              <a:rPr lang="en-US" sz="2800" dirty="0"/>
              <a:t>Four groups please – one character each</a:t>
            </a:r>
          </a:p>
          <a:p>
            <a:pPr marL="82296"/>
            <a:r>
              <a:rPr lang="en-US" sz="2800" dirty="0"/>
              <a:t>If you run out of one, pick another</a:t>
            </a:r>
          </a:p>
        </p:txBody>
      </p:sp>
    </p:spTree>
    <p:extLst>
      <p:ext uri="{BB962C8B-B14F-4D97-AF65-F5344CB8AC3E}">
        <p14:creationId xmlns:p14="http://schemas.microsoft.com/office/powerpoint/2010/main" val="1738601228"/>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4400" dirty="0"/>
              <a:t>Characters - </a:t>
            </a:r>
            <a:r>
              <a:rPr lang="en-GB" sz="4400" dirty="0" err="1"/>
              <a:t>Plancina</a:t>
            </a:r>
            <a:endParaRPr lang="en-GB" sz="4400" dirty="0"/>
          </a:p>
        </p:txBody>
      </p:sp>
      <p:sp>
        <p:nvSpPr>
          <p:cNvPr id="4" name="Text Placeholder 3"/>
          <p:cNvSpPr>
            <a:spLocks noGrp="1"/>
          </p:cNvSpPr>
          <p:nvPr>
            <p:ph type="body" sz="quarter" idx="11"/>
          </p:nvPr>
        </p:nvSpPr>
        <p:spPr>
          <a:xfrm>
            <a:off x="284163" y="1365956"/>
            <a:ext cx="8634206" cy="5260475"/>
          </a:xfrm>
        </p:spPr>
        <p:txBody>
          <a:bodyPr>
            <a:normAutofit/>
          </a:bodyPr>
          <a:lstStyle/>
          <a:p>
            <a:pPr marL="82296"/>
            <a:r>
              <a:rPr lang="en-US" sz="2800" dirty="0"/>
              <a:t>Your turn!</a:t>
            </a:r>
          </a:p>
          <a:p>
            <a:pPr marL="82296"/>
            <a:r>
              <a:rPr lang="en-US" sz="2800" dirty="0"/>
              <a:t>Imagined 12-marker general question</a:t>
            </a:r>
          </a:p>
          <a:p>
            <a:pPr marL="82296"/>
            <a:r>
              <a:rPr lang="en-US" sz="2800" dirty="0"/>
              <a:t>“What impression does Tacitus give us of X”</a:t>
            </a:r>
          </a:p>
          <a:p>
            <a:pPr marL="82296"/>
            <a:r>
              <a:rPr lang="en-US" sz="2800" dirty="0"/>
              <a:t>Statement and evidence (explained if necessary)</a:t>
            </a:r>
          </a:p>
          <a:p>
            <a:pPr marL="82296"/>
            <a:r>
              <a:rPr lang="en-US" sz="2800" dirty="0"/>
              <a:t>Four groups please – one character each</a:t>
            </a:r>
          </a:p>
          <a:p>
            <a:pPr marL="82296"/>
            <a:r>
              <a:rPr lang="en-US" sz="2800" dirty="0"/>
              <a:t>If you run out of one, pick another</a:t>
            </a:r>
          </a:p>
        </p:txBody>
      </p:sp>
    </p:spTree>
    <p:extLst>
      <p:ext uri="{BB962C8B-B14F-4D97-AF65-F5344CB8AC3E}">
        <p14:creationId xmlns:p14="http://schemas.microsoft.com/office/powerpoint/2010/main" val="3148758752"/>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4400" dirty="0"/>
              <a:t>Characters - Tiberius</a:t>
            </a:r>
          </a:p>
        </p:txBody>
      </p:sp>
      <p:sp>
        <p:nvSpPr>
          <p:cNvPr id="4" name="Text Placeholder 3"/>
          <p:cNvSpPr>
            <a:spLocks noGrp="1"/>
          </p:cNvSpPr>
          <p:nvPr>
            <p:ph type="body" sz="quarter" idx="11"/>
          </p:nvPr>
        </p:nvSpPr>
        <p:spPr>
          <a:xfrm>
            <a:off x="284163" y="1365956"/>
            <a:ext cx="8634206" cy="5260475"/>
          </a:xfrm>
        </p:spPr>
        <p:txBody>
          <a:bodyPr>
            <a:normAutofit/>
          </a:bodyPr>
          <a:lstStyle/>
          <a:p>
            <a:pPr marL="82296"/>
            <a:r>
              <a:rPr lang="en-US" sz="2800" dirty="0"/>
              <a:t>Your turn!</a:t>
            </a:r>
          </a:p>
          <a:p>
            <a:pPr marL="82296"/>
            <a:r>
              <a:rPr lang="en-US" sz="2800" dirty="0"/>
              <a:t>Imagined 12-marker general question</a:t>
            </a:r>
          </a:p>
          <a:p>
            <a:pPr marL="82296"/>
            <a:r>
              <a:rPr lang="en-US" sz="2800" dirty="0"/>
              <a:t>“What impression does Tacitus give us of X”</a:t>
            </a:r>
          </a:p>
          <a:p>
            <a:pPr marL="82296"/>
            <a:r>
              <a:rPr lang="en-US" sz="2800" dirty="0"/>
              <a:t>Statement and evidence (explained if necessary)</a:t>
            </a:r>
          </a:p>
          <a:p>
            <a:pPr marL="82296"/>
            <a:r>
              <a:rPr lang="en-US" sz="2800" dirty="0"/>
              <a:t>Four groups please – one character each</a:t>
            </a:r>
          </a:p>
          <a:p>
            <a:pPr marL="82296"/>
            <a:r>
              <a:rPr lang="en-US" sz="2800" dirty="0"/>
              <a:t>If you run out of one, pick another</a:t>
            </a:r>
          </a:p>
        </p:txBody>
      </p:sp>
    </p:spTree>
    <p:extLst>
      <p:ext uri="{BB962C8B-B14F-4D97-AF65-F5344CB8AC3E}">
        <p14:creationId xmlns:p14="http://schemas.microsoft.com/office/powerpoint/2010/main" val="24497048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67544" y="0"/>
            <a:ext cx="7576456" cy="908720"/>
          </a:xfrm>
        </p:spPr>
        <p:txBody>
          <a:bodyPr/>
          <a:lstStyle/>
          <a:p>
            <a:r>
              <a:rPr lang="en-GB" dirty="0"/>
              <a:t>Resources for teaching and learning</a:t>
            </a:r>
          </a:p>
        </p:txBody>
      </p:sp>
      <p:pic>
        <p:nvPicPr>
          <p:cNvPr id="3" name="Picture 2"/>
          <p:cNvPicPr>
            <a:picLocks noChangeAspect="1"/>
          </p:cNvPicPr>
          <p:nvPr/>
        </p:nvPicPr>
        <p:blipFill>
          <a:blip r:embed="rId2"/>
          <a:stretch>
            <a:fillRect/>
          </a:stretch>
        </p:blipFill>
        <p:spPr>
          <a:xfrm>
            <a:off x="587918" y="1749406"/>
            <a:ext cx="7968163" cy="3359187"/>
          </a:xfrm>
          <a:prstGeom prst="rect">
            <a:avLst/>
          </a:prstGeom>
        </p:spPr>
      </p:pic>
    </p:spTree>
    <p:extLst>
      <p:ext uri="{BB962C8B-B14F-4D97-AF65-F5344CB8AC3E}">
        <p14:creationId xmlns:p14="http://schemas.microsoft.com/office/powerpoint/2010/main" val="2122218964"/>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4400" dirty="0"/>
              <a:t>I Claudius</a:t>
            </a:r>
          </a:p>
        </p:txBody>
      </p:sp>
      <p:sp>
        <p:nvSpPr>
          <p:cNvPr id="4" name="Text Placeholder 3"/>
          <p:cNvSpPr>
            <a:spLocks noGrp="1"/>
          </p:cNvSpPr>
          <p:nvPr>
            <p:ph type="body" sz="quarter" idx="11"/>
          </p:nvPr>
        </p:nvSpPr>
        <p:spPr>
          <a:xfrm>
            <a:off x="284163" y="1365956"/>
            <a:ext cx="8634206" cy="5260475"/>
          </a:xfrm>
        </p:spPr>
        <p:txBody>
          <a:bodyPr>
            <a:normAutofit/>
          </a:bodyPr>
          <a:lstStyle/>
          <a:p>
            <a:pPr marL="82296"/>
            <a:r>
              <a:rPr lang="en-US" sz="2800" dirty="0"/>
              <a:t>			 	Episode 2.2 - “Some Justice”</a:t>
            </a:r>
          </a:p>
          <a:p>
            <a:pPr marL="82296"/>
            <a:r>
              <a:rPr lang="en-US" sz="2800" dirty="0"/>
              <a:t>				Bringing characters to life</a:t>
            </a:r>
          </a:p>
          <a:p>
            <a:pPr marL="82296"/>
            <a:r>
              <a:rPr lang="en-US" sz="2800" dirty="0"/>
              <a:t>				Tiberius – very weak</a:t>
            </a:r>
          </a:p>
          <a:p>
            <a:pPr marL="82296"/>
            <a:r>
              <a:rPr lang="en-US" sz="2800" dirty="0"/>
              <a:t>				</a:t>
            </a:r>
            <a:r>
              <a:rPr lang="en-US" sz="2800" dirty="0" err="1"/>
              <a:t>Piso</a:t>
            </a:r>
            <a:r>
              <a:rPr lang="en-US" sz="2800" dirty="0"/>
              <a:t> – object of sympathy?</a:t>
            </a:r>
          </a:p>
          <a:p>
            <a:pPr marL="82296"/>
            <a:r>
              <a:rPr lang="en-US" sz="2800" dirty="0"/>
              <a:t>				</a:t>
            </a:r>
            <a:r>
              <a:rPr lang="en-US" sz="2800" dirty="0" err="1"/>
              <a:t>Plancina</a:t>
            </a:r>
            <a:r>
              <a:rPr lang="en-US" sz="2800" dirty="0"/>
              <a:t> – devious sellout</a:t>
            </a:r>
          </a:p>
          <a:p>
            <a:pPr marL="82296"/>
            <a:r>
              <a:rPr lang="en-US" sz="2800" dirty="0"/>
              <a:t>				Agrippina – bent on revenge</a:t>
            </a:r>
          </a:p>
          <a:p>
            <a:pPr marL="82296"/>
            <a:r>
              <a:rPr lang="en-US" sz="2800" dirty="0"/>
              <a:t>				Germanicus – dead!</a:t>
            </a:r>
          </a:p>
          <a:p>
            <a:pPr marL="82296"/>
            <a:r>
              <a:rPr lang="en-US" sz="2800" dirty="0"/>
              <a:t>	</a:t>
            </a:r>
          </a:p>
        </p:txBody>
      </p:sp>
      <p:pic>
        <p:nvPicPr>
          <p:cNvPr id="5" name="Picture 16" descr="One Image Only">
            <a:extLst>
              <a:ext uri="{FF2B5EF4-FFF2-40B4-BE49-F238E27FC236}">
                <a16:creationId xmlns:a16="http://schemas.microsoft.com/office/drawing/2014/main" id="{3FAE7FFE-7EC6-49F1-AFBA-60D395DD7CD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
            <a:ext cx="1975556" cy="2790473"/>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14" descr="http://movie-dude.co.uk/Fiona%20Walker%20%20'I,%20Claudius'%20(1976)%202.jpg">
            <a:extLst>
              <a:ext uri="{FF2B5EF4-FFF2-40B4-BE49-F238E27FC236}">
                <a16:creationId xmlns:a16="http://schemas.microsoft.com/office/drawing/2014/main" id="{E7299B2F-358B-4115-939B-BAF2F984804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50897" y="-24866"/>
            <a:ext cx="2336647" cy="3320499"/>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2" descr="http://movie-dude.co.uk/George%20Baker%20%20'I,%20Claudius'%20(1976)%2010.jpg">
            <a:extLst>
              <a:ext uri="{FF2B5EF4-FFF2-40B4-BE49-F238E27FC236}">
                <a16:creationId xmlns:a16="http://schemas.microsoft.com/office/drawing/2014/main" id="{DFE047B6-F29E-4956-9BA4-3AB0B0C6D34C}"/>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414" y="3851815"/>
            <a:ext cx="2099570" cy="2983600"/>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6" descr="Image result for I Claudius Piso">
            <a:extLst>
              <a:ext uri="{FF2B5EF4-FFF2-40B4-BE49-F238E27FC236}">
                <a16:creationId xmlns:a16="http://schemas.microsoft.com/office/drawing/2014/main" id="{ED12FC9C-46B1-442F-9705-E0AB45A6FFB5}"/>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804248" y="3524251"/>
            <a:ext cx="2336647" cy="33204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57980108"/>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4400" dirty="0"/>
              <a:t>12-Marker</a:t>
            </a:r>
          </a:p>
        </p:txBody>
      </p:sp>
      <p:sp>
        <p:nvSpPr>
          <p:cNvPr id="4" name="Text Placeholder 3"/>
          <p:cNvSpPr>
            <a:spLocks noGrp="1"/>
          </p:cNvSpPr>
          <p:nvPr>
            <p:ph type="body" sz="quarter" idx="11"/>
          </p:nvPr>
        </p:nvSpPr>
        <p:spPr>
          <a:xfrm>
            <a:off x="284163" y="1365956"/>
            <a:ext cx="8634206" cy="5260475"/>
          </a:xfrm>
        </p:spPr>
        <p:txBody>
          <a:bodyPr>
            <a:normAutofit/>
          </a:bodyPr>
          <a:lstStyle/>
          <a:p>
            <a:pPr marL="82296"/>
            <a:r>
              <a:rPr lang="en-GB" sz="2800" dirty="0"/>
              <a:t>Already done general principles for 12-marker</a:t>
            </a:r>
          </a:p>
          <a:p>
            <a:pPr marL="82296"/>
            <a:r>
              <a:rPr lang="en-GB" sz="2800" b="1" dirty="0"/>
              <a:t>	Possible titles</a:t>
            </a:r>
          </a:p>
          <a:p>
            <a:pPr marL="82296"/>
            <a:r>
              <a:rPr lang="en-GB" sz="2800" dirty="0"/>
              <a:t>- How Tacitus presents character X</a:t>
            </a:r>
          </a:p>
          <a:p>
            <a:pPr marL="82296"/>
            <a:r>
              <a:rPr lang="en-GB" sz="2800" dirty="0"/>
              <a:t>- How Tacitus shows sympathy / admiration for Germanicus and </a:t>
            </a:r>
            <a:r>
              <a:rPr lang="en-GB" sz="2800" dirty="0" err="1"/>
              <a:t>Plancina</a:t>
            </a:r>
            <a:endParaRPr lang="en-GB" sz="2800" dirty="0"/>
          </a:p>
          <a:p>
            <a:pPr marL="82296"/>
            <a:r>
              <a:rPr lang="en-GB" sz="2800" dirty="0"/>
              <a:t>- Should we feel any sympathy for </a:t>
            </a:r>
            <a:r>
              <a:rPr lang="en-GB" sz="2800" dirty="0" err="1"/>
              <a:t>Piso</a:t>
            </a:r>
            <a:endParaRPr lang="en-GB" sz="2800" dirty="0"/>
          </a:p>
          <a:p>
            <a:pPr marL="82296"/>
            <a:r>
              <a:rPr lang="en-GB" sz="2800" dirty="0"/>
              <a:t>- How Tacitus makes his narrative exciting</a:t>
            </a:r>
          </a:p>
          <a:p>
            <a:pPr marL="82296"/>
            <a:r>
              <a:rPr lang="en-GB" sz="2800" dirty="0"/>
              <a:t>- Is </a:t>
            </a:r>
            <a:r>
              <a:rPr lang="en-GB" sz="2800" dirty="0" err="1"/>
              <a:t>Plancina</a:t>
            </a:r>
            <a:r>
              <a:rPr lang="en-GB" sz="2800" dirty="0"/>
              <a:t> the real villain?</a:t>
            </a:r>
          </a:p>
          <a:p>
            <a:pPr marL="82296"/>
            <a:r>
              <a:rPr lang="en-GB" sz="2800" dirty="0"/>
              <a:t>- Is Germanicus the only admirable character?</a:t>
            </a:r>
          </a:p>
        </p:txBody>
      </p:sp>
    </p:spTree>
    <p:extLst>
      <p:ext uri="{BB962C8B-B14F-4D97-AF65-F5344CB8AC3E}">
        <p14:creationId xmlns:p14="http://schemas.microsoft.com/office/powerpoint/2010/main" val="2561389131"/>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4400" dirty="0"/>
              <a:t>Sympathy / Admiration</a:t>
            </a:r>
          </a:p>
        </p:txBody>
      </p:sp>
      <p:sp>
        <p:nvSpPr>
          <p:cNvPr id="4" name="Text Placeholder 3"/>
          <p:cNvSpPr>
            <a:spLocks noGrp="1"/>
          </p:cNvSpPr>
          <p:nvPr>
            <p:ph type="body" sz="quarter" idx="11"/>
          </p:nvPr>
        </p:nvSpPr>
        <p:spPr>
          <a:xfrm>
            <a:off x="284163" y="1365956"/>
            <a:ext cx="8634206" cy="5260475"/>
          </a:xfrm>
        </p:spPr>
        <p:txBody>
          <a:bodyPr>
            <a:normAutofit/>
          </a:bodyPr>
          <a:lstStyle/>
          <a:p>
            <a:pPr marL="82296"/>
            <a:r>
              <a:rPr lang="en-GB" sz="2800" dirty="0"/>
              <a:t>Section A – consummate professional</a:t>
            </a:r>
          </a:p>
          <a:p>
            <a:pPr marL="82296"/>
            <a:r>
              <a:rPr lang="en-GB" sz="2800" dirty="0"/>
              <a:t>Sections B/E – suspicious behaviour</a:t>
            </a:r>
          </a:p>
          <a:p>
            <a:pPr marL="82296"/>
            <a:r>
              <a:rPr lang="en-GB" sz="2800" dirty="0"/>
              <a:t>Section C – false hope / deathbed scene</a:t>
            </a:r>
          </a:p>
          <a:p>
            <a:pPr marL="82296"/>
            <a:r>
              <a:rPr lang="en-GB" sz="2800" dirty="0"/>
              <a:t>Sections D/I – widespread reactions to death</a:t>
            </a:r>
          </a:p>
          <a:p>
            <a:pPr marL="82296"/>
            <a:r>
              <a:rPr lang="en-GB" sz="2800" dirty="0"/>
              <a:t>Section F – pity for Agrippina’s situation</a:t>
            </a:r>
          </a:p>
          <a:p>
            <a:pPr marL="82296"/>
            <a:r>
              <a:rPr lang="en-GB" sz="2800" dirty="0"/>
              <a:t>Section G – feelings at Rome / official decree</a:t>
            </a:r>
          </a:p>
          <a:p>
            <a:pPr marL="82296"/>
            <a:r>
              <a:rPr lang="en-GB" sz="2800" dirty="0"/>
              <a:t>Section H – Agrippina arriving at </a:t>
            </a:r>
            <a:r>
              <a:rPr lang="en-GB" sz="2800" dirty="0" err="1"/>
              <a:t>Brundisium</a:t>
            </a:r>
            <a:endParaRPr lang="en-GB" sz="2800" dirty="0"/>
          </a:p>
          <a:p>
            <a:pPr marL="82296"/>
            <a:r>
              <a:rPr lang="en-GB" sz="2800" dirty="0"/>
              <a:t>Section J – Emperor’s insincerity / hypocrisy</a:t>
            </a:r>
          </a:p>
        </p:txBody>
      </p:sp>
    </p:spTree>
    <p:extLst>
      <p:ext uri="{BB962C8B-B14F-4D97-AF65-F5344CB8AC3E}">
        <p14:creationId xmlns:p14="http://schemas.microsoft.com/office/powerpoint/2010/main" val="413186938"/>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4400" dirty="0"/>
              <a:t>Any Sympathy for </a:t>
            </a:r>
            <a:r>
              <a:rPr lang="en-GB" sz="4400" dirty="0" err="1"/>
              <a:t>Piso</a:t>
            </a:r>
            <a:r>
              <a:rPr lang="en-GB" sz="4400" dirty="0"/>
              <a:t>?</a:t>
            </a:r>
          </a:p>
        </p:txBody>
      </p:sp>
      <p:sp>
        <p:nvSpPr>
          <p:cNvPr id="4" name="Text Placeholder 3"/>
          <p:cNvSpPr>
            <a:spLocks noGrp="1"/>
          </p:cNvSpPr>
          <p:nvPr>
            <p:ph type="body" sz="quarter" idx="11"/>
          </p:nvPr>
        </p:nvSpPr>
        <p:spPr>
          <a:xfrm>
            <a:off x="284163" y="1365956"/>
            <a:ext cx="8634206" cy="5260475"/>
          </a:xfrm>
        </p:spPr>
        <p:txBody>
          <a:bodyPr>
            <a:normAutofit/>
          </a:bodyPr>
          <a:lstStyle/>
          <a:p>
            <a:pPr marL="82296"/>
            <a:r>
              <a:rPr lang="en-GB" sz="2800" dirty="0"/>
              <a:t>Section A – obvious bad behaviour!</a:t>
            </a:r>
          </a:p>
          <a:p>
            <a:pPr marL="82296"/>
            <a:r>
              <a:rPr lang="en-GB" sz="2800" dirty="0"/>
              <a:t>Section B – suspicious behaviour</a:t>
            </a:r>
          </a:p>
          <a:p>
            <a:pPr marL="82296"/>
            <a:r>
              <a:rPr lang="en-GB" sz="2800" dirty="0"/>
              <a:t>Section E – prejudged in spite of no evidence</a:t>
            </a:r>
          </a:p>
          <a:p>
            <a:pPr marL="82296"/>
            <a:r>
              <a:rPr lang="en-GB" sz="2800" dirty="0"/>
              <a:t>Section F – excessive joy</a:t>
            </a:r>
          </a:p>
          <a:p>
            <a:pPr marL="82296"/>
            <a:r>
              <a:rPr lang="en-GB" sz="2800" dirty="0"/>
              <a:t>Sections G/K – Tiberius really behind it?</a:t>
            </a:r>
          </a:p>
          <a:p>
            <a:pPr marL="82296"/>
            <a:r>
              <a:rPr lang="en-GB" sz="2800" dirty="0"/>
              <a:t>Section L – Tiberius sells him out?</a:t>
            </a:r>
          </a:p>
          <a:p>
            <a:pPr marL="82296"/>
            <a:r>
              <a:rPr lang="en-GB" sz="2800" dirty="0"/>
              <a:t>Section N – No chance of a fair trial</a:t>
            </a:r>
          </a:p>
          <a:p>
            <a:pPr marL="82296"/>
            <a:r>
              <a:rPr lang="en-GB" sz="2800" dirty="0"/>
              <a:t>Section O – </a:t>
            </a:r>
            <a:r>
              <a:rPr lang="en-GB" sz="2800" dirty="0" err="1"/>
              <a:t>Plancina’s</a:t>
            </a:r>
            <a:r>
              <a:rPr lang="en-GB" sz="2800" dirty="0"/>
              <a:t> betrayal</a:t>
            </a:r>
          </a:p>
        </p:txBody>
      </p:sp>
    </p:spTree>
    <p:extLst>
      <p:ext uri="{BB962C8B-B14F-4D97-AF65-F5344CB8AC3E}">
        <p14:creationId xmlns:p14="http://schemas.microsoft.com/office/powerpoint/2010/main" val="3291987467"/>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4400" dirty="0"/>
              <a:t>Interesting / Exciting</a:t>
            </a:r>
          </a:p>
        </p:txBody>
      </p:sp>
      <p:sp>
        <p:nvSpPr>
          <p:cNvPr id="4" name="Text Placeholder 3"/>
          <p:cNvSpPr>
            <a:spLocks noGrp="1"/>
          </p:cNvSpPr>
          <p:nvPr>
            <p:ph type="body" sz="quarter" idx="11"/>
          </p:nvPr>
        </p:nvSpPr>
        <p:spPr>
          <a:xfrm>
            <a:off x="284163" y="1365956"/>
            <a:ext cx="8634206" cy="5260475"/>
          </a:xfrm>
        </p:spPr>
        <p:txBody>
          <a:bodyPr>
            <a:normAutofit/>
          </a:bodyPr>
          <a:lstStyle/>
          <a:p>
            <a:pPr marL="82296"/>
            <a:r>
              <a:rPr lang="en-GB" sz="2800" dirty="0"/>
              <a:t>Implication</a:t>
            </a:r>
          </a:p>
          <a:p>
            <a:pPr marL="82296"/>
            <a:r>
              <a:rPr lang="en-GB" sz="2800" dirty="0"/>
              <a:t>Moving scenes</a:t>
            </a:r>
          </a:p>
          <a:p>
            <a:pPr marL="82296"/>
            <a:r>
              <a:rPr lang="en-GB" sz="2800" dirty="0"/>
              <a:t>Strong emotions</a:t>
            </a:r>
          </a:p>
          <a:p>
            <a:pPr marL="82296"/>
            <a:r>
              <a:rPr lang="en-GB" sz="2800" dirty="0"/>
              <a:t>Graphic details</a:t>
            </a:r>
          </a:p>
          <a:p>
            <a:pPr marL="82296"/>
            <a:r>
              <a:rPr lang="en-GB" sz="2800" dirty="0"/>
              <a:t>Betrayal</a:t>
            </a:r>
          </a:p>
          <a:p>
            <a:pPr marL="82296"/>
            <a:r>
              <a:rPr lang="en-GB" sz="2800" dirty="0"/>
              <a:t>Fast moving narrative</a:t>
            </a:r>
          </a:p>
          <a:p>
            <a:pPr marL="82296"/>
            <a:r>
              <a:rPr lang="en-GB" sz="2800" dirty="0"/>
              <a:t>Intrigue</a:t>
            </a:r>
          </a:p>
          <a:p>
            <a:pPr marL="82296"/>
            <a:r>
              <a:rPr lang="en-GB" sz="2800" dirty="0"/>
              <a:t>Vivid characterisation</a:t>
            </a:r>
          </a:p>
          <a:p>
            <a:pPr marL="82296"/>
            <a:r>
              <a:rPr lang="en-GB" sz="2800" i="1" dirty="0"/>
              <a:t>(Just a few examples – say anything sensible)</a:t>
            </a:r>
          </a:p>
        </p:txBody>
      </p:sp>
    </p:spTree>
    <p:extLst>
      <p:ext uri="{BB962C8B-B14F-4D97-AF65-F5344CB8AC3E}">
        <p14:creationId xmlns:p14="http://schemas.microsoft.com/office/powerpoint/2010/main" val="1615951356"/>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4400" dirty="0" err="1"/>
              <a:t>Plancina</a:t>
            </a:r>
            <a:r>
              <a:rPr lang="en-GB" sz="4400" dirty="0"/>
              <a:t> the Real Villain?</a:t>
            </a:r>
          </a:p>
        </p:txBody>
      </p:sp>
      <p:sp>
        <p:nvSpPr>
          <p:cNvPr id="4" name="Text Placeholder 3"/>
          <p:cNvSpPr>
            <a:spLocks noGrp="1"/>
          </p:cNvSpPr>
          <p:nvPr>
            <p:ph type="body" sz="quarter" idx="11"/>
          </p:nvPr>
        </p:nvSpPr>
        <p:spPr>
          <a:xfrm>
            <a:off x="284163" y="1365956"/>
            <a:ext cx="9074326" cy="5260475"/>
          </a:xfrm>
        </p:spPr>
        <p:txBody>
          <a:bodyPr>
            <a:normAutofit/>
          </a:bodyPr>
          <a:lstStyle/>
          <a:p>
            <a:pPr marL="82296"/>
            <a:r>
              <a:rPr lang="en-GB" sz="2800" dirty="0"/>
              <a:t>Section A – even worse behaviour than </a:t>
            </a:r>
            <a:r>
              <a:rPr lang="en-GB" sz="2800" dirty="0" err="1"/>
              <a:t>Piso</a:t>
            </a:r>
            <a:r>
              <a:rPr lang="en-GB" sz="2800" dirty="0"/>
              <a:t>?</a:t>
            </a:r>
          </a:p>
          <a:p>
            <a:pPr marL="82296"/>
            <a:r>
              <a:rPr lang="en-GB" sz="2800" dirty="0"/>
              <a:t>Section B – insinuations not connected to her</a:t>
            </a:r>
          </a:p>
          <a:p>
            <a:pPr marL="82296"/>
            <a:r>
              <a:rPr lang="en-GB" sz="2800" dirty="0"/>
              <a:t>Section E – friends with Martina</a:t>
            </a:r>
          </a:p>
          <a:p>
            <a:pPr marL="82296"/>
            <a:r>
              <a:rPr lang="en-GB" sz="2800" dirty="0"/>
              <a:t>Section F – even grosser reaction to death than </a:t>
            </a:r>
            <a:r>
              <a:rPr lang="en-GB" sz="2800" dirty="0" err="1"/>
              <a:t>Piso’s</a:t>
            </a:r>
            <a:r>
              <a:rPr lang="en-GB" sz="2800" dirty="0"/>
              <a:t>?</a:t>
            </a:r>
          </a:p>
          <a:p>
            <a:pPr marL="82296"/>
            <a:r>
              <a:rPr lang="en-GB" sz="2800" dirty="0"/>
              <a:t>Section O 	– Equally strong popular contempt</a:t>
            </a:r>
          </a:p>
          <a:p>
            <a:pPr marL="82296"/>
            <a:r>
              <a:rPr lang="en-GB" sz="2800" dirty="0"/>
              <a:t>				– Abandons husband</a:t>
            </a:r>
          </a:p>
          <a:p>
            <a:pPr marL="82296"/>
            <a:endParaRPr lang="en-GB" sz="2800" dirty="0"/>
          </a:p>
          <a:p>
            <a:pPr marL="82296"/>
            <a:r>
              <a:rPr lang="en-GB" sz="2800" dirty="0"/>
              <a:t>And gets away with it!</a:t>
            </a:r>
          </a:p>
          <a:p>
            <a:pPr marL="82296"/>
            <a:endParaRPr lang="en-GB" sz="2800" dirty="0"/>
          </a:p>
        </p:txBody>
      </p:sp>
    </p:spTree>
    <p:extLst>
      <p:ext uri="{BB962C8B-B14F-4D97-AF65-F5344CB8AC3E}">
        <p14:creationId xmlns:p14="http://schemas.microsoft.com/office/powerpoint/2010/main" val="3843169100"/>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4400" dirty="0"/>
              <a:t>Only G Admirable?</a:t>
            </a:r>
          </a:p>
        </p:txBody>
      </p:sp>
      <p:sp>
        <p:nvSpPr>
          <p:cNvPr id="4" name="Text Placeholder 3"/>
          <p:cNvSpPr>
            <a:spLocks noGrp="1"/>
          </p:cNvSpPr>
          <p:nvPr>
            <p:ph type="body" sz="quarter" idx="11"/>
          </p:nvPr>
        </p:nvSpPr>
        <p:spPr>
          <a:xfrm>
            <a:off x="284163" y="1365956"/>
            <a:ext cx="9074326" cy="5260475"/>
          </a:xfrm>
        </p:spPr>
        <p:txBody>
          <a:bodyPr>
            <a:normAutofit/>
          </a:bodyPr>
          <a:lstStyle/>
          <a:p>
            <a:pPr marL="82296"/>
            <a:r>
              <a:rPr lang="en-GB" sz="2800" dirty="0"/>
              <a:t>Section A 		– Agrippina also not rising to it?</a:t>
            </a:r>
          </a:p>
          <a:p>
            <a:pPr marL="82296"/>
            <a:r>
              <a:rPr lang="en-GB" sz="2800" dirty="0"/>
              <a:t>Section C 		– Friends</a:t>
            </a:r>
          </a:p>
          <a:p>
            <a:pPr marL="82296"/>
            <a:r>
              <a:rPr lang="en-GB" sz="2800" dirty="0"/>
              <a:t>Section D/G 	– Everyone else!</a:t>
            </a:r>
          </a:p>
          <a:p>
            <a:pPr marL="82296"/>
            <a:r>
              <a:rPr lang="en-GB" sz="2800" dirty="0"/>
              <a:t>Section F 		– Agrippina very positive light</a:t>
            </a:r>
          </a:p>
          <a:p>
            <a:pPr marL="82296"/>
            <a:r>
              <a:rPr lang="en-GB" sz="2800" dirty="0"/>
              <a:t>Section J/K 	– People risking own lives in Rome</a:t>
            </a:r>
          </a:p>
          <a:p>
            <a:pPr marL="82296"/>
            <a:r>
              <a:rPr lang="en-GB" sz="2800" dirty="0"/>
              <a:t>Section M 		– Friends</a:t>
            </a:r>
          </a:p>
          <a:p>
            <a:pPr marL="82296"/>
            <a:r>
              <a:rPr lang="en-GB" sz="2800" dirty="0"/>
              <a:t>Section O 		– </a:t>
            </a:r>
            <a:r>
              <a:rPr lang="en-GB" sz="2800" dirty="0" err="1"/>
              <a:t>Piso</a:t>
            </a:r>
            <a:r>
              <a:rPr lang="en-GB" sz="2800" dirty="0"/>
              <a:t>?</a:t>
            </a:r>
          </a:p>
        </p:txBody>
      </p:sp>
    </p:spTree>
    <p:extLst>
      <p:ext uri="{BB962C8B-B14F-4D97-AF65-F5344CB8AC3E}">
        <p14:creationId xmlns:p14="http://schemas.microsoft.com/office/powerpoint/2010/main" val="1606141332"/>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4400" dirty="0" err="1"/>
              <a:t>finis</a:t>
            </a:r>
            <a:r>
              <a:rPr lang="en-GB" sz="4400" dirty="0"/>
              <a:t> (tandem!)</a:t>
            </a:r>
          </a:p>
        </p:txBody>
      </p:sp>
      <p:sp>
        <p:nvSpPr>
          <p:cNvPr id="4" name="Text Placeholder 3"/>
          <p:cNvSpPr>
            <a:spLocks noGrp="1"/>
          </p:cNvSpPr>
          <p:nvPr>
            <p:ph type="body" sz="quarter" idx="11"/>
          </p:nvPr>
        </p:nvSpPr>
        <p:spPr>
          <a:xfrm>
            <a:off x="284163" y="1365956"/>
            <a:ext cx="9074326" cy="5260475"/>
          </a:xfrm>
        </p:spPr>
        <p:txBody>
          <a:bodyPr>
            <a:normAutofit/>
          </a:bodyPr>
          <a:lstStyle/>
          <a:p>
            <a:pPr marL="82296"/>
            <a:endParaRPr lang="en-GB" sz="2800" dirty="0"/>
          </a:p>
          <a:p>
            <a:pPr marL="82296"/>
            <a:endParaRPr lang="en-GB" sz="2800" dirty="0"/>
          </a:p>
          <a:p>
            <a:pPr marL="82296"/>
            <a:r>
              <a:rPr lang="en-GB" sz="2800" dirty="0"/>
              <a:t>Other G&amp;P resources – delighted to offer</a:t>
            </a:r>
          </a:p>
          <a:p>
            <a:pPr marL="82296"/>
            <a:r>
              <a:rPr lang="en-GB" sz="2800" dirty="0"/>
              <a:t>(email </a:t>
            </a:r>
            <a:r>
              <a:rPr lang="en-GB" sz="2800" dirty="0">
                <a:hlinkClick r:id="rId2"/>
              </a:rPr>
              <a:t>d.stephenson@warwickschool.org</a:t>
            </a:r>
            <a:r>
              <a:rPr lang="en-GB" sz="2800" dirty="0"/>
              <a:t>)</a:t>
            </a:r>
          </a:p>
          <a:p>
            <a:pPr marL="82296"/>
            <a:endParaRPr lang="en-GB" sz="2800" dirty="0"/>
          </a:p>
          <a:p>
            <a:pPr marL="82296"/>
            <a:r>
              <a:rPr lang="en-GB" sz="2800" dirty="0"/>
              <a:t>THANKS FOR LISTENING</a:t>
            </a:r>
          </a:p>
          <a:p>
            <a:pPr marL="82296"/>
            <a:endParaRPr lang="en-GB" sz="2800" dirty="0"/>
          </a:p>
        </p:txBody>
      </p:sp>
    </p:spTree>
    <p:extLst>
      <p:ext uri="{BB962C8B-B14F-4D97-AF65-F5344CB8AC3E}">
        <p14:creationId xmlns:p14="http://schemas.microsoft.com/office/powerpoint/2010/main" val="9051502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4400" dirty="0"/>
              <a:t>Overall Timings</a:t>
            </a:r>
          </a:p>
        </p:txBody>
      </p:sp>
      <p:sp>
        <p:nvSpPr>
          <p:cNvPr id="4" name="Text Placeholder 3"/>
          <p:cNvSpPr>
            <a:spLocks noGrp="1"/>
          </p:cNvSpPr>
          <p:nvPr>
            <p:ph type="body" sz="quarter" idx="11"/>
          </p:nvPr>
        </p:nvSpPr>
        <p:spPr>
          <a:xfrm>
            <a:off x="284163" y="1365956"/>
            <a:ext cx="8634206" cy="5260475"/>
          </a:xfrm>
        </p:spPr>
        <p:txBody>
          <a:bodyPr>
            <a:normAutofit/>
          </a:bodyPr>
          <a:lstStyle/>
          <a:p>
            <a:pPr marL="82296" lvl="0"/>
            <a:r>
              <a:rPr lang="en-GB" sz="3000" dirty="0"/>
              <a:t>NOT a lot of time</a:t>
            </a:r>
          </a:p>
          <a:p>
            <a:pPr marL="82296" lvl="0"/>
            <a:r>
              <a:rPr lang="en-GB" sz="3000" dirty="0"/>
              <a:t>Shorter ones first</a:t>
            </a:r>
          </a:p>
          <a:p>
            <a:pPr marL="82296" lvl="0"/>
            <a:r>
              <a:rPr lang="en-GB" sz="3000" dirty="0"/>
              <a:t>Quickly but do not rush</a:t>
            </a:r>
          </a:p>
          <a:p>
            <a:pPr marL="82296" lvl="0"/>
            <a:r>
              <a:rPr lang="en-GB" sz="3000" dirty="0"/>
              <a:t>If you know it, gains time and confidence</a:t>
            </a:r>
          </a:p>
        </p:txBody>
      </p:sp>
    </p:spTree>
    <p:extLst>
      <p:ext uri="{BB962C8B-B14F-4D97-AF65-F5344CB8AC3E}">
        <p14:creationId xmlns:p14="http://schemas.microsoft.com/office/powerpoint/2010/main" val="26674890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4400" dirty="0"/>
              <a:t>Report – General Findings</a:t>
            </a:r>
          </a:p>
        </p:txBody>
      </p:sp>
      <p:sp>
        <p:nvSpPr>
          <p:cNvPr id="4" name="Text Placeholder 3"/>
          <p:cNvSpPr>
            <a:spLocks noGrp="1"/>
          </p:cNvSpPr>
          <p:nvPr>
            <p:ph type="body" sz="quarter" idx="11"/>
          </p:nvPr>
        </p:nvSpPr>
        <p:spPr>
          <a:xfrm>
            <a:off x="284163" y="1365956"/>
            <a:ext cx="8634206" cy="5260475"/>
          </a:xfrm>
        </p:spPr>
        <p:txBody>
          <a:bodyPr>
            <a:normAutofit/>
          </a:bodyPr>
          <a:lstStyle/>
          <a:p>
            <a:pPr marL="82296" lvl="0"/>
            <a:r>
              <a:rPr lang="en-GB" sz="3000" dirty="0"/>
              <a:t>More went for Echo et Narcissus</a:t>
            </a:r>
          </a:p>
          <a:p>
            <a:pPr marL="82296" lvl="0"/>
            <a:r>
              <a:rPr lang="en-GB" sz="3000" dirty="0"/>
              <a:t>But some excellent answers in both</a:t>
            </a:r>
          </a:p>
          <a:p>
            <a:pPr marL="82296" lvl="0"/>
            <a:r>
              <a:rPr lang="en-GB" sz="3000" dirty="0"/>
              <a:t>Refer to the right bit of text!</a:t>
            </a:r>
          </a:p>
          <a:p>
            <a:pPr marL="82296" lvl="0"/>
            <a:endParaRPr lang="en-GB" sz="3000" b="1" dirty="0"/>
          </a:p>
          <a:p>
            <a:pPr marL="82296" lvl="0"/>
            <a:r>
              <a:rPr lang="en-GB" sz="3000" b="1" dirty="0"/>
              <a:t>12-markers:</a:t>
            </a:r>
          </a:p>
          <a:p>
            <a:pPr marL="82296" lvl="0"/>
            <a:r>
              <a:rPr lang="en-GB" sz="3000" dirty="0"/>
              <a:t>		Thematic, NOT lit. crit.</a:t>
            </a:r>
          </a:p>
          <a:p>
            <a:pPr marL="82296" lvl="0"/>
            <a:r>
              <a:rPr lang="en-GB" sz="3000" dirty="0"/>
              <a:t>		Important to refer to entire narrative</a:t>
            </a:r>
          </a:p>
          <a:p>
            <a:pPr marL="82296" lvl="0"/>
            <a:r>
              <a:rPr lang="en-GB" sz="3000" dirty="0"/>
              <a:t>		But no need for Latin</a:t>
            </a:r>
          </a:p>
        </p:txBody>
      </p:sp>
    </p:spTree>
    <p:extLst>
      <p:ext uri="{BB962C8B-B14F-4D97-AF65-F5344CB8AC3E}">
        <p14:creationId xmlns:p14="http://schemas.microsoft.com/office/powerpoint/2010/main" val="26977984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4400" dirty="0"/>
              <a:t>Comprehension Questions</a:t>
            </a:r>
          </a:p>
        </p:txBody>
      </p:sp>
      <p:sp>
        <p:nvSpPr>
          <p:cNvPr id="4" name="Text Placeholder 3"/>
          <p:cNvSpPr>
            <a:spLocks noGrp="1"/>
          </p:cNvSpPr>
          <p:nvPr>
            <p:ph type="body" sz="quarter" idx="11"/>
          </p:nvPr>
        </p:nvSpPr>
        <p:spPr>
          <a:xfrm>
            <a:off x="284162" y="1365956"/>
            <a:ext cx="8938859" cy="5260475"/>
          </a:xfrm>
        </p:spPr>
        <p:txBody>
          <a:bodyPr>
            <a:normAutofit/>
          </a:bodyPr>
          <a:lstStyle/>
          <a:p>
            <a:pPr marL="82296"/>
            <a:r>
              <a:rPr lang="en-GB" sz="3000" dirty="0"/>
              <a:t>All one mark per point / MS “any sensible answer”</a:t>
            </a:r>
          </a:p>
          <a:p>
            <a:pPr marL="82296"/>
            <a:endParaRPr lang="en-GB" sz="3000" dirty="0"/>
          </a:p>
          <a:p>
            <a:pPr marL="82296"/>
            <a:r>
              <a:rPr lang="en-GB" sz="3000" b="1" dirty="0"/>
              <a:t>Latin (most questions)</a:t>
            </a:r>
          </a:p>
          <a:p>
            <a:pPr marL="82296"/>
            <a:r>
              <a:rPr lang="en-GB" sz="3000" b="1" dirty="0"/>
              <a:t>	- More of the “why do you think …”</a:t>
            </a:r>
          </a:p>
          <a:p>
            <a:pPr marL="82296"/>
            <a:r>
              <a:rPr lang="en-GB" sz="3000" b="1" dirty="0"/>
              <a:t>	- But common sense and KNOWING it!</a:t>
            </a:r>
          </a:p>
          <a:p>
            <a:pPr marL="82296"/>
            <a:r>
              <a:rPr lang="en-GB" sz="3000" b="1" dirty="0"/>
              <a:t>	- Still refer literally to the relevant bit of Latin</a:t>
            </a:r>
          </a:p>
          <a:p>
            <a:pPr marL="82296"/>
            <a:endParaRPr lang="en-GB" sz="3000" dirty="0"/>
          </a:p>
          <a:p>
            <a:pPr marL="82296"/>
            <a:r>
              <a:rPr lang="en-GB" sz="3000" dirty="0"/>
              <a:t>English sections - absolute common sense!</a:t>
            </a:r>
          </a:p>
        </p:txBody>
      </p:sp>
    </p:spTree>
    <p:extLst>
      <p:ext uri="{BB962C8B-B14F-4D97-AF65-F5344CB8AC3E}">
        <p14:creationId xmlns:p14="http://schemas.microsoft.com/office/powerpoint/2010/main" val="19251749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4400" dirty="0"/>
              <a:t>Tacitus Qu. 1 (Passage A)</a:t>
            </a:r>
          </a:p>
        </p:txBody>
      </p:sp>
      <p:sp>
        <p:nvSpPr>
          <p:cNvPr id="4" name="Text Placeholder 3"/>
          <p:cNvSpPr>
            <a:spLocks noGrp="1"/>
          </p:cNvSpPr>
          <p:nvPr>
            <p:ph type="body" sz="quarter" idx="11"/>
          </p:nvPr>
        </p:nvSpPr>
        <p:spPr>
          <a:xfrm>
            <a:off x="284163" y="1365956"/>
            <a:ext cx="8634206" cy="5260475"/>
          </a:xfrm>
        </p:spPr>
        <p:txBody>
          <a:bodyPr>
            <a:normAutofit/>
          </a:bodyPr>
          <a:lstStyle/>
          <a:p>
            <a:pPr marL="82296"/>
            <a:r>
              <a:rPr lang="en-GB" sz="2200" dirty="0"/>
              <a:t>a) In lines 2-3 (</a:t>
            </a:r>
            <a:r>
              <a:rPr lang="en-GB" sz="2200" i="1" dirty="0" err="1"/>
              <a:t>largitione</a:t>
            </a:r>
            <a:r>
              <a:rPr lang="en-GB" sz="2200" dirty="0"/>
              <a:t> … </a:t>
            </a:r>
            <a:r>
              <a:rPr lang="en-GB" sz="2200" i="1" dirty="0" err="1"/>
              <a:t>iuvabat</a:t>
            </a:r>
            <a:r>
              <a:rPr lang="en-GB" sz="2200" dirty="0"/>
              <a:t>), how does Tacitus describe the soldiers to whom </a:t>
            </a:r>
            <a:r>
              <a:rPr lang="en-GB" sz="2200" dirty="0" err="1"/>
              <a:t>Piso</a:t>
            </a:r>
            <a:r>
              <a:rPr lang="en-GB" sz="2200" dirty="0"/>
              <a:t> gave gifts?								</a:t>
            </a:r>
            <a:r>
              <a:rPr lang="en-GB" sz="2200" b="1" dirty="0"/>
              <a:t>(1)</a:t>
            </a:r>
          </a:p>
          <a:p>
            <a:pPr marL="82296"/>
            <a:r>
              <a:rPr lang="en-GB" sz="2200" b="1" dirty="0"/>
              <a:t>MS:</a:t>
            </a:r>
            <a:r>
              <a:rPr lang="en-GB" sz="2200" dirty="0"/>
              <a:t> 	Disreputable / basest</a:t>
            </a:r>
            <a:endParaRPr lang="en-GB" sz="2200" b="1" dirty="0"/>
          </a:p>
          <a:p>
            <a:pPr marL="82296"/>
            <a:r>
              <a:rPr lang="en-GB" sz="2200" b="1" dirty="0"/>
              <a:t>ER: 	</a:t>
            </a:r>
            <a:r>
              <a:rPr lang="en-GB" sz="2200" dirty="0"/>
              <a:t>Fine!</a:t>
            </a:r>
          </a:p>
          <a:p>
            <a:pPr marL="82296"/>
            <a:endParaRPr lang="en-GB" sz="2200" dirty="0"/>
          </a:p>
          <a:p>
            <a:pPr marL="82296"/>
            <a:r>
              <a:rPr lang="en-GB" sz="2200" dirty="0"/>
              <a:t>b) From lines 3-6 (cum … </a:t>
            </a:r>
            <a:r>
              <a:rPr lang="en-GB" sz="2200" dirty="0" err="1"/>
              <a:t>sinebat</a:t>
            </a:r>
            <a:r>
              <a:rPr lang="en-GB" sz="2200" dirty="0"/>
              <a:t>) give three things </a:t>
            </a:r>
            <a:r>
              <a:rPr lang="en-GB" sz="2200" dirty="0" err="1"/>
              <a:t>Piso</a:t>
            </a:r>
            <a:r>
              <a:rPr lang="en-GB" sz="2200" dirty="0"/>
              <a:t> did to make himself popular												</a:t>
            </a:r>
            <a:r>
              <a:rPr lang="en-GB" sz="2200" b="1" dirty="0"/>
              <a:t>(3)</a:t>
            </a:r>
          </a:p>
          <a:p>
            <a:pPr marL="82296"/>
            <a:r>
              <a:rPr lang="en-GB" sz="2200" b="1" dirty="0"/>
              <a:t>MS:</a:t>
            </a:r>
            <a:r>
              <a:rPr lang="en-GB" sz="2200" dirty="0"/>
              <a:t> 	Removed old/strict officers from their posts</a:t>
            </a:r>
          </a:p>
          <a:p>
            <a:pPr marL="82296"/>
            <a:r>
              <a:rPr lang="en-GB" sz="2200" b="1" dirty="0"/>
              <a:t>		</a:t>
            </a:r>
            <a:r>
              <a:rPr lang="en-GB" sz="2200" dirty="0"/>
              <a:t>Replaced with his own “</a:t>
            </a:r>
            <a:r>
              <a:rPr lang="en-GB" sz="2200" i="1" dirty="0" err="1"/>
              <a:t>clientes</a:t>
            </a:r>
            <a:r>
              <a:rPr lang="en-GB" sz="2200" dirty="0"/>
              <a:t>” / followers</a:t>
            </a:r>
          </a:p>
          <a:p>
            <a:pPr marL="82296"/>
            <a:r>
              <a:rPr lang="en-GB" sz="2200" dirty="0"/>
              <a:t>		Allowed laziness in camps </a:t>
            </a:r>
          </a:p>
          <a:p>
            <a:pPr marL="82296"/>
            <a:r>
              <a:rPr lang="en-GB" sz="2200" dirty="0"/>
              <a:t>		Lawlessness in cities </a:t>
            </a:r>
          </a:p>
          <a:p>
            <a:pPr marL="82296"/>
            <a:r>
              <a:rPr lang="en-GB" sz="2200" dirty="0"/>
              <a:t>		(Soldiers) rampaging through the fields / lands</a:t>
            </a:r>
          </a:p>
          <a:p>
            <a:pPr marL="82296"/>
            <a:r>
              <a:rPr lang="en-GB" sz="2200" b="1" dirty="0"/>
              <a:t>ER: 	</a:t>
            </a:r>
            <a:r>
              <a:rPr lang="en-GB" sz="2200" dirty="0"/>
              <a:t>Fine!</a:t>
            </a:r>
            <a:endParaRPr lang="en-GB" sz="2200" b="1" dirty="0"/>
          </a:p>
        </p:txBody>
      </p:sp>
    </p:spTree>
    <p:extLst>
      <p:ext uri="{BB962C8B-B14F-4D97-AF65-F5344CB8AC3E}">
        <p14:creationId xmlns:p14="http://schemas.microsoft.com/office/powerpoint/2010/main" val="3220471461"/>
      </p:ext>
    </p:extLst>
  </p:cSld>
  <p:clrMapOvr>
    <a:masterClrMapping/>
  </p:clrMapOvr>
</p:sld>
</file>

<file path=ppt/theme/theme1.xml><?xml version="1.0" encoding="utf-8"?>
<a:theme xmlns:a="http://schemas.openxmlformats.org/drawingml/2006/main" name="Eduqas PowerPoint 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SharedContentType xmlns="Microsoft.SharePoint.Taxonomy.ContentTypeSync" SourceId="e1033d4c-53f7-4655-8cf6-8161ad0c09ed" ContentTypeId="0x010100583296ED6F215A478B2C2375C6FC172C" PreviousValue="false"/>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Controlled Assessment Task" ma:contentTypeID="0x010100583296ED6F215A478B2C2375C6FC172C00DF545A024507434AA1EBD2B5805653F0" ma:contentTypeVersion="3" ma:contentTypeDescription="" ma:contentTypeScope="" ma:versionID="b5da81a7cb41b96df0a39116ae7985aa">
  <xsd:schema xmlns:xsd="http://www.w3.org/2001/XMLSchema" xmlns:xs="http://www.w3.org/2001/XMLSchema" xmlns:p="http://schemas.microsoft.com/office/2006/metadata/properties" xmlns:ns1="http://schemas.microsoft.com/sharepoint/v3" xmlns:ns3="2f2f9355-f80e-4d7b-937a-0c27cfa03643" targetNamespace="http://schemas.microsoft.com/office/2006/metadata/properties" ma:root="true" ma:fieldsID="824abf22ea122aea3a8b853cdcd3d854" ns1:_="" ns3:_="">
    <xsd:import namespace="http://schemas.microsoft.com/sharepoint/v3"/>
    <xsd:import namespace="2f2f9355-f80e-4d7b-937a-0c27cfa03643"/>
    <xsd:element name="properties">
      <xsd:complexType>
        <xsd:sequence>
          <xsd:element name="documentManagement">
            <xsd:complexType>
              <xsd:all>
                <xsd:element ref="ns1:RoutingRuleDescription" minOccurs="0"/>
                <xsd:element ref="ns3:WJEC_x0020_Subject_x0020_Code" minOccurs="0"/>
                <xsd:element ref="ns3:WJEC_x0020_Language" minOccurs="0"/>
                <xsd:element ref="ns3:WJEC_x0020_Exam_x0020_Season" minOccurs="0"/>
                <xsd:element ref="ns3:WJEC_x0020_Available_x0020_Online" minOccurs="0"/>
                <xsd:element ref="ns1:PublishingStartDate" minOccurs="0"/>
                <xsd:element ref="ns1:PublishingExpirationDate" minOccurs="0"/>
                <xsd:element ref="ns3:WJEC_x0020_Secure_x0020_Scheduling_x0020_Start_x0020_Date" minOccurs="0"/>
                <xsd:element ref="ns3:WJEC_x0020_Secured_x0020_Scheduling_x0020_End_x0020_Date" minOccurs="0"/>
                <xsd:element ref="ns3:k48d8005054a4dd09ad49b7c837f0781" minOccurs="0"/>
                <xsd:element ref="ns3:bd6821cb7d3c4b4ab1e70668a679dc90" minOccurs="0"/>
                <xsd:element ref="ns3:TaxCatchAllLabel" minOccurs="0"/>
                <xsd:element ref="ns3:TaxCatchAll" minOccurs="0"/>
                <xsd:element ref="ns3:i2be6ccaef284b9d8cadff396f0db8d6" minOccurs="0"/>
                <xsd:element ref="ns3:aa87a6a0bdfe4bfb97a25745bc8270e2"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RoutingRuleDescription" ma:index="3" nillable="true" ma:displayName="Description" ma:internalName="RoutingRuleDescription" ma:readOnly="false">
      <xsd:simpleType>
        <xsd:restriction base="dms:Text">
          <xsd:maxLength value="255"/>
        </xsd:restriction>
      </xsd:simpleType>
    </xsd:element>
    <xsd:element name="PublishingStartDate" ma:index="11" nillable="true" ma:displayName="Scheduling Start Date" ma:internalName="PublishingStartDate">
      <xsd:simpleType>
        <xsd:restriction base="dms:Unknown"/>
      </xsd:simpleType>
    </xsd:element>
    <xsd:element name="PublishingExpirationDate" ma:index="12" nillable="true" ma:displayName="Scheduling End Dat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2f2f9355-f80e-4d7b-937a-0c27cfa03643" elementFormDefault="qualified">
    <xsd:import namespace="http://schemas.microsoft.com/office/2006/documentManagement/types"/>
    <xsd:import namespace="http://schemas.microsoft.com/office/infopath/2007/PartnerControls"/>
    <xsd:element name="WJEC_x0020_Subject_x0020_Code" ma:index="7" nillable="true" ma:displayName="WJEC Subject Code" ma:internalName="WJEC_x0020_Subject_x0020_Code">
      <xsd:simpleType>
        <xsd:restriction base="dms:Text">
          <xsd:maxLength value="64"/>
        </xsd:restriction>
      </xsd:simpleType>
    </xsd:element>
    <xsd:element name="WJEC_x0020_Language" ma:index="8" nillable="true" ma:displayName="WJEC Language" ma:default="English" ma:internalName="WJEC_x0020_Language">
      <xsd:complexType>
        <xsd:complexContent>
          <xsd:extension base="dms:MultiChoice">
            <xsd:sequence>
              <xsd:element name="Value" maxOccurs="unbounded" minOccurs="0" nillable="true">
                <xsd:simpleType>
                  <xsd:restriction base="dms:Choice">
                    <xsd:enumeration value="English"/>
                    <xsd:enumeration value="Welsh"/>
                  </xsd:restriction>
                </xsd:simpleType>
              </xsd:element>
            </xsd:sequence>
          </xsd:extension>
        </xsd:complexContent>
      </xsd:complexType>
    </xsd:element>
    <xsd:element name="WJEC_x0020_Exam_x0020_Season" ma:index="9" nillable="true" ma:displayName="WJEC Exam Season" ma:format="Dropdown" ma:internalName="WJEC_x0020_Exam_x0020_Season">
      <xsd:simpleType>
        <xsd:restriction base="dms:Choice">
          <xsd:enumeration value="Spring"/>
          <xsd:enumeration value="Summer"/>
          <xsd:enumeration value="Autumn"/>
          <xsd:enumeration value="Winter"/>
        </xsd:restriction>
      </xsd:simpleType>
    </xsd:element>
    <xsd:element name="WJEC_x0020_Available_x0020_Online" ma:index="10" nillable="true" ma:displayName="WJEC Available Online" ma:default="0" ma:internalName="WJEC_x0020_Available_x0020_Online">
      <xsd:simpleType>
        <xsd:restriction base="dms:Boolean"/>
      </xsd:simpleType>
    </xsd:element>
    <xsd:element name="WJEC_x0020_Secure_x0020_Scheduling_x0020_Start_x0020_Date" ma:index="13" nillable="true" ma:displayName="WJEC Secure Scheduling Start Date" ma:format="DateTime" ma:internalName="WJEC_x0020_Secure_x0020_Scheduling_x0020_Start_x0020_Date">
      <xsd:simpleType>
        <xsd:restriction base="dms:DateTime"/>
      </xsd:simpleType>
    </xsd:element>
    <xsd:element name="WJEC_x0020_Secured_x0020_Scheduling_x0020_End_x0020_Date" ma:index="14" nillable="true" ma:displayName="WJEC Secure Scheduling End Date" ma:format="DateTime" ma:internalName="WJEC_x0020_Secured_x0020_Scheduling_x0020_End_x0020_Date">
      <xsd:simpleType>
        <xsd:restriction base="dms:DateTime"/>
      </xsd:simpleType>
    </xsd:element>
    <xsd:element name="k48d8005054a4dd09ad49b7c837f0781" ma:index="16" nillable="true" ma:taxonomy="true" ma:internalName="k48d8005054a4dd09ad49b7c837f0781" ma:taxonomyFieldName="WJEC_x0020_Audiences" ma:displayName="WJEC Audiences" ma:default="" ma:fieldId="{448d8005-054a-4dd0-9ad4-9b7c837f0781}" ma:taxonomyMulti="true" ma:sspId="e1033d4c-53f7-4655-8cf6-8161ad0c09ed" ma:termSetId="b89074ec-3517-46a7-9614-0eff0543422f" ma:anchorId="00000000-0000-0000-0000-000000000000" ma:open="false" ma:isKeyword="false">
      <xsd:complexType>
        <xsd:sequence>
          <xsd:element ref="pc:Terms" minOccurs="0" maxOccurs="1"/>
        </xsd:sequence>
      </xsd:complexType>
    </xsd:element>
    <xsd:element name="bd6821cb7d3c4b4ab1e70668a679dc90" ma:index="19" nillable="true" ma:taxonomy="true" ma:internalName="bd6821cb7d3c4b4ab1e70668a679dc90" ma:taxonomyFieldName="Level" ma:displayName="WJEC Level" ma:default="" ma:fieldId="{bd6821cb-7d3c-4b4a-b1e7-0668a679dc90}" ma:sspId="e1033d4c-53f7-4655-8cf6-8161ad0c09ed" ma:termSetId="fa8f317e-b53d-4085-af76-4ea65a528b00" ma:anchorId="00000000-0000-0000-0000-000000000000" ma:open="false" ma:isKeyword="false">
      <xsd:complexType>
        <xsd:sequence>
          <xsd:element ref="pc:Terms" minOccurs="0" maxOccurs="1"/>
        </xsd:sequence>
      </xsd:complexType>
    </xsd:element>
    <xsd:element name="TaxCatchAllLabel" ma:index="21" nillable="true" ma:displayName="Taxonomy Catch All Column1" ma:hidden="true" ma:list="{0729da46-0308-4dd4-bc10-948bb8b78bdd}" ma:internalName="TaxCatchAllLabel" ma:readOnly="true" ma:showField="CatchAllDataLabel" ma:web="80fa5a14-001d-49fc-a373-148672bd4233">
      <xsd:complexType>
        <xsd:complexContent>
          <xsd:extension base="dms:MultiChoiceLookup">
            <xsd:sequence>
              <xsd:element name="Value" type="dms:Lookup" maxOccurs="unbounded" minOccurs="0" nillable="true"/>
            </xsd:sequence>
          </xsd:extension>
        </xsd:complexContent>
      </xsd:complexType>
    </xsd:element>
    <xsd:element name="TaxCatchAll" ma:index="22" nillable="true" ma:displayName="Taxonomy Catch All Column" ma:hidden="true" ma:list="{0729da46-0308-4dd4-bc10-948bb8b78bdd}" ma:internalName="TaxCatchAll" ma:showField="CatchAllData" ma:web="80fa5a14-001d-49fc-a373-148672bd4233">
      <xsd:complexType>
        <xsd:complexContent>
          <xsd:extension base="dms:MultiChoiceLookup">
            <xsd:sequence>
              <xsd:element name="Value" type="dms:Lookup" maxOccurs="unbounded" minOccurs="0" nillable="true"/>
            </xsd:sequence>
          </xsd:extension>
        </xsd:complexContent>
      </xsd:complexType>
    </xsd:element>
    <xsd:element name="i2be6ccaef284b9d8cadff396f0db8d6" ma:index="23" nillable="true" ma:taxonomy="true" ma:internalName="i2be6ccaef284b9d8cadff396f0db8d6" ma:taxonomyFieldName="WJEC_x0020_Subject" ma:displayName="WJEC Subject" ma:default="" ma:fieldId="{22be6cca-ef28-4b9d-8cad-ff396f0db8d6}" ma:sspId="e1033d4c-53f7-4655-8cf6-8161ad0c09ed" ma:termSetId="8c3126d1-d4d2-41e8-bc2c-f4f0690100af" ma:anchorId="00000000-0000-0000-0000-000000000000" ma:open="false" ma:isKeyword="false">
      <xsd:complexType>
        <xsd:sequence>
          <xsd:element ref="pc:Terms" minOccurs="0" maxOccurs="1"/>
        </xsd:sequence>
      </xsd:complexType>
    </xsd:element>
    <xsd:element name="aa87a6a0bdfe4bfb97a25745bc8270e2" ma:index="26" nillable="true" ma:taxonomy="true" ma:internalName="aa87a6a0bdfe4bfb97a25745bc8270e2" ma:taxonomyFieldName="WJEC_x0020_Department" ma:displayName="WJEC Department" ma:default="" ma:fieldId="{aa87a6a0-bdfe-4bfb-97a2-5745bc8270e2}" ma:taxonomyMulti="true" ma:sspId="e1033d4c-53f7-4655-8cf6-8161ad0c09ed" ma:termSetId="076cd7ee-ac20-4cd2-af1f-bceb730fade7" ma:anchorId="00000000-0000-0000-0000-000000000000" ma:open="false" ma:isKeyword="false">
      <xsd:complexType>
        <xsd:sequence>
          <xsd:element ref="pc:Terms" minOccurs="0" maxOccurs="1"/>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18" ma:displayName="Content Type"/>
        <xsd:element ref="dc:title" minOccurs="0" maxOccurs="1" ma:index="1" ma:displayName="Title"/>
        <xsd:element ref="dc:subject" minOccurs="0" maxOccurs="1"/>
        <xsd:element ref="dc:description" minOccurs="0" maxOccurs="1"/>
        <xsd:element name="keywords" minOccurs="0" maxOccurs="1" type="xsd:string" ma:index="2" ma:displayName="Keywords"/>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p:properties xmlns:p="http://schemas.microsoft.com/office/2006/metadata/properties" xmlns:xsi="http://www.w3.org/2001/XMLSchema-instance" xmlns:pc="http://schemas.microsoft.com/office/infopath/2007/PartnerControls">
  <documentManagement>
    <k48d8005054a4dd09ad49b7c837f0781 xmlns="2f2f9355-f80e-4d7b-937a-0c27cfa03643">
      <Terms xmlns="http://schemas.microsoft.com/office/infopath/2007/PartnerControls"/>
    </k48d8005054a4dd09ad49b7c837f0781>
    <WJEC_x0020_Language xmlns="2f2f9355-f80e-4d7b-937a-0c27cfa03643">
      <Value>English</Value>
    </WJEC_x0020_Language>
    <WJEC_x0020_Available_x0020_Online xmlns="2f2f9355-f80e-4d7b-937a-0c27cfa03643">false</WJEC_x0020_Available_x0020_Online>
    <WJEC_x0020_Secure_x0020_Scheduling_x0020_Start_x0020_Date xmlns="2f2f9355-f80e-4d7b-937a-0c27cfa03643" xsi:nil="true"/>
    <i2be6ccaef284b9d8cadff396f0db8d6 xmlns="2f2f9355-f80e-4d7b-937a-0c27cfa03643">
      <Terms xmlns="http://schemas.microsoft.com/office/infopath/2007/PartnerControls"/>
    </i2be6ccaef284b9d8cadff396f0db8d6>
    <TaxCatchAll xmlns="2f2f9355-f80e-4d7b-937a-0c27cfa03643"/>
    <bd6821cb7d3c4b4ab1e70668a679dc90 xmlns="2f2f9355-f80e-4d7b-937a-0c27cfa03643">
      <Terms xmlns="http://schemas.microsoft.com/office/infopath/2007/PartnerControls"/>
    </bd6821cb7d3c4b4ab1e70668a679dc90>
    <RoutingRuleDescription xmlns="http://schemas.microsoft.com/sharepoint/v3" xsi:nil="true"/>
    <PublishingExpirationDate xmlns="http://schemas.microsoft.com/sharepoint/v3" xsi:nil="true"/>
    <WJEC_x0020_Subject_x0020_Code xmlns="2f2f9355-f80e-4d7b-937a-0c27cfa03643" xsi:nil="true"/>
    <WJEC_x0020_Exam_x0020_Season xmlns="2f2f9355-f80e-4d7b-937a-0c27cfa03643" xsi:nil="true"/>
    <PublishingStartDate xmlns="http://schemas.microsoft.com/sharepoint/v3" xsi:nil="true"/>
    <WJEC_x0020_Secured_x0020_Scheduling_x0020_End_x0020_Date xmlns="2f2f9355-f80e-4d7b-937a-0c27cfa03643" xsi:nil="true"/>
    <aa87a6a0bdfe4bfb97a25745bc8270e2 xmlns="2f2f9355-f80e-4d7b-937a-0c27cfa03643">
      <Terms xmlns="http://schemas.microsoft.com/office/infopath/2007/PartnerControls"/>
    </aa87a6a0bdfe4bfb97a25745bc8270e2>
  </documentManagement>
</p:properties>
</file>

<file path=customXml/itemProps1.xml><?xml version="1.0" encoding="utf-8"?>
<ds:datastoreItem xmlns:ds="http://schemas.openxmlformats.org/officeDocument/2006/customXml" ds:itemID="{8366B57E-60CD-404A-A6AC-AC61513FA929}"/>
</file>

<file path=customXml/itemProps2.xml><?xml version="1.0" encoding="utf-8"?>
<ds:datastoreItem xmlns:ds="http://schemas.openxmlformats.org/officeDocument/2006/customXml" ds:itemID="{3D9FB68D-A36F-4F40-9DDD-C7C8C55F1F0F}"/>
</file>

<file path=customXml/itemProps3.xml><?xml version="1.0" encoding="utf-8"?>
<ds:datastoreItem xmlns:ds="http://schemas.openxmlformats.org/officeDocument/2006/customXml" ds:itemID="{175A7B5C-BAFB-45D5-BB90-9C4667508945}"/>
</file>

<file path=customXml/itemProps4.xml><?xml version="1.0" encoding="utf-8"?>
<ds:datastoreItem xmlns:ds="http://schemas.openxmlformats.org/officeDocument/2006/customXml" ds:itemID="{2773DC8F-AB9D-4910-94BF-5076350377AD}"/>
</file>

<file path=docProps/app.xml><?xml version="1.0" encoding="utf-8"?>
<Properties xmlns="http://schemas.openxmlformats.org/officeDocument/2006/extended-properties" xmlns:vt="http://schemas.openxmlformats.org/officeDocument/2006/docPropsVTypes">
  <Template>Eduqas PowerPoint Template</Template>
  <TotalTime>4650</TotalTime>
  <Words>1697</Words>
  <Application>Microsoft Office PowerPoint</Application>
  <PresentationFormat>On-screen Show (4:3)</PresentationFormat>
  <Paragraphs>506</Paragraphs>
  <Slides>57</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57</vt:i4>
      </vt:variant>
    </vt:vector>
  </HeadingPairs>
  <TitlesOfParts>
    <vt:vector size="60" baseType="lpstr">
      <vt:lpstr>Arial</vt:lpstr>
      <vt:lpstr>Calibri</vt:lpstr>
      <vt:lpstr>Eduqas PowerPoint Template</vt:lpstr>
      <vt:lpstr>PowerPoint Presentation</vt:lpstr>
      <vt:lpstr>Audio Recording</vt:lpstr>
      <vt:lpstr>Game of Two Halves</vt:lpstr>
      <vt:lpstr>Narrative - Structure</vt:lpstr>
      <vt:lpstr>Resources for teaching and learning</vt:lpstr>
      <vt:lpstr>Overall Timings</vt:lpstr>
      <vt:lpstr>Report – General Findings</vt:lpstr>
      <vt:lpstr>Comprehension Questions</vt:lpstr>
      <vt:lpstr>Tacitus Qu. 1 (Passage A)</vt:lpstr>
      <vt:lpstr>Tacitus Qu. 2 (Passage C)</vt:lpstr>
      <vt:lpstr>Tacitus Qu. 3 (Passage D)</vt:lpstr>
      <vt:lpstr>Tacitus Qu. 5 (Passage O)</vt:lpstr>
      <vt:lpstr>Ovid Qu. 1 (Passage A)</vt:lpstr>
      <vt:lpstr>Ovid Qu. 2 (Passage D)</vt:lpstr>
      <vt:lpstr>Ovid Qu. 3 (Passage H)</vt:lpstr>
      <vt:lpstr>Ovid Qu. 3 (Passage H)</vt:lpstr>
      <vt:lpstr>Comprehension Questions</vt:lpstr>
      <vt:lpstr>Tacitus Qu. 4 (Passage E)</vt:lpstr>
      <vt:lpstr>Ovid Qu. 4 (Passage I)</vt:lpstr>
      <vt:lpstr>8-Mark Questions</vt:lpstr>
      <vt:lpstr>8-Mark Questions</vt:lpstr>
      <vt:lpstr>8-Mark Questions</vt:lpstr>
      <vt:lpstr>Tacitus Qu. 5 (Passage O)</vt:lpstr>
      <vt:lpstr>Ovid Qu. 2 (Passage D)</vt:lpstr>
      <vt:lpstr>12-Mark Questions</vt:lpstr>
      <vt:lpstr>12-Mark Questions</vt:lpstr>
      <vt:lpstr>Tacitus Qu. 6</vt:lpstr>
      <vt:lpstr>Ovid Qu. 5</vt:lpstr>
      <vt:lpstr>Get It “Learned!”</vt:lpstr>
      <vt:lpstr>Getting Through It</vt:lpstr>
      <vt:lpstr>Game of Two Halves</vt:lpstr>
      <vt:lpstr>Key Historical Stuff</vt:lpstr>
      <vt:lpstr>Key Historical Stuff</vt:lpstr>
      <vt:lpstr>Key Historical Stuff</vt:lpstr>
      <vt:lpstr>Key Historical Stuff</vt:lpstr>
      <vt:lpstr>Key Historical Stuff</vt:lpstr>
      <vt:lpstr>Summary of the Text</vt:lpstr>
      <vt:lpstr>Summary of the Text</vt:lpstr>
      <vt:lpstr>Summary of the Text</vt:lpstr>
      <vt:lpstr>Summary of the Text</vt:lpstr>
      <vt:lpstr>Summary of the Text</vt:lpstr>
      <vt:lpstr>Summary of the Text</vt:lpstr>
      <vt:lpstr>Charge of maiestas</vt:lpstr>
      <vt:lpstr>Was Tiberius Behind It?</vt:lpstr>
      <vt:lpstr>Characters</vt:lpstr>
      <vt:lpstr>Characters - Germanicus</vt:lpstr>
      <vt:lpstr>Characters - Piso</vt:lpstr>
      <vt:lpstr>Characters - Plancina</vt:lpstr>
      <vt:lpstr>Characters - Tiberius</vt:lpstr>
      <vt:lpstr>I Claudius</vt:lpstr>
      <vt:lpstr>12-Marker</vt:lpstr>
      <vt:lpstr>Sympathy / Admiration</vt:lpstr>
      <vt:lpstr>Any Sympathy for Piso?</vt:lpstr>
      <vt:lpstr>Interesting / Exciting</vt:lpstr>
      <vt:lpstr>Plancina the Real Villain?</vt:lpstr>
      <vt:lpstr>Only G Admirable?</vt:lpstr>
      <vt:lpstr>finis (tandem!)</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WJEC</dc:creator>
  <cp:lastModifiedBy>Matt</cp:lastModifiedBy>
  <cp:revision>71</cp:revision>
  <cp:lastPrinted>2014-04-03T15:37:56Z</cp:lastPrinted>
  <dcterms:created xsi:type="dcterms:W3CDTF">2015-10-08T10:06:49Z</dcterms:created>
  <dcterms:modified xsi:type="dcterms:W3CDTF">2018-10-30T14:38:57Z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0x010100583296ED6F215A478B2C2375C6FC172C00DF545A024507434AA1EBD2B5805653F0</vt:lpwstr>
  </property>
  <property fmtid="{D5CDD505-2E9C-101B-9397-08002B2CF9AE}" pid="3" name="WJEC_x0020_Audiences">
    <vt:lpwstr/>
  </property>
  <property fmtid="{D5CDD505-2E9C-101B-9397-08002B2CF9AE}" pid="4" name="WJEC_x0020_Department">
    <vt:lpwstr/>
  </property>
  <property fmtid="{D5CDD505-2E9C-101B-9397-08002B2CF9AE}" pid="5" name="WJEC Department">
    <vt:lpwstr/>
  </property>
  <property fmtid="{D5CDD505-2E9C-101B-9397-08002B2CF9AE}" pid="6" name="WJEC Audiences">
    <vt:lpwstr/>
  </property>
</Properties>
</file>