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43"/>
  </p:notesMasterIdLst>
  <p:handoutMasterIdLst>
    <p:handoutMasterId r:id="rId44"/>
  </p:handoutMasterIdLst>
  <p:sldIdLst>
    <p:sldId id="256" r:id="rId6"/>
    <p:sldId id="301" r:id="rId7"/>
    <p:sldId id="293" r:id="rId8"/>
    <p:sldId id="363" r:id="rId9"/>
    <p:sldId id="312" r:id="rId10"/>
    <p:sldId id="366" r:id="rId11"/>
    <p:sldId id="295" r:id="rId12"/>
    <p:sldId id="368" r:id="rId13"/>
    <p:sldId id="367" r:id="rId14"/>
    <p:sldId id="365" r:id="rId15"/>
    <p:sldId id="364" r:id="rId16"/>
    <p:sldId id="347" r:id="rId17"/>
    <p:sldId id="369" r:id="rId18"/>
    <p:sldId id="370" r:id="rId19"/>
    <p:sldId id="348" r:id="rId20"/>
    <p:sldId id="371" r:id="rId21"/>
    <p:sldId id="372" r:id="rId22"/>
    <p:sldId id="300" r:id="rId23"/>
    <p:sldId id="319" r:id="rId24"/>
    <p:sldId id="320" r:id="rId25"/>
    <p:sldId id="323" r:id="rId26"/>
    <p:sldId id="326" r:id="rId27"/>
    <p:sldId id="322" r:id="rId28"/>
    <p:sldId id="358" r:id="rId29"/>
    <p:sldId id="294" r:id="rId30"/>
    <p:sldId id="302" r:id="rId31"/>
    <p:sldId id="304" r:id="rId32"/>
    <p:sldId id="303" r:id="rId33"/>
    <p:sldId id="308" r:id="rId34"/>
    <p:sldId id="314" r:id="rId35"/>
    <p:sldId id="306" r:id="rId36"/>
    <p:sldId id="318" r:id="rId37"/>
    <p:sldId id="307" r:id="rId38"/>
    <p:sldId id="316" r:id="rId39"/>
    <p:sldId id="299" r:id="rId40"/>
    <p:sldId id="374" r:id="rId41"/>
    <p:sldId id="373" r:id="rId42"/>
  </p:sldIdLst>
  <p:sldSz cx="12169775"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87" autoAdjust="0"/>
    <p:restoredTop sz="75937" autoAdjust="0"/>
  </p:normalViewPr>
  <p:slideViewPr>
    <p:cSldViewPr snapToGrid="0" snapToObjects="1">
      <p:cViewPr>
        <p:scale>
          <a:sx n="60" d="100"/>
          <a:sy n="60" d="100"/>
        </p:scale>
        <p:origin x="-1074" y="-564"/>
      </p:cViewPr>
      <p:guideLst>
        <p:guide orient="horz" pos="2160"/>
        <p:guide pos="3833"/>
      </p:guideLst>
    </p:cSldViewPr>
  </p:slideViewPr>
  <p:notesTextViewPr>
    <p:cViewPr>
      <p:scale>
        <a:sx n="100" d="100"/>
        <a:sy n="100" d="100"/>
      </p:scale>
      <p:origin x="0" y="0"/>
    </p:cViewPr>
  </p:notesTextViewPr>
  <p:notesViewPr>
    <p:cSldViewPr snapToGrid="0" snapToObjects="1">
      <p:cViewPr varScale="1">
        <p:scale>
          <a:sx n="43" d="100"/>
          <a:sy n="43" d="100"/>
        </p:scale>
        <p:origin x="-1386" y="-10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4187"/>
          </a:xfrm>
          <a:prstGeom prst="rect">
            <a:avLst/>
          </a:prstGeom>
        </p:spPr>
        <p:txBody>
          <a:bodyPr vert="horz" lIns="91440" tIns="45720" rIns="91440" bIns="45720" rtlCol="0"/>
          <a:lstStyle>
            <a:lvl1pPr algn="r">
              <a:defRPr sz="1200"/>
            </a:lvl1pPr>
          </a:lstStyle>
          <a:p>
            <a:fld id="{FBF0AB5F-7860-4E33-906B-AD7EB4756A63}" type="datetimeFigureOut">
              <a:rPr lang="en-GB" smtClean="0"/>
              <a:t>09/02/2017</a:t>
            </a:fld>
            <a:endParaRPr lang="en-GB"/>
          </a:p>
        </p:txBody>
      </p:sp>
      <p:sp>
        <p:nvSpPr>
          <p:cNvPr id="4" name="Footer Placeholder 3"/>
          <p:cNvSpPr>
            <a:spLocks noGrp="1"/>
          </p:cNvSpPr>
          <p:nvPr>
            <p:ph type="ftr" sz="quarter" idx="2"/>
          </p:nvPr>
        </p:nvSpPr>
        <p:spPr>
          <a:xfrm>
            <a:off x="0" y="9378485"/>
            <a:ext cx="2946400" cy="4941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485"/>
            <a:ext cx="2946400" cy="494187"/>
          </a:xfrm>
          <a:prstGeom prst="rect">
            <a:avLst/>
          </a:prstGeom>
        </p:spPr>
        <p:txBody>
          <a:bodyPr vert="horz" lIns="91440" tIns="45720" rIns="91440" bIns="45720" rtlCol="0" anchor="b"/>
          <a:lstStyle>
            <a:lvl1pPr algn="r">
              <a:defRPr sz="1200"/>
            </a:lvl1pPr>
          </a:lstStyle>
          <a:p>
            <a:fld id="{45285199-F527-48BA-B574-57A2D623598B}" type="slidenum">
              <a:rPr lang="en-GB" smtClean="0"/>
              <a:t>‹#›</a:t>
            </a:fld>
            <a:endParaRPr lang="en-GB"/>
          </a:p>
        </p:txBody>
      </p:sp>
    </p:spTree>
    <p:extLst>
      <p:ext uri="{BB962C8B-B14F-4D97-AF65-F5344CB8AC3E}">
        <p14:creationId xmlns:p14="http://schemas.microsoft.com/office/powerpoint/2010/main" val="1784201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418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4187"/>
          </a:xfrm>
          <a:prstGeom prst="rect">
            <a:avLst/>
          </a:prstGeom>
        </p:spPr>
        <p:txBody>
          <a:bodyPr vert="horz" lIns="91440" tIns="45720" rIns="91440" bIns="45720" rtlCol="0"/>
          <a:lstStyle>
            <a:lvl1pPr algn="r">
              <a:defRPr sz="1200"/>
            </a:lvl1pPr>
          </a:lstStyle>
          <a:p>
            <a:fld id="{9169E6F6-7E13-44F4-91A0-862E6796959C}" type="datetimeFigureOut">
              <a:rPr lang="en-GB" smtClean="0"/>
              <a:t>09/02/2017</a:t>
            </a:fld>
            <a:endParaRPr lang="en-GB"/>
          </a:p>
        </p:txBody>
      </p:sp>
      <p:sp>
        <p:nvSpPr>
          <p:cNvPr id="4" name="Slide Image Placeholder 3"/>
          <p:cNvSpPr>
            <a:spLocks noGrp="1" noRot="1" noChangeAspect="1"/>
          </p:cNvSpPr>
          <p:nvPr>
            <p:ph type="sldImg" idx="2"/>
          </p:nvPr>
        </p:nvSpPr>
        <p:spPr>
          <a:xfrm>
            <a:off x="114300" y="739775"/>
            <a:ext cx="6569075"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690822"/>
            <a:ext cx="5438775" cy="44429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8485"/>
            <a:ext cx="2946400" cy="49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378485"/>
            <a:ext cx="2946400" cy="494187"/>
          </a:xfrm>
          <a:prstGeom prst="rect">
            <a:avLst/>
          </a:prstGeom>
        </p:spPr>
        <p:txBody>
          <a:bodyPr vert="horz" lIns="91440" tIns="45720" rIns="91440" bIns="45720" rtlCol="0" anchor="b"/>
          <a:lstStyle>
            <a:lvl1pPr algn="r">
              <a:defRPr sz="1200"/>
            </a:lvl1pPr>
          </a:lstStyle>
          <a:p>
            <a:fld id="{F3903FFD-2BC7-4F38-A0A9-81AEB59B550D}" type="slidenum">
              <a:rPr lang="en-GB" smtClean="0"/>
              <a:t>‹#›</a:t>
            </a:fld>
            <a:endParaRPr lang="en-GB"/>
          </a:p>
        </p:txBody>
      </p:sp>
    </p:spTree>
    <p:extLst>
      <p:ext uri="{BB962C8B-B14F-4D97-AF65-F5344CB8AC3E}">
        <p14:creationId xmlns:p14="http://schemas.microsoft.com/office/powerpoint/2010/main" val="2086039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9</a:t>
            </a:fld>
            <a:endParaRPr lang="en-GB"/>
          </a:p>
        </p:txBody>
      </p:sp>
    </p:spTree>
    <p:extLst>
      <p:ext uri="{BB962C8B-B14F-4D97-AF65-F5344CB8AC3E}">
        <p14:creationId xmlns:p14="http://schemas.microsoft.com/office/powerpoint/2010/main" val="3359826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Could flag up the fact that a summary of all of the theories has been included in the specification as an appendix.</a:t>
            </a:r>
          </a:p>
          <a:p>
            <a:endParaRPr lang="en-GB" dirty="0" smtClean="0"/>
          </a:p>
          <a:p>
            <a:r>
              <a:rPr lang="en-GB" dirty="0" smtClean="0"/>
              <a:t>Could briefly discuss the way in which one or two of the specified theories could be applied to the set products.</a:t>
            </a:r>
          </a:p>
          <a:p>
            <a:endParaRPr lang="en-GB" dirty="0" smtClean="0"/>
          </a:p>
          <a:p>
            <a:r>
              <a:rPr lang="en-GB" dirty="0" smtClean="0"/>
              <a:t>E.g. The way in which Butler’s notion of performativity, (possibly the most challenging critical theory that the A Level subject content requires students to engage with) could be applied to </a:t>
            </a:r>
            <a:r>
              <a:rPr lang="en-GB" i="1" dirty="0" smtClean="0"/>
              <a:t>Humans</a:t>
            </a:r>
            <a:r>
              <a:rPr lang="en-GB" dirty="0" smtClean="0"/>
              <a:t>  and </a:t>
            </a:r>
            <a:r>
              <a:rPr lang="en-GB" i="1" dirty="0" smtClean="0"/>
              <a:t>The Jinx</a:t>
            </a:r>
            <a:r>
              <a:rPr lang="en-GB" dirty="0" smtClean="0"/>
              <a:t>, and, indeed, how those texts may make Butler’s ideas seem much more accessible to students.</a:t>
            </a:r>
          </a:p>
          <a:p>
            <a:endParaRPr lang="en-GB" dirty="0" smtClean="0"/>
          </a:p>
          <a:p>
            <a:pPr>
              <a:buFont typeface="Arial" pitchFamily="34" charset="0"/>
              <a:buChar char="•"/>
            </a:pPr>
            <a:r>
              <a:rPr lang="en-GB" dirty="0" smtClean="0"/>
              <a:t> For instance, in </a:t>
            </a:r>
            <a:r>
              <a:rPr lang="en-GB" i="1" dirty="0" smtClean="0"/>
              <a:t>Humans</a:t>
            </a:r>
            <a:r>
              <a:rPr lang="en-GB" dirty="0" smtClean="0"/>
              <a:t>, the Synths could also be seen to embody this idea (e.g. the way in which the Synths, as androids, </a:t>
            </a:r>
            <a:r>
              <a:rPr lang="en-GB" i="1" dirty="0" smtClean="0"/>
              <a:t>act </a:t>
            </a:r>
            <a:r>
              <a:rPr lang="en-GB" dirty="0" smtClean="0"/>
              <a:t>like humans although lacking a human essence).</a:t>
            </a:r>
          </a:p>
          <a:p>
            <a:pPr>
              <a:buFont typeface="Arial" pitchFamily="34" charset="0"/>
              <a:buChar char="•"/>
            </a:pPr>
            <a:endParaRPr lang="en-GB" dirty="0" smtClean="0"/>
          </a:p>
          <a:p>
            <a:pPr>
              <a:buFont typeface="Arial" pitchFamily="34" charset="0"/>
              <a:buChar char="•"/>
            </a:pPr>
            <a:r>
              <a:rPr lang="en-GB" dirty="0" smtClean="0"/>
              <a:t> Butler’s theory of gender performativity could also be applied to </a:t>
            </a:r>
            <a:r>
              <a:rPr lang="en-GB" i="1" dirty="0" smtClean="0"/>
              <a:t>The Jinx</a:t>
            </a:r>
            <a:r>
              <a:rPr lang="en-GB" dirty="0" smtClean="0"/>
              <a:t> (e.g. we learn that Robert Durst assumed a female identity in Galveston, Texas, where one of the murders was committed (he rented an apartment in the name of Dorothy </a:t>
            </a:r>
            <a:r>
              <a:rPr lang="en-GB" dirty="0" err="1" smtClean="0"/>
              <a:t>Ciner</a:t>
            </a:r>
            <a:r>
              <a:rPr lang="en-GB" dirty="0" smtClean="0"/>
              <a:t> and dressed as a woman when staying there).</a:t>
            </a:r>
          </a:p>
        </p:txBody>
      </p:sp>
      <p:sp>
        <p:nvSpPr>
          <p:cNvPr id="4" name="Slide Number Placeholder 3"/>
          <p:cNvSpPr>
            <a:spLocks noGrp="1"/>
          </p:cNvSpPr>
          <p:nvPr>
            <p:ph type="sldNum" sz="quarter" idx="10"/>
          </p:nvPr>
        </p:nvSpPr>
        <p:spPr/>
        <p:txBody>
          <a:bodyPr/>
          <a:lstStyle/>
          <a:p>
            <a:fld id="{F3903FFD-2BC7-4F38-A0A9-81AEB59B550D}" type="slidenum">
              <a:rPr lang="en-GB" smtClean="0"/>
              <a:t>23</a:t>
            </a:fld>
            <a:endParaRPr lang="en-GB"/>
          </a:p>
        </p:txBody>
      </p:sp>
    </p:spTree>
    <p:extLst>
      <p:ext uri="{BB962C8B-B14F-4D97-AF65-F5344CB8AC3E}">
        <p14:creationId xmlns:p14="http://schemas.microsoft.com/office/powerpoint/2010/main" val="2975750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Emphasise that there will be plenty</a:t>
            </a:r>
            <a:r>
              <a:rPr lang="en-GB" baseline="0" dirty="0" smtClean="0"/>
              <a:t> of choice and flexibility in terms of the set briefs that will be offered</a:t>
            </a:r>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26</a:t>
            </a:fld>
            <a:endParaRPr lang="en-GB"/>
          </a:p>
        </p:txBody>
      </p:sp>
    </p:spTree>
    <p:extLst>
      <p:ext uri="{BB962C8B-B14F-4D97-AF65-F5344CB8AC3E}">
        <p14:creationId xmlns:p14="http://schemas.microsoft.com/office/powerpoint/2010/main" val="3467259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Although this</a:t>
            </a:r>
            <a:r>
              <a:rPr lang="en-GB" baseline="0" dirty="0" smtClean="0"/>
              <a:t> component is 30% (compared with 50% internally assessed work in the current spec), the entire 30% is based on practical production work – no written work is assessed here.</a:t>
            </a:r>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27</a:t>
            </a:fld>
            <a:endParaRPr lang="en-GB"/>
          </a:p>
        </p:txBody>
      </p:sp>
    </p:spTree>
    <p:extLst>
      <p:ext uri="{BB962C8B-B14F-4D97-AF65-F5344CB8AC3E}">
        <p14:creationId xmlns:p14="http://schemas.microsoft.com/office/powerpoint/2010/main" val="11318404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Key differences between AS &amp; A level:</a:t>
            </a:r>
          </a:p>
          <a:p>
            <a:pPr marL="171450" indent="-171450">
              <a:buFontTx/>
              <a:buChar char="-"/>
            </a:pPr>
            <a:r>
              <a:rPr lang="en-GB" baseline="0" dirty="0" smtClean="0"/>
              <a:t>Single production in one form at AS; cross-media production at A level, demonstrating digital convergence through symbiotically linked products.</a:t>
            </a:r>
          </a:p>
          <a:p>
            <a:pPr marL="171450" indent="-171450">
              <a:buFontTx/>
              <a:buChar char="-"/>
            </a:pPr>
            <a:r>
              <a:rPr lang="en-GB" baseline="0" dirty="0" smtClean="0"/>
              <a:t>Increased amount of work at A level and longer statement of aims &amp; intentions</a:t>
            </a:r>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28</a:t>
            </a:fld>
            <a:endParaRPr lang="en-GB"/>
          </a:p>
        </p:txBody>
      </p:sp>
    </p:spTree>
    <p:extLst>
      <p:ext uri="{BB962C8B-B14F-4D97-AF65-F5344CB8AC3E}">
        <p14:creationId xmlns:p14="http://schemas.microsoft.com/office/powerpoint/2010/main" val="39541063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29</a:t>
            </a:fld>
            <a:endParaRPr lang="en-GB"/>
          </a:p>
        </p:txBody>
      </p:sp>
    </p:spTree>
    <p:extLst>
      <p:ext uri="{BB962C8B-B14F-4D97-AF65-F5344CB8AC3E}">
        <p14:creationId xmlns:p14="http://schemas.microsoft.com/office/powerpoint/2010/main" val="24108755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p:txBody>
      </p:sp>
      <p:sp>
        <p:nvSpPr>
          <p:cNvPr id="4" name="Slide Number Placeholder 3"/>
          <p:cNvSpPr>
            <a:spLocks noGrp="1"/>
          </p:cNvSpPr>
          <p:nvPr>
            <p:ph type="sldNum" sz="quarter" idx="10"/>
          </p:nvPr>
        </p:nvSpPr>
        <p:spPr/>
        <p:txBody>
          <a:bodyPr/>
          <a:lstStyle/>
          <a:p>
            <a:fld id="{F3903FFD-2BC7-4F38-A0A9-81AEB59B550D}" type="slidenum">
              <a:rPr lang="en-GB" smtClean="0"/>
              <a:t>30</a:t>
            </a:fld>
            <a:endParaRPr lang="en-GB"/>
          </a:p>
        </p:txBody>
      </p:sp>
    </p:spTree>
    <p:extLst>
      <p:ext uri="{BB962C8B-B14F-4D97-AF65-F5344CB8AC3E}">
        <p14:creationId xmlns:p14="http://schemas.microsoft.com/office/powerpoint/2010/main" val="3049215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Include a copy of the cover sheet in the pack &amp; refer to in this section</a:t>
            </a:r>
          </a:p>
          <a:p>
            <a:endParaRPr lang="en-GB" dirty="0" smtClean="0"/>
          </a:p>
          <a:p>
            <a:r>
              <a:rPr lang="en-GB" dirty="0" smtClean="0"/>
              <a:t>Teachers can advise learners about the brief and ensure that they fully understand the requirements of the component.</a:t>
            </a:r>
          </a:p>
          <a:p>
            <a:endParaRPr lang="en-GB" dirty="0" smtClean="0"/>
          </a:p>
          <a:p>
            <a:r>
              <a:rPr lang="en-GB" dirty="0" smtClean="0"/>
              <a:t>During production teachers can offer</a:t>
            </a:r>
            <a:r>
              <a:rPr lang="en-GB" baseline="0" dirty="0" smtClean="0"/>
              <a:t> practical advice </a:t>
            </a:r>
            <a:r>
              <a:rPr lang="en-GB" dirty="0" smtClean="0"/>
              <a:t>on how to operate equipment/ health and safety considerations etc. They can offer general advice</a:t>
            </a:r>
            <a:r>
              <a:rPr lang="en-GB" baseline="0" dirty="0" smtClean="0"/>
              <a:t> on what needs to be improved but not HOW those improvements could be made. </a:t>
            </a:r>
          </a:p>
          <a:p>
            <a:r>
              <a:rPr lang="en-GB" baseline="0" dirty="0" smtClean="0"/>
              <a:t>E.g. It would be acceptable for a teacher to suggest that generic conventions could be applied more fully to a production. It would not be acceptable for the teacher to give detailed suggestions of which specific generic conventions could be applied and how the learner should apply them.</a:t>
            </a:r>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31</a:t>
            </a:fld>
            <a:endParaRPr lang="en-GB"/>
          </a:p>
        </p:txBody>
      </p:sp>
    </p:spTree>
    <p:extLst>
      <p:ext uri="{BB962C8B-B14F-4D97-AF65-F5344CB8AC3E}">
        <p14:creationId xmlns:p14="http://schemas.microsoft.com/office/powerpoint/2010/main" val="31471136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endParaRPr lang="en-GB" baseline="0" dirty="0" smtClean="0"/>
          </a:p>
          <a:p>
            <a:r>
              <a:rPr lang="en-GB" baseline="0" dirty="0" smtClean="0"/>
              <a:t>Suitable equipment and needs to be available to learners and appropriate software may be used, however there should not be an over-reliance on pre-existing templates. Work should be original and created/ designed by the learner.</a:t>
            </a:r>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32</a:t>
            </a:fld>
            <a:endParaRPr lang="en-GB"/>
          </a:p>
        </p:txBody>
      </p:sp>
    </p:spTree>
    <p:extLst>
      <p:ext uri="{BB962C8B-B14F-4D97-AF65-F5344CB8AC3E}">
        <p14:creationId xmlns:p14="http://schemas.microsoft.com/office/powerpoint/2010/main" val="31471136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The intended</a:t>
            </a:r>
            <a:r>
              <a:rPr lang="en-GB" baseline="0" dirty="0" smtClean="0"/>
              <a:t> audience for the product should be clear from the use of media language, representations etc.</a:t>
            </a:r>
          </a:p>
          <a:p>
            <a:r>
              <a:rPr lang="en-GB" baseline="0" dirty="0" smtClean="0"/>
              <a:t>The construction of the product needs to demonstrate knowledge and understanding of the theoretical framework e.g. conveying ideology through the anchoring of images and language in a magazine.</a:t>
            </a:r>
          </a:p>
          <a:p>
            <a:r>
              <a:rPr lang="en-GB" baseline="0" dirty="0" smtClean="0"/>
              <a:t>The industry context  should be evident in terms of, for example, the ‘mainstream’ or ‘independent’ nature of the product, its values and ideologies, its production values etc.</a:t>
            </a:r>
          </a:p>
          <a:p>
            <a:r>
              <a:rPr lang="en-GB" baseline="0" dirty="0" smtClean="0"/>
              <a:t>At A level the links between products need to be clear (e.g. a coherent and consistent ‘house style’) and meaningful/ appropriate to the purpose e.g. a website for a new TV programme might expand upon elements of the programme (e.g. the issues explored), offer audiences ‘exclusive’ additional content, ways of interacting etc. appropriate to the industry context and target audience.</a:t>
            </a:r>
            <a:endParaRPr lang="en-GB" dirty="0" smtClean="0"/>
          </a:p>
        </p:txBody>
      </p:sp>
      <p:sp>
        <p:nvSpPr>
          <p:cNvPr id="4" name="Slide Number Placeholder 3"/>
          <p:cNvSpPr>
            <a:spLocks noGrp="1"/>
          </p:cNvSpPr>
          <p:nvPr>
            <p:ph type="sldNum" sz="quarter" idx="10"/>
          </p:nvPr>
        </p:nvSpPr>
        <p:spPr/>
        <p:txBody>
          <a:bodyPr/>
          <a:lstStyle/>
          <a:p>
            <a:fld id="{F3903FFD-2BC7-4F38-A0A9-81AEB59B550D}" type="slidenum">
              <a:rPr lang="en-GB" smtClean="0"/>
              <a:t>33</a:t>
            </a:fld>
            <a:endParaRPr lang="en-GB"/>
          </a:p>
        </p:txBody>
      </p:sp>
    </p:spTree>
    <p:extLst>
      <p:ext uri="{BB962C8B-B14F-4D97-AF65-F5344CB8AC3E}">
        <p14:creationId xmlns:p14="http://schemas.microsoft.com/office/powerpoint/2010/main" val="4135962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F3903FFD-2BC7-4F38-A0A9-81AEB59B550D}" type="slidenum">
              <a:rPr lang="en-GB" smtClean="0"/>
              <a:t>12</a:t>
            </a:fld>
            <a:endParaRPr lang="en-GB"/>
          </a:p>
        </p:txBody>
      </p:sp>
    </p:spTree>
    <p:extLst>
      <p:ext uri="{BB962C8B-B14F-4D97-AF65-F5344CB8AC3E}">
        <p14:creationId xmlns:p14="http://schemas.microsoft.com/office/powerpoint/2010/main" val="1624301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F3903FFD-2BC7-4F38-A0A9-81AEB59B550D}" type="slidenum">
              <a:rPr lang="en-GB" smtClean="0"/>
              <a:t>15</a:t>
            </a:fld>
            <a:endParaRPr lang="en-GB"/>
          </a:p>
        </p:txBody>
      </p:sp>
    </p:spTree>
    <p:extLst>
      <p:ext uri="{BB962C8B-B14F-4D97-AF65-F5344CB8AC3E}">
        <p14:creationId xmlns:p14="http://schemas.microsoft.com/office/powerpoint/2010/main" val="187080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For newspapers, centres select</a:t>
            </a:r>
            <a:r>
              <a:rPr lang="en-GB" baseline="0" dirty="0" smtClean="0"/>
              <a:t> an edition of a newspaper to study</a:t>
            </a:r>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17</a:t>
            </a:fld>
            <a:endParaRPr lang="en-GB"/>
          </a:p>
        </p:txBody>
      </p:sp>
    </p:spTree>
    <p:extLst>
      <p:ext uri="{BB962C8B-B14F-4D97-AF65-F5344CB8AC3E}">
        <p14:creationId xmlns:p14="http://schemas.microsoft.com/office/powerpoint/2010/main" val="155544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Section</a:t>
            </a:r>
            <a:r>
              <a:rPr lang="en-GB" baseline="0" dirty="0" smtClean="0"/>
              <a:t> A – comparison of unseen with </a:t>
            </a:r>
            <a:r>
              <a:rPr lang="en-GB" dirty="0" smtClean="0"/>
              <a:t>product in the same or different form</a:t>
            </a:r>
            <a:endParaRPr lang="en-GB" dirty="0"/>
          </a:p>
        </p:txBody>
      </p:sp>
      <p:sp>
        <p:nvSpPr>
          <p:cNvPr id="4" name="Slide Number Placeholder 3"/>
          <p:cNvSpPr>
            <a:spLocks noGrp="1"/>
          </p:cNvSpPr>
          <p:nvPr>
            <p:ph type="sldNum" sz="quarter" idx="10"/>
          </p:nvPr>
        </p:nvSpPr>
        <p:spPr/>
        <p:txBody>
          <a:bodyPr/>
          <a:lstStyle/>
          <a:p>
            <a:fld id="{F3903FFD-2BC7-4F38-A0A9-81AEB59B550D}" type="slidenum">
              <a:rPr lang="en-GB" smtClean="0"/>
              <a:t>18</a:t>
            </a:fld>
            <a:endParaRPr lang="en-GB"/>
          </a:p>
        </p:txBody>
      </p:sp>
    </p:spTree>
    <p:extLst>
      <p:ext uri="{BB962C8B-B14F-4D97-AF65-F5344CB8AC3E}">
        <p14:creationId xmlns:p14="http://schemas.microsoft.com/office/powerpoint/2010/main" val="368495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76C3E25A-B99C-4B31-9EE4-2E35004CF26C}" type="slidenum">
              <a:rPr lang="en-GB" smtClean="0"/>
              <a:pPr/>
              <a:t>19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endParaRPr lang="en-GB" i="0" baseline="0" dirty="0" smtClean="0"/>
          </a:p>
        </p:txBody>
      </p:sp>
      <p:sp>
        <p:nvSpPr>
          <p:cNvPr id="4" name="Slide Number Placeholder 3"/>
          <p:cNvSpPr>
            <a:spLocks noGrp="1"/>
          </p:cNvSpPr>
          <p:nvPr>
            <p:ph type="sldNum" sz="quarter" idx="10"/>
          </p:nvPr>
        </p:nvSpPr>
        <p:spPr/>
        <p:txBody>
          <a:bodyPr/>
          <a:lstStyle/>
          <a:p>
            <a:fld id="{F3903FFD-2BC7-4F38-A0A9-81AEB59B550D}" type="slidenum">
              <a:rPr lang="en-GB" smtClean="0"/>
              <a:t>20</a:t>
            </a:fld>
            <a:endParaRPr lang="en-GB"/>
          </a:p>
        </p:txBody>
      </p:sp>
    </p:spTree>
    <p:extLst>
      <p:ext uri="{BB962C8B-B14F-4D97-AF65-F5344CB8AC3E}">
        <p14:creationId xmlns:p14="http://schemas.microsoft.com/office/powerpoint/2010/main" val="2906582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Emphasise the point that centres won’t have to try to source the magazine for themselves – we’ll scan each one and make it available via our website.</a:t>
            </a:r>
          </a:p>
          <a:p>
            <a:endParaRPr lang="en-GB" dirty="0" smtClean="0"/>
          </a:p>
          <a:p>
            <a:r>
              <a:rPr lang="en-GB" dirty="0" smtClean="0"/>
              <a:t>Again, it might be worth pointing out that studying a media product made before 1970 is an OFQUAL requirement and that our decision to meet this requirement through magazines from the 1960s is because we think students are likely to find this more engaging (e.g. magazines often provide a fascinating insight into the values of the time in which they’re produced).</a:t>
            </a:r>
          </a:p>
        </p:txBody>
      </p:sp>
      <p:sp>
        <p:nvSpPr>
          <p:cNvPr id="4" name="Slide Number Placeholder 3"/>
          <p:cNvSpPr>
            <a:spLocks noGrp="1"/>
          </p:cNvSpPr>
          <p:nvPr>
            <p:ph type="sldNum" sz="quarter" idx="10"/>
          </p:nvPr>
        </p:nvSpPr>
        <p:spPr/>
        <p:txBody>
          <a:bodyPr/>
          <a:lstStyle/>
          <a:p>
            <a:fld id="{F3903FFD-2BC7-4F38-A0A9-81AEB59B550D}" type="slidenum">
              <a:rPr lang="en-GB" smtClean="0"/>
              <a:t>21</a:t>
            </a:fld>
            <a:endParaRPr lang="en-GB"/>
          </a:p>
        </p:txBody>
      </p:sp>
    </p:spTree>
    <p:extLst>
      <p:ext uri="{BB962C8B-B14F-4D97-AF65-F5344CB8AC3E}">
        <p14:creationId xmlns:p14="http://schemas.microsoft.com/office/powerpoint/2010/main" val="17556661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 y="739775"/>
            <a:ext cx="6569075" cy="3703638"/>
          </a:xfrm>
        </p:spPr>
      </p:sp>
      <p:sp>
        <p:nvSpPr>
          <p:cNvPr id="3" name="Notes Placeholder 2"/>
          <p:cNvSpPr>
            <a:spLocks noGrp="1"/>
          </p:cNvSpPr>
          <p:nvPr>
            <p:ph type="body" idx="1"/>
          </p:nvPr>
        </p:nvSpPr>
        <p:spPr/>
        <p:txBody>
          <a:bodyPr/>
          <a:lstStyle/>
          <a:p>
            <a:r>
              <a:rPr lang="en-GB" dirty="0" smtClean="0"/>
              <a:t>Briefly discuss the rationale for choosing blogs as the set products for online media: </a:t>
            </a:r>
          </a:p>
          <a:p>
            <a:endParaRPr lang="en-GB" dirty="0" smtClean="0"/>
          </a:p>
          <a:p>
            <a:pPr>
              <a:buFont typeface="Arial" pitchFamily="34" charset="0"/>
              <a:buChar char="•"/>
            </a:pPr>
            <a:r>
              <a:rPr lang="en-GB" dirty="0" smtClean="0"/>
              <a:t> Could point out that bloggers, vloggers and YouTubers have become an increasingly significant part of the media landscape in recent years (each of these figures has a huge online following; there are even waxworks of Alfie and </a:t>
            </a:r>
            <a:r>
              <a:rPr lang="en-GB" dirty="0" err="1" smtClean="0"/>
              <a:t>Zoella</a:t>
            </a:r>
            <a:r>
              <a:rPr lang="en-GB" dirty="0" smtClean="0"/>
              <a:t> in Madame </a:t>
            </a:r>
            <a:r>
              <a:rPr lang="en-GB" dirty="0" err="1" smtClean="0"/>
              <a:t>Tussauds</a:t>
            </a:r>
            <a:r>
              <a:rPr lang="en-GB" dirty="0" smtClean="0"/>
              <a:t>!)</a:t>
            </a:r>
          </a:p>
          <a:p>
            <a:endParaRPr lang="en-GB" dirty="0" smtClean="0"/>
          </a:p>
          <a:p>
            <a:pPr>
              <a:buFont typeface="Arial" pitchFamily="34" charset="0"/>
              <a:buChar char="•"/>
            </a:pPr>
            <a:r>
              <a:rPr lang="en-GB" dirty="0" smtClean="0"/>
              <a:t> there’s also a vast industry that has grown up around these bloggers (see Disney’s involvement with </a:t>
            </a:r>
            <a:r>
              <a:rPr lang="en-GB" dirty="0" err="1" smtClean="0"/>
              <a:t>PewDiePie’s</a:t>
            </a:r>
            <a:r>
              <a:rPr lang="en-GB" dirty="0" smtClean="0"/>
              <a:t> </a:t>
            </a:r>
            <a:r>
              <a:rPr lang="en-GB" dirty="0" err="1" smtClean="0"/>
              <a:t>Revelmode</a:t>
            </a:r>
            <a:r>
              <a:rPr lang="en-GB" dirty="0" smtClean="0"/>
              <a:t> network of YouTubers, for example) or the way in which Alfie </a:t>
            </a:r>
            <a:r>
              <a:rPr lang="en-GB" dirty="0" err="1" smtClean="0"/>
              <a:t>Deyes</a:t>
            </a:r>
            <a:r>
              <a:rPr lang="en-GB" dirty="0" smtClean="0"/>
              <a:t> and </a:t>
            </a:r>
            <a:r>
              <a:rPr lang="en-GB" dirty="0" err="1" smtClean="0"/>
              <a:t>Zoella</a:t>
            </a:r>
            <a:r>
              <a:rPr lang="en-GB" dirty="0" smtClean="0"/>
              <a:t> have also crossed over into the publishing industry</a:t>
            </a:r>
          </a:p>
          <a:p>
            <a:endParaRPr lang="en-GB" dirty="0" smtClean="0"/>
          </a:p>
          <a:p>
            <a:pPr>
              <a:buFont typeface="Arial" pitchFamily="34" charset="0"/>
              <a:buChar char="•"/>
            </a:pPr>
            <a:r>
              <a:rPr lang="en-GB" dirty="0" smtClean="0"/>
              <a:t> students are likely to be familiar with these products and can engage with them quite readily</a:t>
            </a:r>
          </a:p>
          <a:p>
            <a:pPr>
              <a:buFont typeface="Arial" pitchFamily="34" charset="0"/>
              <a:buChar char="•"/>
            </a:pPr>
            <a:endParaRPr lang="en-GB" dirty="0" smtClean="0"/>
          </a:p>
          <a:p>
            <a:pPr>
              <a:buFont typeface="Arial" pitchFamily="34" charset="0"/>
              <a:buChar char="•"/>
            </a:pPr>
            <a:r>
              <a:rPr lang="en-GB" dirty="0" smtClean="0"/>
              <a:t> Another reason for our choice of blogs and vlogs is because one of the elements of representation that students are required to study according to the subject content for Media Studies is self-representation. Blogs and vlogs provide the perfect opportunity for students to explore this.</a:t>
            </a:r>
          </a:p>
        </p:txBody>
      </p:sp>
      <p:sp>
        <p:nvSpPr>
          <p:cNvPr id="4" name="Slide Number Placeholder 3"/>
          <p:cNvSpPr>
            <a:spLocks noGrp="1"/>
          </p:cNvSpPr>
          <p:nvPr>
            <p:ph type="sldNum" sz="quarter" idx="10"/>
          </p:nvPr>
        </p:nvSpPr>
        <p:spPr/>
        <p:txBody>
          <a:bodyPr/>
          <a:lstStyle/>
          <a:p>
            <a:fld id="{F3903FFD-2BC7-4F38-A0A9-81AEB59B550D}" type="slidenum">
              <a:rPr lang="en-GB" smtClean="0"/>
              <a:t>22</a:t>
            </a:fld>
            <a:endParaRPr lang="en-GB"/>
          </a:p>
        </p:txBody>
      </p:sp>
    </p:spTree>
    <p:extLst>
      <p:ext uri="{BB962C8B-B14F-4D97-AF65-F5344CB8AC3E}">
        <p14:creationId xmlns:p14="http://schemas.microsoft.com/office/powerpoint/2010/main" val="37054044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cstate="screen">
            <a:extLst>
              <a:ext uri="{28A0092B-C50C-407E-A947-70E740481C1C}">
                <a14:useLocalDpi xmlns:a14="http://schemas.microsoft.com/office/drawing/2010/main"/>
              </a:ext>
            </a:extLst>
          </a:blip>
          <a:srcRect r="-332"/>
          <a:stretch/>
        </p:blipFill>
        <p:spPr>
          <a:xfrm>
            <a:off x="7353288" y="2485776"/>
            <a:ext cx="4340873" cy="2805414"/>
          </a:xfrm>
          <a:prstGeom prst="rect">
            <a:avLst/>
          </a:prstGeom>
        </p:spPr>
      </p:pic>
      <p:sp>
        <p:nvSpPr>
          <p:cNvPr id="16" name="Text Placeholder 15"/>
          <p:cNvSpPr>
            <a:spLocks noGrp="1"/>
          </p:cNvSpPr>
          <p:nvPr>
            <p:ph type="body" sz="quarter" idx="14" hasCustomPrompt="1"/>
          </p:nvPr>
        </p:nvSpPr>
        <p:spPr>
          <a:xfrm>
            <a:off x="490172" y="1044576"/>
            <a:ext cx="11204222"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648633" y="2486026"/>
            <a:ext cx="647998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smtClean="0">
                <a:solidFill>
                  <a:srgbClr val="5A5A59"/>
                </a:solidFill>
                <a:latin typeface="Bliss-Light"/>
                <a:cs typeface="Bliss-Light"/>
              </a:rPr>
              <a:t>Invellab</a:t>
            </a:r>
            <a:r>
              <a:rPr lang="en-GB" baseline="30000" dirty="0" smtClean="0">
                <a:solidFill>
                  <a:srgbClr val="5A5A59"/>
                </a:solidFill>
                <a:latin typeface="Bliss-Light"/>
                <a:cs typeface="Bliss-Light"/>
              </a:rPr>
              <a:t> id </a:t>
            </a:r>
            <a:r>
              <a:rPr lang="en-GB" baseline="30000" dirty="0" err="1" smtClean="0">
                <a:solidFill>
                  <a:srgbClr val="5A5A59"/>
                </a:solidFill>
                <a:latin typeface="Bliss-Light"/>
                <a:cs typeface="Bliss-Light"/>
              </a:rPr>
              <a:t>quiberumqui</a:t>
            </a:r>
            <a:r>
              <a:rPr lang="en-GB" baseline="30000" dirty="0" smtClean="0">
                <a:solidFill>
                  <a:srgbClr val="5A5A59"/>
                </a:solidFill>
                <a:latin typeface="Bliss-Light"/>
                <a:cs typeface="Bliss-Light"/>
              </a:rPr>
              <a:t> non </a:t>
            </a:r>
            <a:r>
              <a:rPr lang="en-GB" baseline="30000" dirty="0" err="1" smtClean="0">
                <a:solidFill>
                  <a:srgbClr val="5A5A59"/>
                </a:solidFill>
                <a:latin typeface="Bliss-Light"/>
                <a:cs typeface="Bliss-Light"/>
              </a:rPr>
              <a:t>rerovit</a:t>
            </a:r>
            <a:r>
              <a:rPr lang="en-GB" baseline="30000" dirty="0" smtClean="0">
                <a:solidFill>
                  <a:srgbClr val="5A5A59"/>
                </a:solidFill>
                <a:latin typeface="Bliss-Light"/>
                <a:cs typeface="Bliss-Light"/>
              </a:rPr>
              <a:t> era </a:t>
            </a:r>
            <a:r>
              <a:rPr lang="en-GB" baseline="30000" dirty="0" err="1" smtClean="0">
                <a:solidFill>
                  <a:srgbClr val="5A5A59"/>
                </a:solidFill>
                <a:latin typeface="Bliss-Light"/>
                <a:cs typeface="Bliss-Light"/>
              </a:rPr>
              <a:t>consequunt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accabor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epelicabo</a:t>
            </a:r>
            <a:r>
              <a:rPr lang="en-GB" baseline="30000" dirty="0" smtClean="0">
                <a:solidFill>
                  <a:srgbClr val="5A5A59"/>
                </a:solidFill>
                <a:latin typeface="Bliss-Light"/>
                <a:cs typeface="Bliss-Light"/>
              </a:rPr>
              <a:t>. Nam, id ex </a:t>
            </a:r>
            <a:r>
              <a:rPr lang="en-GB" baseline="30000" dirty="0" err="1" smtClean="0">
                <a:solidFill>
                  <a:srgbClr val="5A5A59"/>
                </a:solidFill>
                <a:latin typeface="Bliss-Light"/>
                <a:cs typeface="Bliss-Light"/>
              </a:rPr>
              <a:t>enis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alis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sunt</a:t>
            </a:r>
            <a:r>
              <a:rPr lang="en-GB" baseline="30000" dirty="0" smtClean="0">
                <a:solidFill>
                  <a:srgbClr val="5A5A59"/>
                </a:solidFill>
                <a:latin typeface="Bliss-Light"/>
                <a:cs typeface="Bliss-Light"/>
              </a:rPr>
              <a:t> pa non </a:t>
            </a:r>
            <a:r>
              <a:rPr lang="en-GB" baseline="30000" dirty="0" err="1" smtClean="0">
                <a:solidFill>
                  <a:srgbClr val="5A5A59"/>
                </a:solidFill>
                <a:latin typeface="Bliss-Light"/>
                <a:cs typeface="Bliss-Light"/>
              </a:rPr>
              <a:t>plaudam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rateseque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oditibusae</a:t>
            </a:r>
            <a:r>
              <a:rPr lang="en-GB" baseline="30000" dirty="0" smtClean="0">
                <a:solidFill>
                  <a:srgbClr val="5A5A59"/>
                </a:solidFill>
                <a:latin typeface="Bliss-Light"/>
                <a:cs typeface="Bliss-Light"/>
              </a:rPr>
              <a:t> is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eturem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ea</a:t>
            </a:r>
            <a:r>
              <a:rPr lang="en-GB" baseline="30000" dirty="0" smtClean="0">
                <a:solidFill>
                  <a:srgbClr val="5A5A59"/>
                </a:solidFill>
                <a:latin typeface="Bliss-Light"/>
                <a:cs typeface="Bliss-Light"/>
              </a:rPr>
              <a:t> dent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esed</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modis</a:t>
            </a:r>
            <a:r>
              <a:rPr lang="en-GB" baseline="30000" dirty="0" smtClean="0">
                <a:solidFill>
                  <a:srgbClr val="5A5A59"/>
                </a:solidFill>
                <a:latin typeface="Bliss-Light"/>
                <a:cs typeface="Bliss-Light"/>
              </a:rPr>
              <a:t> quam, quam, id </a:t>
            </a:r>
            <a:r>
              <a:rPr lang="en-GB" baseline="30000" dirty="0" err="1" smtClean="0">
                <a:solidFill>
                  <a:srgbClr val="5A5A59"/>
                </a:solidFill>
                <a:latin typeface="Bliss-Light"/>
                <a:cs typeface="Bliss-Light"/>
              </a:rPr>
              <a:t>modit</a:t>
            </a:r>
            <a:r>
              <a:rPr lang="en-GB" baseline="30000" dirty="0" smtClean="0">
                <a:solidFill>
                  <a:srgbClr val="5A5A59"/>
                </a:solidFill>
                <a:latin typeface="Bliss-Light"/>
                <a:cs typeface="Bliss-Light"/>
              </a:rPr>
              <a:t> mi, </a:t>
            </a:r>
            <a:r>
              <a:rPr lang="en-GB" baseline="30000" dirty="0" err="1" smtClean="0">
                <a:solidFill>
                  <a:srgbClr val="5A5A59"/>
                </a:solidFill>
                <a:latin typeface="Bliss-Light"/>
                <a:cs typeface="Bliss-Light"/>
              </a:rPr>
              <a:t>omnit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accusci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magnatur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solum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ullandi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oreium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eos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veligenim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reperatio</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doluptatem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voluptam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comnim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fugitat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iorecup</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tincti</a:t>
            </a:r>
            <a:r>
              <a:rPr lang="en-GB" baseline="30000" dirty="0" smtClean="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64949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490172" y="1044576"/>
            <a:ext cx="11204222"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608489" y="2894121"/>
            <a:ext cx="10952798"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6376455" y="2560451"/>
            <a:ext cx="4866718" cy="3193182"/>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0" name="TextBox 9"/>
          <p:cNvSpPr txBox="1"/>
          <p:nvPr userDrawn="1"/>
        </p:nvSpPr>
        <p:spPr>
          <a:xfrm>
            <a:off x="773288" y="2560451"/>
            <a:ext cx="4866718" cy="3193182"/>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b="1"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hasCustomPrompt="1"/>
          </p:nvPr>
        </p:nvSpPr>
        <p:spPr>
          <a:xfrm>
            <a:off x="490172" y="1044576"/>
            <a:ext cx="11204222"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358101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extLst>
              <p:ext uri="{D42A27DB-BD31-4B8C-83A1-F6EECF244321}">
                <p14:modId xmlns:p14="http://schemas.microsoft.com/office/powerpoint/2010/main" val="152538746"/>
              </p:ext>
            </p:extLst>
          </p:nvPr>
        </p:nvGraphicFramePr>
        <p:xfrm>
          <a:off x="640892" y="2770558"/>
          <a:ext cx="7665268" cy="3007274"/>
        </p:xfrm>
        <a:graphic>
          <a:graphicData uri="http://schemas.openxmlformats.org/drawingml/2006/table">
            <a:tbl>
              <a:tblPr firstRow="1" bandRow="1">
                <a:tableStyleId>{46F890A9-2807-4EBB-B81D-B2AA78EC7F39}</a:tableStyleId>
              </a:tblPr>
              <a:tblGrid>
                <a:gridCol w="3832634"/>
                <a:gridCol w="3832634"/>
              </a:tblGrid>
              <a:tr h="604893">
                <a:tc gridSpan="2">
                  <a:txBody>
                    <a:bodyPr/>
                    <a:lstStyle/>
                    <a:p>
                      <a:pPr algn="l"/>
                      <a:r>
                        <a:rPr lang="en-GB" dirty="0" smtClean="0">
                          <a:latin typeface="Bliss-Light"/>
                        </a:rPr>
                        <a:t>Table Heading</a:t>
                      </a:r>
                      <a:endParaRPr lang="en-GB" dirty="0">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smtClean="0">
                        <a:solidFill>
                          <a:srgbClr val="5A5A59"/>
                        </a:solidFill>
                        <a:latin typeface="Bliss-Light"/>
                      </a:endParaRPr>
                    </a:p>
                  </a:txBody>
                  <a:tcPr marL="121698" marR="121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Text Placeholder 15"/>
          <p:cNvSpPr>
            <a:spLocks noGrp="1"/>
          </p:cNvSpPr>
          <p:nvPr>
            <p:ph type="body" sz="quarter" idx="14" hasCustomPrompt="1"/>
          </p:nvPr>
        </p:nvSpPr>
        <p:spPr>
          <a:xfrm>
            <a:off x="490172" y="1044576"/>
            <a:ext cx="11204222"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2260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490172" y="1044576"/>
            <a:ext cx="11204222"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378317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44379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489" y="1070284"/>
            <a:ext cx="10952798"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8489" y="2470068"/>
            <a:ext cx="10952798"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0" y="1"/>
            <a:ext cx="12169775"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 id="2147483656" r:id="rId6"/>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hyperlink" Target="http://resources.eduqas.co.uk/"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mailto:Rhodri.jenkins@eduqas.co.uk" TargetMode="External"/><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12169775" cy="6858000"/>
          </a:xfrm>
          <a:prstGeom prst="rect">
            <a:avLst/>
          </a:prstGeom>
        </p:spPr>
      </p:pic>
      <p:sp>
        <p:nvSpPr>
          <p:cNvPr id="7" name="TextBox 6"/>
          <p:cNvSpPr txBox="1"/>
          <p:nvPr/>
        </p:nvSpPr>
        <p:spPr>
          <a:xfrm>
            <a:off x="370976" y="1098551"/>
            <a:ext cx="11241018" cy="4918269"/>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Eduqas GCE Media Studies</a:t>
            </a:r>
          </a:p>
          <a:p>
            <a:pPr>
              <a:lnSpc>
                <a:spcPct val="80000"/>
              </a:lnSpc>
            </a:pPr>
            <a:endParaRPr lang="en-US" sz="4400" kern="1100" spc="-30" dirty="0" smtClean="0">
              <a:solidFill>
                <a:schemeClr val="bg1"/>
              </a:solidFill>
              <a:latin typeface="Gotham Rounded Book"/>
              <a:cs typeface="Gotham Rounded Book"/>
            </a:endParaRPr>
          </a:p>
          <a:p>
            <a:pPr>
              <a:lnSpc>
                <a:spcPct val="80000"/>
              </a:lnSpc>
            </a:pPr>
            <a:r>
              <a:rPr lang="en-US" sz="3600" kern="1100" spc="-30" dirty="0" smtClean="0">
                <a:solidFill>
                  <a:schemeClr val="bg1"/>
                </a:solidFill>
                <a:latin typeface="Gotham Rounded Book"/>
                <a:cs typeface="Gotham Rounded Book"/>
              </a:rPr>
              <a:t>First Teaching: 2017</a:t>
            </a:r>
          </a:p>
          <a:p>
            <a:pPr>
              <a:lnSpc>
                <a:spcPct val="80000"/>
              </a:lnSpc>
            </a:pPr>
            <a:endParaRPr lang="en-US" sz="3600" kern="1100" spc="-30" dirty="0" smtClean="0">
              <a:solidFill>
                <a:schemeClr val="bg1"/>
              </a:solidFill>
              <a:latin typeface="Gotham Rounded Book"/>
              <a:cs typeface="Gotham Rounded Book"/>
            </a:endParaRPr>
          </a:p>
          <a:p>
            <a:pPr>
              <a:lnSpc>
                <a:spcPct val="80000"/>
              </a:lnSpc>
            </a:pPr>
            <a:r>
              <a:rPr lang="en-US" sz="3600" kern="1100" spc="-30" dirty="0" smtClean="0">
                <a:solidFill>
                  <a:schemeClr val="bg1"/>
                </a:solidFill>
                <a:latin typeface="Gotham Rounded Book"/>
                <a:cs typeface="Gotham Rounded Book"/>
              </a:rPr>
              <a:t>First Assessment:</a:t>
            </a:r>
          </a:p>
          <a:p>
            <a:pPr>
              <a:lnSpc>
                <a:spcPct val="80000"/>
              </a:lnSpc>
            </a:pPr>
            <a:endParaRPr lang="en-US" sz="3600" kern="1100" spc="-30" dirty="0" smtClean="0">
              <a:solidFill>
                <a:schemeClr val="bg1"/>
              </a:solidFill>
              <a:latin typeface="Gotham Rounded Book"/>
              <a:cs typeface="Gotham Rounded Book"/>
            </a:endParaRPr>
          </a:p>
          <a:p>
            <a:pPr>
              <a:lnSpc>
                <a:spcPct val="80000"/>
              </a:lnSpc>
            </a:pPr>
            <a:r>
              <a:rPr lang="en-US" sz="3600" kern="1100" spc="-30" dirty="0" smtClean="0">
                <a:solidFill>
                  <a:schemeClr val="bg1"/>
                </a:solidFill>
                <a:latin typeface="Gotham Rounded Book"/>
                <a:cs typeface="Gotham Rounded Book"/>
              </a:rPr>
              <a:t>AS – 2018</a:t>
            </a:r>
          </a:p>
          <a:p>
            <a:pPr>
              <a:lnSpc>
                <a:spcPct val="80000"/>
              </a:lnSpc>
            </a:pPr>
            <a:r>
              <a:rPr lang="en-US" sz="3600" kern="1100" spc="-30" dirty="0" smtClean="0">
                <a:solidFill>
                  <a:schemeClr val="bg1"/>
                </a:solidFill>
                <a:latin typeface="Gotham Rounded Book"/>
                <a:cs typeface="Gotham Rounded Book"/>
              </a:rPr>
              <a:t>A level - 2019</a:t>
            </a:r>
          </a:p>
          <a:p>
            <a:pPr>
              <a:lnSpc>
                <a:spcPct val="80000"/>
              </a:lnSpc>
            </a:pPr>
            <a:endParaRPr lang="en-US" sz="4400" kern="1100" spc="-30" dirty="0">
              <a:solidFill>
                <a:srgbClr val="F7B385"/>
              </a:solidFill>
              <a:latin typeface="Gotham Rounded Book"/>
              <a:cs typeface="Gotham Rounded Book"/>
            </a:endParaRPr>
          </a:p>
          <a:p>
            <a:pPr>
              <a:lnSpc>
                <a:spcPct val="80000"/>
              </a:lnSpc>
            </a:pPr>
            <a:endParaRPr lang="en-US" sz="4400" kern="1100" spc="-30" dirty="0" smtClean="0">
              <a:solidFill>
                <a:schemeClr val="bg1"/>
              </a:solidFill>
              <a:latin typeface="Gotham Rounded Book"/>
              <a:cs typeface="Gotham Rounded Book"/>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64063" y="6120619"/>
            <a:ext cx="902361"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Z:\Pictures\logos\WJEC_Logo_RGB.jpg"/>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370976" y="5868674"/>
            <a:ext cx="979904" cy="735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198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endParaRPr lang="en-GB"/>
          </a:p>
        </p:txBody>
      </p:sp>
      <p:graphicFrame>
        <p:nvGraphicFramePr>
          <p:cNvPr id="3" name="Table 2"/>
          <p:cNvGraphicFramePr>
            <a:graphicFrameLocks noGrp="1"/>
          </p:cNvGraphicFramePr>
          <p:nvPr>
            <p:extLst>
              <p:ext uri="{D42A27DB-BD31-4B8C-83A1-F6EECF244321}">
                <p14:modId xmlns:p14="http://schemas.microsoft.com/office/powerpoint/2010/main" val="3748723942"/>
              </p:ext>
            </p:extLst>
          </p:nvPr>
        </p:nvGraphicFramePr>
        <p:xfrm>
          <a:off x="189659" y="1033153"/>
          <a:ext cx="11836636" cy="5367339"/>
        </p:xfrm>
        <a:graphic>
          <a:graphicData uri="http://schemas.openxmlformats.org/drawingml/2006/table">
            <a:tbl>
              <a:tblPr firstRow="1" bandRow="1">
                <a:tableStyleId>{93296810-A885-4BE3-A3E7-6D5BEEA58F35}</a:tableStyleId>
              </a:tblPr>
              <a:tblGrid>
                <a:gridCol w="5937193"/>
                <a:gridCol w="5899443"/>
              </a:tblGrid>
              <a:tr h="372920">
                <a:tc>
                  <a:txBody>
                    <a:bodyPr/>
                    <a:lstStyle/>
                    <a:p>
                      <a:pPr algn="ctr"/>
                      <a:r>
                        <a:rPr lang="es-ES" sz="2000" dirty="0" smtClean="0"/>
                        <a:t>AS Media </a:t>
                      </a:r>
                      <a:r>
                        <a:rPr lang="es-ES" sz="2000" dirty="0" err="1" smtClean="0"/>
                        <a:t>Studies</a:t>
                      </a:r>
                      <a:endParaRPr lang="es-ES" sz="2000" b="1" dirty="0"/>
                    </a:p>
                  </a:txBody>
                  <a:tcPr marL="121698" marR="121698"/>
                </a:tc>
                <a:tc>
                  <a:txBody>
                    <a:bodyPr/>
                    <a:lstStyle/>
                    <a:p>
                      <a:pPr algn="ctr"/>
                      <a:r>
                        <a:rPr lang="es-ES" sz="2000" dirty="0" smtClean="0"/>
                        <a:t>A </a:t>
                      </a:r>
                      <a:r>
                        <a:rPr lang="es-ES" sz="2000" dirty="0" err="1" smtClean="0"/>
                        <a:t>level</a:t>
                      </a:r>
                      <a:r>
                        <a:rPr lang="es-ES" sz="2000" baseline="0" dirty="0" smtClean="0"/>
                        <a:t> Media </a:t>
                      </a:r>
                      <a:r>
                        <a:rPr lang="es-ES" sz="2000" baseline="0" dirty="0" err="1" smtClean="0"/>
                        <a:t>Studies</a:t>
                      </a:r>
                      <a:endParaRPr lang="es-ES" sz="2000" b="1" dirty="0"/>
                    </a:p>
                  </a:txBody>
                  <a:tcPr marL="121698" marR="121698"/>
                </a:tc>
              </a:tr>
              <a:tr h="378656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2000" b="1"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2000" b="1" dirty="0" smtClean="0"/>
                        <a:t>Investigating the Media</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2000" b="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2000" b="0" dirty="0" smtClean="0"/>
                        <a:t>Written examination: 1.5</a:t>
                      </a:r>
                      <a:r>
                        <a:rPr lang="en-GB" sz="2000" b="0" baseline="0" dirty="0" smtClean="0"/>
                        <a:t> hours</a:t>
                      </a:r>
                      <a:r>
                        <a:rPr lang="en-GB" sz="2000" b="0" dirty="0" smtClean="0"/>
                        <a:t> </a:t>
                      </a:r>
                      <a:r>
                        <a:rPr lang="en-GB" sz="2000" b="0" kern="1200" dirty="0" smtClean="0">
                          <a:effectLst/>
                        </a:rPr>
                        <a:t>(35%)</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2000" dirty="0" smtClean="0"/>
                    </a:p>
                    <a:p>
                      <a:r>
                        <a:rPr lang="en-GB" sz="2000" b="0" dirty="0" smtClean="0"/>
                        <a:t>Section A: </a:t>
                      </a:r>
                    </a:p>
                    <a:p>
                      <a:r>
                        <a:rPr lang="en-GB" sz="2000" b="1" u="none" dirty="0" smtClean="0"/>
                        <a:t>Investigating Media Language and Representation</a:t>
                      </a:r>
                    </a:p>
                    <a:p>
                      <a:endParaRPr lang="en-GB" sz="1800" b="1" u="none" kern="1200" dirty="0" smtClean="0">
                        <a:effectLst/>
                      </a:endParaRPr>
                    </a:p>
                    <a:p>
                      <a:r>
                        <a:rPr lang="en-GB" sz="2000" b="0" u="none" dirty="0" smtClean="0"/>
                        <a:t>Section B: </a:t>
                      </a:r>
                    </a:p>
                    <a:p>
                      <a:r>
                        <a:rPr lang="en-GB" sz="2000" b="1" u="none" dirty="0" smtClean="0"/>
                        <a:t>Investigating </a:t>
                      </a:r>
                      <a:r>
                        <a:rPr lang="en-US" sz="2000" b="1" u="none" kern="1200" dirty="0" smtClean="0">
                          <a:solidFill>
                            <a:schemeClr val="dk1"/>
                          </a:solidFill>
                          <a:effectLst/>
                          <a:latin typeface="+mn-lt"/>
                          <a:ea typeface="+mn-ea"/>
                          <a:cs typeface="+mn-cs"/>
                        </a:rPr>
                        <a:t>Media Industries and Audiences</a:t>
                      </a:r>
                      <a:endParaRPr lang="en-GB" sz="2000" u="none" kern="1200" dirty="0" smtClean="0">
                        <a:solidFill>
                          <a:schemeClr val="dk1"/>
                        </a:solidFill>
                        <a:effectLst/>
                        <a:latin typeface="+mn-lt"/>
                        <a:ea typeface="+mn-ea"/>
                        <a:cs typeface="+mn-cs"/>
                      </a:endParaRPr>
                    </a:p>
                    <a:p>
                      <a:endParaRPr lang="en-GB" sz="2000" dirty="0" smtClean="0"/>
                    </a:p>
                  </a:txBody>
                  <a:tcPr marL="121698" marR="121698"/>
                </a:tc>
                <a:tc>
                  <a:txBody>
                    <a:bodyPr/>
                    <a:lstStyle/>
                    <a:p>
                      <a:endParaRPr lang="en-GB" sz="2000" b="1" kern="1200" dirty="0" smtClean="0">
                        <a:effectLst/>
                      </a:endParaRPr>
                    </a:p>
                    <a:p>
                      <a:r>
                        <a:rPr lang="en-GB" sz="2000" b="1" kern="1200" dirty="0" smtClean="0">
                          <a:effectLst/>
                        </a:rPr>
                        <a:t>Media Products, Industries &amp; Audiences</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2000" b="0" kern="1200" dirty="0" smtClean="0">
                        <a:solidFill>
                          <a:schemeClr val="tx1"/>
                        </a:solidFill>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tx1"/>
                          </a:solidFill>
                          <a:effectLst/>
                        </a:rPr>
                        <a:t>Written examination: 2 hours (35%)</a:t>
                      </a:r>
                    </a:p>
                    <a:p>
                      <a:endParaRPr lang="en-GB" sz="2000" kern="12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2000" b="0" kern="1200" dirty="0" smtClean="0">
                          <a:effectLst/>
                        </a:rPr>
                        <a:t>Section A: </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1" u="none" kern="1200" dirty="0" smtClean="0">
                          <a:effectLst/>
                        </a:rPr>
                        <a:t>Analysing </a:t>
                      </a:r>
                      <a:r>
                        <a:rPr lang="en-GB" sz="2000" b="1" u="none" dirty="0" smtClean="0"/>
                        <a:t>Media Language and Representation</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u="none" kern="1200" dirty="0" smtClean="0">
                          <a:effectLst/>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0" u="none" kern="1200" dirty="0" smtClean="0">
                          <a:effectLst/>
                        </a:rPr>
                        <a:t>Section B: </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1" u="none" kern="1200" dirty="0" smtClean="0">
                          <a:effectLst/>
                        </a:rPr>
                        <a:t>Understanding </a:t>
                      </a:r>
                      <a:r>
                        <a:rPr lang="en-US" sz="2000" b="1" u="none" kern="1200" dirty="0" smtClean="0">
                          <a:solidFill>
                            <a:schemeClr val="dk1"/>
                          </a:solidFill>
                          <a:effectLst/>
                          <a:latin typeface="+mn-lt"/>
                          <a:ea typeface="+mn-ea"/>
                          <a:cs typeface="+mn-cs"/>
                        </a:rPr>
                        <a:t>Media Industries and Audiences</a:t>
                      </a:r>
                      <a:endParaRPr lang="en-GB" sz="1800" u="none" kern="1200" dirty="0" smtClean="0">
                        <a:solidFill>
                          <a:schemeClr val="dk1"/>
                        </a:solidFill>
                        <a:effectLst/>
                        <a:latin typeface="+mn-lt"/>
                        <a:ea typeface="+mn-ea"/>
                        <a:cs typeface="+mn-cs"/>
                      </a:endParaRPr>
                    </a:p>
                  </a:txBody>
                  <a:tcPr marL="121698" marR="121698"/>
                </a:tc>
              </a:tr>
              <a:tr h="1184530">
                <a:tc gridSpan="2">
                  <a:txBody>
                    <a:bodyPr/>
                    <a:lstStyle/>
                    <a:p>
                      <a:pPr marL="342900" indent="-342900">
                        <a:buFont typeface="Arial" panose="020B0604020202020204" pitchFamily="34" charset="0"/>
                        <a:buChar char="•"/>
                      </a:pPr>
                      <a:r>
                        <a:rPr lang="en-GB" sz="2000" dirty="0" smtClean="0"/>
                        <a:t>Products</a:t>
                      </a:r>
                      <a:r>
                        <a:rPr lang="en-GB" sz="2000" baseline="0" dirty="0" smtClean="0"/>
                        <a:t> set by WJEC </a:t>
                      </a:r>
                      <a:r>
                        <a:rPr lang="en-GB" sz="2000" baseline="0" dirty="0" err="1" smtClean="0"/>
                        <a:t>Eduqas</a:t>
                      </a:r>
                      <a:r>
                        <a:rPr lang="en-GB" sz="2000" baseline="0" dirty="0" smtClean="0"/>
                        <a:t>.</a:t>
                      </a:r>
                    </a:p>
                    <a:p>
                      <a:pPr marL="342900" indent="-342900">
                        <a:buFont typeface="Arial" panose="020B0604020202020204" pitchFamily="34" charset="0"/>
                        <a:buChar char="•"/>
                      </a:pPr>
                      <a:r>
                        <a:rPr lang="en-GB" sz="2000" baseline="0" dirty="0" smtClean="0"/>
                        <a:t>Key aspects of the theoretical framework covered in each section.</a:t>
                      </a:r>
                    </a:p>
                    <a:p>
                      <a:pPr marL="342900" indent="-342900">
                        <a:buFont typeface="Arial" panose="020B0604020202020204" pitchFamily="34" charset="0"/>
                        <a:buChar char="•"/>
                      </a:pPr>
                      <a:r>
                        <a:rPr lang="en-GB" sz="2000" baseline="0" dirty="0" smtClean="0"/>
                        <a:t>Contexts and theories will also be studied.</a:t>
                      </a:r>
                    </a:p>
                  </a:txBody>
                  <a:tcPr marL="121698" marR="121698"/>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1800" kern="1200" dirty="0" smtClean="0">
                        <a:solidFill>
                          <a:schemeClr val="dk1"/>
                        </a:solidFill>
                        <a:effectLst/>
                        <a:latin typeface="+mn-lt"/>
                        <a:ea typeface="+mn-ea"/>
                        <a:cs typeface="+mn-cs"/>
                      </a:endParaRPr>
                    </a:p>
                  </a:txBody>
                  <a:tcPr/>
                </a:tc>
              </a:tr>
            </a:tbl>
          </a:graphicData>
        </a:graphic>
      </p:graphicFrame>
      <p:sp>
        <p:nvSpPr>
          <p:cNvPr id="4" name="Rectangle 3"/>
          <p:cNvSpPr/>
          <p:nvPr/>
        </p:nvSpPr>
        <p:spPr>
          <a:xfrm>
            <a:off x="6084887" y="173449"/>
            <a:ext cx="6084888" cy="523220"/>
          </a:xfrm>
          <a:prstGeom prst="rect">
            <a:avLst/>
          </a:prstGeom>
        </p:spPr>
        <p:txBody>
          <a:bodyPr>
            <a:spAutoFit/>
          </a:bodyPr>
          <a:lstStyle/>
          <a:p>
            <a:pPr>
              <a:defRPr/>
            </a:pPr>
            <a:r>
              <a:rPr lang="en-GB" sz="2800" b="1" dirty="0" smtClean="0">
                <a:solidFill>
                  <a:schemeClr val="bg1"/>
                </a:solidFill>
              </a:rPr>
              <a:t>Overview of Component 1</a:t>
            </a:r>
            <a:endParaRPr lang="en-GB" sz="2800" b="1" dirty="0">
              <a:solidFill>
                <a:schemeClr val="bg1"/>
              </a:solidFill>
            </a:endParaRPr>
          </a:p>
        </p:txBody>
      </p:sp>
    </p:spTree>
    <p:extLst>
      <p:ext uri="{BB962C8B-B14F-4D97-AF65-F5344CB8AC3E}">
        <p14:creationId xmlns:p14="http://schemas.microsoft.com/office/powerpoint/2010/main" val="1458076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154934" y="114411"/>
            <a:ext cx="8658141" cy="1046163"/>
          </a:xfrm>
        </p:spPr>
        <p:txBody>
          <a:bodyPr/>
          <a:lstStyle/>
          <a:p>
            <a:r>
              <a:rPr lang="en-GB" dirty="0" smtClean="0">
                <a:solidFill>
                  <a:schemeClr val="bg1"/>
                </a:solidFill>
              </a:rPr>
              <a:t>Component 1 Forms and Products</a:t>
            </a:r>
            <a:endParaRPr lang="en-GB"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787836529"/>
              </p:ext>
            </p:extLst>
          </p:nvPr>
        </p:nvGraphicFramePr>
        <p:xfrm>
          <a:off x="686695" y="1379963"/>
          <a:ext cx="10883584" cy="5260473"/>
        </p:xfrm>
        <a:graphic>
          <a:graphicData uri="http://schemas.openxmlformats.org/drawingml/2006/table">
            <a:tbl>
              <a:tblPr firstRow="1" bandRow="1">
                <a:tableStyleId>{5C22544A-7EE6-4342-B048-85BDC9FD1C3A}</a:tableStyleId>
              </a:tblPr>
              <a:tblGrid>
                <a:gridCol w="3991286"/>
                <a:gridCol w="1720554"/>
                <a:gridCol w="3084408"/>
                <a:gridCol w="2087336"/>
              </a:tblGrid>
              <a:tr h="548919">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u="none" dirty="0" smtClean="0"/>
                        <a:t>Media forms 	</a:t>
                      </a:r>
                      <a:endParaRPr lang="en-GB" u="none" dirty="0"/>
                    </a:p>
                  </a:txBody>
                  <a:tcPr marL="121698" marR="121698"/>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u="none" dirty="0" smtClean="0"/>
                        <a:t>Section</a:t>
                      </a:r>
                      <a:endParaRPr lang="en-GB" u="none" dirty="0"/>
                    </a:p>
                  </a:txBody>
                  <a:tcPr marL="121698" marR="121698"/>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b="1" dirty="0" smtClean="0"/>
                        <a:t>Areas to be studied</a:t>
                      </a:r>
                      <a:endParaRPr lang="en-GB" dirty="0" smtClean="0"/>
                    </a:p>
                    <a:p>
                      <a:pPr algn="ctr"/>
                      <a:endParaRPr lang="en-GB" dirty="0"/>
                    </a:p>
                  </a:txBody>
                  <a:tcPr marL="121698" marR="121698"/>
                </a:tc>
                <a:tc>
                  <a:txBody>
                    <a:bodyPr/>
                    <a:lstStyle/>
                    <a:p>
                      <a:pPr algn="ctr"/>
                      <a:r>
                        <a:rPr lang="en-GB" dirty="0" smtClean="0"/>
                        <a:t>Contexts</a:t>
                      </a:r>
                      <a:endParaRPr lang="en-GB" dirty="0"/>
                    </a:p>
                  </a:txBody>
                  <a:tcPr marL="121698" marR="121698"/>
                </a:tc>
              </a:tr>
              <a:tr h="943874">
                <a:tc>
                  <a:txBody>
                    <a:bodyPr/>
                    <a:lstStyle/>
                    <a:p>
                      <a:r>
                        <a:rPr lang="en-US" b="1" dirty="0" smtClean="0"/>
                        <a:t>Advertising and Marketing</a:t>
                      </a:r>
                      <a:endParaRPr lang="en-GB" b="1" dirty="0"/>
                    </a:p>
                  </a:txBody>
                  <a:tcPr marL="121698" marR="121698"/>
                </a:tc>
                <a:tc>
                  <a:txBody>
                    <a:bodyPr/>
                    <a:lstStyle/>
                    <a:p>
                      <a:r>
                        <a:rPr lang="en-GB" b="1" dirty="0" smtClean="0"/>
                        <a:t>A and B</a:t>
                      </a:r>
                      <a:endParaRPr lang="en-GB" b="1" dirty="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Media language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Representation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Audiences</a:t>
                      </a:r>
                    </a:p>
                  </a:txBody>
                  <a:tcPr marL="121698" marR="121698"/>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b="1" dirty="0" smtClean="0"/>
                        <a:t>√</a:t>
                      </a:r>
                    </a:p>
                  </a:txBody>
                  <a:tcPr marL="121698" marR="121698"/>
                </a:tc>
              </a:tr>
              <a:tr h="725214">
                <a:tc>
                  <a:txBody>
                    <a:bodyPr/>
                    <a:lstStyle/>
                    <a:p>
                      <a:r>
                        <a:rPr lang="en-US" b="1" dirty="0" smtClean="0"/>
                        <a:t>Music Video</a:t>
                      </a:r>
                      <a:endParaRPr lang="en-GB" b="1" dirty="0"/>
                    </a:p>
                  </a:txBody>
                  <a:tcPr marL="121698" marR="121698"/>
                </a:tc>
                <a:tc>
                  <a:txBody>
                    <a:bodyPr/>
                    <a:lstStyle/>
                    <a:p>
                      <a:r>
                        <a:rPr lang="en-GB" b="1" dirty="0" smtClean="0"/>
                        <a:t>A</a:t>
                      </a:r>
                      <a:endParaRPr lang="en-GB" b="1" dirty="0"/>
                    </a:p>
                  </a:txBody>
                  <a:tcPr marL="121698" marR="121698"/>
                </a:tc>
                <a:tc>
                  <a:txBody>
                    <a:bodyPr/>
                    <a:lstStyle/>
                    <a:p>
                      <a:r>
                        <a:rPr lang="en-US" dirty="0" smtClean="0"/>
                        <a:t>Media language </a:t>
                      </a:r>
                    </a:p>
                    <a:p>
                      <a:r>
                        <a:rPr lang="en-US" dirty="0" smtClean="0"/>
                        <a:t>Representation </a:t>
                      </a:r>
                    </a:p>
                  </a:txBody>
                  <a:tcPr marL="121698" marR="121698"/>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b="1" dirty="0" smtClean="0"/>
                        <a:t>√</a:t>
                      </a:r>
                    </a:p>
                  </a:txBody>
                  <a:tcPr marL="121698" marR="121698"/>
                </a:tc>
              </a:tr>
              <a:tr h="677917">
                <a:tc>
                  <a:txBody>
                    <a:bodyPr/>
                    <a:lstStyle/>
                    <a:p>
                      <a:r>
                        <a:rPr lang="en-US" b="1" dirty="0" smtClean="0"/>
                        <a:t>Newspapers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In-depth  study  covering  all  areas  of  the theoretical framework</a:t>
                      </a:r>
                      <a:endParaRPr lang="en-GB" dirty="0"/>
                    </a:p>
                  </a:txBody>
                  <a:tcPr marL="121698" marR="121698"/>
                </a:tc>
                <a:tc>
                  <a:txBody>
                    <a:bodyPr/>
                    <a:lstStyle/>
                    <a:p>
                      <a:r>
                        <a:rPr lang="en-GB" b="1" dirty="0" smtClean="0"/>
                        <a:t>A and</a:t>
                      </a:r>
                      <a:r>
                        <a:rPr lang="en-GB" b="1" baseline="0" dirty="0" smtClean="0"/>
                        <a:t> B</a:t>
                      </a:r>
                      <a:endParaRPr lang="en-GB" b="1" dirty="0"/>
                    </a:p>
                  </a:txBody>
                  <a:tcPr marL="121698" marR="121698"/>
                </a:tc>
                <a:tc>
                  <a:txBody>
                    <a:bodyPr/>
                    <a:lstStyle/>
                    <a:p>
                      <a:r>
                        <a:rPr lang="en-US" dirty="0" smtClean="0"/>
                        <a:t>Media language </a:t>
                      </a:r>
                    </a:p>
                    <a:p>
                      <a:r>
                        <a:rPr lang="en-US" dirty="0" smtClean="0"/>
                        <a:t>Representation </a:t>
                      </a:r>
                    </a:p>
                    <a:p>
                      <a:r>
                        <a:rPr lang="en-US" dirty="0" smtClean="0"/>
                        <a:t>Media industries </a:t>
                      </a:r>
                    </a:p>
                    <a:p>
                      <a:r>
                        <a:rPr lang="en-US" dirty="0" smtClean="0"/>
                        <a:t>Audiences</a:t>
                      </a:r>
                      <a:endParaRPr lang="en-GB" dirty="0" smtClean="0"/>
                    </a:p>
                  </a:txBody>
                  <a:tcPr marL="121698" marR="121698"/>
                </a:tc>
                <a:tc>
                  <a:txBody>
                    <a:bodyPr/>
                    <a:lstStyle/>
                    <a:p>
                      <a:pPr algn="ctr"/>
                      <a:r>
                        <a:rPr lang="en-GB" b="1" dirty="0" smtClean="0"/>
                        <a:t>√</a:t>
                      </a:r>
                      <a:endParaRPr lang="en-GB" b="1" dirty="0"/>
                    </a:p>
                  </a:txBody>
                  <a:tcPr marL="121698" marR="121698"/>
                </a:tc>
              </a:tr>
              <a:tr h="482425">
                <a:tc>
                  <a:txBody>
                    <a:bodyPr/>
                    <a:lstStyle/>
                    <a:p>
                      <a:r>
                        <a:rPr lang="en-US" b="1" dirty="0" smtClean="0"/>
                        <a:t>Film </a:t>
                      </a:r>
                      <a:endParaRPr lang="en-GB" b="1" dirty="0"/>
                    </a:p>
                  </a:txBody>
                  <a:tcPr marL="121698" marR="121698"/>
                </a:tc>
                <a:tc>
                  <a:txBody>
                    <a:bodyPr/>
                    <a:lstStyle/>
                    <a:p>
                      <a:r>
                        <a:rPr lang="en-GB" b="1" dirty="0" smtClean="0"/>
                        <a:t>B</a:t>
                      </a:r>
                      <a:endParaRPr lang="en-GB" b="1" dirty="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Media industries</a:t>
                      </a:r>
                      <a:endParaRPr lang="en-GB" dirty="0"/>
                    </a:p>
                  </a:txBody>
                  <a:tcPr marL="121698" marR="121698"/>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b="1" dirty="0" smtClean="0"/>
                        <a:t>√</a:t>
                      </a:r>
                    </a:p>
                  </a:txBody>
                  <a:tcPr marL="121698" marR="121698"/>
                </a:tc>
              </a:tr>
              <a:tr h="548919">
                <a:tc>
                  <a:txBody>
                    <a:bodyPr/>
                    <a:lstStyle/>
                    <a:p>
                      <a:r>
                        <a:rPr lang="en-US" b="1" dirty="0" smtClean="0"/>
                        <a:t>Radio </a:t>
                      </a:r>
                      <a:endParaRPr lang="en-GB" b="1" dirty="0"/>
                    </a:p>
                  </a:txBody>
                  <a:tcPr marL="121698" marR="121698"/>
                </a:tc>
                <a:tc>
                  <a:txBody>
                    <a:bodyPr/>
                    <a:lstStyle/>
                    <a:p>
                      <a:r>
                        <a:rPr lang="en-GB" b="1" dirty="0" smtClean="0"/>
                        <a:t>B</a:t>
                      </a:r>
                      <a:endParaRPr lang="en-GB" b="1" dirty="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Media industries</a:t>
                      </a:r>
                      <a:endParaRPr lang="en-GB" dirty="0" smtClean="0"/>
                    </a:p>
                    <a:p>
                      <a:r>
                        <a:rPr lang="en-US" dirty="0" smtClean="0"/>
                        <a:t>Audiences</a:t>
                      </a:r>
                      <a:endParaRPr lang="en-GB" dirty="0"/>
                    </a:p>
                  </a:txBody>
                  <a:tcPr marL="121698" marR="121698"/>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b="1" dirty="0" smtClean="0"/>
                        <a:t>√</a:t>
                      </a:r>
                    </a:p>
                  </a:txBody>
                  <a:tcPr marL="121698" marR="121698"/>
                </a:tc>
              </a:tr>
              <a:tr h="567156">
                <a:tc>
                  <a:txBody>
                    <a:bodyPr/>
                    <a:lstStyle/>
                    <a:p>
                      <a:r>
                        <a:rPr lang="en-US" b="1" dirty="0" smtClean="0"/>
                        <a:t>Video games </a:t>
                      </a:r>
                      <a:endParaRPr lang="en-GB" b="1" dirty="0"/>
                    </a:p>
                  </a:txBody>
                  <a:tcPr marL="121698" marR="121698"/>
                </a:tc>
                <a:tc>
                  <a:txBody>
                    <a:bodyPr/>
                    <a:lstStyle/>
                    <a:p>
                      <a:r>
                        <a:rPr lang="en-GB" b="1" dirty="0" smtClean="0"/>
                        <a:t>B</a:t>
                      </a:r>
                      <a:endParaRPr lang="en-GB" b="1" dirty="0"/>
                    </a:p>
                  </a:txBody>
                  <a:tcPr marL="121698" marR="121698"/>
                </a:tc>
                <a:tc>
                  <a:txBody>
                    <a:bodyPr/>
                    <a:lstStyle/>
                    <a:p>
                      <a:r>
                        <a:rPr lang="en-US" dirty="0" smtClean="0"/>
                        <a:t>Media industries</a:t>
                      </a:r>
                      <a:endParaRPr lang="en-GB" dirty="0" smtClean="0"/>
                    </a:p>
                    <a:p>
                      <a:r>
                        <a:rPr lang="en-US" dirty="0" smtClean="0"/>
                        <a:t>Audiences</a:t>
                      </a:r>
                      <a:endParaRPr lang="en-GB" dirty="0"/>
                    </a:p>
                  </a:txBody>
                  <a:tcPr marL="121698" marR="121698"/>
                </a:tc>
                <a:tc>
                  <a:txBody>
                    <a:bodyPr/>
                    <a:lstStyle/>
                    <a:p>
                      <a:pPr algn="ctr"/>
                      <a:r>
                        <a:rPr lang="en-GB" b="1" dirty="0" smtClean="0"/>
                        <a:t>√</a:t>
                      </a:r>
                      <a:endParaRPr lang="en-GB" b="1" dirty="0"/>
                    </a:p>
                  </a:txBody>
                  <a:tcPr marL="121698" marR="121698"/>
                </a:tc>
              </a:tr>
            </a:tbl>
          </a:graphicData>
        </a:graphic>
      </p:graphicFrame>
    </p:spTree>
    <p:extLst>
      <p:ext uri="{BB962C8B-B14F-4D97-AF65-F5344CB8AC3E}">
        <p14:creationId xmlns:p14="http://schemas.microsoft.com/office/powerpoint/2010/main" val="1689814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362607"/>
            <a:ext cx="12169775"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518825" y="54864"/>
            <a:ext cx="7305782" cy="473976"/>
          </a:xfrm>
          <a:prstGeom prst="rect">
            <a:avLst/>
          </a:prstGeom>
          <a:noFill/>
        </p:spPr>
        <p:txBody>
          <a:bodyPr wrap="square" rtlCol="0">
            <a:spAutoFit/>
          </a:bodyPr>
          <a:lstStyle/>
          <a:p>
            <a:pPr>
              <a:lnSpc>
                <a:spcPct val="80000"/>
              </a:lnSpc>
            </a:pPr>
            <a:r>
              <a:rPr lang="en-US" sz="3100" kern="1100" spc="-50" dirty="0" smtClean="0">
                <a:solidFill>
                  <a:schemeClr val="bg1"/>
                </a:solidFill>
                <a:latin typeface="Gotham Rounded Book"/>
                <a:cs typeface="Gotham Rounded Book"/>
              </a:rPr>
              <a:t>Component 1: Section A</a:t>
            </a:r>
            <a:endParaRPr lang="en-US" sz="3100" kern="1100" spc="-50" dirty="0">
              <a:solidFill>
                <a:schemeClr val="bg1"/>
              </a:solidFill>
              <a:latin typeface="Gotham Rounded Book"/>
              <a:cs typeface="Gotham Rounded Book"/>
            </a:endParaRPr>
          </a:p>
        </p:txBody>
      </p:sp>
      <p:sp>
        <p:nvSpPr>
          <p:cNvPr id="3" name="Rectangle 2"/>
          <p:cNvSpPr/>
          <p:nvPr/>
        </p:nvSpPr>
        <p:spPr>
          <a:xfrm>
            <a:off x="345169" y="1157285"/>
            <a:ext cx="11479438" cy="6278642"/>
          </a:xfrm>
          <a:prstGeom prst="rect">
            <a:avLst/>
          </a:prstGeom>
        </p:spPr>
        <p:txBody>
          <a:bodyPr wrap="square">
            <a:spAutoFit/>
          </a:bodyPr>
          <a:lstStyle/>
          <a:p>
            <a:pPr marL="285750" indent="-285750">
              <a:buFont typeface="Arial" panose="020B0604020202020204" pitchFamily="34" charset="0"/>
              <a:buChar char="•"/>
            </a:pPr>
            <a:r>
              <a:rPr lang="en-GB" sz="2400" dirty="0" smtClean="0"/>
              <a:t>Introduces learners to </a:t>
            </a:r>
            <a:r>
              <a:rPr lang="en-GB" sz="2400" b="1" dirty="0" smtClean="0"/>
              <a:t>Media Language </a:t>
            </a:r>
            <a:r>
              <a:rPr lang="en-GB" sz="2400" dirty="0" smtClean="0"/>
              <a:t>and </a:t>
            </a:r>
            <a:r>
              <a:rPr lang="en-GB" sz="2400" b="1" dirty="0" smtClean="0"/>
              <a:t>Representation </a:t>
            </a:r>
            <a:r>
              <a:rPr lang="en-GB" sz="2400" dirty="0" smtClean="0"/>
              <a:t>as an essential basis for analysing media products</a:t>
            </a:r>
            <a:r>
              <a:rPr lang="en-GB" sz="2400" dirty="0"/>
              <a:t>:</a:t>
            </a:r>
            <a:endParaRPr lang="en-GB" sz="2400" dirty="0" smtClean="0"/>
          </a:p>
          <a:p>
            <a:pPr marL="285750" indent="-285750">
              <a:buFont typeface="Arial" panose="020B0604020202020204" pitchFamily="34" charset="0"/>
              <a:buChar char="•"/>
            </a:pPr>
            <a:endParaRPr lang="en-GB" sz="2400" dirty="0"/>
          </a:p>
          <a:p>
            <a:pPr marL="800100" lvl="1" indent="-342900">
              <a:buFont typeface="Arial" panose="020B0604020202020204" pitchFamily="34" charset="0"/>
              <a:buChar char="•"/>
            </a:pPr>
            <a:r>
              <a:rPr lang="en-GB" sz="2400" b="1" dirty="0" smtClean="0"/>
              <a:t>analyse</a:t>
            </a:r>
            <a:r>
              <a:rPr lang="en-GB" sz="2400" dirty="0" smtClean="0"/>
              <a:t> </a:t>
            </a:r>
            <a:r>
              <a:rPr lang="en-GB" sz="2400" dirty="0"/>
              <a:t>critically and </a:t>
            </a:r>
            <a:r>
              <a:rPr lang="en-GB" sz="2400" b="1" dirty="0"/>
              <a:t>compare</a:t>
            </a:r>
            <a:r>
              <a:rPr lang="en-GB" sz="2400" dirty="0"/>
              <a:t> how media </a:t>
            </a:r>
            <a:r>
              <a:rPr lang="en-GB" sz="2400" dirty="0" smtClean="0"/>
              <a:t>products </a:t>
            </a:r>
            <a:r>
              <a:rPr lang="en-GB" sz="2400" dirty="0"/>
              <a:t>construct and communicate meanings </a:t>
            </a:r>
            <a:endParaRPr lang="en-GB" sz="2400" dirty="0" smtClean="0"/>
          </a:p>
          <a:p>
            <a:pPr marL="800100" lvl="1" indent="-342900">
              <a:buFont typeface="Arial" panose="020B0604020202020204" pitchFamily="34" charset="0"/>
              <a:buChar char="•"/>
            </a:pPr>
            <a:endParaRPr lang="en-GB" sz="2400" dirty="0" smtClean="0"/>
          </a:p>
          <a:p>
            <a:pPr marL="800100" lvl="1" indent="-342900">
              <a:buFont typeface="Arial" panose="020B0604020202020204" pitchFamily="34" charset="0"/>
              <a:buChar char="•"/>
            </a:pPr>
            <a:r>
              <a:rPr lang="en-GB" sz="2400" dirty="0" smtClean="0"/>
              <a:t>use </a:t>
            </a:r>
            <a:r>
              <a:rPr lang="en-GB" sz="2400" b="1" dirty="0" smtClean="0"/>
              <a:t>theories</a:t>
            </a:r>
            <a:r>
              <a:rPr lang="en-GB" sz="2400" dirty="0" smtClean="0"/>
              <a:t> appropriate to each level and </a:t>
            </a:r>
            <a:r>
              <a:rPr lang="en-GB" sz="2400" dirty="0"/>
              <a:t>specialist subject-specific terminology appropriately </a:t>
            </a:r>
            <a:endParaRPr lang="en-GB" sz="2400" dirty="0" smtClean="0"/>
          </a:p>
          <a:p>
            <a:pPr marL="800100" lvl="1" indent="-342900">
              <a:buFont typeface="Arial" panose="020B0604020202020204" pitchFamily="34" charset="0"/>
              <a:buChar char="•"/>
            </a:pPr>
            <a:endParaRPr lang="en-GB" sz="2400" dirty="0" smtClean="0"/>
          </a:p>
          <a:p>
            <a:pPr marL="800100" lvl="1" indent="-342900">
              <a:buFont typeface="Arial" panose="020B0604020202020204" pitchFamily="34" charset="0"/>
              <a:buChar char="•"/>
            </a:pPr>
            <a:r>
              <a:rPr lang="en-GB" sz="2400" dirty="0" smtClean="0"/>
              <a:t>debate </a:t>
            </a:r>
            <a:r>
              <a:rPr lang="en-GB" sz="2400" dirty="0"/>
              <a:t>key questions relating to the </a:t>
            </a:r>
            <a:r>
              <a:rPr lang="en-GB" sz="2400" b="1" dirty="0"/>
              <a:t>social, cultural, political and economic role </a:t>
            </a:r>
            <a:r>
              <a:rPr lang="en-GB" sz="2400" dirty="0"/>
              <a:t>of the </a:t>
            </a:r>
            <a:r>
              <a:rPr lang="en-GB" sz="2400" dirty="0" smtClean="0"/>
              <a:t>media</a:t>
            </a:r>
          </a:p>
          <a:p>
            <a:pPr marL="800100" lvl="1" indent="-342900">
              <a:buFont typeface="Arial" panose="020B0604020202020204" pitchFamily="34" charset="0"/>
              <a:buChar char="•"/>
            </a:pPr>
            <a:endParaRPr lang="en-GB" sz="2400" dirty="0" smtClean="0"/>
          </a:p>
          <a:p>
            <a:pPr marL="800100" lvl="1" indent="-342900">
              <a:buFont typeface="Arial" panose="020B0604020202020204" pitchFamily="34" charset="0"/>
              <a:buChar char="•"/>
            </a:pPr>
            <a:r>
              <a:rPr lang="en-GB" sz="2400" dirty="0"/>
              <a:t>construct and develop a </a:t>
            </a:r>
            <a:r>
              <a:rPr lang="en-GB" sz="2400" b="1" dirty="0"/>
              <a:t>sustained line of reasoning </a:t>
            </a:r>
            <a:r>
              <a:rPr lang="en-GB" sz="2400" dirty="0" smtClean="0"/>
              <a:t>in </a:t>
            </a:r>
            <a:r>
              <a:rPr lang="en-GB" sz="2400" dirty="0"/>
              <a:t>an extended response. </a:t>
            </a:r>
          </a:p>
          <a:p>
            <a:pPr marL="800100" lvl="1" indent="-342900">
              <a:buFont typeface="Arial" panose="020B0604020202020204" pitchFamily="34" charset="0"/>
              <a:buChar char="•"/>
            </a:pPr>
            <a:endParaRPr lang="en-GB" sz="2400" dirty="0" smtClean="0"/>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endParaRPr lang="en-GB" dirty="0" smtClean="0"/>
          </a:p>
        </p:txBody>
      </p:sp>
    </p:spTree>
    <p:extLst>
      <p:ext uri="{BB962C8B-B14F-4D97-AF65-F5344CB8AC3E}">
        <p14:creationId xmlns:p14="http://schemas.microsoft.com/office/powerpoint/2010/main" val="32251540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0630" y="1359885"/>
            <a:ext cx="11099675" cy="4678204"/>
          </a:xfrm>
          <a:prstGeom prst="rect">
            <a:avLst/>
          </a:prstGeom>
        </p:spPr>
        <p:txBody>
          <a:bodyPr wrap="square">
            <a:spAutoFit/>
          </a:bodyPr>
          <a:lstStyle/>
          <a:p>
            <a:pPr marL="285750" indent="-285750">
              <a:buFont typeface="Arial" panose="020B0604020202020204" pitchFamily="34" charset="0"/>
              <a:buChar char="•"/>
            </a:pPr>
            <a:r>
              <a:rPr lang="en-GB" sz="2800" b="1" dirty="0"/>
              <a:t>Range</a:t>
            </a:r>
            <a:r>
              <a:rPr lang="en-GB" sz="2800" dirty="0"/>
              <a:t> of forms studied – </a:t>
            </a:r>
            <a:r>
              <a:rPr lang="en-GB" sz="2800" dirty="0" smtClean="0"/>
              <a:t>contemporary and historical </a:t>
            </a:r>
            <a:r>
              <a:rPr lang="en-GB" sz="2800" b="1" dirty="0" smtClean="0"/>
              <a:t>products</a:t>
            </a:r>
            <a:r>
              <a:rPr lang="en-GB" sz="2800" dirty="0" smtClean="0"/>
              <a:t> </a:t>
            </a:r>
            <a:r>
              <a:rPr lang="en-GB" sz="2800" dirty="0"/>
              <a:t>set by </a:t>
            </a:r>
            <a:r>
              <a:rPr lang="en-GB" sz="2800" dirty="0" err="1"/>
              <a:t>Eduqas</a:t>
            </a:r>
            <a:r>
              <a:rPr lang="en-GB" sz="2800" dirty="0"/>
              <a:t>:</a:t>
            </a:r>
          </a:p>
          <a:p>
            <a:pPr marL="1657350" lvl="3" indent="-285750">
              <a:buFont typeface="Arial" panose="020B0604020202020204" pitchFamily="34" charset="0"/>
              <a:buChar char="•"/>
            </a:pPr>
            <a:r>
              <a:rPr lang="en-GB" sz="2800" dirty="0"/>
              <a:t>Advertising and marketing</a:t>
            </a:r>
          </a:p>
          <a:p>
            <a:pPr marL="1657350" lvl="3" indent="-285750">
              <a:buFont typeface="Arial" panose="020B0604020202020204" pitchFamily="34" charset="0"/>
              <a:buChar char="•"/>
            </a:pPr>
            <a:r>
              <a:rPr lang="en-GB" sz="2800" dirty="0"/>
              <a:t>Music video</a:t>
            </a:r>
          </a:p>
          <a:p>
            <a:pPr marL="1657350" lvl="3" indent="-285750">
              <a:buFont typeface="Arial" panose="020B0604020202020204" pitchFamily="34" charset="0"/>
              <a:buChar char="•"/>
            </a:pPr>
            <a:r>
              <a:rPr lang="en-GB" sz="2800" dirty="0"/>
              <a:t>Newspapers</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Assessment will include analysis of </a:t>
            </a:r>
            <a:r>
              <a:rPr lang="en-GB" sz="2800" b="1" dirty="0"/>
              <a:t>unseen examples</a:t>
            </a:r>
            <a:r>
              <a:rPr lang="en-GB" sz="2800" dirty="0"/>
              <a:t>.</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Centres able to select of </a:t>
            </a:r>
            <a:r>
              <a:rPr lang="en-GB" sz="2800" b="1" dirty="0"/>
              <a:t>contrasting examples </a:t>
            </a:r>
            <a:r>
              <a:rPr lang="en-GB" sz="2800" dirty="0"/>
              <a:t>to study alongside set products </a:t>
            </a:r>
            <a:r>
              <a:rPr lang="en-GB" sz="2800" dirty="0" smtClean="0"/>
              <a:t>to develop analytical skills and </a:t>
            </a:r>
            <a:r>
              <a:rPr lang="en-GB" sz="2800" dirty="0"/>
              <a:t>prepare for unseen analysis.</a:t>
            </a:r>
          </a:p>
          <a:p>
            <a:pPr marL="285750" indent="-285750">
              <a:buFont typeface="Arial" panose="020B0604020202020204" pitchFamily="34" charset="0"/>
              <a:buChar char="•"/>
            </a:pPr>
            <a:endParaRPr lang="en-GB" dirty="0"/>
          </a:p>
        </p:txBody>
      </p:sp>
      <p:sp>
        <p:nvSpPr>
          <p:cNvPr id="4" name="TextBox 3"/>
          <p:cNvSpPr txBox="1"/>
          <p:nvPr/>
        </p:nvSpPr>
        <p:spPr>
          <a:xfrm>
            <a:off x="4863994" y="195743"/>
            <a:ext cx="7305782" cy="473976"/>
          </a:xfrm>
          <a:prstGeom prst="rect">
            <a:avLst/>
          </a:prstGeom>
          <a:noFill/>
        </p:spPr>
        <p:txBody>
          <a:bodyPr wrap="square" rtlCol="0">
            <a:spAutoFit/>
          </a:bodyPr>
          <a:lstStyle/>
          <a:p>
            <a:pPr>
              <a:lnSpc>
                <a:spcPct val="80000"/>
              </a:lnSpc>
            </a:pPr>
            <a:r>
              <a:rPr lang="en-US" sz="3100" kern="1100" spc="-50" dirty="0" smtClean="0">
                <a:solidFill>
                  <a:schemeClr val="bg1"/>
                </a:solidFill>
                <a:latin typeface="Gotham Rounded Book"/>
                <a:cs typeface="Gotham Rounded Book"/>
              </a:rPr>
              <a:t>Component 1: Section A</a:t>
            </a:r>
            <a:endParaRPr lang="en-US" sz="3100" kern="1100" spc="-50" dirty="0">
              <a:solidFill>
                <a:schemeClr val="bg1"/>
              </a:solidFill>
              <a:latin typeface="Gotham Rounded Book"/>
              <a:cs typeface="Gotham Rounded Book"/>
            </a:endParaRPr>
          </a:p>
        </p:txBody>
      </p:sp>
    </p:spTree>
    <p:extLst>
      <p:ext uri="{BB962C8B-B14F-4D97-AF65-F5344CB8AC3E}">
        <p14:creationId xmlns:p14="http://schemas.microsoft.com/office/powerpoint/2010/main" val="3729855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742440" y="1"/>
            <a:ext cx="8427336" cy="1046163"/>
          </a:xfrm>
        </p:spPr>
        <p:txBody>
          <a:bodyPr/>
          <a:lstStyle/>
          <a:p>
            <a:r>
              <a:rPr lang="en-GB" dirty="0">
                <a:solidFill>
                  <a:schemeClr val="bg1"/>
                </a:solidFill>
              </a:rPr>
              <a:t>Section A: Forms and Products</a:t>
            </a:r>
          </a:p>
          <a:p>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197538268"/>
              </p:ext>
            </p:extLst>
          </p:nvPr>
        </p:nvGraphicFramePr>
        <p:xfrm>
          <a:off x="468035" y="1523593"/>
          <a:ext cx="10715569" cy="5115208"/>
        </p:xfrm>
        <a:graphic>
          <a:graphicData uri="http://schemas.openxmlformats.org/drawingml/2006/table">
            <a:tbl>
              <a:tblPr firstRow="1" firstCol="1" lastRow="1" lastCol="1" bandRow="1" bandCol="1">
                <a:tableStyleId>{5C22544A-7EE6-4342-B048-85BDC9FD1C3A}</a:tableStyleId>
              </a:tblPr>
              <a:tblGrid>
                <a:gridCol w="1021713"/>
                <a:gridCol w="3021461"/>
                <a:gridCol w="3336198"/>
                <a:gridCol w="3336197"/>
              </a:tblGrid>
              <a:tr h="620517">
                <a:tc>
                  <a:txBody>
                    <a:bodyPr/>
                    <a:lstStyle/>
                    <a:p>
                      <a:pPr algn="ctr"/>
                      <a:endParaRPr lang="en-GB" b="1" dirty="0"/>
                    </a:p>
                  </a:txBody>
                  <a:tcPr marL="0" marR="0" marT="0" marB="0"/>
                </a:tc>
                <a:tc>
                  <a:txBody>
                    <a:bodyPr/>
                    <a:lstStyle/>
                    <a:p>
                      <a:pPr algn="ctr"/>
                      <a:r>
                        <a:rPr lang="en-US" b="1" dirty="0" smtClean="0"/>
                        <a:t>Advertising and Marketing</a:t>
                      </a:r>
                      <a:endParaRPr lang="en-GB" b="1" dirty="0"/>
                    </a:p>
                  </a:txBody>
                  <a:tcPr marL="0" marR="0" marT="0" marB="0"/>
                </a:tc>
                <a:tc>
                  <a:txBody>
                    <a:bodyPr/>
                    <a:lstStyle/>
                    <a:p>
                      <a:pPr algn="ctr"/>
                      <a:r>
                        <a:rPr lang="en-US" b="1" dirty="0" smtClean="0"/>
                        <a:t>Music Video</a:t>
                      </a:r>
                    </a:p>
                    <a:p>
                      <a:pPr algn="ctr"/>
                      <a:endParaRPr lang="en-GB" b="1" dirty="0"/>
                    </a:p>
                  </a:txBody>
                  <a:tcPr marL="0" marR="0" marT="0" marB="0"/>
                </a:tc>
                <a:tc>
                  <a:txBody>
                    <a:bodyPr/>
                    <a:lstStyle/>
                    <a:p>
                      <a:pPr marL="204470" marR="167640" indent="353060" algn="l">
                        <a:lnSpc>
                          <a:spcPct val="115000"/>
                        </a:lnSpc>
                        <a:spcAft>
                          <a:spcPts val="0"/>
                        </a:spcAft>
                      </a:pPr>
                      <a:r>
                        <a:rPr lang="en-US" sz="1800" b="1" dirty="0" smtClean="0">
                          <a:effectLst/>
                          <a:latin typeface="+mn-lt"/>
                          <a:ea typeface="+mn-ea"/>
                          <a:cs typeface="+mn-cs"/>
                        </a:rPr>
                        <a:t>Newspapers</a:t>
                      </a:r>
                    </a:p>
                    <a:p>
                      <a:pPr marL="204470" marR="167640" indent="353060" algn="l">
                        <a:lnSpc>
                          <a:spcPct val="115000"/>
                        </a:lnSpc>
                        <a:spcAft>
                          <a:spcPts val="0"/>
                        </a:spcAft>
                      </a:pPr>
                      <a:endParaRPr lang="en-GB" sz="1800" b="1" dirty="0">
                        <a:effectLst/>
                        <a:latin typeface="Calibri"/>
                        <a:ea typeface="Calibri"/>
                        <a:cs typeface="Times New Roman"/>
                      </a:endParaRPr>
                    </a:p>
                  </a:txBody>
                  <a:tcPr marL="0" marR="0" marT="0" marB="0"/>
                </a:tc>
              </a:tr>
              <a:tr h="2743200">
                <a:tc>
                  <a:txBody>
                    <a:bodyPr/>
                    <a:lstStyle/>
                    <a:p>
                      <a:r>
                        <a:rPr lang="en-GB" sz="1800" b="1" i="0" u="none" strike="noStrike" kern="1200" baseline="0" dirty="0" smtClean="0">
                          <a:solidFill>
                            <a:schemeClr val="lt1"/>
                          </a:solidFill>
                          <a:latin typeface="+mn-lt"/>
                          <a:ea typeface="+mn-ea"/>
                          <a:cs typeface="+mn-cs"/>
                        </a:rPr>
                        <a:t>AS and A level</a:t>
                      </a:r>
                    </a:p>
                  </a:txBody>
                  <a:tcPr marL="0" marR="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i="1" u="none" strike="noStrike" kern="1200" baseline="0" dirty="0" smtClean="0">
                          <a:solidFill>
                            <a:schemeClr val="lt1"/>
                          </a:solidFill>
                          <a:latin typeface="+mn-lt"/>
                          <a:ea typeface="+mn-ea"/>
                          <a:cs typeface="+mn-cs"/>
                        </a:rPr>
                        <a:t>Tide </a:t>
                      </a:r>
                      <a:r>
                        <a:rPr lang="en-GB" sz="1800" b="0" i="0" u="none" strike="noStrike" kern="1200" baseline="0" dirty="0" smtClean="0">
                          <a:solidFill>
                            <a:schemeClr val="lt1"/>
                          </a:solidFill>
                          <a:latin typeface="+mn-lt"/>
                          <a:ea typeface="+mn-ea"/>
                          <a:cs typeface="+mn-cs"/>
                        </a:rPr>
                        <a:t>(1950s) </a:t>
                      </a:r>
                      <a:endParaRPr lang="en-GB" sz="1800" b="1" i="0" u="none" strike="noStrike" kern="1200" baseline="0" dirty="0" smtClean="0">
                        <a:solidFill>
                          <a:schemeClr val="lt1"/>
                        </a:solidFill>
                        <a:latin typeface="+mn-lt"/>
                        <a:ea typeface="+mn-ea"/>
                        <a:cs typeface="+mn-cs"/>
                      </a:endParaRPr>
                    </a:p>
                    <a:p>
                      <a:r>
                        <a:rPr lang="en-GB" sz="1800" b="0" i="1" u="none" strike="noStrike" kern="1200" baseline="0" dirty="0" smtClean="0">
                          <a:solidFill>
                            <a:schemeClr val="lt1"/>
                          </a:solidFill>
                          <a:latin typeface="+mn-lt"/>
                          <a:ea typeface="+mn-ea"/>
                          <a:cs typeface="+mn-cs"/>
                        </a:rPr>
                        <a:t> </a:t>
                      </a:r>
                      <a:r>
                        <a:rPr lang="en-GB" sz="1800" b="0" i="0" u="none" strike="noStrike" kern="1200" baseline="0" dirty="0" smtClean="0">
                          <a:solidFill>
                            <a:schemeClr val="lt1"/>
                          </a:solidFill>
                          <a:latin typeface="+mn-lt"/>
                          <a:ea typeface="+mn-ea"/>
                          <a:cs typeface="+mn-cs"/>
                        </a:rPr>
                        <a:t>print advertisement </a:t>
                      </a:r>
                      <a:r>
                        <a:rPr lang="en-GB" sz="1800" b="1" i="0" u="none" strike="noStrike" kern="1200" baseline="0" dirty="0" smtClean="0">
                          <a:solidFill>
                            <a:schemeClr val="lt1"/>
                          </a:solidFill>
                          <a:latin typeface="+mn-lt"/>
                          <a:ea typeface="+mn-ea"/>
                          <a:cs typeface="+mn-cs"/>
                        </a:rPr>
                        <a:t>and</a:t>
                      </a:r>
                    </a:p>
                    <a:p>
                      <a:r>
                        <a:rPr lang="en-GB" sz="1800" b="1" i="1" u="none" strike="noStrike" kern="1200" baseline="0" dirty="0" err="1" smtClean="0">
                          <a:solidFill>
                            <a:schemeClr val="lt1"/>
                          </a:solidFill>
                          <a:latin typeface="+mn-lt"/>
                          <a:ea typeface="+mn-ea"/>
                          <a:cs typeface="+mn-cs"/>
                        </a:rPr>
                        <a:t>WaterAid</a:t>
                      </a:r>
                      <a:r>
                        <a:rPr lang="en-GB" sz="1800" b="0" i="1" u="none" strike="noStrike" kern="1200" baseline="0" dirty="0" smtClean="0">
                          <a:solidFill>
                            <a:schemeClr val="lt1"/>
                          </a:solidFill>
                          <a:latin typeface="+mn-lt"/>
                          <a:ea typeface="+mn-ea"/>
                          <a:cs typeface="+mn-cs"/>
                        </a:rPr>
                        <a:t> </a:t>
                      </a:r>
                      <a:r>
                        <a:rPr lang="en-GB" sz="1800" b="0" i="0" u="none" strike="noStrike" kern="1200" baseline="0" dirty="0" smtClean="0">
                          <a:solidFill>
                            <a:schemeClr val="lt1"/>
                          </a:solidFill>
                          <a:latin typeface="+mn-lt"/>
                          <a:ea typeface="+mn-ea"/>
                          <a:cs typeface="+mn-cs"/>
                        </a:rPr>
                        <a:t>(2016) </a:t>
                      </a:r>
                      <a:endParaRPr lang="en-GB" sz="1800" b="0" i="1" u="none" strike="noStrike" kern="1200" baseline="0" dirty="0" smtClean="0">
                        <a:solidFill>
                          <a:schemeClr val="lt1"/>
                        </a:solidFill>
                        <a:latin typeface="+mn-lt"/>
                        <a:ea typeface="+mn-ea"/>
                        <a:cs typeface="+mn-cs"/>
                      </a:endParaRPr>
                    </a:p>
                    <a:p>
                      <a:r>
                        <a:rPr lang="en-GB" sz="1800" b="0" i="0" u="none" strike="noStrike" kern="1200" baseline="0" dirty="0" smtClean="0">
                          <a:solidFill>
                            <a:schemeClr val="lt1"/>
                          </a:solidFill>
                          <a:latin typeface="+mn-lt"/>
                          <a:ea typeface="+mn-ea"/>
                          <a:cs typeface="+mn-cs"/>
                        </a:rPr>
                        <a:t>audio-visual advertisement</a:t>
                      </a:r>
                      <a:endParaRPr lang="en-GB" sz="1800" b="1" i="0" u="none" strike="noStrike" kern="1200" baseline="0" dirty="0" smtClean="0">
                        <a:solidFill>
                          <a:schemeClr val="lt1"/>
                        </a:solidFill>
                        <a:effectLst/>
                        <a:latin typeface="+mn-lt"/>
                        <a:ea typeface="+mn-ea"/>
                        <a:cs typeface="+mn-cs"/>
                      </a:endParaRPr>
                    </a:p>
                    <a:p>
                      <a:r>
                        <a:rPr lang="en-GB" sz="1800" b="1" i="0" u="none" strike="noStrike" kern="1200" baseline="0" dirty="0" smtClean="0">
                          <a:solidFill>
                            <a:schemeClr val="lt1"/>
                          </a:solidFill>
                          <a:effectLst/>
                          <a:latin typeface="+mn-lt"/>
                          <a:ea typeface="+mn-ea"/>
                          <a:cs typeface="+mn-cs"/>
                        </a:rPr>
                        <a:t>and</a:t>
                      </a:r>
                      <a:endParaRPr lang="en-GB" sz="1800" b="1" i="0" u="none" strike="noStrike" kern="1200" baseline="0" dirty="0" smtClean="0">
                        <a:solidFill>
                          <a:schemeClr val="lt1"/>
                        </a:solidFill>
                        <a:effectLst/>
                        <a:latin typeface="+mn-lt"/>
                        <a:ea typeface="+mn-ea"/>
                        <a:cs typeface="Times New Roman"/>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800" b="1" i="1" u="none" strike="noStrike" kern="1200" baseline="0" dirty="0" smtClean="0">
                          <a:solidFill>
                            <a:schemeClr val="lt1"/>
                          </a:solidFill>
                          <a:latin typeface="+mn-lt"/>
                          <a:ea typeface="+mn-ea"/>
                          <a:cs typeface="+mn-cs"/>
                        </a:rPr>
                        <a:t>Kiss of The Vampire  (</a:t>
                      </a:r>
                      <a:r>
                        <a:rPr lang="en-GB" sz="1800" b="0" i="0" u="none" strike="noStrike" kern="1200" baseline="0" dirty="0" smtClean="0">
                          <a:solidFill>
                            <a:schemeClr val="lt1"/>
                          </a:solidFill>
                          <a:latin typeface="+mn-lt"/>
                          <a:ea typeface="+mn-ea"/>
                          <a:cs typeface="+mn-cs"/>
                        </a:rPr>
                        <a:t>1963) film poster </a:t>
                      </a:r>
                    </a:p>
                    <a:p>
                      <a:endParaRPr lang="en-GB" sz="1800" b="0" i="0" u="none" strike="noStrike" kern="1200" baseline="0" dirty="0" smtClean="0">
                        <a:solidFill>
                          <a:schemeClr val="lt1"/>
                        </a:solidFill>
                        <a:latin typeface="+mn-lt"/>
                        <a:ea typeface="+mn-ea"/>
                        <a:cs typeface="+mn-cs"/>
                      </a:endParaRPr>
                    </a:p>
                  </a:txBody>
                  <a:tcPr marL="0" marR="0" marT="0" marB="0">
                    <a:solidFill>
                      <a:schemeClr val="accent1"/>
                    </a:solidFill>
                  </a:tcPr>
                </a:tc>
                <a:tc>
                  <a:txBody>
                    <a:bodyPr/>
                    <a:lstStyle/>
                    <a:p>
                      <a:r>
                        <a:rPr lang="en-GB" sz="1800" b="1" i="1" u="none" strike="noStrike" kern="1200" baseline="0" dirty="0" smtClean="0">
                          <a:solidFill>
                            <a:schemeClr val="lt1"/>
                          </a:solidFill>
                          <a:latin typeface="+mn-lt"/>
                          <a:ea typeface="+mn-ea"/>
                          <a:cs typeface="+mn-cs"/>
                        </a:rPr>
                        <a:t>Formation</a:t>
                      </a:r>
                      <a:r>
                        <a:rPr lang="en-GB" sz="1800" b="0" i="1" u="none" strike="noStrike" kern="1200" baseline="0" dirty="0" smtClean="0">
                          <a:solidFill>
                            <a:schemeClr val="lt1"/>
                          </a:solidFill>
                          <a:latin typeface="+mn-lt"/>
                          <a:ea typeface="+mn-ea"/>
                          <a:cs typeface="+mn-cs"/>
                        </a:rPr>
                        <a:t>, Beyoncé * </a:t>
                      </a:r>
                      <a:r>
                        <a:rPr lang="en-GB" sz="1800" b="0" i="0" u="none" strike="noStrike" kern="1200" baseline="0" dirty="0" smtClean="0">
                          <a:solidFill>
                            <a:schemeClr val="lt1"/>
                          </a:solidFill>
                          <a:latin typeface="+mn-lt"/>
                          <a:ea typeface="+mn-ea"/>
                          <a:cs typeface="+mn-cs"/>
                        </a:rPr>
                        <a:t>(2016) </a:t>
                      </a:r>
                    </a:p>
                    <a:p>
                      <a:r>
                        <a:rPr lang="en-GB" sz="1800" b="1" i="1" u="none" strike="noStrike" kern="1200" baseline="0" dirty="0" smtClean="0">
                          <a:solidFill>
                            <a:schemeClr val="lt1"/>
                          </a:solidFill>
                          <a:latin typeface="+mn-lt"/>
                          <a:ea typeface="+mn-ea"/>
                          <a:cs typeface="+mn-cs"/>
                        </a:rPr>
                        <a:t>or </a:t>
                      </a:r>
                    </a:p>
                    <a:p>
                      <a:r>
                        <a:rPr lang="en-GB" sz="1800" b="1" i="1" u="none" strike="noStrike" kern="1200" baseline="0" dirty="0" smtClean="0">
                          <a:solidFill>
                            <a:schemeClr val="lt1"/>
                          </a:solidFill>
                          <a:latin typeface="+mn-lt"/>
                          <a:ea typeface="+mn-ea"/>
                          <a:cs typeface="+mn-cs"/>
                        </a:rPr>
                        <a:t>Dream</a:t>
                      </a:r>
                      <a:r>
                        <a:rPr lang="en-GB" sz="1800" b="0" i="1" u="none" strike="noStrike" kern="1200" baseline="0" dirty="0" smtClean="0">
                          <a:solidFill>
                            <a:schemeClr val="lt1"/>
                          </a:solidFill>
                          <a:latin typeface="+mn-lt"/>
                          <a:ea typeface="+mn-ea"/>
                          <a:cs typeface="+mn-cs"/>
                        </a:rPr>
                        <a:t>, </a:t>
                      </a:r>
                      <a:r>
                        <a:rPr lang="en-GB" sz="1800" b="0" i="1" u="none" strike="noStrike" kern="1200" baseline="0" dirty="0" err="1" smtClean="0">
                          <a:solidFill>
                            <a:schemeClr val="lt1"/>
                          </a:solidFill>
                          <a:latin typeface="+mn-lt"/>
                          <a:ea typeface="+mn-ea"/>
                          <a:cs typeface="+mn-cs"/>
                        </a:rPr>
                        <a:t>Dizzee</a:t>
                      </a:r>
                      <a:r>
                        <a:rPr lang="en-GB" sz="1800" b="0" i="1" u="none" strike="noStrike" kern="1200" baseline="0" dirty="0" smtClean="0">
                          <a:solidFill>
                            <a:schemeClr val="lt1"/>
                          </a:solidFill>
                          <a:latin typeface="+mn-lt"/>
                          <a:ea typeface="+mn-ea"/>
                          <a:cs typeface="+mn-cs"/>
                        </a:rPr>
                        <a:t> Rascal </a:t>
                      </a:r>
                      <a:r>
                        <a:rPr lang="en-GB" sz="1800" b="0" i="0" u="none" strike="noStrike" kern="1200" baseline="0" dirty="0" smtClean="0">
                          <a:solidFill>
                            <a:schemeClr val="lt1"/>
                          </a:solidFill>
                          <a:latin typeface="+mn-lt"/>
                          <a:ea typeface="+mn-ea"/>
                          <a:cs typeface="+mn-cs"/>
                        </a:rPr>
                        <a:t>(2016)</a:t>
                      </a:r>
                    </a:p>
                    <a:p>
                      <a:endParaRPr lang="en-GB" sz="1800" b="0" i="0" u="none" strike="noStrike" kern="1200" baseline="0" dirty="0" smtClean="0">
                        <a:solidFill>
                          <a:schemeClr val="lt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solidFill>
                            <a:schemeClr val="bg1"/>
                          </a:solidFill>
                        </a:rPr>
                        <a:t>*This music video has a parental advisory warning. It is at the discretion of the teacher whether this is appropriate for their learners and the alternative option may be chosen if not. </a:t>
                      </a:r>
                    </a:p>
                    <a:p>
                      <a:endParaRPr lang="en-GB" sz="1800" b="0" i="0" u="none" strike="noStrike" kern="1200" baseline="0" dirty="0" smtClean="0">
                        <a:solidFill>
                          <a:schemeClr val="lt1"/>
                        </a:solidFill>
                        <a:latin typeface="+mn-lt"/>
                        <a:ea typeface="+mn-ea"/>
                        <a:cs typeface="+mn-cs"/>
                      </a:endParaRPr>
                    </a:p>
                  </a:txBody>
                  <a:tcPr marL="0" marR="0" marT="0" marB="0">
                    <a:solidFill>
                      <a:schemeClr val="accent1"/>
                    </a:solidFill>
                  </a:tcPr>
                </a:tc>
                <a:tc>
                  <a:txBody>
                    <a:bodyPr/>
                    <a:lstStyle/>
                    <a:p>
                      <a:r>
                        <a:rPr lang="en-GB" sz="1800" b="1" i="1" u="none" strike="noStrike" kern="1200" baseline="0" dirty="0" smtClean="0">
                          <a:solidFill>
                            <a:schemeClr val="lt1"/>
                          </a:solidFill>
                          <a:latin typeface="+mn-lt"/>
                          <a:ea typeface="+mn-ea"/>
                          <a:cs typeface="+mn-cs"/>
                        </a:rPr>
                        <a:t>The Daily Mirror </a:t>
                      </a:r>
                      <a:endParaRPr lang="en-GB" sz="1800" b="1" i="0" u="none" strike="noStrike" kern="1200" baseline="0" dirty="0" smtClean="0">
                        <a:solidFill>
                          <a:schemeClr val="lt1"/>
                        </a:solidFill>
                        <a:latin typeface="+mn-lt"/>
                        <a:ea typeface="+mn-ea"/>
                        <a:cs typeface="+mn-cs"/>
                      </a:endParaRPr>
                    </a:p>
                    <a:p>
                      <a:r>
                        <a:rPr lang="en-GB" sz="1800" b="0" i="0" u="none" strike="noStrike" kern="1200" baseline="0" dirty="0" smtClean="0">
                          <a:solidFill>
                            <a:schemeClr val="lt1"/>
                          </a:solidFill>
                          <a:latin typeface="+mn-lt"/>
                          <a:ea typeface="+mn-ea"/>
                          <a:cs typeface="+mn-cs"/>
                        </a:rPr>
                        <a:t>(November 2016) </a:t>
                      </a:r>
                    </a:p>
                    <a:p>
                      <a:r>
                        <a:rPr lang="en-GB" sz="1800" b="0" i="0" u="none" strike="noStrike" kern="1200" baseline="0" dirty="0" smtClean="0">
                          <a:solidFill>
                            <a:schemeClr val="lt1"/>
                          </a:solidFill>
                          <a:latin typeface="+mn-lt"/>
                          <a:ea typeface="+mn-ea"/>
                          <a:cs typeface="+mn-cs"/>
                        </a:rPr>
                        <a:t>front cover and article on US election 	</a:t>
                      </a:r>
                    </a:p>
                    <a:p>
                      <a:endParaRPr lang="en-GB" sz="1800" b="0" i="0" u="none" strike="noStrike" kern="1200" baseline="0" dirty="0" smtClean="0">
                        <a:solidFill>
                          <a:schemeClr val="lt1"/>
                        </a:solidFill>
                        <a:latin typeface="+mn-lt"/>
                        <a:ea typeface="+mn-ea"/>
                        <a:cs typeface="+mn-cs"/>
                      </a:endParaRPr>
                    </a:p>
                  </a:txBody>
                  <a:tcPr marL="0" marR="0" marT="0" marB="0"/>
                </a:tc>
              </a:tr>
              <a:tr h="1741072">
                <a:tc>
                  <a:txBody>
                    <a:bodyPr/>
                    <a:lstStyle/>
                    <a:p>
                      <a:r>
                        <a:rPr lang="en-GB" sz="1800" b="1" i="0" u="none" strike="noStrike" kern="1200" baseline="0" dirty="0" smtClean="0">
                          <a:solidFill>
                            <a:schemeClr val="lt1"/>
                          </a:solidFill>
                          <a:latin typeface="+mn-lt"/>
                          <a:ea typeface="+mn-ea"/>
                          <a:cs typeface="+mn-cs"/>
                        </a:rPr>
                        <a:t>A level only</a:t>
                      </a:r>
                    </a:p>
                  </a:txBody>
                  <a:tcPr marL="0" marR="0" marT="0" marB="0"/>
                </a:tc>
                <a:tc>
                  <a:txBody>
                    <a:bodyPr/>
                    <a:lstStyle/>
                    <a:p>
                      <a:endParaRPr lang="en-GB" sz="1800" b="0" i="0" u="none" strike="noStrike" kern="1200" baseline="0" dirty="0" smtClean="0">
                        <a:solidFill>
                          <a:schemeClr val="lt1"/>
                        </a:solidFill>
                        <a:latin typeface="+mn-lt"/>
                        <a:ea typeface="+mn-ea"/>
                        <a:cs typeface="+mn-cs"/>
                      </a:endParaRPr>
                    </a:p>
                  </a:txBody>
                  <a:tcPr marL="0" marR="0" marT="0" marB="0"/>
                </a:tc>
                <a:tc>
                  <a:txBody>
                    <a:bodyPr/>
                    <a:lstStyle/>
                    <a:p>
                      <a:r>
                        <a:rPr lang="en-GB" sz="1800" b="1" i="1" u="none" strike="noStrike" kern="1200" baseline="0" dirty="0" smtClean="0">
                          <a:solidFill>
                            <a:schemeClr val="lt1"/>
                          </a:solidFill>
                          <a:latin typeface="+mn-lt"/>
                          <a:ea typeface="+mn-ea"/>
                          <a:cs typeface="+mn-cs"/>
                        </a:rPr>
                        <a:t>Riptide</a:t>
                      </a:r>
                      <a:r>
                        <a:rPr lang="en-GB" sz="1800" b="0" i="0" u="none" strike="noStrike" kern="1200" baseline="0" dirty="0" smtClean="0">
                          <a:solidFill>
                            <a:schemeClr val="lt1"/>
                          </a:solidFill>
                          <a:latin typeface="+mn-lt"/>
                          <a:ea typeface="+mn-ea"/>
                          <a:cs typeface="+mn-cs"/>
                        </a:rPr>
                        <a:t>, Vance Joy (2013) 	</a:t>
                      </a:r>
                    </a:p>
                  </a:txBody>
                  <a:tcPr marL="0" marR="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i="1" u="none" strike="noStrike" kern="1200" baseline="0" dirty="0" smtClean="0">
                          <a:solidFill>
                            <a:schemeClr val="lt1"/>
                          </a:solidFill>
                          <a:latin typeface="+mn-lt"/>
                          <a:ea typeface="+mn-ea"/>
                          <a:cs typeface="+mn-cs"/>
                        </a:rPr>
                        <a:t>The Times </a:t>
                      </a:r>
                    </a:p>
                    <a:p>
                      <a:pPr marL="0" marR="0" indent="0" algn="l" defTabSz="4572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lt1"/>
                          </a:solidFill>
                          <a:latin typeface="+mn-lt"/>
                          <a:ea typeface="+mn-ea"/>
                          <a:cs typeface="+mn-cs"/>
                        </a:rPr>
                        <a:t>(November 2016) front and back pages 	</a:t>
                      </a:r>
                    </a:p>
                    <a:p>
                      <a:endParaRPr lang="en-GB" sz="1800" b="0" i="0" u="none" strike="noStrike" kern="1200" baseline="0" dirty="0" smtClean="0">
                        <a:solidFill>
                          <a:schemeClr val="lt1"/>
                        </a:solidFill>
                        <a:latin typeface="+mn-lt"/>
                        <a:ea typeface="+mn-ea"/>
                        <a:cs typeface="+mn-cs"/>
                      </a:endParaRPr>
                    </a:p>
                  </a:txBody>
                  <a:tcPr marL="0" marR="0" marT="0" marB="0"/>
                </a:tc>
              </a:tr>
            </a:tbl>
          </a:graphicData>
        </a:graphic>
      </p:graphicFrame>
      <p:sp>
        <p:nvSpPr>
          <p:cNvPr id="5" name="TextBox 4"/>
          <p:cNvSpPr txBox="1"/>
          <p:nvPr/>
        </p:nvSpPr>
        <p:spPr>
          <a:xfrm>
            <a:off x="468036" y="1061929"/>
            <a:ext cx="10715567" cy="461665"/>
          </a:xfrm>
          <a:prstGeom prst="rect">
            <a:avLst/>
          </a:prstGeom>
          <a:noFill/>
        </p:spPr>
        <p:txBody>
          <a:bodyPr wrap="square" rtlCol="0">
            <a:spAutoFit/>
          </a:bodyPr>
          <a:lstStyle/>
          <a:p>
            <a:r>
              <a:rPr lang="en-GB" sz="2400" dirty="0" smtClean="0"/>
              <a:t>The following set products must be studied</a:t>
            </a:r>
            <a:r>
              <a:rPr lang="en-GB" dirty="0" smtClean="0"/>
              <a:t>:</a:t>
            </a:r>
            <a:endParaRPr lang="en-GB" dirty="0"/>
          </a:p>
        </p:txBody>
      </p:sp>
    </p:spTree>
    <p:extLst>
      <p:ext uri="{BB962C8B-B14F-4D97-AF65-F5344CB8AC3E}">
        <p14:creationId xmlns:p14="http://schemas.microsoft.com/office/powerpoint/2010/main" val="17136581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0" y="1"/>
            <a:ext cx="12169775"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411831" y="188051"/>
            <a:ext cx="7401244" cy="473976"/>
          </a:xfrm>
          <a:prstGeom prst="rect">
            <a:avLst/>
          </a:prstGeom>
          <a:noFill/>
        </p:spPr>
        <p:txBody>
          <a:bodyPr wrap="square" rtlCol="0">
            <a:spAutoFit/>
          </a:bodyPr>
          <a:lstStyle/>
          <a:p>
            <a:pPr>
              <a:lnSpc>
                <a:spcPct val="80000"/>
              </a:lnSpc>
            </a:pPr>
            <a:r>
              <a:rPr lang="en-US" sz="3100" kern="1100" spc="-50" dirty="0" smtClean="0">
                <a:solidFill>
                  <a:schemeClr val="bg1"/>
                </a:solidFill>
                <a:latin typeface="Gotham Rounded Book"/>
                <a:cs typeface="Gotham Rounded Book"/>
              </a:rPr>
              <a:t>Component 1: Section B</a:t>
            </a:r>
            <a:endParaRPr lang="en-US" sz="3100" kern="1100" spc="-50" dirty="0">
              <a:solidFill>
                <a:schemeClr val="bg1"/>
              </a:solidFill>
              <a:latin typeface="Gotham Rounded Book"/>
              <a:cs typeface="Gotham Rounded Book"/>
            </a:endParaRPr>
          </a:p>
        </p:txBody>
      </p:sp>
      <p:sp>
        <p:nvSpPr>
          <p:cNvPr id="4" name="TextBox 3"/>
          <p:cNvSpPr txBox="1"/>
          <p:nvPr/>
        </p:nvSpPr>
        <p:spPr>
          <a:xfrm>
            <a:off x="493086" y="1560787"/>
            <a:ext cx="11183603" cy="5078313"/>
          </a:xfrm>
          <a:prstGeom prst="rect">
            <a:avLst/>
          </a:prstGeom>
          <a:noFill/>
        </p:spPr>
        <p:txBody>
          <a:bodyPr wrap="square" rtlCol="0">
            <a:spAutoFit/>
          </a:bodyPr>
          <a:lstStyle/>
          <a:p>
            <a:pPr marL="342900" indent="-342900">
              <a:buFont typeface="Arial" panose="020B0604020202020204" pitchFamily="34" charset="0"/>
              <a:buChar char="•"/>
            </a:pPr>
            <a:r>
              <a:rPr lang="en-GB" sz="2800" dirty="0" smtClean="0"/>
              <a:t>Learners </a:t>
            </a:r>
            <a:r>
              <a:rPr lang="en-GB" sz="2800" dirty="0"/>
              <a:t>develop knowledge and understanding of key aspects of </a:t>
            </a:r>
            <a:r>
              <a:rPr lang="en-GB" sz="2800" b="1" dirty="0"/>
              <a:t>media </a:t>
            </a:r>
            <a:r>
              <a:rPr lang="en-GB" sz="2800" b="1" dirty="0" smtClean="0"/>
              <a:t>industries</a:t>
            </a:r>
            <a:r>
              <a:rPr lang="en-GB" sz="2800" dirty="0"/>
              <a:t> </a:t>
            </a:r>
            <a:r>
              <a:rPr lang="en-GB" sz="2800" dirty="0" smtClean="0"/>
              <a:t>and </a:t>
            </a:r>
            <a:r>
              <a:rPr lang="en-GB" sz="2800" b="1" dirty="0" smtClean="0"/>
              <a:t>audiences </a:t>
            </a:r>
            <a:r>
              <a:rPr lang="en-GB" sz="2800" dirty="0" smtClean="0"/>
              <a:t>including:</a:t>
            </a:r>
            <a:endParaRPr lang="en-GB" sz="2800" b="1" dirty="0" smtClean="0"/>
          </a:p>
          <a:p>
            <a:pPr marL="342900" indent="-342900">
              <a:buFont typeface="Arial" panose="020B0604020202020204" pitchFamily="34" charset="0"/>
              <a:buChar char="•"/>
            </a:pPr>
            <a:endParaRPr lang="en-GB" sz="2800" b="1" dirty="0"/>
          </a:p>
          <a:p>
            <a:pPr marL="800100" lvl="1" indent="-342900">
              <a:buFont typeface="Arial" panose="020B0604020202020204" pitchFamily="34" charset="0"/>
              <a:buChar char="•"/>
            </a:pPr>
            <a:r>
              <a:rPr lang="en-GB" sz="2800" dirty="0" smtClean="0"/>
              <a:t>the </a:t>
            </a:r>
            <a:r>
              <a:rPr lang="en-GB" sz="2800" dirty="0"/>
              <a:t>significance of ownership and funding, regulation and the impact of technology, and global production and </a:t>
            </a:r>
            <a:r>
              <a:rPr lang="en-GB" sz="2800" dirty="0" smtClean="0"/>
              <a:t>distribution</a:t>
            </a:r>
          </a:p>
          <a:p>
            <a:pPr lvl="1"/>
            <a:endParaRPr lang="en-GB" sz="2800" dirty="0" smtClean="0"/>
          </a:p>
          <a:p>
            <a:pPr marL="800100" lvl="1" indent="-342900">
              <a:buFont typeface="Arial" panose="020B0604020202020204" pitchFamily="34" charset="0"/>
              <a:buChar char="•"/>
            </a:pPr>
            <a:r>
              <a:rPr lang="en-GB" sz="2800" dirty="0" smtClean="0"/>
              <a:t>audience </a:t>
            </a:r>
            <a:r>
              <a:rPr lang="en-GB" sz="2800" dirty="0"/>
              <a:t>targeting, categorisation and construction of audiences, as well as how audiences consume, interact with and respond to the media. </a:t>
            </a:r>
            <a:endParaRPr lang="en-GB" sz="2800" b="1" dirty="0" smtClean="0"/>
          </a:p>
          <a:p>
            <a:endParaRPr lang="en-GB" sz="2400" b="1" dirty="0"/>
          </a:p>
          <a:p>
            <a:endParaRPr lang="en-GB" sz="2400" b="1" dirty="0"/>
          </a:p>
          <a:p>
            <a:endParaRPr lang="en-GB" sz="2400" dirty="0"/>
          </a:p>
        </p:txBody>
      </p:sp>
    </p:spTree>
    <p:extLst>
      <p:ext uri="{BB962C8B-B14F-4D97-AF65-F5344CB8AC3E}">
        <p14:creationId xmlns:p14="http://schemas.microsoft.com/office/powerpoint/2010/main" val="41981227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9647" y="1223636"/>
            <a:ext cx="11288515" cy="5632311"/>
          </a:xfrm>
          <a:prstGeom prst="rect">
            <a:avLst/>
          </a:prstGeom>
        </p:spPr>
        <p:txBody>
          <a:bodyPr wrap="square">
            <a:spAutoFit/>
          </a:bodyPr>
          <a:lstStyle/>
          <a:p>
            <a:pPr marL="342900" indent="-342900">
              <a:buFont typeface="Arial" panose="020B0604020202020204" pitchFamily="34" charset="0"/>
              <a:buChar char="•"/>
            </a:pPr>
            <a:r>
              <a:rPr lang="en-GB" sz="2400" b="1" dirty="0"/>
              <a:t>Range</a:t>
            </a:r>
            <a:r>
              <a:rPr lang="en-GB" sz="2400" dirty="0"/>
              <a:t> of forms studied – </a:t>
            </a:r>
            <a:r>
              <a:rPr lang="en-GB" sz="2400" b="1" dirty="0"/>
              <a:t>products</a:t>
            </a:r>
            <a:r>
              <a:rPr lang="en-GB" sz="2400" dirty="0"/>
              <a:t> set by </a:t>
            </a:r>
            <a:r>
              <a:rPr lang="en-GB" sz="2400" dirty="0" err="1"/>
              <a:t>Eduqas</a:t>
            </a:r>
            <a:r>
              <a:rPr lang="en-GB" sz="2400" dirty="0"/>
              <a:t>:</a:t>
            </a:r>
          </a:p>
          <a:p>
            <a:pPr marL="800100" lvl="1" indent="-342900">
              <a:buFont typeface="Arial" panose="020B0604020202020204" pitchFamily="34" charset="0"/>
              <a:buChar char="•"/>
            </a:pPr>
            <a:r>
              <a:rPr lang="en-GB" sz="2400" dirty="0"/>
              <a:t>Advertising (audiences only)</a:t>
            </a:r>
          </a:p>
          <a:p>
            <a:pPr marL="800100" lvl="1" indent="-342900">
              <a:buFont typeface="Arial" panose="020B0604020202020204" pitchFamily="34" charset="0"/>
              <a:buChar char="•"/>
            </a:pPr>
            <a:r>
              <a:rPr lang="en-GB" sz="2400" dirty="0"/>
              <a:t>Film and film marketing (industries only)</a:t>
            </a:r>
          </a:p>
          <a:p>
            <a:pPr marL="800100" lvl="1" indent="-342900">
              <a:buFont typeface="Arial" panose="020B0604020202020204" pitchFamily="34" charset="0"/>
              <a:buChar char="•"/>
            </a:pPr>
            <a:r>
              <a:rPr lang="en-GB" sz="2400" dirty="0"/>
              <a:t>Newspapers</a:t>
            </a:r>
          </a:p>
          <a:p>
            <a:pPr marL="800100" lvl="1" indent="-342900">
              <a:buFont typeface="Arial" panose="020B0604020202020204" pitchFamily="34" charset="0"/>
              <a:buChar char="•"/>
            </a:pPr>
            <a:r>
              <a:rPr lang="en-GB" sz="2400" dirty="0"/>
              <a:t>Radio</a:t>
            </a:r>
          </a:p>
          <a:p>
            <a:pPr marL="800100" lvl="1" indent="-342900">
              <a:buFont typeface="Arial" panose="020B0604020202020204" pitchFamily="34" charset="0"/>
              <a:buChar char="•"/>
            </a:pPr>
            <a:r>
              <a:rPr lang="en-GB" sz="2400" dirty="0"/>
              <a:t>Video games</a:t>
            </a:r>
          </a:p>
          <a:p>
            <a:endParaRPr lang="en-GB" sz="2400" b="1" dirty="0"/>
          </a:p>
          <a:p>
            <a:pPr marL="342900" indent="-342900">
              <a:buFont typeface="Arial" panose="020B0604020202020204" pitchFamily="34" charset="0"/>
              <a:buChar char="•"/>
            </a:pPr>
            <a:r>
              <a:rPr lang="en-GB" sz="2400" dirty="0"/>
              <a:t>These products are studied as a means of highlighting i</a:t>
            </a:r>
            <a:r>
              <a:rPr lang="en-GB" sz="2400" b="1" dirty="0"/>
              <a:t>ndustry and audience issues</a:t>
            </a:r>
            <a:r>
              <a:rPr lang="en-GB" sz="2400" dirty="0"/>
              <a:t> (no textual study required</a:t>
            </a:r>
            <a:r>
              <a:rPr lang="en-GB" sz="2400" dirty="0" smtClean="0"/>
              <a:t>).</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b="1" dirty="0" smtClean="0"/>
              <a:t>Contemporary </a:t>
            </a:r>
            <a:r>
              <a:rPr lang="en-GB" sz="2400" b="1" dirty="0"/>
              <a:t>and emerging media </a:t>
            </a:r>
            <a:r>
              <a:rPr lang="en-GB" sz="2400" dirty="0"/>
              <a:t>related to the set product should also be </a:t>
            </a:r>
            <a:r>
              <a:rPr lang="en-GB" sz="2400" dirty="0" smtClean="0"/>
              <a:t>considered.</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b="1" dirty="0"/>
              <a:t>Theories and theoretical approaches </a:t>
            </a:r>
            <a:r>
              <a:rPr lang="en-GB" sz="2400" dirty="0" smtClean="0"/>
              <a:t>appropriate to each level will </a:t>
            </a:r>
            <a:r>
              <a:rPr lang="en-GB" sz="2400" dirty="0"/>
              <a:t>be studied.</a:t>
            </a:r>
          </a:p>
          <a:p>
            <a:pPr marL="342900" indent="-342900">
              <a:buFont typeface="Arial" panose="020B0604020202020204" pitchFamily="34" charset="0"/>
              <a:buChar char="•"/>
            </a:pPr>
            <a:endParaRPr lang="en-GB" sz="2400" dirty="0"/>
          </a:p>
        </p:txBody>
      </p:sp>
      <p:sp>
        <p:nvSpPr>
          <p:cNvPr id="5" name="TextBox 4"/>
          <p:cNvSpPr txBox="1"/>
          <p:nvPr/>
        </p:nvSpPr>
        <p:spPr>
          <a:xfrm>
            <a:off x="4411831" y="188051"/>
            <a:ext cx="7401244" cy="473976"/>
          </a:xfrm>
          <a:prstGeom prst="rect">
            <a:avLst/>
          </a:prstGeom>
          <a:noFill/>
        </p:spPr>
        <p:txBody>
          <a:bodyPr wrap="square" rtlCol="0">
            <a:spAutoFit/>
          </a:bodyPr>
          <a:lstStyle/>
          <a:p>
            <a:pPr>
              <a:lnSpc>
                <a:spcPct val="80000"/>
              </a:lnSpc>
            </a:pPr>
            <a:r>
              <a:rPr lang="en-US" sz="3100" kern="1100" spc="-50" dirty="0" smtClean="0">
                <a:solidFill>
                  <a:schemeClr val="bg1"/>
                </a:solidFill>
                <a:latin typeface="Gotham Rounded Book"/>
                <a:cs typeface="Gotham Rounded Book"/>
              </a:rPr>
              <a:t>Component 1: Section B</a:t>
            </a:r>
            <a:endParaRPr lang="en-US" sz="3100" kern="1100" spc="-50" dirty="0">
              <a:solidFill>
                <a:schemeClr val="bg1"/>
              </a:solidFill>
              <a:latin typeface="Gotham Rounded Book"/>
              <a:cs typeface="Gotham Rounded Book"/>
            </a:endParaRPr>
          </a:p>
        </p:txBody>
      </p:sp>
    </p:spTree>
    <p:extLst>
      <p:ext uri="{BB962C8B-B14F-4D97-AF65-F5344CB8AC3E}">
        <p14:creationId xmlns:p14="http://schemas.microsoft.com/office/powerpoint/2010/main" val="3111563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532615" y="145942"/>
            <a:ext cx="8637160" cy="1046163"/>
          </a:xfrm>
        </p:spPr>
        <p:txBody>
          <a:bodyPr/>
          <a:lstStyle/>
          <a:p>
            <a:r>
              <a:rPr lang="en-GB" dirty="0" smtClean="0">
                <a:solidFill>
                  <a:schemeClr val="bg1"/>
                </a:solidFill>
              </a:rPr>
              <a:t>Section B Forms and Products</a:t>
            </a:r>
            <a:endParaRPr lang="en-GB"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493276456"/>
              </p:ext>
            </p:extLst>
          </p:nvPr>
        </p:nvGraphicFramePr>
        <p:xfrm>
          <a:off x="467256" y="1692730"/>
          <a:ext cx="11009319" cy="4578563"/>
        </p:xfrm>
        <a:graphic>
          <a:graphicData uri="http://schemas.openxmlformats.org/drawingml/2006/table">
            <a:tbl>
              <a:tblPr firstRow="1" firstCol="1" lastRow="1" lastCol="1" bandRow="1" bandCol="1">
                <a:tableStyleId>{5C22544A-7EE6-4342-B048-85BDC9FD1C3A}</a:tableStyleId>
              </a:tblPr>
              <a:tblGrid>
                <a:gridCol w="1085439"/>
                <a:gridCol w="2412973"/>
                <a:gridCol w="2329043"/>
                <a:gridCol w="1699572"/>
                <a:gridCol w="1825466"/>
                <a:gridCol w="1656826"/>
              </a:tblGrid>
              <a:tr h="857415">
                <a:tc>
                  <a:txBody>
                    <a:bodyPr/>
                    <a:lstStyle/>
                    <a:p>
                      <a:pPr algn="ctr"/>
                      <a:endParaRPr lang="en-GB" b="0" i="1" dirty="0"/>
                    </a:p>
                  </a:txBody>
                  <a:tcPr marL="0" marR="0" marT="0" marB="0"/>
                </a:tc>
                <a:tc>
                  <a:txBody>
                    <a:bodyPr/>
                    <a:lstStyle/>
                    <a:p>
                      <a:pPr algn="ctr"/>
                      <a:r>
                        <a:rPr lang="en-US" b="1" dirty="0" smtClean="0"/>
                        <a:t>Advertising and Marketing</a:t>
                      </a:r>
                    </a:p>
                    <a:p>
                      <a:pPr algn="ctr"/>
                      <a:r>
                        <a:rPr lang="en-US" b="0" i="1" dirty="0" smtClean="0"/>
                        <a:t>(Audiences only)</a:t>
                      </a:r>
                      <a:endParaRPr lang="en-GB" b="0" i="1" dirty="0"/>
                    </a:p>
                  </a:txBody>
                  <a:tcPr marL="0" marR="0" marT="0" marB="0"/>
                </a:tc>
                <a:tc>
                  <a:txBody>
                    <a:bodyPr/>
                    <a:lstStyle/>
                    <a:p>
                      <a:pPr algn="ctr"/>
                      <a:r>
                        <a:rPr lang="en-GB" b="1" dirty="0" smtClean="0"/>
                        <a:t>Film and Film marketing cross-media study</a:t>
                      </a:r>
                    </a:p>
                    <a:p>
                      <a:pPr algn="ctr"/>
                      <a:r>
                        <a:rPr lang="en-GB" b="0" dirty="0" smtClean="0"/>
                        <a:t>(</a:t>
                      </a:r>
                      <a:r>
                        <a:rPr lang="en-GB" b="0" i="1" dirty="0" smtClean="0"/>
                        <a:t>Industries</a:t>
                      </a:r>
                      <a:r>
                        <a:rPr lang="en-GB" b="0" i="1" baseline="0" dirty="0" smtClean="0"/>
                        <a:t> only)</a:t>
                      </a:r>
                      <a:endParaRPr lang="en-GB" b="0" dirty="0"/>
                    </a:p>
                  </a:txBody>
                  <a:tcPr marL="0" marR="0" marT="0" marB="0"/>
                </a:tc>
                <a:tc>
                  <a:txBody>
                    <a:bodyPr/>
                    <a:lstStyle/>
                    <a:p>
                      <a:pPr algn="ctr"/>
                      <a:r>
                        <a:rPr lang="en-US" sz="1800" b="1" dirty="0" smtClean="0">
                          <a:effectLst/>
                          <a:latin typeface="+mn-lt"/>
                          <a:ea typeface="+mn-ea"/>
                          <a:cs typeface="+mn-cs"/>
                        </a:rPr>
                        <a:t>Newspapers</a:t>
                      </a:r>
                      <a:endParaRPr lang="en-GB" b="1" dirty="0"/>
                    </a:p>
                  </a:txBody>
                  <a:tcPr marL="0" marR="0" marT="0" marB="0"/>
                </a:tc>
                <a:tc>
                  <a:txBody>
                    <a:bodyPr/>
                    <a:lstStyle/>
                    <a:p>
                      <a:pPr algn="ctr"/>
                      <a:r>
                        <a:rPr lang="en-GB" b="1" dirty="0" smtClean="0"/>
                        <a:t>Radio</a:t>
                      </a:r>
                      <a:endParaRPr lang="en-GB" b="1" dirty="0"/>
                    </a:p>
                  </a:txBody>
                  <a:tcPr marL="0" marR="0" marT="0" marB="0"/>
                </a:tc>
                <a:tc>
                  <a:txBody>
                    <a:bodyPr/>
                    <a:lstStyle/>
                    <a:p>
                      <a:pPr algn="ctr"/>
                      <a:r>
                        <a:rPr lang="en-GB" b="1" dirty="0" smtClean="0"/>
                        <a:t>Video Games</a:t>
                      </a:r>
                      <a:endParaRPr lang="en-GB" b="1" dirty="0"/>
                    </a:p>
                  </a:txBody>
                  <a:tcPr marL="0" marR="0" marT="0" marB="0"/>
                </a:tc>
              </a:tr>
              <a:tr h="2266852">
                <a:tc>
                  <a:txBody>
                    <a:bodyPr/>
                    <a:lstStyle/>
                    <a:p>
                      <a:r>
                        <a:rPr lang="en-GB" sz="1800" b="1" i="0" u="none" strike="noStrike" kern="1200" baseline="0" dirty="0" smtClean="0">
                          <a:solidFill>
                            <a:schemeClr val="lt1"/>
                          </a:solidFill>
                          <a:latin typeface="+mn-lt"/>
                          <a:ea typeface="+mn-ea"/>
                          <a:cs typeface="+mn-cs"/>
                        </a:rPr>
                        <a:t>AS and A level</a:t>
                      </a:r>
                    </a:p>
                  </a:txBody>
                  <a:tcPr marL="0" marR="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i="1" u="none" strike="noStrike" kern="1200" baseline="0" dirty="0" smtClean="0">
                          <a:solidFill>
                            <a:schemeClr val="bg1"/>
                          </a:solidFill>
                          <a:latin typeface="+mn-lt"/>
                          <a:ea typeface="+mn-ea"/>
                          <a:cs typeface="+mn-cs"/>
                        </a:rPr>
                        <a:t>Tide</a:t>
                      </a:r>
                      <a:r>
                        <a:rPr lang="en-GB" sz="1800" b="0" i="1" u="none" strike="noStrike" kern="1200" baseline="0" dirty="0" smtClean="0">
                          <a:solidFill>
                            <a:schemeClr val="bg1"/>
                          </a:solidFill>
                          <a:latin typeface="+mn-lt"/>
                          <a:ea typeface="+mn-ea"/>
                          <a:cs typeface="+mn-cs"/>
                        </a:rPr>
                        <a:t> </a:t>
                      </a:r>
                      <a:r>
                        <a:rPr lang="en-GB" sz="1800" b="0" i="0" u="none" strike="noStrike" kern="1200" baseline="0" dirty="0" smtClean="0">
                          <a:solidFill>
                            <a:schemeClr val="bg1"/>
                          </a:solidFill>
                          <a:latin typeface="+mn-lt"/>
                          <a:ea typeface="+mn-ea"/>
                          <a:cs typeface="+mn-cs"/>
                        </a:rPr>
                        <a:t>(1950s) print advertisement</a:t>
                      </a:r>
                    </a:p>
                    <a:p>
                      <a:pPr marL="0" marR="0" indent="0" algn="l" defTabSz="457200" rtl="0" eaLnBrk="1" fontAlgn="auto" latinLnBrk="0" hangingPunct="1">
                        <a:lnSpc>
                          <a:spcPct val="100000"/>
                        </a:lnSpc>
                        <a:spcBef>
                          <a:spcPts val="0"/>
                        </a:spcBef>
                        <a:spcAft>
                          <a:spcPts val="0"/>
                        </a:spcAft>
                        <a:buClrTx/>
                        <a:buSzTx/>
                        <a:buFontTx/>
                        <a:buNone/>
                        <a:tabLst/>
                        <a:defRPr/>
                      </a:pPr>
                      <a:r>
                        <a:rPr lang="en-GB" sz="1800" b="1" i="0" u="none" strike="noStrike" kern="1200" baseline="0" dirty="0" smtClean="0">
                          <a:solidFill>
                            <a:schemeClr val="bg1"/>
                          </a:solidFill>
                          <a:latin typeface="+mn-lt"/>
                          <a:ea typeface="+mn-ea"/>
                          <a:cs typeface="+mn-cs"/>
                        </a:rPr>
                        <a:t>and</a:t>
                      </a:r>
                    </a:p>
                    <a:p>
                      <a:r>
                        <a:rPr lang="en-GB" sz="1800" b="1" i="1" u="none" strike="noStrike" kern="1200" baseline="0" dirty="0" err="1" smtClean="0">
                          <a:solidFill>
                            <a:schemeClr val="lt1"/>
                          </a:solidFill>
                          <a:latin typeface="+mn-lt"/>
                          <a:ea typeface="+mn-ea"/>
                          <a:cs typeface="+mn-cs"/>
                        </a:rPr>
                        <a:t>WaterAid</a:t>
                      </a:r>
                      <a:r>
                        <a:rPr lang="en-GB" sz="1800" b="0" i="1" u="none" strike="noStrike" kern="1200" baseline="0" dirty="0" smtClean="0">
                          <a:solidFill>
                            <a:schemeClr val="lt1"/>
                          </a:solidFill>
                          <a:latin typeface="+mn-lt"/>
                          <a:ea typeface="+mn-ea"/>
                          <a:cs typeface="+mn-cs"/>
                        </a:rPr>
                        <a:t> </a:t>
                      </a:r>
                      <a:r>
                        <a:rPr lang="en-GB" sz="1800" b="0" i="0" u="none" strike="noStrike" kern="1200" baseline="0" dirty="0" smtClean="0">
                          <a:solidFill>
                            <a:schemeClr val="lt1"/>
                          </a:solidFill>
                          <a:latin typeface="+mn-lt"/>
                          <a:ea typeface="+mn-ea"/>
                          <a:cs typeface="+mn-cs"/>
                        </a:rPr>
                        <a:t>(2016)  audio-visual advertisement </a:t>
                      </a:r>
                    </a:p>
                  </a:txBody>
                  <a:tcPr marL="0" marR="0" marT="0" marB="0">
                    <a:solidFill>
                      <a:schemeClr val="accent1"/>
                    </a:solidFill>
                  </a:tcPr>
                </a:tc>
                <a:tc>
                  <a:txBody>
                    <a:bodyPr/>
                    <a:lstStyle/>
                    <a:p>
                      <a:r>
                        <a:rPr lang="en-GB" b="1" i="1" dirty="0" smtClean="0">
                          <a:solidFill>
                            <a:schemeClr val="bg1"/>
                          </a:solidFill>
                        </a:rPr>
                        <a:t>Straight </a:t>
                      </a:r>
                      <a:r>
                        <a:rPr lang="en-GB" b="1" i="1" dirty="0" err="1" smtClean="0">
                          <a:solidFill>
                            <a:schemeClr val="bg1"/>
                          </a:solidFill>
                        </a:rPr>
                        <a:t>Outta</a:t>
                      </a:r>
                      <a:r>
                        <a:rPr lang="en-GB" b="1" i="1" dirty="0" smtClean="0">
                          <a:solidFill>
                            <a:schemeClr val="bg1"/>
                          </a:solidFill>
                        </a:rPr>
                        <a:t> Compton</a:t>
                      </a:r>
                      <a:endParaRPr lang="en-GB" b="1" dirty="0" smtClean="0">
                        <a:solidFill>
                          <a:schemeClr val="bg1"/>
                        </a:solidFill>
                      </a:endParaRPr>
                    </a:p>
                    <a:p>
                      <a:r>
                        <a:rPr lang="en-GB" b="0" i="0" dirty="0" smtClean="0">
                          <a:solidFill>
                            <a:schemeClr val="bg1"/>
                          </a:solidFill>
                        </a:rPr>
                        <a:t>(2015) </a:t>
                      </a:r>
                    </a:p>
                    <a:p>
                      <a:pPr marL="0" marR="0" indent="0" algn="l" defTabSz="4572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lt1"/>
                          </a:solidFill>
                          <a:latin typeface="+mn-lt"/>
                          <a:ea typeface="+mn-ea"/>
                          <a:cs typeface="+mn-cs"/>
                        </a:rPr>
                        <a:t>	</a:t>
                      </a:r>
                    </a:p>
                    <a:p>
                      <a:endParaRPr lang="en-GB" sz="1800" b="0" i="0" u="none" strike="noStrike" kern="1200" baseline="0" dirty="0" smtClean="0">
                        <a:solidFill>
                          <a:schemeClr val="lt1"/>
                        </a:solidFill>
                        <a:latin typeface="+mn-lt"/>
                        <a:ea typeface="+mn-ea"/>
                        <a:cs typeface="+mn-cs"/>
                      </a:endParaRPr>
                    </a:p>
                  </a:txBody>
                  <a:tcPr marL="0" marR="0" marT="0" marB="0">
                    <a:solidFill>
                      <a:schemeClr val="accent1"/>
                    </a:solidFill>
                  </a:tcPr>
                </a:tc>
                <a:tc>
                  <a:txBody>
                    <a:bodyPr/>
                    <a:lstStyle/>
                    <a:p>
                      <a:r>
                        <a:rPr lang="en-GB" sz="1800" b="1" i="1" u="none" strike="noStrike" kern="1200" baseline="0" dirty="0" smtClean="0">
                          <a:solidFill>
                            <a:schemeClr val="lt1"/>
                          </a:solidFill>
                          <a:latin typeface="+mn-lt"/>
                          <a:ea typeface="+mn-ea"/>
                          <a:cs typeface="+mn-cs"/>
                        </a:rPr>
                        <a:t>The Daily Mirror </a:t>
                      </a:r>
                      <a:endParaRPr lang="en-GB" sz="1800" b="1" i="0" u="none" strike="noStrike" kern="1200" baseline="0" dirty="0" smtClean="0">
                        <a:solidFill>
                          <a:schemeClr val="lt1"/>
                        </a:solidFill>
                        <a:latin typeface="+mn-lt"/>
                        <a:ea typeface="+mn-ea"/>
                        <a:cs typeface="+mn-cs"/>
                      </a:endParaRPr>
                    </a:p>
                    <a:p>
                      <a:r>
                        <a:rPr lang="en-GB" sz="1800" b="0" i="0" u="none" strike="noStrike" kern="1200" baseline="0" dirty="0" smtClean="0">
                          <a:solidFill>
                            <a:schemeClr val="lt1"/>
                          </a:solidFill>
                          <a:latin typeface="+mn-lt"/>
                          <a:ea typeface="+mn-ea"/>
                          <a:cs typeface="+mn-cs"/>
                        </a:rPr>
                        <a:t>	</a:t>
                      </a:r>
                    </a:p>
                  </a:txBody>
                  <a:tcPr marL="0" marR="0" marT="0" marB="0">
                    <a:solidFill>
                      <a:schemeClr val="accent1"/>
                    </a:solidFill>
                  </a:tcPr>
                </a:tc>
                <a:tc>
                  <a:txBody>
                    <a:bodyPr/>
                    <a:lstStyle/>
                    <a:p>
                      <a:r>
                        <a:rPr lang="en-GB" b="1" i="1" dirty="0" smtClean="0">
                          <a:solidFill>
                            <a:schemeClr val="bg1"/>
                          </a:solidFill>
                        </a:rPr>
                        <a:t>Late Night Woman's Hour </a:t>
                      </a:r>
                      <a:endParaRPr lang="en-GB" b="1" dirty="0" smtClean="0">
                        <a:solidFill>
                          <a:schemeClr val="bg1"/>
                        </a:solidFill>
                      </a:endParaRPr>
                    </a:p>
                    <a:p>
                      <a:r>
                        <a:rPr lang="en-GB" b="0" dirty="0" smtClean="0">
                          <a:solidFill>
                            <a:schemeClr val="bg1"/>
                          </a:solidFill>
                        </a:rPr>
                        <a:t>(2016) </a:t>
                      </a:r>
                      <a:endParaRPr lang="en-GB" sz="1800" b="0" i="0" u="none" strike="noStrike" kern="1200" baseline="0" dirty="0" smtClean="0">
                        <a:solidFill>
                          <a:schemeClr val="bg1"/>
                        </a:solidFill>
                        <a:latin typeface="+mn-lt"/>
                        <a:ea typeface="+mn-ea"/>
                        <a:cs typeface="+mn-cs"/>
                      </a:endParaRPr>
                    </a:p>
                  </a:txBody>
                  <a:tcPr marL="0" marR="0" marT="0" marB="0">
                    <a:solidFill>
                      <a:schemeClr val="accent1"/>
                    </a:solidFill>
                  </a:tcPr>
                </a:tc>
                <a:tc>
                  <a:txBody>
                    <a:bodyPr/>
                    <a:lstStyle/>
                    <a:p>
                      <a:r>
                        <a:rPr lang="en-GB" i="1" dirty="0" smtClean="0"/>
                        <a:t>Assassin's Creed III: Liberation </a:t>
                      </a:r>
                      <a:endParaRPr lang="en-GB" dirty="0" smtClean="0"/>
                    </a:p>
                    <a:p>
                      <a:r>
                        <a:rPr lang="en-GB" b="0" dirty="0" smtClean="0"/>
                        <a:t>(2012) </a:t>
                      </a:r>
                      <a:endParaRPr lang="en-GB" sz="1800" b="0" i="0" u="none" strike="noStrike" kern="1200" baseline="0" dirty="0" smtClean="0">
                        <a:solidFill>
                          <a:schemeClr val="lt1"/>
                        </a:solidFill>
                        <a:latin typeface="+mn-lt"/>
                        <a:ea typeface="+mn-ea"/>
                        <a:cs typeface="+mn-cs"/>
                      </a:endParaRPr>
                    </a:p>
                  </a:txBody>
                  <a:tcPr marL="0" marR="0" marT="0" marB="0"/>
                </a:tc>
              </a:tr>
              <a:tr h="1454296">
                <a:tc>
                  <a:txBody>
                    <a:bodyPr/>
                    <a:lstStyle/>
                    <a:p>
                      <a:r>
                        <a:rPr lang="en-GB" sz="1800" b="1" i="0" u="none" strike="noStrike" kern="1200" baseline="0" dirty="0" smtClean="0">
                          <a:solidFill>
                            <a:schemeClr val="lt1"/>
                          </a:solidFill>
                          <a:latin typeface="+mn-lt"/>
                          <a:ea typeface="+mn-ea"/>
                          <a:cs typeface="+mn-cs"/>
                        </a:rPr>
                        <a:t>A level only</a:t>
                      </a:r>
                    </a:p>
                  </a:txBody>
                  <a:tcPr marL="0" marR="0" marT="0" marB="0"/>
                </a:tc>
                <a:tc>
                  <a:txBody>
                    <a:bodyPr/>
                    <a:lstStyle/>
                    <a:p>
                      <a:endParaRPr lang="en-GB" sz="1800" b="0" i="0" u="none" strike="noStrike" kern="1200" baseline="0" dirty="0" smtClean="0">
                        <a:solidFill>
                          <a:schemeClr val="lt1"/>
                        </a:solidFill>
                        <a:latin typeface="+mn-lt"/>
                        <a:ea typeface="+mn-ea"/>
                        <a:cs typeface="+mn-cs"/>
                      </a:endParaRPr>
                    </a:p>
                  </a:txBody>
                  <a:tcPr marL="0" marR="0" marT="0" marB="0"/>
                </a:tc>
                <a:tc>
                  <a:txBody>
                    <a:bodyPr/>
                    <a:lstStyle/>
                    <a:p>
                      <a:r>
                        <a:rPr lang="en-GB" sz="1800" b="1" i="1" u="none" strike="noStrike" kern="1200" baseline="0" dirty="0" smtClean="0">
                          <a:solidFill>
                            <a:schemeClr val="lt1"/>
                          </a:solidFill>
                          <a:latin typeface="+mn-lt"/>
                          <a:ea typeface="+mn-ea"/>
                          <a:cs typeface="+mn-cs"/>
                        </a:rPr>
                        <a:t>I, Daniel Blake </a:t>
                      </a:r>
                      <a:r>
                        <a:rPr lang="en-GB" sz="1800" b="0" i="0" u="none" strike="noStrike" kern="1200" baseline="0" dirty="0" smtClean="0">
                          <a:solidFill>
                            <a:schemeClr val="lt1"/>
                          </a:solidFill>
                          <a:latin typeface="+mn-lt"/>
                          <a:ea typeface="+mn-ea"/>
                          <a:cs typeface="+mn-cs"/>
                        </a:rPr>
                        <a:t>(2016) </a:t>
                      </a:r>
                    </a:p>
                  </a:txBody>
                  <a:tcPr marL="0" marR="0" marT="0" marB="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b="1" i="1" u="none" strike="noStrike" kern="1200" baseline="0" dirty="0" smtClean="0">
                          <a:solidFill>
                            <a:schemeClr val="lt1"/>
                          </a:solidFill>
                          <a:latin typeface="+mn-lt"/>
                          <a:ea typeface="+mn-ea"/>
                          <a:cs typeface="+mn-cs"/>
                        </a:rPr>
                        <a:t>The Times</a:t>
                      </a:r>
                      <a:endParaRPr lang="en-GB" sz="1800" b="0" i="0" u="none" strike="noStrike" kern="1200" baseline="0" dirty="0" smtClean="0">
                        <a:solidFill>
                          <a:schemeClr val="lt1"/>
                        </a:solidFill>
                        <a:latin typeface="+mn-lt"/>
                        <a:ea typeface="+mn-ea"/>
                        <a:cs typeface="+mn-cs"/>
                      </a:endParaRPr>
                    </a:p>
                  </a:txBody>
                  <a:tcPr marL="0" marR="0" marT="0" marB="0"/>
                </a:tc>
                <a:tc>
                  <a:txBody>
                    <a:bodyPr/>
                    <a:lstStyle/>
                    <a:p>
                      <a:endParaRPr lang="en-GB" sz="1800" b="0" i="0" u="none" strike="noStrike" kern="1200" baseline="0" dirty="0" smtClean="0">
                        <a:solidFill>
                          <a:schemeClr val="lt1"/>
                        </a:solidFill>
                        <a:latin typeface="+mn-lt"/>
                        <a:ea typeface="+mn-ea"/>
                        <a:cs typeface="+mn-cs"/>
                      </a:endParaRPr>
                    </a:p>
                  </a:txBody>
                  <a:tcPr marL="0" marR="0" marT="0" marB="0"/>
                </a:tc>
                <a:tc>
                  <a:txBody>
                    <a:bodyPr/>
                    <a:lstStyle/>
                    <a:p>
                      <a:endParaRPr lang="en-GB" sz="1800" b="0" i="0" u="none" strike="noStrike" kern="1200" baseline="0" dirty="0" smtClean="0">
                        <a:solidFill>
                          <a:schemeClr val="lt1"/>
                        </a:solidFill>
                        <a:latin typeface="+mn-lt"/>
                        <a:ea typeface="+mn-ea"/>
                        <a:cs typeface="+mn-cs"/>
                      </a:endParaRPr>
                    </a:p>
                  </a:txBody>
                  <a:tcPr marL="0" marR="0" marT="0" marB="0"/>
                </a:tc>
              </a:tr>
            </a:tbl>
          </a:graphicData>
        </a:graphic>
      </p:graphicFrame>
      <p:sp>
        <p:nvSpPr>
          <p:cNvPr id="4" name="Rectangle 3"/>
          <p:cNvSpPr/>
          <p:nvPr/>
        </p:nvSpPr>
        <p:spPr>
          <a:xfrm>
            <a:off x="718264" y="1007439"/>
            <a:ext cx="10507304" cy="461665"/>
          </a:xfrm>
          <a:prstGeom prst="rect">
            <a:avLst/>
          </a:prstGeom>
        </p:spPr>
        <p:txBody>
          <a:bodyPr wrap="square">
            <a:spAutoFit/>
          </a:bodyPr>
          <a:lstStyle/>
          <a:p>
            <a:r>
              <a:rPr lang="en-GB" sz="2400" dirty="0"/>
              <a:t>The following set products must be </a:t>
            </a:r>
            <a:r>
              <a:rPr lang="en-GB" sz="2400" dirty="0" smtClean="0"/>
              <a:t>studied:</a:t>
            </a:r>
            <a:endParaRPr lang="en-GB" sz="2400" dirty="0"/>
          </a:p>
        </p:txBody>
      </p:sp>
    </p:spTree>
    <p:extLst>
      <p:ext uri="{BB962C8B-B14F-4D97-AF65-F5344CB8AC3E}">
        <p14:creationId xmlns:p14="http://schemas.microsoft.com/office/powerpoint/2010/main" val="26014325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007224" y="178132"/>
            <a:ext cx="9860808" cy="510638"/>
          </a:xfrm>
        </p:spPr>
        <p:txBody>
          <a:bodyPr>
            <a:normAutofit lnSpcReduction="10000"/>
          </a:bodyPr>
          <a:lstStyle/>
          <a:p>
            <a:pPr algn="r"/>
            <a:r>
              <a:rPr lang="es-ES" sz="2800" dirty="0" err="1" smtClean="0">
                <a:solidFill>
                  <a:schemeClr val="bg1"/>
                </a:solidFill>
                <a:latin typeface="Gotham Rounded Book" pitchFamily="50" charset="0"/>
              </a:rPr>
              <a:t>Assessment</a:t>
            </a:r>
            <a:r>
              <a:rPr lang="es-ES" sz="2800" dirty="0" smtClean="0">
                <a:solidFill>
                  <a:schemeClr val="bg1"/>
                </a:solidFill>
                <a:latin typeface="Gotham Rounded Book" pitchFamily="50" charset="0"/>
              </a:rPr>
              <a:t> of </a:t>
            </a:r>
            <a:r>
              <a:rPr lang="es-ES" sz="2800" dirty="0" err="1" smtClean="0">
                <a:solidFill>
                  <a:schemeClr val="bg1"/>
                </a:solidFill>
                <a:latin typeface="Gotham Rounded Book" pitchFamily="50" charset="0"/>
              </a:rPr>
              <a:t>Component</a:t>
            </a:r>
            <a:r>
              <a:rPr lang="es-ES" sz="2800" dirty="0" smtClean="0">
                <a:solidFill>
                  <a:schemeClr val="bg1"/>
                </a:solidFill>
                <a:latin typeface="Gotham Rounded Book" pitchFamily="50" charset="0"/>
              </a:rPr>
              <a:t> 1</a:t>
            </a:r>
            <a:endParaRPr lang="es-ES" sz="2800" dirty="0">
              <a:solidFill>
                <a:schemeClr val="bg1"/>
              </a:solidFill>
              <a:latin typeface="Gotham Rounded Book" pitchFamily="50" charset="0"/>
            </a:endParaRPr>
          </a:p>
        </p:txBody>
      </p:sp>
      <p:sp>
        <p:nvSpPr>
          <p:cNvPr id="3" name="Rectangle 2"/>
          <p:cNvSpPr/>
          <p:nvPr/>
        </p:nvSpPr>
        <p:spPr>
          <a:xfrm>
            <a:off x="774441" y="2274838"/>
            <a:ext cx="8352891" cy="369332"/>
          </a:xfrm>
          <a:prstGeom prst="rect">
            <a:avLst/>
          </a:prstGeom>
        </p:spPr>
        <p:txBody>
          <a:bodyPr wrap="square">
            <a:spAutoFit/>
          </a:bodyPr>
          <a:lstStyle/>
          <a:p>
            <a:r>
              <a:rPr lang="en-GB" dirty="0"/>
              <a:t> </a:t>
            </a:r>
            <a:endParaRPr lang="es-ES" dirty="0"/>
          </a:p>
        </p:txBody>
      </p:sp>
      <p:graphicFrame>
        <p:nvGraphicFramePr>
          <p:cNvPr id="4" name="Table 3"/>
          <p:cNvGraphicFramePr>
            <a:graphicFrameLocks noGrp="1"/>
          </p:cNvGraphicFramePr>
          <p:nvPr>
            <p:extLst>
              <p:ext uri="{D42A27DB-BD31-4B8C-83A1-F6EECF244321}">
                <p14:modId xmlns:p14="http://schemas.microsoft.com/office/powerpoint/2010/main" val="3810480571"/>
              </p:ext>
            </p:extLst>
          </p:nvPr>
        </p:nvGraphicFramePr>
        <p:xfrm>
          <a:off x="241219" y="1073078"/>
          <a:ext cx="11836637" cy="5553189"/>
        </p:xfrm>
        <a:graphic>
          <a:graphicData uri="http://schemas.openxmlformats.org/drawingml/2006/table">
            <a:tbl>
              <a:tblPr firstRow="1" bandRow="1">
                <a:tableStyleId>{93296810-A885-4BE3-A3E7-6D5BEEA58F35}</a:tableStyleId>
              </a:tblPr>
              <a:tblGrid>
                <a:gridCol w="5895229"/>
                <a:gridCol w="5941408"/>
              </a:tblGrid>
              <a:tr h="368353">
                <a:tc>
                  <a:txBody>
                    <a:bodyPr/>
                    <a:lstStyle/>
                    <a:p>
                      <a:pPr algn="ctr"/>
                      <a:r>
                        <a:rPr lang="es-ES" sz="2000" dirty="0" smtClean="0"/>
                        <a:t>AS Media </a:t>
                      </a:r>
                      <a:r>
                        <a:rPr lang="es-ES" sz="2000" dirty="0" err="1" smtClean="0"/>
                        <a:t>Studies</a:t>
                      </a:r>
                      <a:endParaRPr lang="es-ES" sz="2000" b="1" dirty="0"/>
                    </a:p>
                  </a:txBody>
                  <a:tcPr marL="121698" marR="121698"/>
                </a:tc>
                <a:tc>
                  <a:txBody>
                    <a:bodyPr/>
                    <a:lstStyle/>
                    <a:p>
                      <a:pPr algn="ctr"/>
                      <a:r>
                        <a:rPr lang="es-ES" sz="2000" dirty="0" smtClean="0"/>
                        <a:t>A </a:t>
                      </a:r>
                      <a:r>
                        <a:rPr lang="es-ES" sz="2000" dirty="0" err="1" smtClean="0"/>
                        <a:t>level</a:t>
                      </a:r>
                      <a:r>
                        <a:rPr lang="es-ES" sz="2000" baseline="0" dirty="0" smtClean="0"/>
                        <a:t> Media </a:t>
                      </a:r>
                      <a:r>
                        <a:rPr lang="es-ES" sz="2000" baseline="0" dirty="0" err="1" smtClean="0"/>
                        <a:t>Studies</a:t>
                      </a:r>
                      <a:endParaRPr lang="es-ES" sz="2000" b="1" dirty="0"/>
                    </a:p>
                  </a:txBody>
                  <a:tcPr marL="121698" marR="121698"/>
                </a:tc>
              </a:tr>
              <a:tr h="51569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000" b="1" dirty="0" smtClean="0"/>
                        <a:t>Investigating the Media</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0" dirty="0" smtClean="0"/>
                        <a:t>Written examination: 1.5</a:t>
                      </a:r>
                      <a:r>
                        <a:rPr lang="en-GB" sz="2000" b="0" baseline="0" dirty="0" smtClean="0"/>
                        <a:t> hours</a:t>
                      </a:r>
                      <a:r>
                        <a:rPr lang="en-GB" sz="2000" b="0" dirty="0" smtClean="0"/>
                        <a:t> </a:t>
                      </a:r>
                      <a:r>
                        <a:rPr lang="en-GB" sz="2000" b="0" kern="1200" dirty="0" smtClean="0">
                          <a:effectLst/>
                        </a:rPr>
                        <a:t>(35%)</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2000" dirty="0" smtClean="0"/>
                    </a:p>
                    <a:p>
                      <a:r>
                        <a:rPr lang="en-GB" sz="2000" b="1" dirty="0" smtClean="0"/>
                        <a:t>Section A: Investigating Media Language and Representation</a:t>
                      </a:r>
                    </a:p>
                    <a:p>
                      <a:pPr marL="285750" indent="-285750">
                        <a:buFont typeface="Arial" panose="020B0604020202020204" pitchFamily="34" charset="0"/>
                        <a:buChar char="•"/>
                      </a:pPr>
                      <a:r>
                        <a:rPr lang="en-GB" sz="1800" b="1" i="0" u="none" strike="noStrike" kern="1200" baseline="0" dirty="0" smtClean="0">
                          <a:solidFill>
                            <a:schemeClr val="tx1"/>
                          </a:solidFill>
                          <a:latin typeface="+mn-lt"/>
                          <a:ea typeface="+mn-ea"/>
                          <a:cs typeface="+mn-cs"/>
                        </a:rPr>
                        <a:t>One </a:t>
                      </a:r>
                      <a:r>
                        <a:rPr lang="en-GB" sz="1800" b="0" i="0" u="none" strike="noStrike" kern="1200" baseline="0" dirty="0" smtClean="0">
                          <a:solidFill>
                            <a:schemeClr val="tx1"/>
                          </a:solidFill>
                          <a:latin typeface="+mn-lt"/>
                          <a:ea typeface="+mn-ea"/>
                          <a:cs typeface="+mn-cs"/>
                        </a:rPr>
                        <a:t>question on media language based on an unseen print or audio-visual resource.</a:t>
                      </a: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i="0" u="none" strike="noStrike" kern="1200" baseline="0" dirty="0" smtClean="0">
                          <a:solidFill>
                            <a:schemeClr val="tx1"/>
                          </a:solidFill>
                          <a:latin typeface="+mn-lt"/>
                          <a:ea typeface="+mn-ea"/>
                          <a:cs typeface="+mn-cs"/>
                        </a:rPr>
                        <a:t>One </a:t>
                      </a:r>
                      <a:r>
                        <a:rPr lang="en-GB" sz="1800" b="0" i="0" u="none" strike="noStrike" kern="1200" baseline="0" dirty="0" smtClean="0">
                          <a:solidFill>
                            <a:schemeClr val="tx1"/>
                          </a:solidFill>
                          <a:latin typeface="+mn-lt"/>
                          <a:ea typeface="+mn-ea"/>
                          <a:cs typeface="+mn-cs"/>
                        </a:rPr>
                        <a:t>extended response question on representation, comparing an unseen audio-visual or print resource  with a set product.</a:t>
                      </a: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800" b="0" i="0" u="none" strike="noStrike" kern="1200" baseline="0" dirty="0" smtClean="0">
                        <a:solidFill>
                          <a:srgbClr val="FF0000"/>
                        </a:solidFill>
                        <a:latin typeface="+mn-lt"/>
                        <a:ea typeface="+mn-ea"/>
                        <a:cs typeface="+mn-cs"/>
                      </a:endParaRPr>
                    </a:p>
                    <a:p>
                      <a:r>
                        <a:rPr lang="en-GB" sz="2000" b="1" dirty="0" smtClean="0"/>
                        <a:t>Section B: Investigating </a:t>
                      </a:r>
                      <a:r>
                        <a:rPr lang="en-US" sz="2000" b="1" kern="1200" dirty="0" smtClean="0">
                          <a:solidFill>
                            <a:schemeClr val="dk1"/>
                          </a:solidFill>
                          <a:effectLst/>
                          <a:latin typeface="+mn-lt"/>
                          <a:ea typeface="+mn-ea"/>
                          <a:cs typeface="+mn-cs"/>
                        </a:rPr>
                        <a:t>Media Industries and Audiences</a:t>
                      </a:r>
                      <a:endParaRPr lang="en-GB" sz="2000" kern="1200" dirty="0" smtClean="0">
                        <a:solidFill>
                          <a:schemeClr val="dk1"/>
                        </a:solidFill>
                        <a:effectLst/>
                        <a:latin typeface="+mn-lt"/>
                        <a:ea typeface="+mn-ea"/>
                        <a:cs typeface="+mn-cs"/>
                      </a:endParaRPr>
                    </a:p>
                    <a:p>
                      <a:pPr marL="342900" marR="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kern="1200" dirty="0" smtClean="0">
                          <a:effectLst/>
                        </a:rPr>
                        <a:t>One</a:t>
                      </a:r>
                      <a:r>
                        <a:rPr lang="en-GB" sz="1800" kern="1200" dirty="0" smtClean="0">
                          <a:effectLst/>
                        </a:rPr>
                        <a:t> stepped question on media industries.</a:t>
                      </a:r>
                    </a:p>
                    <a:p>
                      <a:pPr marL="342900" marR="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kern="1200" dirty="0" smtClean="0">
                          <a:effectLst/>
                        </a:rPr>
                        <a:t>One</a:t>
                      </a:r>
                      <a:r>
                        <a:rPr lang="en-GB" sz="1800" kern="1200" dirty="0" smtClean="0">
                          <a:effectLst/>
                        </a:rPr>
                        <a:t> stepped question on audiences.</a:t>
                      </a:r>
                      <a:endParaRPr lang="en-GB" sz="2000" b="1" dirty="0" smtClean="0">
                        <a:latin typeface="+mn-lt"/>
                      </a:endParaRPr>
                    </a:p>
                  </a:txBody>
                  <a:tcPr marL="121698" marR="121698"/>
                </a:tc>
                <a:tc>
                  <a:txBody>
                    <a:bodyPr/>
                    <a:lstStyle/>
                    <a:p>
                      <a:r>
                        <a:rPr lang="en-GB" sz="2000" b="1" kern="1200" dirty="0" smtClean="0">
                          <a:effectLst/>
                        </a:rPr>
                        <a:t>Media Products, Industries &amp; Audiences</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tx1"/>
                          </a:solidFill>
                          <a:effectLst/>
                        </a:rPr>
                        <a:t>Written examination: 2 hours (35%)</a:t>
                      </a:r>
                    </a:p>
                    <a:p>
                      <a:endParaRPr lang="en-GB" sz="2000" kern="12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2000" b="1" kern="1200" dirty="0" smtClean="0">
                          <a:effectLst/>
                        </a:rPr>
                        <a:t>Section A: Analysing </a:t>
                      </a:r>
                      <a:r>
                        <a:rPr lang="en-GB" sz="2000" b="1" dirty="0" smtClean="0"/>
                        <a:t>Media Language and Representation</a:t>
                      </a:r>
                    </a:p>
                    <a:p>
                      <a:pPr marL="285750" indent="-285750">
                        <a:buFont typeface="Arial" panose="020B0604020202020204" pitchFamily="34" charset="0"/>
                        <a:buChar char="•"/>
                      </a:pPr>
                      <a:r>
                        <a:rPr lang="en-GB" sz="1800" b="1" i="0" u="none" strike="noStrike" kern="1200" baseline="0" dirty="0" smtClean="0">
                          <a:solidFill>
                            <a:schemeClr val="tx1"/>
                          </a:solidFill>
                          <a:latin typeface="+mn-lt"/>
                          <a:ea typeface="+mn-ea"/>
                          <a:cs typeface="+mn-cs"/>
                        </a:rPr>
                        <a:t>One </a:t>
                      </a:r>
                      <a:r>
                        <a:rPr lang="en-GB" sz="1800" b="0" i="0" u="none" strike="noStrike" kern="1200" baseline="0" dirty="0" smtClean="0">
                          <a:solidFill>
                            <a:schemeClr val="tx1"/>
                          </a:solidFill>
                          <a:latin typeface="+mn-lt"/>
                          <a:ea typeface="+mn-ea"/>
                          <a:cs typeface="+mn-cs"/>
                        </a:rPr>
                        <a:t>question on media language based on an unseen print or audio-visual resource.</a:t>
                      </a:r>
                    </a:p>
                    <a:p>
                      <a:pPr marL="285750" marR="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i="0" u="none" strike="noStrike" kern="1200" baseline="0" dirty="0" smtClean="0">
                          <a:solidFill>
                            <a:schemeClr val="tx1"/>
                          </a:solidFill>
                          <a:latin typeface="+mn-lt"/>
                          <a:ea typeface="+mn-ea"/>
                          <a:cs typeface="+mn-cs"/>
                        </a:rPr>
                        <a:t>One </a:t>
                      </a:r>
                      <a:r>
                        <a:rPr lang="en-GB" sz="1800" b="0" i="0" u="none" strike="noStrike" kern="1200" baseline="0" dirty="0" smtClean="0">
                          <a:solidFill>
                            <a:schemeClr val="tx1"/>
                          </a:solidFill>
                          <a:latin typeface="+mn-lt"/>
                          <a:ea typeface="+mn-ea"/>
                          <a:cs typeface="+mn-cs"/>
                        </a:rPr>
                        <a:t>extended response question on representation, comparing an unseen audio-visual or print resource  with a set product.</a:t>
                      </a:r>
                    </a:p>
                    <a:p>
                      <a:endParaRPr lang="en-GB" sz="1800" b="0" i="0" u="none" strike="noStrike" kern="1200" baseline="0" dirty="0" smtClean="0">
                        <a:solidFill>
                          <a:schemeClr val="dk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2000" kern="1200" dirty="0" smtClean="0">
                          <a:effectLst/>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1" kern="1200" dirty="0" smtClean="0">
                          <a:effectLst/>
                        </a:rPr>
                        <a:t>Section B: Understanding </a:t>
                      </a:r>
                      <a:r>
                        <a:rPr lang="en-US" sz="2000" b="1" kern="1200" dirty="0" smtClean="0">
                          <a:solidFill>
                            <a:schemeClr val="dk1"/>
                          </a:solidFill>
                          <a:effectLst/>
                          <a:latin typeface="+mn-lt"/>
                          <a:ea typeface="+mn-ea"/>
                          <a:cs typeface="+mn-cs"/>
                        </a:rPr>
                        <a:t>Media Industries and Audiences</a:t>
                      </a:r>
                    </a:p>
                    <a:p>
                      <a:pPr marL="342900" marR="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kern="1200" dirty="0" smtClean="0">
                          <a:effectLst/>
                        </a:rPr>
                        <a:t>One</a:t>
                      </a:r>
                      <a:r>
                        <a:rPr lang="en-GB" sz="1800" kern="1200" dirty="0" smtClean="0">
                          <a:effectLst/>
                        </a:rPr>
                        <a:t> stepped question on media industries.</a:t>
                      </a:r>
                    </a:p>
                    <a:p>
                      <a:pPr marL="342900" marR="0"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kern="1200" dirty="0" smtClean="0">
                          <a:effectLst/>
                        </a:rPr>
                        <a:t>One</a:t>
                      </a:r>
                      <a:r>
                        <a:rPr lang="en-GB" sz="1800" kern="1200" dirty="0" smtClean="0">
                          <a:effectLst/>
                        </a:rPr>
                        <a:t> stepped question on audiences.</a:t>
                      </a:r>
                      <a:endParaRPr lang="en-GB" sz="2000" b="1" kern="1200" dirty="0" smtClean="0">
                        <a:solidFill>
                          <a:schemeClr val="dk1"/>
                        </a:solidFill>
                        <a:effectLst/>
                        <a:latin typeface="+mn-lt"/>
                        <a:ea typeface="+mn-ea"/>
                        <a:cs typeface="+mn-cs"/>
                      </a:endParaRPr>
                    </a:p>
                  </a:txBody>
                  <a:tcPr marL="121698" marR="121698"/>
                </a:tc>
              </a:tr>
            </a:tbl>
          </a:graphicData>
        </a:graphic>
      </p:graphicFrame>
    </p:spTree>
    <p:extLst>
      <p:ext uri="{BB962C8B-B14F-4D97-AF65-F5344CB8AC3E}">
        <p14:creationId xmlns:p14="http://schemas.microsoft.com/office/powerpoint/2010/main" val="36289449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6700954" y="4052"/>
            <a:ext cx="5468822" cy="1046163"/>
          </a:xfrm>
        </p:spPr>
        <p:txBody>
          <a:bodyPr/>
          <a:lstStyle/>
          <a:p>
            <a:r>
              <a:rPr lang="en-GB" dirty="0" smtClean="0">
                <a:solidFill>
                  <a:schemeClr val="bg1"/>
                </a:solidFill>
                <a:latin typeface="Gotham Rounded Book" pitchFamily="50" charset="0"/>
              </a:rPr>
              <a:t>Component 2</a:t>
            </a:r>
            <a:endParaRPr lang="en-GB" dirty="0">
              <a:solidFill>
                <a:schemeClr val="bg1"/>
              </a:solidFill>
              <a:latin typeface="Gotham Rounded Book" pitchFamily="50" charset="0"/>
            </a:endParaRPr>
          </a:p>
        </p:txBody>
      </p:sp>
      <p:sp>
        <p:nvSpPr>
          <p:cNvPr id="3" name="Content Placeholder 2"/>
          <p:cNvSpPr>
            <a:spLocks noGrp="1"/>
          </p:cNvSpPr>
          <p:nvPr>
            <p:ph idx="1"/>
          </p:nvPr>
        </p:nvSpPr>
        <p:spPr>
          <a:xfrm>
            <a:off x="490171" y="1050214"/>
            <a:ext cx="11204222" cy="5047178"/>
          </a:xfrm>
        </p:spPr>
        <p:txBody>
          <a:bodyPr>
            <a:noAutofit/>
          </a:bodyPr>
          <a:lstStyle/>
          <a:p>
            <a:pPr marL="342900" indent="-342900">
              <a:lnSpc>
                <a:spcPct val="100000"/>
              </a:lnSpc>
              <a:buFont typeface="Arial" panose="020B0604020202020204" pitchFamily="34" charset="0"/>
              <a:buChar char="•"/>
            </a:pPr>
            <a:r>
              <a:rPr lang="en-GB" dirty="0" smtClean="0">
                <a:solidFill>
                  <a:schemeClr val="tx1"/>
                </a:solidFill>
                <a:latin typeface="+mn-lt"/>
              </a:rPr>
              <a:t>Learners study the following media forms in depth:</a:t>
            </a:r>
          </a:p>
          <a:p>
            <a:pPr marL="342900" indent="-342900">
              <a:lnSpc>
                <a:spcPct val="100000"/>
              </a:lnSpc>
              <a:buFont typeface="Arial" panose="020B0604020202020204" pitchFamily="34" charset="0"/>
              <a:buChar char="•"/>
            </a:pPr>
            <a:endParaRPr lang="en-GB" dirty="0" smtClean="0">
              <a:solidFill>
                <a:schemeClr val="tx1"/>
              </a:solidFill>
              <a:latin typeface="+mn-lt"/>
            </a:endParaRPr>
          </a:p>
          <a:p>
            <a:pPr marL="1085850" lvl="1" indent="-342900">
              <a:buFont typeface="Arial" panose="020B0604020202020204" pitchFamily="34" charset="0"/>
              <a:buChar char="•"/>
            </a:pPr>
            <a:r>
              <a:rPr lang="en-GB" sz="2000" b="1" dirty="0" smtClean="0">
                <a:solidFill>
                  <a:schemeClr val="tx1"/>
                </a:solidFill>
                <a:latin typeface="+mn-lt"/>
              </a:rPr>
              <a:t>Television</a:t>
            </a:r>
          </a:p>
          <a:p>
            <a:pPr marL="1085850" lvl="1" indent="-342900">
              <a:buFont typeface="Arial" panose="020B0604020202020204" pitchFamily="34" charset="0"/>
              <a:buChar char="•"/>
            </a:pPr>
            <a:r>
              <a:rPr lang="en-GB" sz="2000" b="1" dirty="0" smtClean="0">
                <a:latin typeface="+mn-lt"/>
              </a:rPr>
              <a:t>M</a:t>
            </a:r>
            <a:r>
              <a:rPr lang="en-GB" sz="2000" b="1" dirty="0" smtClean="0">
                <a:solidFill>
                  <a:schemeClr val="tx1"/>
                </a:solidFill>
                <a:latin typeface="+mn-lt"/>
              </a:rPr>
              <a:t>agazines</a:t>
            </a:r>
          </a:p>
          <a:p>
            <a:pPr marL="1085850" lvl="1" indent="-342900">
              <a:buFont typeface="Arial" panose="020B0604020202020204" pitchFamily="34" charset="0"/>
              <a:buChar char="•"/>
            </a:pPr>
            <a:r>
              <a:rPr lang="en-GB" sz="2000" b="1" dirty="0" smtClean="0">
                <a:solidFill>
                  <a:schemeClr val="tx1"/>
                </a:solidFill>
                <a:latin typeface="+mn-lt"/>
              </a:rPr>
              <a:t>Online media</a:t>
            </a:r>
          </a:p>
          <a:p>
            <a:pPr>
              <a:lnSpc>
                <a:spcPct val="100000"/>
              </a:lnSpc>
            </a:pPr>
            <a:endParaRPr lang="en-GB" dirty="0" smtClean="0">
              <a:solidFill>
                <a:schemeClr val="tx1"/>
              </a:solidFill>
              <a:latin typeface="+mn-lt"/>
            </a:endParaRPr>
          </a:p>
          <a:p>
            <a:pPr marL="342900" indent="-342900">
              <a:lnSpc>
                <a:spcPct val="100000"/>
              </a:lnSpc>
              <a:buFont typeface="Arial" panose="020B0604020202020204" pitchFamily="34" charset="0"/>
              <a:buChar char="•"/>
            </a:pPr>
            <a:r>
              <a:rPr lang="en-GB" b="1" dirty="0" smtClean="0">
                <a:solidFill>
                  <a:schemeClr val="tx1"/>
                </a:solidFill>
                <a:latin typeface="+mn-lt"/>
              </a:rPr>
              <a:t>Products</a:t>
            </a:r>
            <a:r>
              <a:rPr lang="en-GB" dirty="0" smtClean="0">
                <a:solidFill>
                  <a:schemeClr val="tx1"/>
                </a:solidFill>
                <a:latin typeface="+mn-lt"/>
              </a:rPr>
              <a:t> </a:t>
            </a:r>
            <a:r>
              <a:rPr lang="en-GB" b="1" dirty="0" smtClean="0">
                <a:solidFill>
                  <a:schemeClr val="tx1"/>
                </a:solidFill>
                <a:latin typeface="+mn-lt"/>
              </a:rPr>
              <a:t>set by </a:t>
            </a:r>
            <a:r>
              <a:rPr lang="en-GB" b="1" dirty="0" err="1" smtClean="0">
                <a:solidFill>
                  <a:schemeClr val="tx1"/>
                </a:solidFill>
                <a:latin typeface="+mn-lt"/>
              </a:rPr>
              <a:t>Eduqas</a:t>
            </a:r>
            <a:r>
              <a:rPr lang="en-GB" dirty="0">
                <a:solidFill>
                  <a:schemeClr val="tx1"/>
                </a:solidFill>
                <a:latin typeface="+mn-lt"/>
              </a:rPr>
              <a:t> </a:t>
            </a:r>
            <a:r>
              <a:rPr lang="en-GB" dirty="0" smtClean="0">
                <a:solidFill>
                  <a:schemeClr val="tx1"/>
                </a:solidFill>
                <a:latin typeface="+mn-lt"/>
              </a:rPr>
              <a:t>- </a:t>
            </a:r>
            <a:r>
              <a:rPr lang="en-GB" b="1" dirty="0" smtClean="0">
                <a:solidFill>
                  <a:schemeClr val="tx1"/>
                </a:solidFill>
                <a:latin typeface="+mn-lt"/>
              </a:rPr>
              <a:t>three different options </a:t>
            </a:r>
            <a:r>
              <a:rPr lang="en-GB" dirty="0" smtClean="0">
                <a:solidFill>
                  <a:schemeClr val="tx1"/>
                </a:solidFill>
                <a:latin typeface="+mn-lt"/>
              </a:rPr>
              <a:t>for each media form. </a:t>
            </a:r>
          </a:p>
          <a:p>
            <a:pPr>
              <a:lnSpc>
                <a:spcPct val="100000"/>
              </a:lnSpc>
            </a:pPr>
            <a:endParaRPr lang="en-GB" dirty="0" smtClean="0">
              <a:solidFill>
                <a:schemeClr val="tx1"/>
              </a:solidFill>
              <a:latin typeface="+mn-lt"/>
            </a:endParaRPr>
          </a:p>
          <a:p>
            <a:pPr marL="342900" indent="-342900">
              <a:lnSpc>
                <a:spcPct val="100000"/>
              </a:lnSpc>
              <a:buFont typeface="Arial" panose="020B0604020202020204" pitchFamily="34" charset="0"/>
              <a:buChar char="•"/>
            </a:pPr>
            <a:r>
              <a:rPr lang="en-GB" b="1" dirty="0" smtClean="0">
                <a:solidFill>
                  <a:schemeClr val="tx1"/>
                </a:solidFill>
                <a:latin typeface="+mn-lt"/>
              </a:rPr>
              <a:t>All four areas of the theoretical framework</a:t>
            </a:r>
            <a:r>
              <a:rPr lang="en-GB" dirty="0" smtClean="0">
                <a:solidFill>
                  <a:schemeClr val="tx1"/>
                </a:solidFill>
                <a:latin typeface="+mn-lt"/>
              </a:rPr>
              <a:t> (media language, representation, media industries and audiences) must be considered in relation to each of the set products studied in Component 2.</a:t>
            </a:r>
          </a:p>
          <a:p>
            <a:pPr marL="342900" indent="-342900">
              <a:lnSpc>
                <a:spcPct val="100000"/>
              </a:lnSpc>
              <a:buFont typeface="Arial" panose="020B0604020202020204" pitchFamily="34" charset="0"/>
              <a:buChar char="•"/>
            </a:pPr>
            <a:endParaRPr lang="en-GB" dirty="0">
              <a:solidFill>
                <a:schemeClr val="tx1"/>
              </a:solidFill>
              <a:latin typeface="+mn-lt"/>
            </a:endParaRPr>
          </a:p>
          <a:p>
            <a:pPr marL="342900" indent="-342900">
              <a:lnSpc>
                <a:spcPct val="100000"/>
              </a:lnSpc>
              <a:buFont typeface="Arial" panose="020B0604020202020204" pitchFamily="34" charset="0"/>
              <a:buChar char="•"/>
            </a:pPr>
            <a:r>
              <a:rPr lang="en-GB" dirty="0" smtClean="0">
                <a:solidFill>
                  <a:schemeClr val="tx1"/>
                </a:solidFill>
                <a:latin typeface="+mn-lt"/>
              </a:rPr>
              <a:t>Learners further develop the ability to analyse and </a:t>
            </a:r>
            <a:r>
              <a:rPr lang="en-GB" b="1" dirty="0" smtClean="0">
                <a:solidFill>
                  <a:schemeClr val="tx1"/>
                </a:solidFill>
                <a:latin typeface="+mn-lt"/>
              </a:rPr>
              <a:t>critically compare </a:t>
            </a:r>
            <a:r>
              <a:rPr lang="en-GB" dirty="0" smtClean="0">
                <a:solidFill>
                  <a:schemeClr val="tx1"/>
                </a:solidFill>
                <a:latin typeface="+mn-lt"/>
              </a:rPr>
              <a:t>media products, and develop a </a:t>
            </a:r>
            <a:r>
              <a:rPr lang="en-GB" b="1" dirty="0" smtClean="0">
                <a:solidFill>
                  <a:schemeClr val="tx1"/>
                </a:solidFill>
                <a:latin typeface="+mn-lt"/>
              </a:rPr>
              <a:t>line of reasoning </a:t>
            </a:r>
            <a:r>
              <a:rPr lang="en-GB" dirty="0" smtClean="0">
                <a:solidFill>
                  <a:schemeClr val="tx1"/>
                </a:solidFill>
                <a:latin typeface="+mn-lt"/>
              </a:rPr>
              <a:t>in extended responses.</a:t>
            </a:r>
          </a:p>
          <a:p>
            <a:pPr>
              <a:lnSpc>
                <a:spcPct val="100000"/>
              </a:lnSpc>
            </a:pPr>
            <a:endParaRPr lang="en-GB" dirty="0">
              <a:solidFill>
                <a:schemeClr val="tx1"/>
              </a:solidFill>
              <a:latin typeface="+mn-lt"/>
            </a:endParaRPr>
          </a:p>
          <a:p>
            <a:pPr marL="342900" indent="-342900">
              <a:lnSpc>
                <a:spcPct val="100000"/>
              </a:lnSpc>
              <a:buFont typeface="Arial" panose="020B0604020202020204" pitchFamily="34" charset="0"/>
              <a:buChar char="•"/>
            </a:pPr>
            <a:r>
              <a:rPr lang="en-GB" b="1" dirty="0" smtClean="0">
                <a:solidFill>
                  <a:schemeClr val="tx1"/>
                </a:solidFill>
                <a:latin typeface="+mn-lt"/>
              </a:rPr>
              <a:t>Theories</a:t>
            </a:r>
            <a:r>
              <a:rPr lang="en-GB" dirty="0" smtClean="0">
                <a:solidFill>
                  <a:schemeClr val="tx1"/>
                </a:solidFill>
                <a:latin typeface="+mn-lt"/>
              </a:rPr>
              <a:t> appropriate to each level and </a:t>
            </a:r>
            <a:r>
              <a:rPr lang="en-GB" b="1" dirty="0" smtClean="0">
                <a:solidFill>
                  <a:schemeClr val="tx1"/>
                </a:solidFill>
                <a:latin typeface="+mn-lt"/>
              </a:rPr>
              <a:t>contexts</a:t>
            </a:r>
            <a:r>
              <a:rPr lang="en-GB" dirty="0" smtClean="0">
                <a:solidFill>
                  <a:schemeClr val="tx1"/>
                </a:solidFill>
                <a:latin typeface="+mn-lt"/>
              </a:rPr>
              <a:t> must be studied.</a:t>
            </a:r>
          </a:p>
          <a:p>
            <a:pPr>
              <a:lnSpc>
                <a:spcPct val="100000"/>
              </a:lnSpc>
            </a:pPr>
            <a:endParaRPr lang="en-GB" sz="800" dirty="0" smtClean="0">
              <a:solidFill>
                <a:schemeClr val="tx1"/>
              </a:solidFill>
              <a:latin typeface="+mn-lt"/>
            </a:endParaRPr>
          </a:p>
          <a:p>
            <a:pPr>
              <a:lnSpc>
                <a:spcPct val="100000"/>
              </a:lnSpc>
            </a:pPr>
            <a:endParaRPr lang="en-GB" sz="800" dirty="0" smtClean="0">
              <a:solidFill>
                <a:schemeClr val="tx1"/>
              </a:solidFill>
              <a:latin typeface="+mn-lt"/>
            </a:endParaRPr>
          </a:p>
          <a:p>
            <a:pPr>
              <a:lnSpc>
                <a:spcPct val="100000"/>
              </a:lnSpc>
            </a:pPr>
            <a:r>
              <a:rPr lang="en-GB" sz="1800" dirty="0" smtClean="0">
                <a:solidFill>
                  <a:schemeClr val="tx1"/>
                </a:solidFill>
                <a:latin typeface="+mn-lt"/>
              </a:rPr>
              <a:t> </a:t>
            </a:r>
            <a:endParaRPr lang="en-GB" sz="1800" dirty="0">
              <a:solidFill>
                <a:schemeClr val="tx1"/>
              </a:solidFill>
              <a:latin typeface="+mn-lt"/>
            </a:endParaRPr>
          </a:p>
        </p:txBody>
      </p:sp>
    </p:spTree>
    <p:extLst>
      <p:ext uri="{BB962C8B-B14F-4D97-AF65-F5344CB8AC3E}">
        <p14:creationId xmlns:p14="http://schemas.microsoft.com/office/powerpoint/2010/main" val="3306623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s-ES" dirty="0" err="1" smtClean="0">
                <a:latin typeface="Gotham Rounded Book" pitchFamily="50" charset="0"/>
              </a:rPr>
              <a:t>Overview</a:t>
            </a:r>
            <a:r>
              <a:rPr lang="es-ES" dirty="0" smtClean="0">
                <a:latin typeface="Gotham Rounded Book" pitchFamily="50" charset="0"/>
              </a:rPr>
              <a:t>/</a:t>
            </a:r>
            <a:r>
              <a:rPr lang="es-ES" dirty="0" err="1" smtClean="0">
                <a:latin typeface="Gotham Rounded Book" pitchFamily="50" charset="0"/>
              </a:rPr>
              <a:t>Aims</a:t>
            </a:r>
            <a:endParaRPr lang="es-ES" dirty="0">
              <a:latin typeface="Gotham Rounded Book" pitchFamily="50" charset="0"/>
            </a:endParaRPr>
          </a:p>
        </p:txBody>
      </p:sp>
      <p:sp>
        <p:nvSpPr>
          <p:cNvPr id="3" name="Rectangle 2"/>
          <p:cNvSpPr/>
          <p:nvPr/>
        </p:nvSpPr>
        <p:spPr>
          <a:xfrm>
            <a:off x="948294" y="1981965"/>
            <a:ext cx="10099333" cy="3416320"/>
          </a:xfrm>
          <a:prstGeom prst="rect">
            <a:avLst/>
          </a:prstGeom>
        </p:spPr>
        <p:txBody>
          <a:bodyPr wrap="square">
            <a:spAutoFit/>
          </a:bodyPr>
          <a:lstStyle/>
          <a:p>
            <a:pPr lvl="0"/>
            <a:r>
              <a:rPr lang="en-GB" sz="2400" dirty="0" smtClean="0"/>
              <a:t>This specification offers learners exciting opportunities to:</a:t>
            </a:r>
          </a:p>
          <a:p>
            <a:pPr lvl="0"/>
            <a:endParaRPr lang="en-GB" sz="2400" dirty="0" smtClean="0"/>
          </a:p>
          <a:p>
            <a:pPr marL="285750" indent="-285750">
              <a:buFont typeface="Arial" panose="020B0604020202020204" pitchFamily="34" charset="0"/>
              <a:buChar char="•"/>
            </a:pPr>
            <a:r>
              <a:rPr lang="en-GB" sz="2400" dirty="0" smtClean="0"/>
              <a:t>Make </a:t>
            </a:r>
            <a:r>
              <a:rPr lang="en-GB" sz="2400" dirty="0"/>
              <a:t>connections: between different media forms and products, between media products and their contexts, and between theory and practical </a:t>
            </a:r>
            <a:r>
              <a:rPr lang="en-GB" sz="2400" dirty="0" smtClean="0"/>
              <a:t>work.</a:t>
            </a:r>
            <a:endParaRPr lang="en-GB" sz="2400" dirty="0"/>
          </a:p>
          <a:p>
            <a:pPr marL="285750" lvl="0" indent="-285750">
              <a:buFont typeface="Arial" panose="020B0604020202020204" pitchFamily="34" charset="0"/>
              <a:buChar char="•"/>
            </a:pPr>
            <a:endParaRPr lang="en-GB" sz="2400" dirty="0" smtClean="0"/>
          </a:p>
          <a:p>
            <a:pPr marL="285750" lvl="0" indent="-285750">
              <a:buFont typeface="Arial" panose="020B0604020202020204" pitchFamily="34" charset="0"/>
              <a:buChar char="•"/>
            </a:pPr>
            <a:r>
              <a:rPr lang="en-GB" sz="2400" dirty="0" smtClean="0"/>
              <a:t>Engage with a range of rich and stimulating media forms and products.</a:t>
            </a:r>
          </a:p>
          <a:p>
            <a:pPr marL="285750" lvl="0" indent="-285750">
              <a:buFont typeface="Arial" panose="020B0604020202020204" pitchFamily="34" charset="0"/>
              <a:buChar char="•"/>
            </a:pPr>
            <a:endParaRPr lang="en-GB" sz="2400" dirty="0"/>
          </a:p>
          <a:p>
            <a:pPr marL="285750" lvl="0" indent="-285750">
              <a:buFont typeface="Arial" panose="020B0604020202020204" pitchFamily="34" charset="0"/>
              <a:buChar char="•"/>
            </a:pPr>
            <a:r>
              <a:rPr lang="en-GB" sz="2400" dirty="0" smtClean="0"/>
              <a:t>Develop </a:t>
            </a:r>
            <a:r>
              <a:rPr lang="en-GB" sz="2400" dirty="0"/>
              <a:t>media production </a:t>
            </a:r>
            <a:r>
              <a:rPr lang="en-GB" sz="2400" dirty="0" smtClean="0"/>
              <a:t>skills, </a:t>
            </a:r>
            <a:r>
              <a:rPr lang="en-GB" sz="2400" dirty="0"/>
              <a:t>apply their knowledge and understanding of the theoretical framework to media forms and </a:t>
            </a:r>
            <a:r>
              <a:rPr lang="en-GB" sz="2400" dirty="0" smtClean="0"/>
              <a:t>products. </a:t>
            </a:r>
            <a:endParaRPr lang="en-GB" sz="2400" dirty="0"/>
          </a:p>
        </p:txBody>
      </p:sp>
    </p:spTree>
    <p:extLst>
      <p:ext uri="{BB962C8B-B14F-4D97-AF65-F5344CB8AC3E}">
        <p14:creationId xmlns:p14="http://schemas.microsoft.com/office/powerpoint/2010/main" val="41596049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183070" y="19817"/>
            <a:ext cx="7986706" cy="1046163"/>
          </a:xfrm>
        </p:spPr>
        <p:txBody>
          <a:bodyPr>
            <a:normAutofit lnSpcReduction="10000"/>
          </a:bodyPr>
          <a:lstStyle/>
          <a:p>
            <a:r>
              <a:rPr lang="en-GB" dirty="0" smtClean="0">
                <a:solidFill>
                  <a:schemeClr val="bg1"/>
                </a:solidFill>
                <a:latin typeface="Gotham Rounded Book" pitchFamily="50" charset="0"/>
              </a:rPr>
              <a:t>Component 2 Section A:</a:t>
            </a:r>
          </a:p>
          <a:p>
            <a:r>
              <a:rPr lang="en-GB" dirty="0" smtClean="0">
                <a:solidFill>
                  <a:schemeClr val="bg1"/>
                </a:solidFill>
                <a:latin typeface="Gotham Rounded Book" pitchFamily="50" charset="0"/>
              </a:rPr>
              <a:t>Television </a:t>
            </a:r>
            <a:endParaRPr lang="en-GB" dirty="0">
              <a:solidFill>
                <a:schemeClr val="bg1"/>
              </a:solidFill>
              <a:latin typeface="Gotham Rounded Book" pitchFamily="50" charset="0"/>
            </a:endParaRPr>
          </a:p>
        </p:txBody>
      </p:sp>
      <p:sp>
        <p:nvSpPr>
          <p:cNvPr id="3" name="Content Placeholder 2"/>
          <p:cNvSpPr>
            <a:spLocks noGrp="1"/>
          </p:cNvSpPr>
          <p:nvPr>
            <p:ph idx="1"/>
          </p:nvPr>
        </p:nvSpPr>
        <p:spPr>
          <a:xfrm>
            <a:off x="451297" y="1063754"/>
            <a:ext cx="11550619" cy="664378"/>
          </a:xfrm>
        </p:spPr>
        <p:txBody>
          <a:bodyPr>
            <a:noAutofit/>
          </a:bodyPr>
          <a:lstStyle/>
          <a:p>
            <a:pPr>
              <a:lnSpc>
                <a:spcPct val="100000"/>
              </a:lnSpc>
            </a:pPr>
            <a:r>
              <a:rPr lang="en-GB" b="1" dirty="0" smtClean="0">
                <a:solidFill>
                  <a:schemeClr val="tx1"/>
                </a:solidFill>
                <a:latin typeface="+mn-lt"/>
              </a:rPr>
              <a:t>AS level: </a:t>
            </a:r>
            <a:r>
              <a:rPr lang="en-GB" dirty="0" smtClean="0">
                <a:solidFill>
                  <a:schemeClr val="tx1"/>
                </a:solidFill>
                <a:latin typeface="+mn-lt"/>
              </a:rPr>
              <a:t>learners study </a:t>
            </a:r>
            <a:r>
              <a:rPr lang="en-GB" b="1" dirty="0" smtClean="0">
                <a:solidFill>
                  <a:schemeClr val="tx1"/>
                </a:solidFill>
                <a:latin typeface="+mn-lt"/>
              </a:rPr>
              <a:t>one </a:t>
            </a:r>
            <a:r>
              <a:rPr lang="en-GB" dirty="0" smtClean="0">
                <a:solidFill>
                  <a:schemeClr val="tx1"/>
                </a:solidFill>
                <a:latin typeface="+mn-lt"/>
              </a:rPr>
              <a:t>full episode of a TV series.</a:t>
            </a:r>
          </a:p>
          <a:p>
            <a:pPr>
              <a:lnSpc>
                <a:spcPct val="100000"/>
              </a:lnSpc>
            </a:pPr>
            <a:r>
              <a:rPr lang="en-GB" b="1" dirty="0">
                <a:solidFill>
                  <a:schemeClr val="tx1"/>
                </a:solidFill>
                <a:latin typeface="+mn-lt"/>
              </a:rPr>
              <a:t>A Level</a:t>
            </a:r>
            <a:r>
              <a:rPr lang="en-GB" dirty="0">
                <a:solidFill>
                  <a:schemeClr val="tx1"/>
                </a:solidFill>
                <a:latin typeface="+mn-lt"/>
              </a:rPr>
              <a:t>: learners also study </a:t>
            </a:r>
            <a:r>
              <a:rPr lang="en-GB" b="1" dirty="0" smtClean="0">
                <a:solidFill>
                  <a:schemeClr val="tx1"/>
                </a:solidFill>
                <a:latin typeface="+mn-lt"/>
              </a:rPr>
              <a:t>one </a:t>
            </a:r>
            <a:r>
              <a:rPr lang="en-GB" dirty="0" smtClean="0">
                <a:solidFill>
                  <a:schemeClr val="tx1"/>
                </a:solidFill>
                <a:latin typeface="+mn-lt"/>
              </a:rPr>
              <a:t>episode of a  non-English language programme</a:t>
            </a:r>
            <a:r>
              <a:rPr lang="en-GB" b="1" dirty="0" smtClean="0">
                <a:solidFill>
                  <a:schemeClr val="tx1"/>
                </a:solidFill>
                <a:latin typeface="+mn-lt"/>
              </a:rPr>
              <a:t>.</a:t>
            </a:r>
            <a:r>
              <a:rPr lang="en-GB" dirty="0" smtClean="0">
                <a:solidFill>
                  <a:schemeClr val="tx1"/>
                </a:solidFill>
                <a:latin typeface="+mn-lt"/>
              </a:rPr>
              <a:t> </a:t>
            </a:r>
            <a:endParaRPr lang="en-GB" dirty="0">
              <a:solidFill>
                <a:schemeClr val="tx1"/>
              </a:solidFill>
              <a:latin typeface="+mn-lt"/>
            </a:endParaRPr>
          </a:p>
          <a:p>
            <a:pPr>
              <a:lnSpc>
                <a:spcPct val="100000"/>
              </a:lnSpc>
            </a:pPr>
            <a:endParaRPr lang="en-GB" dirty="0" smtClean="0">
              <a:solidFill>
                <a:schemeClr val="tx1"/>
              </a:solidFill>
              <a:latin typeface="+mn-lt"/>
            </a:endParaRPr>
          </a:p>
          <a:p>
            <a:pPr>
              <a:lnSpc>
                <a:spcPct val="100000"/>
              </a:lnSpc>
            </a:pPr>
            <a:r>
              <a:rPr lang="en-GB" b="1" dirty="0" smtClean="0">
                <a:solidFill>
                  <a:schemeClr val="tx1"/>
                </a:solidFill>
                <a:latin typeface="+mn-lt"/>
              </a:rPr>
              <a:t> </a:t>
            </a:r>
            <a:endParaRPr lang="en-GB" b="1" dirty="0">
              <a:solidFill>
                <a:schemeClr val="tx1"/>
              </a:solidFill>
              <a:latin typeface="+mn-lt"/>
            </a:endParaRPr>
          </a:p>
        </p:txBody>
      </p:sp>
      <p:graphicFrame>
        <p:nvGraphicFramePr>
          <p:cNvPr id="11" name="Table 10"/>
          <p:cNvGraphicFramePr>
            <a:graphicFrameLocks noGrp="1"/>
          </p:cNvGraphicFramePr>
          <p:nvPr>
            <p:extLst>
              <p:ext uri="{D42A27DB-BD31-4B8C-83A1-F6EECF244321}">
                <p14:modId xmlns:p14="http://schemas.microsoft.com/office/powerpoint/2010/main" val="520288909"/>
              </p:ext>
            </p:extLst>
          </p:nvPr>
        </p:nvGraphicFramePr>
        <p:xfrm>
          <a:off x="534500" y="2106564"/>
          <a:ext cx="11114392" cy="4289990"/>
        </p:xfrm>
        <a:graphic>
          <a:graphicData uri="http://schemas.openxmlformats.org/drawingml/2006/table">
            <a:tbl>
              <a:tblPr firstRow="1" bandRow="1">
                <a:tableStyleId>{93296810-A885-4BE3-A3E7-6D5BEEA58F35}</a:tableStyleId>
              </a:tblPr>
              <a:tblGrid>
                <a:gridCol w="1416860"/>
                <a:gridCol w="2982982"/>
                <a:gridCol w="3357275"/>
                <a:gridCol w="3357275"/>
              </a:tblGrid>
              <a:tr h="558141">
                <a:tc>
                  <a:txBody>
                    <a:bodyPr/>
                    <a:lstStyle/>
                    <a:p>
                      <a:pPr algn="ctr"/>
                      <a:r>
                        <a:rPr lang="en-GB" sz="2000" dirty="0" smtClean="0"/>
                        <a:t>Level</a:t>
                      </a:r>
                      <a:endParaRPr lang="en-GB" sz="2000" dirty="0"/>
                    </a:p>
                  </a:txBody>
                  <a:tcPr marL="121698" marR="121698"/>
                </a:tc>
                <a:tc>
                  <a:txBody>
                    <a:bodyPr/>
                    <a:lstStyle/>
                    <a:p>
                      <a:pPr algn="ctr"/>
                      <a:r>
                        <a:rPr lang="en-GB" sz="2000" dirty="0" smtClean="0"/>
                        <a:t>Option 1</a:t>
                      </a:r>
                    </a:p>
                    <a:p>
                      <a:pPr algn="ctr"/>
                      <a:r>
                        <a:rPr lang="en-GB" sz="2000" dirty="0" smtClean="0"/>
                        <a:t>Drama</a:t>
                      </a:r>
                      <a:endParaRPr lang="en-GB" sz="2000" dirty="0"/>
                    </a:p>
                  </a:txBody>
                  <a:tcPr marL="121698" marR="121698"/>
                </a:tc>
                <a:tc>
                  <a:txBody>
                    <a:bodyPr/>
                    <a:lstStyle/>
                    <a:p>
                      <a:pPr algn="ctr"/>
                      <a:r>
                        <a:rPr lang="en-GB" sz="2000" dirty="0" smtClean="0"/>
                        <a:t>Option</a:t>
                      </a:r>
                      <a:r>
                        <a:rPr lang="en-GB" sz="2000" baseline="0" dirty="0" smtClean="0"/>
                        <a:t> 2</a:t>
                      </a:r>
                    </a:p>
                    <a:p>
                      <a:pPr algn="ctr"/>
                      <a:r>
                        <a:rPr lang="en-GB" sz="2000" baseline="0" dirty="0" smtClean="0"/>
                        <a:t>Drama</a:t>
                      </a:r>
                      <a:endParaRPr lang="en-GB" sz="2000" dirty="0"/>
                    </a:p>
                  </a:txBody>
                  <a:tcPr marL="121698" marR="121698"/>
                </a:tc>
                <a:tc>
                  <a:txBody>
                    <a:bodyPr/>
                    <a:lstStyle/>
                    <a:p>
                      <a:pPr algn="ctr"/>
                      <a:r>
                        <a:rPr lang="en-GB" sz="2000" dirty="0" smtClean="0"/>
                        <a:t>Option</a:t>
                      </a:r>
                      <a:r>
                        <a:rPr lang="en-GB" sz="2000" baseline="0" dirty="0" smtClean="0"/>
                        <a:t> 3</a:t>
                      </a:r>
                    </a:p>
                    <a:p>
                      <a:pPr algn="ctr"/>
                      <a:r>
                        <a:rPr lang="en-GB" sz="2000" baseline="0" dirty="0" smtClean="0"/>
                        <a:t>Documentary</a:t>
                      </a:r>
                    </a:p>
                    <a:p>
                      <a:pPr algn="ctr"/>
                      <a:endParaRPr lang="en-GB" sz="2000" dirty="0"/>
                    </a:p>
                  </a:txBody>
                  <a:tcPr marL="121698" marR="121698"/>
                </a:tc>
              </a:tr>
              <a:tr h="1607750">
                <a:tc>
                  <a:txBody>
                    <a:bodyPr/>
                    <a:lstStyle/>
                    <a:p>
                      <a:r>
                        <a:rPr lang="en-GB" sz="2000" b="1" dirty="0" smtClean="0"/>
                        <a:t>AS and </a:t>
                      </a:r>
                    </a:p>
                    <a:p>
                      <a:r>
                        <a:rPr lang="en-GB" sz="2000" b="1" dirty="0" smtClean="0"/>
                        <a:t>A level</a:t>
                      </a:r>
                    </a:p>
                  </a:txBody>
                  <a:tcPr marL="121698" marR="121698"/>
                </a:tc>
                <a:tc>
                  <a:txBody>
                    <a:bodyPr/>
                    <a:lstStyle/>
                    <a:p>
                      <a:r>
                        <a:rPr lang="en-GB" sz="2000" b="1" i="1" dirty="0" smtClean="0"/>
                        <a:t>Life On Mars </a:t>
                      </a:r>
                      <a:r>
                        <a:rPr lang="en-GB" sz="2000" dirty="0" smtClean="0"/>
                        <a:t>(UK) </a:t>
                      </a:r>
                    </a:p>
                    <a:p>
                      <a:r>
                        <a:rPr lang="en-GB" sz="1600" dirty="0" smtClean="0"/>
                        <a:t>Series 1, Episode 1 (2006) </a:t>
                      </a:r>
                    </a:p>
                  </a:txBody>
                  <a:tcPr marL="121698" marR="121698"/>
                </a:tc>
                <a:tc>
                  <a:txBody>
                    <a:bodyPr/>
                    <a:lstStyle/>
                    <a:p>
                      <a:r>
                        <a:rPr lang="en-GB" sz="2000" b="1" i="1" dirty="0" smtClean="0"/>
                        <a:t>Humans </a:t>
                      </a:r>
                      <a:r>
                        <a:rPr lang="en-GB" sz="2000" dirty="0" smtClean="0"/>
                        <a:t>(UK/US) </a:t>
                      </a:r>
                    </a:p>
                    <a:p>
                      <a:r>
                        <a:rPr lang="en-GB" sz="1600" dirty="0" smtClean="0"/>
                        <a:t>Series 1, Episode 1 (2015) </a:t>
                      </a:r>
                    </a:p>
                  </a:txBody>
                  <a:tcPr marL="121698" marR="121698"/>
                </a:tc>
                <a:tc>
                  <a:txBody>
                    <a:bodyPr/>
                    <a:lstStyle/>
                    <a:p>
                      <a:r>
                        <a:rPr lang="en-GB" sz="2000" b="1" i="1" dirty="0" smtClean="0"/>
                        <a:t>The Jinx: The Life and Deaths of Robert Durst </a:t>
                      </a:r>
                      <a:r>
                        <a:rPr lang="en-GB" sz="2000" dirty="0" smtClean="0"/>
                        <a:t>(US) </a:t>
                      </a:r>
                    </a:p>
                    <a:p>
                      <a:r>
                        <a:rPr lang="en-GB" sz="1600" dirty="0" smtClean="0"/>
                        <a:t>Episode1: ‘Chapter 1: A Body in the Bay’ (2015) </a:t>
                      </a:r>
                      <a:endParaRPr lang="en-GB" sz="2000" b="1" dirty="0"/>
                    </a:p>
                  </a:txBody>
                  <a:tcPr marL="121698" marR="121698"/>
                </a:tc>
              </a:tr>
              <a:tr h="945435">
                <a:tc>
                  <a:txBody>
                    <a:bodyPr/>
                    <a:lstStyle/>
                    <a:p>
                      <a:endParaRPr lang="en-GB" sz="1600" b="0" i="0" u="none" strike="noStrike" kern="1200" baseline="0" dirty="0" smtClean="0">
                        <a:solidFill>
                          <a:schemeClr val="dk1"/>
                        </a:solidFill>
                        <a:latin typeface="+mn-lt"/>
                        <a:ea typeface="+mn-ea"/>
                        <a:cs typeface="+mn-cs"/>
                      </a:endParaRPr>
                    </a:p>
                    <a:p>
                      <a:r>
                        <a:rPr lang="en-GB" sz="2000" b="1" i="0" u="none" strike="noStrike" kern="1200" baseline="0" dirty="0" smtClean="0">
                          <a:solidFill>
                            <a:schemeClr val="dk1"/>
                          </a:solidFill>
                          <a:latin typeface="+mn-lt"/>
                          <a:ea typeface="+mn-ea"/>
                          <a:cs typeface="+mn-cs"/>
                        </a:rPr>
                        <a:t>A level</a:t>
                      </a:r>
                    </a:p>
                  </a:txBody>
                  <a:tcPr marL="121698" marR="121698"/>
                </a:tc>
                <a:tc>
                  <a:txBody>
                    <a:bodyPr/>
                    <a:lstStyle/>
                    <a:p>
                      <a:r>
                        <a:rPr lang="en-GB" sz="2000" b="1" i="1" dirty="0" smtClean="0"/>
                        <a:t>The Bridge </a:t>
                      </a:r>
                      <a:r>
                        <a:rPr lang="en-GB" sz="2000" dirty="0" smtClean="0"/>
                        <a:t>(Denmark/Sweden) </a:t>
                      </a:r>
                    </a:p>
                    <a:p>
                      <a:r>
                        <a:rPr lang="en-GB" sz="1600" dirty="0" smtClean="0"/>
                        <a:t>Season 3, Episode 1 (2015) </a:t>
                      </a:r>
                    </a:p>
                    <a:p>
                      <a:endParaRPr lang="en-GB" sz="1600" b="0" i="0" u="none" strike="noStrike" kern="1200" baseline="0" dirty="0" smtClean="0">
                        <a:solidFill>
                          <a:schemeClr val="dk1"/>
                        </a:solidFill>
                        <a:latin typeface="+mn-lt"/>
                        <a:ea typeface="+mn-ea"/>
                        <a:cs typeface="+mn-cs"/>
                      </a:endParaRPr>
                    </a:p>
                  </a:txBody>
                  <a:tcPr marL="121698" marR="121698"/>
                </a:tc>
                <a:tc>
                  <a:txBody>
                    <a:bodyPr/>
                    <a:lstStyle/>
                    <a:p>
                      <a:r>
                        <a:rPr lang="en-GB" sz="2000" b="1" i="1" dirty="0" smtClean="0"/>
                        <a:t>The Returned </a:t>
                      </a:r>
                      <a:endParaRPr lang="en-GB" sz="2000" dirty="0" smtClean="0"/>
                    </a:p>
                    <a:p>
                      <a:r>
                        <a:rPr lang="en-GB" sz="1600" dirty="0" smtClean="0"/>
                        <a:t>(</a:t>
                      </a:r>
                      <a:r>
                        <a:rPr lang="en-GB" sz="2000" dirty="0" smtClean="0"/>
                        <a:t>France) </a:t>
                      </a:r>
                    </a:p>
                    <a:p>
                      <a:r>
                        <a:rPr lang="en-GB" sz="1600" dirty="0" smtClean="0"/>
                        <a:t>Season 1, Episode 1: ‘Camille’ (2012)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600" b="0" i="0" u="none" strike="noStrike" kern="1200" baseline="0" dirty="0" smtClean="0">
                        <a:solidFill>
                          <a:schemeClr val="dk1"/>
                        </a:solidFill>
                        <a:latin typeface="+mn-lt"/>
                        <a:ea typeface="+mn-ea"/>
                        <a:cs typeface="+mn-cs"/>
                      </a:endParaRPr>
                    </a:p>
                  </a:txBody>
                  <a:tcPr marL="121698" marR="121698"/>
                </a:tc>
                <a:tc>
                  <a:txBody>
                    <a:bodyPr/>
                    <a:lstStyle/>
                    <a:p>
                      <a:r>
                        <a:rPr lang="en-GB" sz="2000" b="1" i="1" dirty="0" smtClean="0"/>
                        <a:t>No Burqas Behind Bars* </a:t>
                      </a:r>
                      <a:r>
                        <a:rPr lang="en-GB" sz="2000" dirty="0" smtClean="0"/>
                        <a:t>(Sweden) </a:t>
                      </a:r>
                    </a:p>
                    <a:p>
                      <a:r>
                        <a:rPr lang="en-GB" sz="1600" dirty="0" smtClean="0"/>
                        <a:t>(2013)</a:t>
                      </a:r>
                    </a:p>
                    <a:p>
                      <a:endParaRPr lang="en-GB" sz="1600" dirty="0" smtClean="0"/>
                    </a:p>
                    <a:p>
                      <a:r>
                        <a:rPr lang="en-GB" sz="1600" dirty="0" smtClean="0"/>
                        <a:t>*Learners are required to study up to 49 minutes. </a:t>
                      </a:r>
                      <a:endParaRPr lang="en-GB" sz="1600" b="0" i="0" u="none" strike="noStrike" kern="1200" baseline="0" dirty="0" smtClean="0">
                        <a:solidFill>
                          <a:schemeClr val="dk1"/>
                        </a:solidFill>
                        <a:latin typeface="+mn-lt"/>
                        <a:ea typeface="+mn-ea"/>
                        <a:cs typeface="+mn-cs"/>
                      </a:endParaRPr>
                    </a:p>
                  </a:txBody>
                  <a:tcPr marL="121698" marR="121698"/>
                </a:tc>
              </a:tr>
            </a:tbl>
          </a:graphicData>
        </a:graphic>
      </p:graphicFrame>
    </p:spTree>
    <p:extLst>
      <p:ext uri="{BB962C8B-B14F-4D97-AF65-F5344CB8AC3E}">
        <p14:creationId xmlns:p14="http://schemas.microsoft.com/office/powerpoint/2010/main" val="31952798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099324" y="19817"/>
            <a:ext cx="8070451" cy="1046163"/>
          </a:xfrm>
        </p:spPr>
        <p:txBody>
          <a:bodyPr>
            <a:normAutofit lnSpcReduction="10000"/>
          </a:bodyPr>
          <a:lstStyle/>
          <a:p>
            <a:r>
              <a:rPr lang="en-GB" dirty="0" smtClean="0">
                <a:solidFill>
                  <a:schemeClr val="bg1"/>
                </a:solidFill>
                <a:latin typeface="Gotham Rounded Book" pitchFamily="50" charset="0"/>
              </a:rPr>
              <a:t>Component 2 Section B:</a:t>
            </a:r>
          </a:p>
          <a:p>
            <a:r>
              <a:rPr lang="en-GB" dirty="0" smtClean="0">
                <a:solidFill>
                  <a:schemeClr val="bg1"/>
                </a:solidFill>
                <a:latin typeface="Gotham Rounded Book" pitchFamily="50" charset="0"/>
              </a:rPr>
              <a:t>Magazines</a:t>
            </a:r>
            <a:endParaRPr lang="en-GB" dirty="0">
              <a:solidFill>
                <a:schemeClr val="bg1"/>
              </a:solidFill>
              <a:latin typeface="Gotham Rounded Book" pitchFamily="50" charset="0"/>
            </a:endParaRPr>
          </a:p>
        </p:txBody>
      </p:sp>
      <p:sp>
        <p:nvSpPr>
          <p:cNvPr id="3" name="Content Placeholder 2"/>
          <p:cNvSpPr>
            <a:spLocks noGrp="1"/>
          </p:cNvSpPr>
          <p:nvPr>
            <p:ph idx="1"/>
          </p:nvPr>
        </p:nvSpPr>
        <p:spPr>
          <a:xfrm>
            <a:off x="301330" y="1063431"/>
            <a:ext cx="11595674" cy="979135"/>
          </a:xfrm>
        </p:spPr>
        <p:txBody>
          <a:bodyPr>
            <a:noAutofit/>
          </a:bodyPr>
          <a:lstStyle/>
          <a:p>
            <a:pPr>
              <a:lnSpc>
                <a:spcPct val="100000"/>
              </a:lnSpc>
            </a:pPr>
            <a:r>
              <a:rPr lang="en-GB" sz="1800" b="1" dirty="0" smtClean="0">
                <a:solidFill>
                  <a:schemeClr val="tx1"/>
                </a:solidFill>
                <a:latin typeface="+mn-lt"/>
              </a:rPr>
              <a:t>AS Level:</a:t>
            </a:r>
            <a:r>
              <a:rPr lang="en-GB" sz="1800" dirty="0" smtClean="0">
                <a:solidFill>
                  <a:schemeClr val="tx1"/>
                </a:solidFill>
                <a:latin typeface="+mn-lt"/>
              </a:rPr>
              <a:t> learners study </a:t>
            </a:r>
            <a:r>
              <a:rPr lang="en-GB" sz="1800" b="1" dirty="0" smtClean="0">
                <a:solidFill>
                  <a:schemeClr val="tx1"/>
                </a:solidFill>
                <a:latin typeface="+mn-lt"/>
              </a:rPr>
              <a:t>one</a:t>
            </a:r>
            <a:r>
              <a:rPr lang="en-GB" sz="1800" dirty="0" smtClean="0">
                <a:solidFill>
                  <a:schemeClr val="tx1"/>
                </a:solidFill>
                <a:latin typeface="+mn-lt"/>
              </a:rPr>
              <a:t> historical (pre-1970) magazine.</a:t>
            </a:r>
          </a:p>
          <a:p>
            <a:pPr>
              <a:lnSpc>
                <a:spcPct val="100000"/>
              </a:lnSpc>
            </a:pPr>
            <a:r>
              <a:rPr lang="en-GB" sz="1800" b="1" dirty="0" smtClean="0">
                <a:solidFill>
                  <a:schemeClr val="tx1"/>
                </a:solidFill>
                <a:latin typeface="+mn-lt"/>
              </a:rPr>
              <a:t>A Level</a:t>
            </a:r>
            <a:r>
              <a:rPr lang="en-GB" sz="1800" dirty="0" smtClean="0">
                <a:solidFill>
                  <a:schemeClr val="tx1"/>
                </a:solidFill>
                <a:latin typeface="+mn-lt"/>
              </a:rPr>
              <a:t>: learners also study one </a:t>
            </a:r>
            <a:r>
              <a:rPr lang="en-GB" sz="1800" b="1" dirty="0">
                <a:solidFill>
                  <a:schemeClr val="tx1"/>
                </a:solidFill>
                <a:latin typeface="+mn-lt"/>
              </a:rPr>
              <a:t>contemporary</a:t>
            </a:r>
            <a:r>
              <a:rPr lang="en-GB" sz="1800" dirty="0">
                <a:solidFill>
                  <a:schemeClr val="tx1"/>
                </a:solidFill>
                <a:latin typeface="+mn-lt"/>
              </a:rPr>
              <a:t> magazine produced outside the commercial mainstream.</a:t>
            </a:r>
            <a:r>
              <a:rPr lang="en-GB" sz="1800" dirty="0" smtClean="0">
                <a:solidFill>
                  <a:schemeClr val="tx1"/>
                </a:solidFill>
                <a:latin typeface="+mn-lt"/>
              </a:rPr>
              <a:t> </a:t>
            </a:r>
          </a:p>
          <a:p>
            <a:pPr>
              <a:lnSpc>
                <a:spcPct val="100000"/>
              </a:lnSpc>
            </a:pPr>
            <a:r>
              <a:rPr lang="en-GB" sz="1800" dirty="0" smtClean="0">
                <a:solidFill>
                  <a:schemeClr val="tx1"/>
                </a:solidFill>
                <a:latin typeface="+mn-lt"/>
              </a:rPr>
              <a:t>Access to the set editions will be available via the WJEC Eduqas secure website.</a:t>
            </a:r>
          </a:p>
        </p:txBody>
      </p:sp>
      <p:graphicFrame>
        <p:nvGraphicFramePr>
          <p:cNvPr id="10" name="Table 9"/>
          <p:cNvGraphicFramePr>
            <a:graphicFrameLocks noGrp="1"/>
          </p:cNvGraphicFramePr>
          <p:nvPr>
            <p:extLst>
              <p:ext uri="{D42A27DB-BD31-4B8C-83A1-F6EECF244321}">
                <p14:modId xmlns:p14="http://schemas.microsoft.com/office/powerpoint/2010/main" val="2241323686"/>
              </p:ext>
            </p:extLst>
          </p:nvPr>
        </p:nvGraphicFramePr>
        <p:xfrm>
          <a:off x="534500" y="2500703"/>
          <a:ext cx="11114392" cy="3484221"/>
        </p:xfrm>
        <a:graphic>
          <a:graphicData uri="http://schemas.openxmlformats.org/drawingml/2006/table">
            <a:tbl>
              <a:tblPr firstRow="1" bandRow="1">
                <a:tableStyleId>{93296810-A885-4BE3-A3E7-6D5BEEA58F35}</a:tableStyleId>
              </a:tblPr>
              <a:tblGrid>
                <a:gridCol w="1353914"/>
                <a:gridCol w="3045928"/>
                <a:gridCol w="3357275"/>
                <a:gridCol w="3357275"/>
              </a:tblGrid>
              <a:tr h="558141">
                <a:tc>
                  <a:txBody>
                    <a:bodyPr/>
                    <a:lstStyle/>
                    <a:p>
                      <a:pPr algn="ctr"/>
                      <a:r>
                        <a:rPr lang="en-GB" sz="2000" dirty="0" smtClean="0"/>
                        <a:t>Level</a:t>
                      </a:r>
                      <a:endParaRPr lang="en-GB" sz="2000" dirty="0"/>
                    </a:p>
                  </a:txBody>
                  <a:tcPr marL="121698" marR="121698"/>
                </a:tc>
                <a:tc>
                  <a:txBody>
                    <a:bodyPr/>
                    <a:lstStyle/>
                    <a:p>
                      <a:pPr algn="ctr"/>
                      <a:r>
                        <a:rPr lang="en-GB" sz="2000" dirty="0" smtClean="0"/>
                        <a:t>Option 1</a:t>
                      </a:r>
                      <a:endParaRPr lang="en-GB" sz="2000" dirty="0"/>
                    </a:p>
                  </a:txBody>
                  <a:tcPr marL="121698" marR="121698"/>
                </a:tc>
                <a:tc>
                  <a:txBody>
                    <a:bodyPr/>
                    <a:lstStyle/>
                    <a:p>
                      <a:pPr algn="ctr"/>
                      <a:r>
                        <a:rPr lang="en-GB" sz="2000" dirty="0" smtClean="0"/>
                        <a:t>Option</a:t>
                      </a:r>
                      <a:r>
                        <a:rPr lang="en-GB" sz="2000" baseline="0" dirty="0" smtClean="0"/>
                        <a:t> 2</a:t>
                      </a:r>
                      <a:endParaRPr lang="en-GB" sz="2000" dirty="0"/>
                    </a:p>
                  </a:txBody>
                  <a:tcPr marL="121698" marR="121698"/>
                </a:tc>
                <a:tc>
                  <a:txBody>
                    <a:bodyPr/>
                    <a:lstStyle/>
                    <a:p>
                      <a:pPr algn="ctr"/>
                      <a:r>
                        <a:rPr lang="en-GB" sz="2000" dirty="0" smtClean="0"/>
                        <a:t>Option</a:t>
                      </a:r>
                      <a:r>
                        <a:rPr lang="en-GB" sz="2000" baseline="0" dirty="0" smtClean="0"/>
                        <a:t> 3</a:t>
                      </a:r>
                      <a:endParaRPr lang="en-GB" sz="2000" dirty="0"/>
                    </a:p>
                  </a:txBody>
                  <a:tcPr marL="121698" marR="121698"/>
                </a:tc>
              </a:tr>
              <a:tr h="807522">
                <a:tc>
                  <a:txBody>
                    <a:bodyPr/>
                    <a:lstStyle/>
                    <a:p>
                      <a:r>
                        <a:rPr lang="en-GB" sz="2000" b="1" dirty="0" smtClean="0"/>
                        <a:t>AS and </a:t>
                      </a:r>
                    </a:p>
                    <a:p>
                      <a:r>
                        <a:rPr lang="en-GB" sz="2000" b="1" dirty="0" smtClean="0"/>
                        <a:t>A level</a:t>
                      </a:r>
                    </a:p>
                  </a:txBody>
                  <a:tcPr marL="121698" marR="121698"/>
                </a:tc>
                <a:tc>
                  <a:txBody>
                    <a:bodyPr/>
                    <a:lstStyle/>
                    <a:p>
                      <a:r>
                        <a:rPr lang="en-GB" sz="2000" b="1" i="1" dirty="0" smtClean="0"/>
                        <a:t>Woman </a:t>
                      </a:r>
                      <a:endParaRPr lang="en-GB" sz="2000" dirty="0" smtClean="0"/>
                    </a:p>
                    <a:p>
                      <a:r>
                        <a:rPr lang="en-GB" sz="2000" b="0" dirty="0" smtClean="0"/>
                        <a:t>(23-29 August 1964) </a:t>
                      </a:r>
                    </a:p>
                    <a:p>
                      <a:r>
                        <a:rPr lang="en-GB" sz="2000" b="0" dirty="0" smtClean="0"/>
                        <a:t>(IPC)</a:t>
                      </a:r>
                    </a:p>
                    <a:p>
                      <a:endParaRPr lang="en-GB" sz="2000" b="0" dirty="0" smtClean="0"/>
                    </a:p>
                  </a:txBody>
                  <a:tcPr marL="121698" marR="121698"/>
                </a:tc>
                <a:tc>
                  <a:txBody>
                    <a:bodyPr/>
                    <a:lstStyle/>
                    <a:p>
                      <a:r>
                        <a:rPr lang="en-GB" sz="2000" b="1" i="1" dirty="0" smtClean="0"/>
                        <a:t>Woman’s Realm </a:t>
                      </a:r>
                      <a:endParaRPr lang="en-GB" sz="2000" dirty="0" smtClean="0"/>
                    </a:p>
                    <a:p>
                      <a:r>
                        <a:rPr lang="en-GB" sz="2000" b="0" dirty="0" smtClean="0"/>
                        <a:t>(7-13 February 1965) </a:t>
                      </a:r>
                    </a:p>
                    <a:p>
                      <a:r>
                        <a:rPr lang="en-GB" sz="2000" b="0" dirty="0" smtClean="0"/>
                        <a:t>(IPC)</a:t>
                      </a:r>
                    </a:p>
                    <a:p>
                      <a:endParaRPr lang="en-GB" sz="2000" dirty="0" smtClean="0"/>
                    </a:p>
                  </a:txBody>
                  <a:tcPr marL="121698" marR="121698"/>
                </a:tc>
                <a:tc>
                  <a:txBody>
                    <a:bodyPr/>
                    <a:lstStyle/>
                    <a:p>
                      <a:r>
                        <a:rPr lang="en-GB" sz="2000" b="1" i="1" dirty="0" smtClean="0"/>
                        <a:t>Vogue </a:t>
                      </a:r>
                      <a:endParaRPr lang="en-GB" sz="2000" dirty="0" smtClean="0"/>
                    </a:p>
                    <a:p>
                      <a:r>
                        <a:rPr lang="en-GB" sz="2000" b="0" dirty="0" smtClean="0"/>
                        <a:t>(July 1965) </a:t>
                      </a:r>
                    </a:p>
                    <a:p>
                      <a:r>
                        <a:rPr lang="en-GB" sz="2000" dirty="0" smtClean="0"/>
                        <a:t>(Conde Nast) 	</a:t>
                      </a:r>
                    </a:p>
                    <a:p>
                      <a:endParaRPr lang="en-GB" sz="2000" b="1" dirty="0"/>
                    </a:p>
                  </a:txBody>
                  <a:tcPr marL="121698" marR="121698"/>
                </a:tc>
              </a:tr>
              <a:tr h="945435">
                <a:tc>
                  <a:txBody>
                    <a:bodyPr/>
                    <a:lstStyle/>
                    <a:p>
                      <a:endParaRPr lang="en-GB" sz="1600" b="0" i="0" u="none" strike="noStrike" kern="1200" baseline="0" dirty="0" smtClean="0">
                        <a:solidFill>
                          <a:schemeClr val="dk1"/>
                        </a:solidFill>
                        <a:latin typeface="+mn-lt"/>
                        <a:ea typeface="+mn-ea"/>
                        <a:cs typeface="+mn-cs"/>
                      </a:endParaRPr>
                    </a:p>
                    <a:p>
                      <a:r>
                        <a:rPr lang="en-GB" sz="2000" b="1" i="0" u="none" strike="noStrike" kern="1200" baseline="0" dirty="0" smtClean="0">
                          <a:solidFill>
                            <a:schemeClr val="dk1"/>
                          </a:solidFill>
                          <a:latin typeface="+mn-lt"/>
                          <a:ea typeface="+mn-ea"/>
                          <a:cs typeface="+mn-cs"/>
                        </a:rPr>
                        <a:t>A level</a:t>
                      </a:r>
                    </a:p>
                  </a:txBody>
                  <a:tcPr marL="121698" marR="121698"/>
                </a:tc>
                <a:tc>
                  <a:txBody>
                    <a:bodyPr/>
                    <a:lstStyle/>
                    <a:p>
                      <a:r>
                        <a:rPr lang="en-GB" sz="2000" b="1" i="1" dirty="0" err="1" smtClean="0"/>
                        <a:t>Adbusters</a:t>
                      </a:r>
                      <a:r>
                        <a:rPr lang="en-GB" sz="2000" b="1" i="1" dirty="0" smtClean="0"/>
                        <a:t> </a:t>
                      </a:r>
                      <a:endParaRPr lang="en-GB" sz="2000" dirty="0" smtClean="0"/>
                    </a:p>
                    <a:p>
                      <a:r>
                        <a:rPr lang="en-GB" sz="2000" b="0" dirty="0" smtClean="0"/>
                        <a:t>(May/June 2016, Vol.23 No.3) </a:t>
                      </a:r>
                    </a:p>
                    <a:p>
                      <a:r>
                        <a:rPr lang="en-GB" sz="2000" b="0" dirty="0" smtClean="0"/>
                        <a:t>(</a:t>
                      </a:r>
                      <a:r>
                        <a:rPr lang="en-GB" sz="2000" b="0" dirty="0" err="1" smtClean="0"/>
                        <a:t>Adbusters</a:t>
                      </a:r>
                      <a:r>
                        <a:rPr lang="en-GB" sz="2000" b="0" dirty="0" smtClean="0"/>
                        <a:t> Media Foundation) 	</a:t>
                      </a:r>
                      <a:endParaRPr lang="en-GB" sz="2000" b="0" i="0" u="none" strike="noStrike" kern="1200" baseline="0" dirty="0" smtClean="0">
                        <a:solidFill>
                          <a:schemeClr val="dk1"/>
                        </a:solidFill>
                        <a:latin typeface="+mn-lt"/>
                        <a:ea typeface="+mn-ea"/>
                        <a:cs typeface="+mn-cs"/>
                      </a:endParaRPr>
                    </a:p>
                  </a:txBody>
                  <a:tcPr marL="121698" marR="121698"/>
                </a:tc>
                <a:tc>
                  <a:txBody>
                    <a:bodyPr/>
                    <a:lstStyle/>
                    <a:p>
                      <a:r>
                        <a:rPr lang="en-GB" sz="2000" b="1" i="1" dirty="0" smtClean="0"/>
                        <a:t>Huck </a:t>
                      </a:r>
                      <a:endParaRPr lang="en-GB" sz="2000" dirty="0" smtClean="0"/>
                    </a:p>
                    <a:p>
                      <a:r>
                        <a:rPr lang="en-GB" sz="2000" b="0" dirty="0" smtClean="0"/>
                        <a:t>(Feb/Mar 2016,</a:t>
                      </a:r>
                    </a:p>
                    <a:p>
                      <a:r>
                        <a:rPr lang="en-GB" sz="2000" b="0" dirty="0" smtClean="0"/>
                        <a:t>Issue 54) </a:t>
                      </a:r>
                    </a:p>
                    <a:p>
                      <a:r>
                        <a:rPr lang="en-GB" sz="2000" dirty="0" smtClean="0"/>
                        <a:t>(TCO London) </a:t>
                      </a:r>
                      <a:endParaRPr lang="en-GB" sz="2000" b="0" i="0" u="none" strike="noStrike" kern="1200" baseline="0" dirty="0" smtClean="0">
                        <a:solidFill>
                          <a:schemeClr val="dk1"/>
                        </a:solidFill>
                        <a:latin typeface="+mn-lt"/>
                        <a:ea typeface="+mn-ea"/>
                        <a:cs typeface="+mn-cs"/>
                      </a:endParaRPr>
                    </a:p>
                  </a:txBody>
                  <a:tcPr marL="121698" marR="121698"/>
                </a:tc>
                <a:tc>
                  <a:txBody>
                    <a:bodyPr/>
                    <a:lstStyle/>
                    <a:p>
                      <a:r>
                        <a:rPr lang="en-GB" sz="2000" b="1" i="1" dirty="0" smtClean="0"/>
                        <a:t>The Big Issue </a:t>
                      </a:r>
                      <a:endParaRPr lang="en-GB" sz="2000" dirty="0" smtClean="0"/>
                    </a:p>
                    <a:p>
                      <a:r>
                        <a:rPr lang="en-GB" sz="2000" b="0" dirty="0" smtClean="0"/>
                        <a:t>(Oct 17-23 2016, No.1227) </a:t>
                      </a:r>
                    </a:p>
                    <a:p>
                      <a:r>
                        <a:rPr lang="en-GB" sz="2000" dirty="0" smtClean="0"/>
                        <a:t>(Dennis &amp; The Big Issue Ltd) 	</a:t>
                      </a:r>
                    </a:p>
                    <a:p>
                      <a:endParaRPr lang="en-GB" sz="2000" b="0" i="0" u="none" strike="noStrike" kern="1200" baseline="0" dirty="0" smtClean="0">
                        <a:solidFill>
                          <a:schemeClr val="dk1"/>
                        </a:solidFill>
                        <a:latin typeface="+mn-lt"/>
                        <a:ea typeface="+mn-ea"/>
                        <a:cs typeface="+mn-cs"/>
                      </a:endParaRPr>
                    </a:p>
                  </a:txBody>
                  <a:tcPr marL="121698" marR="121698"/>
                </a:tc>
              </a:tr>
            </a:tbl>
          </a:graphicData>
        </a:graphic>
      </p:graphicFrame>
    </p:spTree>
    <p:extLst>
      <p:ext uri="{BB962C8B-B14F-4D97-AF65-F5344CB8AC3E}">
        <p14:creationId xmlns:p14="http://schemas.microsoft.com/office/powerpoint/2010/main" val="33603324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398240" y="1"/>
            <a:ext cx="7771535" cy="1046163"/>
          </a:xfrm>
        </p:spPr>
        <p:txBody>
          <a:bodyPr>
            <a:normAutofit lnSpcReduction="10000"/>
          </a:bodyPr>
          <a:lstStyle/>
          <a:p>
            <a:r>
              <a:rPr lang="en-GB" dirty="0" smtClean="0">
                <a:solidFill>
                  <a:schemeClr val="bg1"/>
                </a:solidFill>
                <a:latin typeface="Gotham Rounded Book" pitchFamily="50" charset="0"/>
              </a:rPr>
              <a:t>Component 2 Section C:</a:t>
            </a:r>
          </a:p>
          <a:p>
            <a:r>
              <a:rPr lang="en-GB" dirty="0" smtClean="0">
                <a:solidFill>
                  <a:schemeClr val="bg1"/>
                </a:solidFill>
                <a:latin typeface="Gotham Rounded Book" pitchFamily="50" charset="0"/>
              </a:rPr>
              <a:t>Online Media </a:t>
            </a:r>
            <a:endParaRPr lang="en-GB" dirty="0">
              <a:solidFill>
                <a:schemeClr val="bg1"/>
              </a:solidFill>
              <a:latin typeface="Gotham Rounded Book" pitchFamily="50" charset="0"/>
            </a:endParaRPr>
          </a:p>
        </p:txBody>
      </p:sp>
      <p:sp>
        <p:nvSpPr>
          <p:cNvPr id="3" name="Content Placeholder 2"/>
          <p:cNvSpPr>
            <a:spLocks noGrp="1"/>
          </p:cNvSpPr>
          <p:nvPr>
            <p:ph idx="1"/>
          </p:nvPr>
        </p:nvSpPr>
        <p:spPr>
          <a:xfrm>
            <a:off x="188841" y="1033154"/>
            <a:ext cx="11813076" cy="795647"/>
          </a:xfrm>
        </p:spPr>
        <p:txBody>
          <a:bodyPr>
            <a:noAutofit/>
          </a:bodyPr>
          <a:lstStyle/>
          <a:p>
            <a:pPr>
              <a:lnSpc>
                <a:spcPct val="100000"/>
              </a:lnSpc>
            </a:pPr>
            <a:r>
              <a:rPr lang="en-GB" sz="1800" b="1" dirty="0" smtClean="0">
                <a:solidFill>
                  <a:schemeClr val="tx1"/>
                </a:solidFill>
                <a:latin typeface="+mn-lt"/>
              </a:rPr>
              <a:t>AS Level</a:t>
            </a:r>
            <a:r>
              <a:rPr lang="en-GB" sz="1800" dirty="0">
                <a:solidFill>
                  <a:schemeClr val="tx1"/>
                </a:solidFill>
                <a:latin typeface="+mn-lt"/>
              </a:rPr>
              <a:t>:</a:t>
            </a:r>
            <a:r>
              <a:rPr lang="en-GB" sz="1800" dirty="0" smtClean="0">
                <a:solidFill>
                  <a:schemeClr val="tx1"/>
                </a:solidFill>
                <a:latin typeface="+mn-lt"/>
              </a:rPr>
              <a:t> learners study </a:t>
            </a:r>
            <a:r>
              <a:rPr lang="en-GB" sz="1800" b="1" dirty="0" smtClean="0">
                <a:solidFill>
                  <a:schemeClr val="tx1"/>
                </a:solidFill>
                <a:latin typeface="+mn-lt"/>
              </a:rPr>
              <a:t>one</a:t>
            </a:r>
            <a:r>
              <a:rPr lang="en-GB" sz="1800" dirty="0" smtClean="0">
                <a:solidFill>
                  <a:schemeClr val="tx1"/>
                </a:solidFill>
                <a:latin typeface="+mn-lt"/>
              </a:rPr>
              <a:t> blog. </a:t>
            </a:r>
          </a:p>
          <a:p>
            <a:pPr>
              <a:lnSpc>
                <a:spcPct val="100000"/>
              </a:lnSpc>
            </a:pPr>
            <a:r>
              <a:rPr lang="en-GB" sz="1800" b="1" dirty="0" smtClean="0">
                <a:solidFill>
                  <a:schemeClr val="tx1"/>
                </a:solidFill>
                <a:latin typeface="+mn-lt"/>
              </a:rPr>
              <a:t>A Level</a:t>
            </a:r>
            <a:r>
              <a:rPr lang="en-GB" sz="1800" dirty="0" smtClean="0">
                <a:solidFill>
                  <a:schemeClr val="tx1"/>
                </a:solidFill>
                <a:latin typeface="+mn-lt"/>
              </a:rPr>
              <a:t>: learners also study </a:t>
            </a:r>
            <a:r>
              <a:rPr lang="en-GB" sz="1800" b="1" dirty="0" smtClean="0">
                <a:solidFill>
                  <a:schemeClr val="tx1"/>
                </a:solidFill>
                <a:latin typeface="+mn-lt"/>
              </a:rPr>
              <a:t>one</a:t>
            </a:r>
            <a:r>
              <a:rPr lang="en-GB" sz="1800" dirty="0" smtClean="0">
                <a:solidFill>
                  <a:schemeClr val="tx1"/>
                </a:solidFill>
                <a:latin typeface="+mn-lt"/>
              </a:rPr>
              <a:t> </a:t>
            </a:r>
            <a:r>
              <a:rPr lang="en-GB" sz="1800" dirty="0">
                <a:solidFill>
                  <a:schemeClr val="tx1"/>
                </a:solidFill>
                <a:latin typeface="+mn-lt"/>
              </a:rPr>
              <a:t>online newspaper </a:t>
            </a:r>
            <a:r>
              <a:rPr lang="en-GB" sz="1800" dirty="0" smtClean="0">
                <a:solidFill>
                  <a:schemeClr val="tx1"/>
                </a:solidFill>
                <a:latin typeface="+mn-lt"/>
              </a:rPr>
              <a:t> or magazine </a:t>
            </a:r>
            <a:r>
              <a:rPr lang="en-GB" sz="1800" dirty="0">
                <a:solidFill>
                  <a:schemeClr val="tx1"/>
                </a:solidFill>
                <a:latin typeface="+mn-lt"/>
              </a:rPr>
              <a:t>produced for a minority </a:t>
            </a:r>
            <a:r>
              <a:rPr lang="en-GB" sz="1800" dirty="0" smtClean="0">
                <a:solidFill>
                  <a:schemeClr val="tx1"/>
                </a:solidFill>
                <a:latin typeface="+mn-lt"/>
              </a:rPr>
              <a:t>audience. </a:t>
            </a:r>
          </a:p>
          <a:p>
            <a:pPr>
              <a:lnSpc>
                <a:spcPct val="100000"/>
              </a:lnSpc>
            </a:pPr>
            <a:endParaRPr lang="en-GB" sz="1800" dirty="0" smtClean="0">
              <a:solidFill>
                <a:schemeClr val="tx1"/>
              </a:solidFill>
              <a:latin typeface="+mn-lt"/>
            </a:endParaRPr>
          </a:p>
          <a:p>
            <a:pPr>
              <a:lnSpc>
                <a:spcPct val="100000"/>
              </a:lnSpc>
            </a:pPr>
            <a:r>
              <a:rPr lang="en-GB" sz="1800" b="1" dirty="0" smtClean="0">
                <a:solidFill>
                  <a:schemeClr val="tx1"/>
                </a:solidFill>
                <a:latin typeface="+mn-lt"/>
              </a:rPr>
              <a:t>Learners study </a:t>
            </a:r>
            <a:r>
              <a:rPr lang="en-GB" sz="1800" b="1" dirty="0">
                <a:solidFill>
                  <a:schemeClr val="tx1"/>
                </a:solidFill>
                <a:latin typeface="+mn-lt"/>
              </a:rPr>
              <a:t>the following elements of their chosen websites and blogs: </a:t>
            </a:r>
          </a:p>
          <a:p>
            <a:pPr marL="285750" indent="-285750">
              <a:buFont typeface="Arial" panose="020B0604020202020204" pitchFamily="34" charset="0"/>
              <a:buChar char="•"/>
            </a:pPr>
            <a:r>
              <a:rPr lang="en-GB" sz="1800" dirty="0" smtClean="0">
                <a:solidFill>
                  <a:schemeClr val="tx1"/>
                </a:solidFill>
                <a:latin typeface="+mn-lt"/>
              </a:rPr>
              <a:t>the </a:t>
            </a:r>
            <a:r>
              <a:rPr lang="en-GB" sz="1800" dirty="0">
                <a:solidFill>
                  <a:schemeClr val="tx1"/>
                </a:solidFill>
                <a:latin typeface="+mn-lt"/>
              </a:rPr>
              <a:t>design of the home page, including its use of images and topical material </a:t>
            </a:r>
            <a:endParaRPr lang="en-GB" sz="1800" dirty="0" smtClean="0">
              <a:solidFill>
                <a:schemeClr val="tx1"/>
              </a:solidFill>
              <a:latin typeface="+mn-lt"/>
            </a:endParaRPr>
          </a:p>
          <a:p>
            <a:pPr marL="285750" indent="-285750">
              <a:buFont typeface="Arial" panose="020B0604020202020204" pitchFamily="34" charset="0"/>
              <a:buChar char="•"/>
            </a:pPr>
            <a:r>
              <a:rPr lang="en-GB" sz="1800" dirty="0" smtClean="0">
                <a:solidFill>
                  <a:schemeClr val="tx1"/>
                </a:solidFill>
                <a:latin typeface="+mn-lt"/>
              </a:rPr>
              <a:t>links </a:t>
            </a:r>
            <a:r>
              <a:rPr lang="en-GB" sz="1800" dirty="0">
                <a:solidFill>
                  <a:schemeClr val="tx1"/>
                </a:solidFill>
                <a:latin typeface="+mn-lt"/>
              </a:rPr>
              <a:t>to other </a:t>
            </a:r>
            <a:r>
              <a:rPr lang="en-GB" sz="1800" dirty="0" smtClean="0">
                <a:solidFill>
                  <a:schemeClr val="tx1"/>
                </a:solidFill>
                <a:latin typeface="+mn-lt"/>
              </a:rPr>
              <a:t>content such </a:t>
            </a:r>
            <a:r>
              <a:rPr lang="en-GB" sz="1800" dirty="0">
                <a:solidFill>
                  <a:schemeClr val="tx1"/>
                </a:solidFill>
                <a:latin typeface="+mn-lt"/>
              </a:rPr>
              <a:t>as the relevant </a:t>
            </a:r>
            <a:r>
              <a:rPr lang="en-GB" sz="1800" i="1" dirty="0">
                <a:solidFill>
                  <a:schemeClr val="tx1"/>
                </a:solidFill>
                <a:latin typeface="+mn-lt"/>
              </a:rPr>
              <a:t>YouTube </a:t>
            </a:r>
            <a:r>
              <a:rPr lang="en-GB" sz="1800" dirty="0">
                <a:solidFill>
                  <a:schemeClr val="tx1"/>
                </a:solidFill>
                <a:latin typeface="+mn-lt"/>
              </a:rPr>
              <a:t>channel, vlog etc. </a:t>
            </a:r>
            <a:endParaRPr lang="en-GB" sz="1800" dirty="0" smtClean="0">
              <a:solidFill>
                <a:schemeClr val="tx1"/>
              </a:solidFill>
              <a:latin typeface="+mn-lt"/>
            </a:endParaRPr>
          </a:p>
          <a:p>
            <a:pPr marL="285750" indent="-285750">
              <a:buFont typeface="Arial" panose="020B0604020202020204" pitchFamily="34" charset="0"/>
              <a:buChar char="•"/>
            </a:pPr>
            <a:r>
              <a:rPr lang="en-GB" sz="1800" dirty="0" smtClean="0">
                <a:solidFill>
                  <a:schemeClr val="tx1"/>
                </a:solidFill>
                <a:latin typeface="+mn-lt"/>
              </a:rPr>
              <a:t>interactive </a:t>
            </a:r>
            <a:r>
              <a:rPr lang="en-GB" sz="1800" dirty="0">
                <a:solidFill>
                  <a:schemeClr val="tx1"/>
                </a:solidFill>
                <a:latin typeface="+mn-lt"/>
              </a:rPr>
              <a:t>links, including to social and participatory media. </a:t>
            </a:r>
          </a:p>
          <a:p>
            <a:pPr>
              <a:lnSpc>
                <a:spcPct val="100000"/>
              </a:lnSpc>
            </a:pPr>
            <a:endParaRPr lang="en-GB" sz="1800" dirty="0" smtClean="0">
              <a:solidFill>
                <a:schemeClr val="tx1"/>
              </a:solidFill>
              <a:latin typeface="+mn-lt"/>
            </a:endParaRPr>
          </a:p>
          <a:p>
            <a:pPr>
              <a:lnSpc>
                <a:spcPct val="100000"/>
              </a:lnSpc>
            </a:pPr>
            <a:endParaRPr lang="en-GB" sz="1800" dirty="0" smtClean="0">
              <a:solidFill>
                <a:schemeClr val="tx1"/>
              </a:solidFill>
              <a:latin typeface="+mn-lt"/>
            </a:endParaRPr>
          </a:p>
        </p:txBody>
      </p:sp>
      <p:sp>
        <p:nvSpPr>
          <p:cNvPr id="10" name="Rectangle 9"/>
          <p:cNvSpPr/>
          <p:nvPr/>
        </p:nvSpPr>
        <p:spPr>
          <a:xfrm>
            <a:off x="188842" y="3965139"/>
            <a:ext cx="6084888" cy="369332"/>
          </a:xfrm>
          <a:prstGeom prst="rect">
            <a:avLst/>
          </a:prstGeom>
        </p:spPr>
        <p:txBody>
          <a:bodyPr>
            <a:spAutoFit/>
          </a:bodyPr>
          <a:lstStyle/>
          <a:p>
            <a:r>
              <a:rPr lang="en-GB" dirty="0"/>
              <a:t>			</a:t>
            </a:r>
          </a:p>
        </p:txBody>
      </p:sp>
      <p:graphicFrame>
        <p:nvGraphicFramePr>
          <p:cNvPr id="11" name="Table 10"/>
          <p:cNvGraphicFramePr>
            <a:graphicFrameLocks noGrp="1"/>
          </p:cNvGraphicFramePr>
          <p:nvPr>
            <p:extLst>
              <p:ext uri="{D42A27DB-BD31-4B8C-83A1-F6EECF244321}">
                <p14:modId xmlns:p14="http://schemas.microsoft.com/office/powerpoint/2010/main" val="3328236862"/>
              </p:ext>
            </p:extLst>
          </p:nvPr>
        </p:nvGraphicFramePr>
        <p:xfrm>
          <a:off x="461612" y="3965140"/>
          <a:ext cx="11114393" cy="2634993"/>
        </p:xfrm>
        <a:graphic>
          <a:graphicData uri="http://schemas.openxmlformats.org/drawingml/2006/table">
            <a:tbl>
              <a:tblPr firstRow="1" bandRow="1">
                <a:tableStyleId>{93296810-A885-4BE3-A3E7-6D5BEEA58F35}</a:tableStyleId>
              </a:tblPr>
              <a:tblGrid>
                <a:gridCol w="1416860"/>
                <a:gridCol w="2982982"/>
                <a:gridCol w="3500571"/>
                <a:gridCol w="3213980"/>
              </a:tblGrid>
              <a:tr h="558141">
                <a:tc>
                  <a:txBody>
                    <a:bodyPr/>
                    <a:lstStyle/>
                    <a:p>
                      <a:pPr algn="ctr"/>
                      <a:r>
                        <a:rPr lang="en-GB" sz="2000" dirty="0" smtClean="0"/>
                        <a:t>Level</a:t>
                      </a:r>
                      <a:endParaRPr lang="en-GB" sz="2000" dirty="0"/>
                    </a:p>
                  </a:txBody>
                  <a:tcPr marL="121698" marR="121698"/>
                </a:tc>
                <a:tc>
                  <a:txBody>
                    <a:bodyPr/>
                    <a:lstStyle/>
                    <a:p>
                      <a:pPr algn="ctr"/>
                      <a:r>
                        <a:rPr lang="en-GB" sz="2000" dirty="0" smtClean="0"/>
                        <a:t>Option 1</a:t>
                      </a:r>
                      <a:endParaRPr lang="en-GB" sz="2000" dirty="0"/>
                    </a:p>
                  </a:txBody>
                  <a:tcPr marL="121698" marR="121698"/>
                </a:tc>
                <a:tc>
                  <a:txBody>
                    <a:bodyPr/>
                    <a:lstStyle/>
                    <a:p>
                      <a:pPr algn="ctr"/>
                      <a:r>
                        <a:rPr lang="en-GB" sz="2000" dirty="0" smtClean="0"/>
                        <a:t>Option</a:t>
                      </a:r>
                      <a:r>
                        <a:rPr lang="en-GB" sz="2000" baseline="0" dirty="0" smtClean="0"/>
                        <a:t> 2</a:t>
                      </a:r>
                      <a:endParaRPr lang="en-GB" sz="2000" dirty="0"/>
                    </a:p>
                  </a:txBody>
                  <a:tcPr marL="121698" marR="121698"/>
                </a:tc>
                <a:tc>
                  <a:txBody>
                    <a:bodyPr/>
                    <a:lstStyle/>
                    <a:p>
                      <a:pPr algn="ctr"/>
                      <a:r>
                        <a:rPr lang="en-GB" sz="2000" dirty="0" smtClean="0"/>
                        <a:t>Option</a:t>
                      </a:r>
                      <a:r>
                        <a:rPr lang="en-GB" sz="2000" baseline="0" dirty="0" smtClean="0"/>
                        <a:t> 3</a:t>
                      </a:r>
                      <a:endParaRPr lang="en-GB" sz="2000" dirty="0"/>
                    </a:p>
                  </a:txBody>
                  <a:tcPr marL="121698" marR="121698"/>
                </a:tc>
              </a:tr>
              <a:tr h="1131417">
                <a:tc>
                  <a:txBody>
                    <a:bodyPr/>
                    <a:lstStyle/>
                    <a:p>
                      <a:r>
                        <a:rPr lang="en-GB" sz="2000" b="1" dirty="0" smtClean="0"/>
                        <a:t>AS and </a:t>
                      </a:r>
                    </a:p>
                    <a:p>
                      <a:r>
                        <a:rPr lang="en-GB" sz="2000" b="1" dirty="0" smtClean="0"/>
                        <a:t>A level</a:t>
                      </a:r>
                    </a:p>
                  </a:txBody>
                  <a:tcPr marL="121698" marR="121698"/>
                </a:tc>
                <a:tc>
                  <a:txBody>
                    <a:bodyPr/>
                    <a:lstStyle/>
                    <a:p>
                      <a:r>
                        <a:rPr lang="en-GB" sz="2000" b="1" i="1" dirty="0" err="1" smtClean="0"/>
                        <a:t>PointlessBlog</a:t>
                      </a:r>
                      <a:r>
                        <a:rPr lang="en-GB" sz="2000" b="1" i="1" dirty="0" smtClean="0"/>
                        <a:t> </a:t>
                      </a:r>
                      <a:endParaRPr lang="en-GB" sz="2000" dirty="0" smtClean="0"/>
                    </a:p>
                    <a:p>
                      <a:r>
                        <a:rPr lang="en-GB" sz="1600" dirty="0" smtClean="0"/>
                        <a:t>https://www.youtube.com/user/ </a:t>
                      </a:r>
                    </a:p>
                    <a:p>
                      <a:r>
                        <a:rPr lang="en-GB" sz="1600" dirty="0" err="1" smtClean="0"/>
                        <a:t>PointlessBlog</a:t>
                      </a:r>
                      <a:r>
                        <a:rPr lang="en-GB" sz="1600" dirty="0" smtClean="0"/>
                        <a:t> </a:t>
                      </a:r>
                    </a:p>
                  </a:txBody>
                  <a:tcPr marL="121698" marR="121698"/>
                </a:tc>
                <a:tc>
                  <a:txBody>
                    <a:bodyPr/>
                    <a:lstStyle/>
                    <a:p>
                      <a:r>
                        <a:rPr lang="en-GB" sz="2000" b="1" i="1" dirty="0" err="1" smtClean="0"/>
                        <a:t>PewDiePie</a:t>
                      </a:r>
                      <a:r>
                        <a:rPr lang="en-GB" sz="2000" b="1" i="1" dirty="0" smtClean="0"/>
                        <a:t> </a:t>
                      </a:r>
                      <a:endParaRPr lang="en-GB" sz="2000" dirty="0" smtClean="0"/>
                    </a:p>
                    <a:p>
                      <a:r>
                        <a:rPr lang="en-GB" sz="1600" dirty="0" smtClean="0"/>
                        <a:t>http://www.pewdiepie.com/ </a:t>
                      </a:r>
                    </a:p>
                  </a:txBody>
                  <a:tcPr marL="121698" marR="121698"/>
                </a:tc>
                <a:tc>
                  <a:txBody>
                    <a:bodyPr/>
                    <a:lstStyle/>
                    <a:p>
                      <a:r>
                        <a:rPr lang="en-GB" sz="2000" b="1" i="1" dirty="0" err="1" smtClean="0"/>
                        <a:t>Zoella</a:t>
                      </a:r>
                      <a:r>
                        <a:rPr lang="en-GB" sz="2000" b="1" i="1" dirty="0" smtClean="0"/>
                        <a:t> </a:t>
                      </a:r>
                      <a:endParaRPr lang="en-GB" sz="2000" dirty="0" smtClean="0"/>
                    </a:p>
                    <a:p>
                      <a:r>
                        <a:rPr lang="en-GB" sz="1600" dirty="0" smtClean="0"/>
                        <a:t>https://www.zoella.co.uk/ </a:t>
                      </a:r>
                      <a:endParaRPr lang="en-GB" sz="2000" dirty="0" smtClean="0"/>
                    </a:p>
                    <a:p>
                      <a:endParaRPr lang="en-GB" sz="2000" b="1" dirty="0"/>
                    </a:p>
                  </a:txBody>
                  <a:tcPr marL="121698" marR="121698"/>
                </a:tc>
              </a:tr>
              <a:tr h="945435">
                <a:tc>
                  <a:txBody>
                    <a:bodyPr/>
                    <a:lstStyle/>
                    <a:p>
                      <a:endParaRPr lang="en-GB" sz="1600" b="0" i="0" u="none" strike="noStrike" kern="1200" baseline="0" dirty="0" smtClean="0">
                        <a:solidFill>
                          <a:schemeClr val="dk1"/>
                        </a:solidFill>
                        <a:latin typeface="+mn-lt"/>
                        <a:ea typeface="+mn-ea"/>
                        <a:cs typeface="+mn-cs"/>
                      </a:endParaRPr>
                    </a:p>
                    <a:p>
                      <a:r>
                        <a:rPr lang="en-GB" sz="2000" b="1" i="0" u="none" strike="noStrike" kern="1200" baseline="0" dirty="0" smtClean="0">
                          <a:solidFill>
                            <a:schemeClr val="dk1"/>
                          </a:solidFill>
                          <a:latin typeface="+mn-lt"/>
                          <a:ea typeface="+mn-ea"/>
                          <a:cs typeface="+mn-cs"/>
                        </a:rPr>
                        <a:t>A level</a:t>
                      </a:r>
                    </a:p>
                  </a:txBody>
                  <a:tcPr marL="121698" marR="121698"/>
                </a:tc>
                <a:tc>
                  <a:txBody>
                    <a:bodyPr/>
                    <a:lstStyle/>
                    <a:p>
                      <a:r>
                        <a:rPr lang="en-GB" sz="2000" b="1" i="1" dirty="0" err="1" smtClean="0"/>
                        <a:t>DesiMag</a:t>
                      </a:r>
                      <a:r>
                        <a:rPr lang="en-GB" sz="2000" b="1" i="1" dirty="0" smtClean="0"/>
                        <a:t> </a:t>
                      </a:r>
                      <a:endParaRPr lang="en-GB" sz="2000" dirty="0" smtClean="0"/>
                    </a:p>
                    <a:p>
                      <a:r>
                        <a:rPr lang="en-GB" sz="1600" dirty="0" smtClean="0"/>
                        <a:t>www.desimag.uk 	</a:t>
                      </a:r>
                      <a:endParaRPr lang="en-GB" sz="1600" b="0" i="0" u="none" strike="noStrike" kern="1200" baseline="0" dirty="0" smtClean="0">
                        <a:solidFill>
                          <a:schemeClr val="dk1"/>
                        </a:solidFill>
                        <a:latin typeface="+mn-lt"/>
                        <a:ea typeface="+mn-ea"/>
                        <a:cs typeface="+mn-cs"/>
                      </a:endParaRPr>
                    </a:p>
                  </a:txBody>
                  <a:tcPr marL="121698" marR="121698"/>
                </a:tc>
                <a:tc>
                  <a:txBody>
                    <a:bodyPr/>
                    <a:lstStyle/>
                    <a:p>
                      <a:r>
                        <a:rPr lang="en-GB" sz="2000" b="1" i="1" dirty="0" smtClean="0"/>
                        <a:t>The Voice Online </a:t>
                      </a:r>
                      <a:endParaRPr lang="en-GB" sz="2000" dirty="0" smtClean="0"/>
                    </a:p>
                    <a:p>
                      <a:r>
                        <a:rPr lang="en-GB" sz="1600" dirty="0" smtClean="0"/>
                        <a:t>http://www.voice-online.co.uk/ </a:t>
                      </a:r>
                      <a:endParaRPr lang="en-GB" sz="1600" b="0" i="0" u="none" strike="noStrike" kern="1200" baseline="0" dirty="0" smtClean="0">
                        <a:solidFill>
                          <a:schemeClr val="dk1"/>
                        </a:solidFill>
                        <a:latin typeface="+mn-lt"/>
                        <a:ea typeface="+mn-ea"/>
                        <a:cs typeface="+mn-cs"/>
                      </a:endParaRPr>
                    </a:p>
                  </a:txBody>
                  <a:tcPr marL="121698" marR="121698"/>
                </a:tc>
                <a:tc>
                  <a:txBody>
                    <a:bodyPr/>
                    <a:lstStyle/>
                    <a:p>
                      <a:r>
                        <a:rPr lang="en-GB" sz="2000" b="1" i="1" dirty="0" smtClean="0"/>
                        <a:t>Attitude </a:t>
                      </a:r>
                      <a:endParaRPr lang="en-GB" sz="2000" dirty="0" smtClean="0"/>
                    </a:p>
                    <a:p>
                      <a:r>
                        <a:rPr lang="en-GB" sz="1600" dirty="0" smtClean="0"/>
                        <a:t>http://attitude.co.uk/ 	</a:t>
                      </a:r>
                    </a:p>
                    <a:p>
                      <a:endParaRPr lang="en-GB" sz="1600" b="0" i="0" u="none" strike="noStrike" kern="1200" baseline="0" dirty="0" smtClean="0">
                        <a:solidFill>
                          <a:schemeClr val="dk1"/>
                        </a:solidFill>
                        <a:latin typeface="+mn-lt"/>
                        <a:ea typeface="+mn-ea"/>
                        <a:cs typeface="+mn-cs"/>
                      </a:endParaRPr>
                    </a:p>
                  </a:txBody>
                  <a:tcPr marL="121698" marR="121698"/>
                </a:tc>
              </a:tr>
            </a:tbl>
          </a:graphicData>
        </a:graphic>
      </p:graphicFrame>
    </p:spTree>
    <p:extLst>
      <p:ext uri="{BB962C8B-B14F-4D97-AF65-F5344CB8AC3E}">
        <p14:creationId xmlns:p14="http://schemas.microsoft.com/office/powerpoint/2010/main" val="4153040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294232" y="1"/>
            <a:ext cx="8875543" cy="1046163"/>
          </a:xfrm>
        </p:spPr>
        <p:txBody>
          <a:bodyPr>
            <a:normAutofit/>
          </a:bodyPr>
          <a:lstStyle/>
          <a:p>
            <a:r>
              <a:rPr lang="en-GB" sz="2900" dirty="0" smtClean="0">
                <a:solidFill>
                  <a:schemeClr val="bg1"/>
                </a:solidFill>
                <a:latin typeface="Gotham Rounded Book" pitchFamily="50" charset="0"/>
              </a:rPr>
              <a:t>Component 2 - AS and A Level: </a:t>
            </a:r>
          </a:p>
          <a:p>
            <a:r>
              <a:rPr lang="en-GB" sz="2900" dirty="0" smtClean="0">
                <a:solidFill>
                  <a:schemeClr val="bg1"/>
                </a:solidFill>
                <a:latin typeface="Gotham Rounded Book" pitchFamily="50" charset="0"/>
              </a:rPr>
              <a:t>Key Differences</a:t>
            </a:r>
            <a:endParaRPr lang="en-GB" sz="2900" dirty="0">
              <a:solidFill>
                <a:schemeClr val="bg1"/>
              </a:solidFill>
              <a:latin typeface="Gotham Rounded Book" pitchFamily="50" charset="0"/>
            </a:endParaRPr>
          </a:p>
        </p:txBody>
      </p:sp>
      <p:sp>
        <p:nvSpPr>
          <p:cNvPr id="3" name="Content Placeholder 2"/>
          <p:cNvSpPr>
            <a:spLocks noGrp="1"/>
          </p:cNvSpPr>
          <p:nvPr>
            <p:ph idx="1"/>
          </p:nvPr>
        </p:nvSpPr>
        <p:spPr>
          <a:xfrm>
            <a:off x="608489" y="1781299"/>
            <a:ext cx="10952798" cy="2829786"/>
          </a:xfrm>
        </p:spPr>
        <p:txBody>
          <a:bodyPr>
            <a:normAutofit/>
          </a:bodyPr>
          <a:lstStyle/>
          <a:p>
            <a:endParaRPr lang="en-GB" sz="1800" dirty="0" smtClean="0">
              <a:solidFill>
                <a:schemeClr val="tx1"/>
              </a:solidFill>
              <a:latin typeface="+mn-lt"/>
            </a:endParaRPr>
          </a:p>
          <a:p>
            <a:pPr>
              <a:buFont typeface="Arial" pitchFamily="34" charset="0"/>
              <a:buChar char="•"/>
            </a:pPr>
            <a:endParaRPr lang="en-GB" sz="1800" dirty="0">
              <a:solidFill>
                <a:schemeClr val="tx1"/>
              </a:solidFill>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2540381246"/>
              </p:ext>
            </p:extLst>
          </p:nvPr>
        </p:nvGraphicFramePr>
        <p:xfrm>
          <a:off x="608487" y="1608082"/>
          <a:ext cx="10952798" cy="3895624"/>
        </p:xfrm>
        <a:graphic>
          <a:graphicData uri="http://schemas.openxmlformats.org/drawingml/2006/table">
            <a:tbl>
              <a:tblPr firstRow="1" bandRow="1">
                <a:tableStyleId>{93296810-A885-4BE3-A3E7-6D5BEEA58F35}</a:tableStyleId>
              </a:tblPr>
              <a:tblGrid>
                <a:gridCol w="5077735"/>
                <a:gridCol w="5875063"/>
              </a:tblGrid>
              <a:tr h="555743">
                <a:tc>
                  <a:txBody>
                    <a:bodyPr/>
                    <a:lstStyle/>
                    <a:p>
                      <a:pPr algn="ctr"/>
                      <a:r>
                        <a:rPr lang="en-GB" sz="2000" dirty="0" smtClean="0"/>
                        <a:t>AS Level</a:t>
                      </a:r>
                      <a:endParaRPr lang="en-GB" sz="2000" dirty="0"/>
                    </a:p>
                  </a:txBody>
                  <a:tcPr marL="121698" marR="121698"/>
                </a:tc>
                <a:tc>
                  <a:txBody>
                    <a:bodyPr/>
                    <a:lstStyle/>
                    <a:p>
                      <a:pPr algn="ctr"/>
                      <a:r>
                        <a:rPr lang="en-GB" sz="2000" dirty="0" smtClean="0"/>
                        <a:t>A Level</a:t>
                      </a:r>
                      <a:endParaRPr lang="en-GB" sz="2000" dirty="0"/>
                    </a:p>
                  </a:txBody>
                  <a:tcPr marL="121698" marR="121698"/>
                </a:tc>
              </a:tr>
              <a:tr h="800180">
                <a:tc>
                  <a:txBody>
                    <a:bodyPr/>
                    <a:lstStyle/>
                    <a:p>
                      <a:r>
                        <a:rPr lang="en-GB" sz="2000" dirty="0" smtClean="0"/>
                        <a:t>Learners study </a:t>
                      </a:r>
                      <a:r>
                        <a:rPr lang="en-GB" sz="2000" b="1" dirty="0" smtClean="0"/>
                        <a:t>one</a:t>
                      </a:r>
                      <a:r>
                        <a:rPr lang="en-GB" sz="2000" dirty="0" smtClean="0"/>
                        <a:t> product.</a:t>
                      </a:r>
                      <a:endParaRPr lang="en-GB" sz="2000" dirty="0"/>
                    </a:p>
                  </a:txBody>
                  <a:tcPr marL="121698" marR="121698"/>
                </a:tc>
                <a:tc>
                  <a:txBody>
                    <a:bodyPr/>
                    <a:lstStyle/>
                    <a:p>
                      <a:r>
                        <a:rPr lang="en-GB" sz="2000" dirty="0" smtClean="0"/>
                        <a:t>Learners study </a:t>
                      </a:r>
                      <a:r>
                        <a:rPr lang="en-GB" sz="2000" b="1" dirty="0" smtClean="0"/>
                        <a:t>two</a:t>
                      </a:r>
                      <a:r>
                        <a:rPr lang="en-GB" sz="2000" dirty="0" smtClean="0"/>
                        <a:t> products.</a:t>
                      </a:r>
                      <a:endParaRPr lang="en-GB" sz="2000" dirty="0"/>
                    </a:p>
                  </a:txBody>
                  <a:tcPr marL="121698" marR="121698"/>
                </a:tc>
              </a:tr>
              <a:tr h="2539701">
                <a:tc>
                  <a:txBody>
                    <a:bodyPr/>
                    <a:lstStyle/>
                    <a:p>
                      <a:r>
                        <a:rPr lang="en-GB" sz="2000" dirty="0" smtClean="0"/>
                        <a:t>Learners apply key</a:t>
                      </a:r>
                      <a:r>
                        <a:rPr lang="en-GB" sz="2000" baseline="0" dirty="0" smtClean="0"/>
                        <a:t> theories relevant to each form such as:</a:t>
                      </a:r>
                    </a:p>
                    <a:p>
                      <a:endParaRPr lang="en-GB" sz="2000" baseline="0" dirty="0" smtClean="0"/>
                    </a:p>
                    <a:p>
                      <a:pPr>
                        <a:buFont typeface="Arial" pitchFamily="34" charset="0"/>
                        <a:buChar char="•"/>
                      </a:pPr>
                      <a:r>
                        <a:rPr lang="en-GB" sz="2000" baseline="0" dirty="0" smtClean="0"/>
                        <a:t> Narrative theory (</a:t>
                      </a:r>
                      <a:r>
                        <a:rPr lang="en-GB" sz="2000" baseline="0" dirty="0" err="1" smtClean="0"/>
                        <a:t>Todorov</a:t>
                      </a:r>
                      <a:r>
                        <a:rPr lang="en-GB" sz="2000" baseline="0" dirty="0" smtClean="0"/>
                        <a:t>)</a:t>
                      </a:r>
                    </a:p>
                    <a:p>
                      <a:pPr>
                        <a:buFont typeface="Arial" pitchFamily="34" charset="0"/>
                        <a:buChar char="•"/>
                      </a:pPr>
                      <a:r>
                        <a:rPr lang="en-GB" sz="2000" baseline="0" dirty="0" smtClean="0"/>
                        <a:t> Genre theory (Neale)</a:t>
                      </a:r>
                    </a:p>
                    <a:p>
                      <a:pPr>
                        <a:buFont typeface="Arial" pitchFamily="34" charset="0"/>
                        <a:buChar char="•"/>
                      </a:pPr>
                      <a:r>
                        <a:rPr lang="en-GB" sz="2000" baseline="0" dirty="0" smtClean="0"/>
                        <a:t> Identity theory (</a:t>
                      </a:r>
                      <a:r>
                        <a:rPr lang="en-GB" sz="2000" baseline="0" dirty="0" err="1" smtClean="0"/>
                        <a:t>Gauntlett</a:t>
                      </a:r>
                      <a:r>
                        <a:rPr lang="en-GB" sz="2000" baseline="0" dirty="0" smtClean="0"/>
                        <a:t>)</a:t>
                      </a:r>
                    </a:p>
                    <a:p>
                      <a:pPr>
                        <a:buFont typeface="Arial" pitchFamily="34" charset="0"/>
                        <a:buChar char="•"/>
                      </a:pPr>
                      <a:r>
                        <a:rPr lang="en-GB" sz="2000" baseline="0" dirty="0" smtClean="0"/>
                        <a:t> Reception theory (Hall)</a:t>
                      </a:r>
                      <a:endParaRPr lang="en-GB" sz="2000" dirty="0"/>
                    </a:p>
                  </a:txBody>
                  <a:tcPr marL="121698" marR="121698"/>
                </a:tc>
                <a:tc>
                  <a:txBody>
                    <a:bodyPr/>
                    <a:lstStyle/>
                    <a:p>
                      <a:r>
                        <a:rPr lang="en-GB" sz="2000" dirty="0" smtClean="0"/>
                        <a:t>Learners apply and evaluate advanced theories </a:t>
                      </a:r>
                      <a:r>
                        <a:rPr lang="en-GB" sz="2000" baseline="0" dirty="0" smtClean="0"/>
                        <a:t>relevant to each form </a:t>
                      </a:r>
                      <a:r>
                        <a:rPr lang="en-GB" sz="2000" dirty="0" smtClean="0"/>
                        <a:t>such as:</a:t>
                      </a:r>
                    </a:p>
                    <a:p>
                      <a:endParaRPr lang="en-GB" sz="2000" dirty="0" smtClean="0"/>
                    </a:p>
                    <a:p>
                      <a:pPr>
                        <a:buFont typeface="Arial" pitchFamily="34" charset="0"/>
                        <a:buChar char="•"/>
                      </a:pPr>
                      <a:r>
                        <a:rPr lang="en-GB" sz="2000" dirty="0" smtClean="0"/>
                        <a:t> Postmodernism (</a:t>
                      </a:r>
                      <a:r>
                        <a:rPr lang="en-GB" sz="2000" dirty="0" err="1" smtClean="0"/>
                        <a:t>Baudrillard</a:t>
                      </a:r>
                      <a:r>
                        <a:rPr lang="en-GB" sz="2000" dirty="0" smtClean="0"/>
                        <a:t>)</a:t>
                      </a:r>
                    </a:p>
                    <a:p>
                      <a:pPr>
                        <a:buFont typeface="Arial" pitchFamily="34" charset="0"/>
                        <a:buChar char="•"/>
                      </a:pPr>
                      <a:r>
                        <a:rPr lang="en-GB" sz="2000" dirty="0" smtClean="0"/>
                        <a:t> Gender Performativity (Butler)</a:t>
                      </a:r>
                    </a:p>
                    <a:p>
                      <a:pPr>
                        <a:buFont typeface="Arial" pitchFamily="34" charset="0"/>
                        <a:buChar char="•"/>
                      </a:pPr>
                      <a:r>
                        <a:rPr lang="en-GB" sz="2000" dirty="0" smtClean="0"/>
                        <a:t> Regulation (Livingstone &amp; Lunt)</a:t>
                      </a:r>
                    </a:p>
                    <a:p>
                      <a:pPr>
                        <a:buFont typeface="Arial" pitchFamily="34" charset="0"/>
                        <a:buChar char="•"/>
                      </a:pPr>
                      <a:r>
                        <a:rPr lang="en-GB" sz="2000" dirty="0" smtClean="0"/>
                        <a:t> Fandom (Jenkins)</a:t>
                      </a:r>
                      <a:endParaRPr lang="en-GB" sz="2000" dirty="0"/>
                    </a:p>
                  </a:txBody>
                  <a:tcPr marL="121698" marR="121698"/>
                </a:tc>
              </a:tr>
            </a:tbl>
          </a:graphicData>
        </a:graphic>
      </p:graphicFrame>
    </p:spTree>
    <p:extLst>
      <p:ext uri="{BB962C8B-B14F-4D97-AF65-F5344CB8AC3E}">
        <p14:creationId xmlns:p14="http://schemas.microsoft.com/office/powerpoint/2010/main" val="39839702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007224" y="178132"/>
            <a:ext cx="9860808" cy="510638"/>
          </a:xfrm>
        </p:spPr>
        <p:txBody>
          <a:bodyPr>
            <a:normAutofit lnSpcReduction="10000"/>
          </a:bodyPr>
          <a:lstStyle/>
          <a:p>
            <a:pPr algn="r"/>
            <a:r>
              <a:rPr lang="es-ES" sz="2800" dirty="0" err="1" smtClean="0">
                <a:solidFill>
                  <a:schemeClr val="bg1"/>
                </a:solidFill>
                <a:latin typeface="Gotham Rounded Book" pitchFamily="50" charset="0"/>
              </a:rPr>
              <a:t>Assessment</a:t>
            </a:r>
            <a:r>
              <a:rPr lang="es-ES" sz="2800" dirty="0" smtClean="0">
                <a:solidFill>
                  <a:schemeClr val="bg1"/>
                </a:solidFill>
                <a:latin typeface="Gotham Rounded Book" pitchFamily="50" charset="0"/>
              </a:rPr>
              <a:t> of </a:t>
            </a:r>
            <a:r>
              <a:rPr lang="es-ES" sz="2800" dirty="0" err="1" smtClean="0">
                <a:solidFill>
                  <a:schemeClr val="bg1"/>
                </a:solidFill>
                <a:latin typeface="Gotham Rounded Book" pitchFamily="50" charset="0"/>
              </a:rPr>
              <a:t>Component</a:t>
            </a:r>
            <a:r>
              <a:rPr lang="es-ES" sz="2800" dirty="0" smtClean="0">
                <a:solidFill>
                  <a:schemeClr val="bg1"/>
                </a:solidFill>
                <a:latin typeface="Gotham Rounded Book" pitchFamily="50" charset="0"/>
              </a:rPr>
              <a:t> 2</a:t>
            </a:r>
            <a:endParaRPr lang="es-ES" sz="2800" dirty="0">
              <a:solidFill>
                <a:schemeClr val="bg1"/>
              </a:solidFill>
              <a:latin typeface="Gotham Rounded Book" pitchFamily="50" charset="0"/>
            </a:endParaRPr>
          </a:p>
        </p:txBody>
      </p:sp>
      <p:sp>
        <p:nvSpPr>
          <p:cNvPr id="3" name="Rectangle 2"/>
          <p:cNvSpPr/>
          <p:nvPr/>
        </p:nvSpPr>
        <p:spPr>
          <a:xfrm>
            <a:off x="774441" y="2274838"/>
            <a:ext cx="8352891" cy="369332"/>
          </a:xfrm>
          <a:prstGeom prst="rect">
            <a:avLst/>
          </a:prstGeom>
        </p:spPr>
        <p:txBody>
          <a:bodyPr wrap="square">
            <a:spAutoFit/>
          </a:bodyPr>
          <a:lstStyle/>
          <a:p>
            <a:r>
              <a:rPr lang="en-GB" dirty="0"/>
              <a:t> </a:t>
            </a:r>
            <a:endParaRPr lang="es-ES" dirty="0"/>
          </a:p>
        </p:txBody>
      </p:sp>
      <p:graphicFrame>
        <p:nvGraphicFramePr>
          <p:cNvPr id="4" name="Table 3"/>
          <p:cNvGraphicFramePr>
            <a:graphicFrameLocks noGrp="1"/>
          </p:cNvGraphicFramePr>
          <p:nvPr>
            <p:extLst>
              <p:ext uri="{D42A27DB-BD31-4B8C-83A1-F6EECF244321}">
                <p14:modId xmlns:p14="http://schemas.microsoft.com/office/powerpoint/2010/main" val="3245944282"/>
              </p:ext>
            </p:extLst>
          </p:nvPr>
        </p:nvGraphicFramePr>
        <p:xfrm>
          <a:off x="189659" y="1033153"/>
          <a:ext cx="11836636" cy="5673472"/>
        </p:xfrm>
        <a:graphic>
          <a:graphicData uri="http://schemas.openxmlformats.org/drawingml/2006/table">
            <a:tbl>
              <a:tblPr firstRow="1" bandRow="1">
                <a:tableStyleId>{93296810-A885-4BE3-A3E7-6D5BEEA58F35}</a:tableStyleId>
              </a:tblPr>
              <a:tblGrid>
                <a:gridCol w="5748351"/>
                <a:gridCol w="6088285"/>
              </a:tblGrid>
              <a:tr h="400432">
                <a:tc>
                  <a:txBody>
                    <a:bodyPr/>
                    <a:lstStyle/>
                    <a:p>
                      <a:pPr algn="ctr"/>
                      <a:r>
                        <a:rPr lang="es-ES" sz="2000" dirty="0" smtClean="0"/>
                        <a:t>AS Media </a:t>
                      </a:r>
                      <a:r>
                        <a:rPr lang="es-ES" sz="2000" dirty="0" err="1" smtClean="0"/>
                        <a:t>Studies</a:t>
                      </a:r>
                      <a:endParaRPr lang="es-ES" sz="2000" b="1" dirty="0"/>
                    </a:p>
                  </a:txBody>
                  <a:tcPr marL="121698" marR="121698"/>
                </a:tc>
                <a:tc>
                  <a:txBody>
                    <a:bodyPr/>
                    <a:lstStyle/>
                    <a:p>
                      <a:pPr algn="ctr"/>
                      <a:r>
                        <a:rPr lang="es-ES" sz="2000" dirty="0" smtClean="0"/>
                        <a:t>A </a:t>
                      </a:r>
                      <a:r>
                        <a:rPr lang="es-ES" sz="2000" dirty="0" err="1" smtClean="0"/>
                        <a:t>level</a:t>
                      </a:r>
                      <a:r>
                        <a:rPr lang="es-ES" sz="2000" baseline="0" dirty="0" smtClean="0"/>
                        <a:t> Media </a:t>
                      </a:r>
                      <a:r>
                        <a:rPr lang="es-ES" sz="2000" baseline="0" dirty="0" err="1" smtClean="0"/>
                        <a:t>Studies</a:t>
                      </a:r>
                      <a:endParaRPr lang="es-ES" sz="2000" b="1" dirty="0"/>
                    </a:p>
                  </a:txBody>
                  <a:tcPr marL="121698" marR="121698"/>
                </a:tc>
              </a:tr>
              <a:tr h="2567155">
                <a:tc>
                  <a:txBody>
                    <a:bodyPr/>
                    <a:lstStyle/>
                    <a:p>
                      <a:r>
                        <a:rPr lang="en-GB" sz="2000" b="1" dirty="0" smtClean="0"/>
                        <a:t>Investigating Media Forms and Products </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dirty="0" smtClean="0"/>
                        <a:t>Written examination: 2 hours (40%)</a:t>
                      </a:r>
                    </a:p>
                    <a:p>
                      <a:endParaRPr lang="en-GB" sz="2000" dirty="0" smtClean="0"/>
                    </a:p>
                    <a:p>
                      <a:r>
                        <a:rPr lang="en-GB" sz="2000" b="1" kern="1200" dirty="0" smtClean="0">
                          <a:effectLst/>
                        </a:rPr>
                        <a:t>Section A – Television </a:t>
                      </a:r>
                    </a:p>
                    <a:p>
                      <a:r>
                        <a:rPr lang="en-GB" sz="2000" b="1" kern="1200" dirty="0" smtClean="0">
                          <a:effectLst/>
                        </a:rPr>
                        <a:t>One</a:t>
                      </a:r>
                      <a:r>
                        <a:rPr lang="en-GB" sz="2000" kern="1200" dirty="0" smtClean="0">
                          <a:effectLst/>
                        </a:rPr>
                        <a:t> two-part question based on the set product studied.</a:t>
                      </a:r>
                    </a:p>
                    <a:p>
                      <a:endParaRPr lang="en-GB" sz="2000" kern="1200" dirty="0" smtClean="0">
                        <a:effectLst/>
                      </a:endParaRPr>
                    </a:p>
                    <a:p>
                      <a:r>
                        <a:rPr lang="en-GB" sz="2000" b="1" kern="1200" dirty="0" smtClean="0">
                          <a:effectLst/>
                        </a:rPr>
                        <a:t>Section B – Magazines</a:t>
                      </a:r>
                    </a:p>
                    <a:p>
                      <a:r>
                        <a:rPr lang="en-GB" sz="2000" b="1" kern="1200" dirty="0" smtClean="0">
                          <a:effectLst/>
                        </a:rPr>
                        <a:t>One</a:t>
                      </a:r>
                      <a:r>
                        <a:rPr lang="en-GB" sz="2000" kern="1200" dirty="0" smtClean="0">
                          <a:effectLst/>
                        </a:rPr>
                        <a:t> two-part question based on the set product studied.</a:t>
                      </a:r>
                    </a:p>
                    <a:p>
                      <a:endParaRPr lang="en-GB" sz="2000" kern="1200" dirty="0" smtClean="0">
                        <a:effectLst/>
                      </a:endParaRPr>
                    </a:p>
                    <a:p>
                      <a:endParaRPr lang="en-GB" sz="2000" kern="1200" dirty="0" smtClean="0">
                        <a:effectLst/>
                      </a:endParaRPr>
                    </a:p>
                    <a:p>
                      <a:r>
                        <a:rPr lang="en-GB" sz="2000" b="1" kern="1200" dirty="0" smtClean="0">
                          <a:effectLst/>
                        </a:rPr>
                        <a:t>Section C – Online Media</a:t>
                      </a:r>
                    </a:p>
                    <a:p>
                      <a:r>
                        <a:rPr lang="en-GB" sz="2000" b="1" kern="1200" dirty="0" smtClean="0">
                          <a:effectLst/>
                        </a:rPr>
                        <a:t>One</a:t>
                      </a:r>
                      <a:r>
                        <a:rPr lang="en-GB" sz="2000" kern="1200" dirty="0" smtClean="0">
                          <a:effectLst/>
                        </a:rPr>
                        <a:t> two-part question based on the set product studied.</a:t>
                      </a:r>
                      <a:endParaRPr lang="en-GB" sz="20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s-ES" sz="2000" b="1" dirty="0">
                        <a:latin typeface="+mn-lt"/>
                      </a:endParaRPr>
                    </a:p>
                  </a:txBody>
                  <a:tcPr marL="121698" marR="121698"/>
                </a:tc>
                <a:tc>
                  <a:txBody>
                    <a:bodyPr/>
                    <a:lstStyle/>
                    <a:p>
                      <a:r>
                        <a:rPr lang="en-GB" sz="2000" b="1" kern="1200" dirty="0" smtClean="0">
                          <a:effectLst/>
                        </a:rPr>
                        <a:t>Media Forms and Products in Depth</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2000" kern="1200" dirty="0" smtClean="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2000" kern="1200" dirty="0" smtClean="0">
                          <a:effectLst/>
                        </a:rPr>
                        <a:t>Written examination: 2.5</a:t>
                      </a:r>
                      <a:r>
                        <a:rPr lang="en-GB" sz="2000" kern="1200" baseline="0" dirty="0" smtClean="0">
                          <a:effectLst/>
                        </a:rPr>
                        <a:t> </a:t>
                      </a:r>
                      <a:r>
                        <a:rPr lang="en-GB" sz="2000" kern="1200" dirty="0" smtClean="0">
                          <a:effectLst/>
                        </a:rPr>
                        <a:t>hours (40%)</a:t>
                      </a:r>
                    </a:p>
                    <a:p>
                      <a:endParaRPr lang="en-GB" sz="2000" kern="1200" dirty="0" smtClean="0">
                        <a:effectLst/>
                      </a:endParaRPr>
                    </a:p>
                    <a:p>
                      <a:r>
                        <a:rPr lang="en-GB" sz="2000" b="1" kern="1200" dirty="0" smtClean="0">
                          <a:effectLst/>
                        </a:rPr>
                        <a:t>Section A – Television in the Global Age</a:t>
                      </a:r>
                    </a:p>
                    <a:p>
                      <a:r>
                        <a:rPr lang="en-GB" sz="2000" b="1" kern="1200" dirty="0" smtClean="0">
                          <a:effectLst/>
                        </a:rPr>
                        <a:t>One</a:t>
                      </a:r>
                      <a:r>
                        <a:rPr lang="en-GB" sz="2000" kern="1200" dirty="0" smtClean="0">
                          <a:effectLst/>
                        </a:rPr>
                        <a:t> two-part question or </a:t>
                      </a:r>
                      <a:r>
                        <a:rPr lang="en-GB" sz="2000" b="1" kern="1200" dirty="0" smtClean="0">
                          <a:effectLst/>
                        </a:rPr>
                        <a:t>one </a:t>
                      </a:r>
                      <a:r>
                        <a:rPr lang="en-GB" sz="2000" b="0" kern="1200" dirty="0" smtClean="0">
                          <a:effectLst/>
                        </a:rPr>
                        <a:t>extended</a:t>
                      </a:r>
                      <a:r>
                        <a:rPr lang="en-GB" sz="2000" b="0" kern="1200" baseline="0" dirty="0" smtClean="0">
                          <a:effectLst/>
                        </a:rPr>
                        <a:t> response question</a:t>
                      </a:r>
                      <a:r>
                        <a:rPr lang="en-GB" sz="2000" kern="1200" dirty="0" smtClean="0">
                          <a:effectLst/>
                        </a:rPr>
                        <a:t>.</a:t>
                      </a:r>
                    </a:p>
                    <a:p>
                      <a:endParaRPr lang="en-GB" sz="2000" kern="1200" dirty="0" smtClean="0">
                        <a:effectLst/>
                      </a:endParaRPr>
                    </a:p>
                    <a:p>
                      <a:r>
                        <a:rPr lang="en-GB" sz="2000" b="1" kern="1200" dirty="0" smtClean="0">
                          <a:effectLst/>
                        </a:rPr>
                        <a:t>Section B – Magazines: Mainstream and Alternative Media</a:t>
                      </a:r>
                    </a:p>
                    <a:p>
                      <a:r>
                        <a:rPr lang="en-GB" sz="2000" b="1" kern="1200" dirty="0" smtClean="0">
                          <a:effectLst/>
                        </a:rPr>
                        <a:t>One</a:t>
                      </a:r>
                      <a:r>
                        <a:rPr lang="en-GB" sz="2000" kern="1200" dirty="0" smtClean="0">
                          <a:effectLst/>
                        </a:rPr>
                        <a:t> two-part question or </a:t>
                      </a:r>
                      <a:r>
                        <a:rPr lang="en-GB" sz="2000" b="1" kern="1200" dirty="0" smtClean="0">
                          <a:effectLst/>
                        </a:rPr>
                        <a:t>one </a:t>
                      </a:r>
                      <a:r>
                        <a:rPr lang="en-GB" sz="2000" b="0" kern="1200" dirty="0" smtClean="0">
                          <a:effectLst/>
                        </a:rPr>
                        <a:t>extended</a:t>
                      </a:r>
                      <a:r>
                        <a:rPr lang="en-GB" sz="2000" b="0" kern="1200" baseline="0" dirty="0" smtClean="0">
                          <a:effectLst/>
                        </a:rPr>
                        <a:t> response question</a:t>
                      </a:r>
                      <a:r>
                        <a:rPr lang="en-GB" sz="2000" kern="1200" dirty="0" smtClean="0">
                          <a:effectLst/>
                        </a:rPr>
                        <a:t>.</a:t>
                      </a:r>
                    </a:p>
                    <a:p>
                      <a:endParaRPr lang="en-GB" sz="2000" kern="1200" dirty="0" smtClean="0">
                        <a:effectLst/>
                      </a:endParaRPr>
                    </a:p>
                    <a:p>
                      <a:r>
                        <a:rPr lang="en-GB" sz="2000" b="1" kern="1200" dirty="0" smtClean="0">
                          <a:effectLst/>
                        </a:rPr>
                        <a:t>Section C – Media in the Online Age</a:t>
                      </a:r>
                    </a:p>
                    <a:p>
                      <a:r>
                        <a:rPr lang="en-GB" sz="2000" b="1" kern="1200" dirty="0" smtClean="0">
                          <a:effectLst/>
                        </a:rPr>
                        <a:t>One</a:t>
                      </a:r>
                      <a:r>
                        <a:rPr lang="en-GB" sz="2000" kern="1200" dirty="0" smtClean="0">
                          <a:effectLst/>
                        </a:rPr>
                        <a:t> two-part question or </a:t>
                      </a:r>
                      <a:r>
                        <a:rPr lang="en-GB" sz="2000" b="1" kern="1200" dirty="0" smtClean="0">
                          <a:effectLst/>
                        </a:rPr>
                        <a:t>one </a:t>
                      </a:r>
                      <a:r>
                        <a:rPr lang="en-GB" sz="2000" b="0" kern="1200" dirty="0" smtClean="0">
                          <a:effectLst/>
                        </a:rPr>
                        <a:t>extended</a:t>
                      </a:r>
                      <a:r>
                        <a:rPr lang="en-GB" sz="2000" b="0" kern="1200" baseline="0" dirty="0" smtClean="0">
                          <a:effectLst/>
                        </a:rPr>
                        <a:t> response question</a:t>
                      </a:r>
                      <a:r>
                        <a:rPr lang="en-GB" sz="2000" kern="1200" dirty="0" smtClean="0">
                          <a:effectLst/>
                        </a:rPr>
                        <a:t>.</a:t>
                      </a:r>
                    </a:p>
                    <a:p>
                      <a:endParaRPr lang="en-GB" sz="2000" kern="1200" dirty="0" smtClean="0">
                        <a:solidFill>
                          <a:schemeClr val="dk1"/>
                        </a:solidFill>
                        <a:effectLst/>
                        <a:latin typeface="+mn-lt"/>
                        <a:ea typeface="+mn-ea"/>
                        <a:cs typeface="+mn-cs"/>
                      </a:endParaRPr>
                    </a:p>
                  </a:txBody>
                  <a:tcPr marL="121698" marR="121698"/>
                </a:tc>
              </a:tr>
            </a:tbl>
          </a:graphicData>
        </a:graphic>
      </p:graphicFrame>
    </p:spTree>
    <p:extLst>
      <p:ext uri="{BB962C8B-B14F-4D97-AF65-F5344CB8AC3E}">
        <p14:creationId xmlns:p14="http://schemas.microsoft.com/office/powerpoint/2010/main" val="9019519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1"/>
            <a:ext cx="12169775"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74240" y="2561826"/>
            <a:ext cx="11072955" cy="484748"/>
          </a:xfrm>
          <a:prstGeom prst="rect">
            <a:avLst/>
          </a:prstGeom>
          <a:noFill/>
        </p:spPr>
        <p:txBody>
          <a:bodyPr wrap="square" rtlCol="0">
            <a:spAutoFit/>
          </a:bodyPr>
          <a:lstStyle/>
          <a:p>
            <a:pPr>
              <a:lnSpc>
                <a:spcPct val="150000"/>
              </a:lnSpc>
            </a:pPr>
            <a:endParaRPr lang="en-US" sz="1700" dirty="0">
              <a:solidFill>
                <a:srgbClr val="5A5A59"/>
              </a:solidFill>
              <a:latin typeface="Gotham Rounded Book"/>
              <a:cs typeface="Gotham Rounded Book"/>
            </a:endParaRPr>
          </a:p>
        </p:txBody>
      </p:sp>
      <p:graphicFrame>
        <p:nvGraphicFramePr>
          <p:cNvPr id="3" name="Table 2"/>
          <p:cNvGraphicFramePr>
            <a:graphicFrameLocks noGrp="1"/>
          </p:cNvGraphicFramePr>
          <p:nvPr>
            <p:extLst>
              <p:ext uri="{D42A27DB-BD31-4B8C-83A1-F6EECF244321}">
                <p14:modId xmlns:p14="http://schemas.microsoft.com/office/powerpoint/2010/main" val="3652831210"/>
              </p:ext>
            </p:extLst>
          </p:nvPr>
        </p:nvGraphicFramePr>
        <p:xfrm>
          <a:off x="887708" y="2137558"/>
          <a:ext cx="10394358" cy="3071987"/>
        </p:xfrm>
        <a:graphic>
          <a:graphicData uri="http://schemas.openxmlformats.org/drawingml/2006/table">
            <a:tbl>
              <a:tblPr firstRow="1" bandRow="1">
                <a:tableStyleId>{93296810-A885-4BE3-A3E7-6D5BEEA58F35}</a:tableStyleId>
              </a:tblPr>
              <a:tblGrid>
                <a:gridCol w="5197179"/>
                <a:gridCol w="5197179"/>
              </a:tblGrid>
              <a:tr h="542147">
                <a:tc>
                  <a:txBody>
                    <a:bodyPr/>
                    <a:lstStyle/>
                    <a:p>
                      <a:r>
                        <a:rPr lang="es-ES" sz="2000" dirty="0" smtClean="0"/>
                        <a:t>AS Media </a:t>
                      </a:r>
                      <a:r>
                        <a:rPr lang="es-ES" sz="2000" dirty="0" err="1" smtClean="0"/>
                        <a:t>Studies</a:t>
                      </a:r>
                      <a:endParaRPr lang="es-ES" sz="2000" dirty="0">
                        <a:latin typeface="+mn-lt"/>
                      </a:endParaRPr>
                    </a:p>
                  </a:txBody>
                  <a:tcPr marL="121698" marR="121698"/>
                </a:tc>
                <a:tc>
                  <a:txBody>
                    <a:bodyPr/>
                    <a:lstStyle/>
                    <a:p>
                      <a:r>
                        <a:rPr lang="es-ES" sz="2000" dirty="0" smtClean="0"/>
                        <a:t>A </a:t>
                      </a:r>
                      <a:r>
                        <a:rPr lang="es-ES" sz="2000" dirty="0" err="1" smtClean="0"/>
                        <a:t>Level</a:t>
                      </a:r>
                      <a:r>
                        <a:rPr lang="es-ES" sz="2000" dirty="0" smtClean="0"/>
                        <a:t> Media </a:t>
                      </a:r>
                      <a:r>
                        <a:rPr lang="es-ES" sz="2000" dirty="0" err="1" smtClean="0"/>
                        <a:t>Studies</a:t>
                      </a:r>
                      <a:endParaRPr lang="es-ES" sz="2000" dirty="0">
                        <a:latin typeface="+mn-lt"/>
                      </a:endParaRPr>
                    </a:p>
                  </a:txBody>
                  <a:tcPr marL="121698" marR="121698"/>
                </a:tc>
              </a:tr>
              <a:tr h="645386">
                <a:tc>
                  <a:txBody>
                    <a:bodyPr/>
                    <a:lstStyle/>
                    <a:p>
                      <a:r>
                        <a:rPr lang="en-GB" sz="2000" b="1" kern="1200" dirty="0" smtClean="0">
                          <a:effectLst/>
                        </a:rPr>
                        <a:t>Media Production</a:t>
                      </a:r>
                    </a:p>
                    <a:p>
                      <a:endParaRPr lang="en-GB" sz="2000" b="1" kern="1200" dirty="0" smtClean="0">
                        <a:effectLst/>
                      </a:endParaRPr>
                    </a:p>
                    <a:p>
                      <a:r>
                        <a:rPr lang="en-GB" sz="2000" kern="1200" dirty="0" smtClean="0">
                          <a:effectLst/>
                        </a:rPr>
                        <a:t>Non-exam assessment</a:t>
                      </a:r>
                      <a:r>
                        <a:rPr lang="en-GB" sz="2000" kern="1200" baseline="0" dirty="0" smtClean="0">
                          <a:effectLst/>
                        </a:rPr>
                        <a:t> </a:t>
                      </a:r>
                      <a:r>
                        <a:rPr lang="en-GB" sz="2000" kern="1200" dirty="0" smtClean="0">
                          <a:effectLst/>
                        </a:rPr>
                        <a:t>(30%)</a:t>
                      </a:r>
                    </a:p>
                    <a:p>
                      <a:endParaRPr lang="es-ES" sz="200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2000" kern="1200" dirty="0" smtClean="0">
                          <a:effectLst/>
                        </a:rPr>
                        <a:t>An individual </a:t>
                      </a:r>
                      <a:r>
                        <a:rPr lang="en-GB" sz="2000" b="1" kern="1200" dirty="0" smtClean="0">
                          <a:effectLst/>
                        </a:rPr>
                        <a:t>media production </a:t>
                      </a:r>
                      <a:r>
                        <a:rPr lang="en-GB" sz="2000" kern="1200" dirty="0" smtClean="0">
                          <a:effectLst/>
                        </a:rPr>
                        <a:t>comprising a single media product created in response to a choice of briefs set by WJEC.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2000" kern="1200" dirty="0" smtClean="0">
                        <a:effectLst/>
                      </a:endParaRPr>
                    </a:p>
                  </a:txBody>
                  <a:tcPr marL="121698" marR="121698"/>
                </a:tc>
                <a:tc>
                  <a:txBody>
                    <a:bodyPr/>
                    <a:lstStyle/>
                    <a:p>
                      <a:r>
                        <a:rPr lang="en-GB" sz="2000" b="1" kern="1200" dirty="0" smtClean="0">
                          <a:effectLst/>
                        </a:rPr>
                        <a:t>Cross-Media Production</a:t>
                      </a:r>
                    </a:p>
                    <a:p>
                      <a:endParaRPr lang="en-GB" sz="2000" b="1" kern="1200" dirty="0" smtClean="0">
                        <a:effectLst/>
                      </a:endParaRPr>
                    </a:p>
                    <a:p>
                      <a:r>
                        <a:rPr lang="en-GB" sz="2000" kern="1200" dirty="0" smtClean="0">
                          <a:effectLst/>
                        </a:rPr>
                        <a:t>Non-exam assessment</a:t>
                      </a:r>
                      <a:r>
                        <a:rPr lang="en-GB" sz="2000" kern="1200" baseline="0" dirty="0" smtClean="0">
                          <a:effectLst/>
                        </a:rPr>
                        <a:t> </a:t>
                      </a:r>
                      <a:r>
                        <a:rPr lang="en-GB" sz="2000" kern="1200" dirty="0" smtClean="0">
                          <a:effectLst/>
                        </a:rPr>
                        <a:t>(30%)</a:t>
                      </a:r>
                    </a:p>
                    <a:p>
                      <a:endParaRPr lang="es-ES" sz="2000" dirty="0" smtClean="0"/>
                    </a:p>
                    <a:p>
                      <a:r>
                        <a:rPr lang="en-GB" sz="2000" kern="1200" dirty="0" smtClean="0">
                          <a:effectLst/>
                        </a:rPr>
                        <a:t>An individual </a:t>
                      </a:r>
                      <a:r>
                        <a:rPr lang="en-GB" sz="2000" b="1" kern="1200" dirty="0" smtClean="0">
                          <a:effectLst/>
                        </a:rPr>
                        <a:t>cross-media production</a:t>
                      </a:r>
                      <a:r>
                        <a:rPr lang="en-GB" sz="2000" kern="1200" dirty="0" smtClean="0">
                          <a:effectLst/>
                        </a:rPr>
                        <a:t> based on two forms in response to a choice of briefs set by WJEC. </a:t>
                      </a:r>
                    </a:p>
                    <a:p>
                      <a:endParaRPr lang="en-GB" sz="2000" kern="1200" dirty="0" smtClean="0">
                        <a:effectLst/>
                      </a:endParaRPr>
                    </a:p>
                  </a:txBody>
                  <a:tcPr marL="121698" marR="121698"/>
                </a:tc>
              </a:tr>
            </a:tbl>
          </a:graphicData>
        </a:graphic>
      </p:graphicFrame>
      <p:sp>
        <p:nvSpPr>
          <p:cNvPr id="4" name="TextBox 3"/>
          <p:cNvSpPr txBox="1"/>
          <p:nvPr/>
        </p:nvSpPr>
        <p:spPr>
          <a:xfrm>
            <a:off x="5197361" y="190005"/>
            <a:ext cx="6552768" cy="584775"/>
          </a:xfrm>
          <a:prstGeom prst="rect">
            <a:avLst/>
          </a:prstGeom>
          <a:noFill/>
        </p:spPr>
        <p:txBody>
          <a:bodyPr wrap="square" rtlCol="0">
            <a:spAutoFit/>
          </a:bodyPr>
          <a:lstStyle/>
          <a:p>
            <a:r>
              <a:rPr lang="es-ES" sz="3200" dirty="0" err="1" smtClean="0">
                <a:solidFill>
                  <a:schemeClr val="bg1"/>
                </a:solidFill>
              </a:rPr>
              <a:t>Overview</a:t>
            </a:r>
            <a:r>
              <a:rPr lang="es-ES" sz="3200" dirty="0" smtClean="0">
                <a:solidFill>
                  <a:schemeClr val="bg1"/>
                </a:solidFill>
              </a:rPr>
              <a:t> of </a:t>
            </a:r>
            <a:r>
              <a:rPr lang="es-ES" sz="3200" dirty="0" err="1" smtClean="0">
                <a:solidFill>
                  <a:schemeClr val="bg1"/>
                </a:solidFill>
              </a:rPr>
              <a:t>Component</a:t>
            </a:r>
            <a:r>
              <a:rPr lang="es-ES" sz="3200" dirty="0" smtClean="0">
                <a:solidFill>
                  <a:schemeClr val="bg1"/>
                </a:solidFill>
              </a:rPr>
              <a:t> 3</a:t>
            </a:r>
            <a:endParaRPr lang="es-ES" sz="3200" dirty="0">
              <a:solidFill>
                <a:schemeClr val="bg1"/>
              </a:solidFill>
            </a:endParaRPr>
          </a:p>
        </p:txBody>
      </p:sp>
    </p:spTree>
    <p:extLst>
      <p:ext uri="{BB962C8B-B14F-4D97-AF65-F5344CB8AC3E}">
        <p14:creationId xmlns:p14="http://schemas.microsoft.com/office/powerpoint/2010/main" val="26251995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90172" y="1080201"/>
            <a:ext cx="11204222" cy="1046163"/>
          </a:xfrm>
        </p:spPr>
        <p:txBody>
          <a:bodyPr>
            <a:normAutofit lnSpcReduction="10000"/>
          </a:bodyPr>
          <a:lstStyle/>
          <a:p>
            <a:r>
              <a:rPr lang="en-GB" dirty="0" smtClean="0">
                <a:latin typeface="Gotham Rounded Book" pitchFamily="50" charset="0"/>
              </a:rPr>
              <a:t>Component 3: Media Production</a:t>
            </a:r>
          </a:p>
          <a:p>
            <a:r>
              <a:rPr lang="en-GB" dirty="0" smtClean="0">
                <a:latin typeface="Gotham Rounded Book" pitchFamily="50" charset="0"/>
              </a:rPr>
              <a:t>Non-exam assessment</a:t>
            </a:r>
            <a:endParaRPr lang="en-GB" dirty="0">
              <a:latin typeface="Gotham Rounded Book" pitchFamily="50" charset="0"/>
            </a:endParaRPr>
          </a:p>
        </p:txBody>
      </p:sp>
      <p:sp>
        <p:nvSpPr>
          <p:cNvPr id="3" name="TextBox 2"/>
          <p:cNvSpPr txBox="1"/>
          <p:nvPr/>
        </p:nvSpPr>
        <p:spPr>
          <a:xfrm>
            <a:off x="695415" y="2316370"/>
            <a:ext cx="10636700" cy="3785652"/>
          </a:xfrm>
          <a:prstGeom prst="rect">
            <a:avLst/>
          </a:prstGeom>
          <a:noFill/>
        </p:spPr>
        <p:txBody>
          <a:bodyPr wrap="square" rtlCol="0">
            <a:spAutoFit/>
          </a:bodyPr>
          <a:lstStyle/>
          <a:p>
            <a:r>
              <a:rPr lang="en-GB" sz="2400" dirty="0" smtClean="0"/>
              <a:t>Component 3 offers learners exciting opportunities to:</a:t>
            </a:r>
          </a:p>
          <a:p>
            <a:endParaRPr lang="en-GB" sz="2400" dirty="0"/>
          </a:p>
          <a:p>
            <a:pPr marL="285750" indent="-285750">
              <a:buFont typeface="Arial" panose="020B0604020202020204" pitchFamily="34" charset="0"/>
              <a:buChar char="•"/>
            </a:pPr>
            <a:r>
              <a:rPr lang="en-GB" sz="2400" dirty="0"/>
              <a:t>d</a:t>
            </a:r>
            <a:r>
              <a:rPr lang="en-GB" sz="2400" dirty="0" smtClean="0"/>
              <a:t>evelop media production </a:t>
            </a:r>
            <a:r>
              <a:rPr lang="en-GB" sz="2400" b="1" dirty="0" smtClean="0"/>
              <a:t>skills </a:t>
            </a:r>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dirty="0"/>
              <a:t>become active </a:t>
            </a:r>
            <a:r>
              <a:rPr lang="en-GB" sz="2400" b="1" dirty="0"/>
              <a:t>creators</a:t>
            </a:r>
            <a:r>
              <a:rPr lang="en-GB" sz="2400" dirty="0"/>
              <a:t> of </a:t>
            </a:r>
            <a:r>
              <a:rPr lang="en-GB" sz="2400" dirty="0" smtClean="0"/>
              <a:t>meaning</a:t>
            </a:r>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b="1" dirty="0" smtClean="0"/>
              <a:t>respond</a:t>
            </a:r>
            <a:r>
              <a:rPr lang="en-GB" sz="2400" dirty="0" smtClean="0"/>
              <a:t> to a choice of set briefs in a range of forms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b="1" dirty="0" smtClean="0"/>
              <a:t>apply</a:t>
            </a:r>
            <a:r>
              <a:rPr lang="en-GB" sz="2400" dirty="0" smtClean="0"/>
              <a:t> their </a:t>
            </a:r>
            <a:r>
              <a:rPr lang="en-GB" sz="2400" b="1" dirty="0" smtClean="0"/>
              <a:t>knowledge and understanding </a:t>
            </a:r>
            <a:r>
              <a:rPr lang="en-GB" sz="2400" dirty="0" smtClean="0"/>
              <a:t>of the theoretical framework to the creation of media forms and products.</a:t>
            </a:r>
          </a:p>
        </p:txBody>
      </p:sp>
    </p:spTree>
    <p:extLst>
      <p:ext uri="{BB962C8B-B14F-4D97-AF65-F5344CB8AC3E}">
        <p14:creationId xmlns:p14="http://schemas.microsoft.com/office/powerpoint/2010/main" val="41071037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a:latin typeface="Gotham Rounded Book" pitchFamily="50" charset="0"/>
              </a:rPr>
              <a:t>Component 3: </a:t>
            </a:r>
            <a:r>
              <a:rPr lang="en-GB" dirty="0" smtClean="0">
                <a:latin typeface="Gotham Rounded Book" pitchFamily="50" charset="0"/>
              </a:rPr>
              <a:t>Key Features</a:t>
            </a:r>
            <a:endParaRPr lang="en-GB" dirty="0">
              <a:latin typeface="Gotham Rounded Book" pitchFamily="50" charset="0"/>
            </a:endParaRPr>
          </a:p>
        </p:txBody>
      </p:sp>
      <p:sp>
        <p:nvSpPr>
          <p:cNvPr id="3" name="TextBox 2"/>
          <p:cNvSpPr txBox="1"/>
          <p:nvPr/>
        </p:nvSpPr>
        <p:spPr>
          <a:xfrm>
            <a:off x="490172" y="1757555"/>
            <a:ext cx="11204222" cy="4985980"/>
          </a:xfrm>
          <a:prstGeom prst="rect">
            <a:avLst/>
          </a:prstGeom>
          <a:noFill/>
        </p:spPr>
        <p:txBody>
          <a:bodyPr wrap="square" rtlCol="0">
            <a:spAutoFit/>
          </a:bodyPr>
          <a:lstStyle/>
          <a:p>
            <a:pPr marL="285750" indent="-285750">
              <a:buFont typeface="Arial" panose="020B0604020202020204" pitchFamily="34" charset="0"/>
              <a:buChar char="•"/>
            </a:pPr>
            <a:r>
              <a:rPr lang="en-GB" sz="2000" b="1" dirty="0" smtClean="0"/>
              <a:t>30% of AS and A level</a:t>
            </a:r>
            <a:r>
              <a:rPr lang="en-GB" sz="2000" dirty="0" smtClean="0"/>
              <a:t>; internally assessed and externally moderated.</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b="1" dirty="0"/>
              <a:t>Annual release of set </a:t>
            </a:r>
            <a:r>
              <a:rPr lang="en-GB" sz="2000" b="1" dirty="0" smtClean="0"/>
              <a:t>briefs </a:t>
            </a:r>
            <a:r>
              <a:rPr lang="en-GB" sz="2000" dirty="0"/>
              <a:t>during the year prior to assessment </a:t>
            </a:r>
            <a:r>
              <a:rPr lang="en-GB" sz="2000" dirty="0" smtClean="0"/>
              <a:t>:</a:t>
            </a:r>
          </a:p>
          <a:p>
            <a:pPr marL="742950" lvl="1" indent="-285750">
              <a:buFont typeface="Arial" panose="020B0604020202020204" pitchFamily="34" charset="0"/>
              <a:buChar char="•"/>
            </a:pPr>
            <a:r>
              <a:rPr lang="en-GB" sz="2000" dirty="0" smtClean="0"/>
              <a:t>AS: September 1</a:t>
            </a:r>
            <a:r>
              <a:rPr lang="en-GB" sz="2000" baseline="30000" dirty="0" smtClean="0"/>
              <a:t>st</a:t>
            </a:r>
            <a:endParaRPr lang="en-GB" sz="2000" dirty="0" smtClean="0"/>
          </a:p>
          <a:p>
            <a:pPr marL="742950" lvl="1" indent="-285750">
              <a:buFont typeface="Arial" panose="020B0604020202020204" pitchFamily="34" charset="0"/>
              <a:buChar char="•"/>
            </a:pPr>
            <a:r>
              <a:rPr lang="en-GB" sz="2000" dirty="0" smtClean="0"/>
              <a:t>A level: March 1</a:t>
            </a:r>
            <a:r>
              <a:rPr lang="en-GB" sz="2000" baseline="30000" dirty="0" smtClean="0"/>
              <a:t>st</a:t>
            </a:r>
          </a:p>
          <a:p>
            <a:pPr marL="742950" lvl="1"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smtClean="0"/>
              <a:t>Create </a:t>
            </a:r>
            <a:r>
              <a:rPr lang="en-GB" sz="2000" b="1" dirty="0" smtClean="0"/>
              <a:t>individual media production work </a:t>
            </a:r>
            <a:r>
              <a:rPr lang="en-GB" sz="2000" dirty="0" smtClean="0"/>
              <a:t>for an </a:t>
            </a:r>
            <a:r>
              <a:rPr lang="en-GB" sz="2000" b="1" dirty="0" smtClean="0"/>
              <a:t>intended audience</a:t>
            </a:r>
            <a:r>
              <a:rPr lang="en-GB" sz="2000" dirty="0" smtClean="0"/>
              <a:t>, applying knowledge and understanding of:</a:t>
            </a:r>
          </a:p>
          <a:p>
            <a:pPr marL="742950" lvl="1" indent="-285750">
              <a:buFont typeface="Arial" panose="020B0604020202020204" pitchFamily="34" charset="0"/>
              <a:buChar char="•"/>
            </a:pPr>
            <a:r>
              <a:rPr lang="en-GB" sz="2000" dirty="0" smtClean="0"/>
              <a:t>media language</a:t>
            </a:r>
          </a:p>
          <a:p>
            <a:pPr marL="742950" lvl="1" indent="-285750">
              <a:buFont typeface="Arial" panose="020B0604020202020204" pitchFamily="34" charset="0"/>
              <a:buChar char="•"/>
            </a:pPr>
            <a:r>
              <a:rPr lang="en-GB" sz="2000" dirty="0" smtClean="0"/>
              <a:t>representations</a:t>
            </a:r>
          </a:p>
          <a:p>
            <a:pPr marL="742950" lvl="1" indent="-285750">
              <a:buFont typeface="Arial" panose="020B0604020202020204" pitchFamily="34" charset="0"/>
              <a:buChar char="•"/>
            </a:pPr>
            <a:r>
              <a:rPr lang="en-GB" sz="2000" dirty="0"/>
              <a:t>a</a:t>
            </a:r>
            <a:r>
              <a:rPr lang="en-GB" sz="2000" dirty="0" smtClean="0"/>
              <a:t>udiences</a:t>
            </a:r>
          </a:p>
          <a:p>
            <a:pPr marL="742950" lvl="1" indent="-285750">
              <a:buFont typeface="Arial" panose="020B0604020202020204" pitchFamily="34" charset="0"/>
              <a:buChar char="•"/>
            </a:pPr>
            <a:r>
              <a:rPr lang="en-GB" sz="2000" dirty="0"/>
              <a:t>m</a:t>
            </a:r>
            <a:r>
              <a:rPr lang="en-GB" sz="2000" dirty="0" smtClean="0"/>
              <a:t>edia industries.</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b="1" dirty="0" smtClean="0"/>
              <a:t>Statement of Aims &amp; Intentions </a:t>
            </a:r>
            <a:r>
              <a:rPr lang="en-GB" sz="2000" dirty="0" smtClean="0"/>
              <a:t>to explain how the learner intends to respond to the brief, apply knowledge and understanding of the theoretical framework and target the intended audience.</a:t>
            </a:r>
          </a:p>
          <a:p>
            <a:pPr marL="285750" indent="-285750">
              <a:buFont typeface="Arial" panose="020B0604020202020204" pitchFamily="34" charset="0"/>
              <a:buChar char="•"/>
            </a:pPr>
            <a:endParaRPr lang="en-GB" dirty="0" smtClean="0"/>
          </a:p>
        </p:txBody>
      </p:sp>
    </p:spTree>
    <p:extLst>
      <p:ext uri="{BB962C8B-B14F-4D97-AF65-F5344CB8AC3E}">
        <p14:creationId xmlns:p14="http://schemas.microsoft.com/office/powerpoint/2010/main" val="1794263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90172" y="1044576"/>
            <a:ext cx="11204222" cy="617970"/>
          </a:xfrm>
        </p:spPr>
        <p:txBody>
          <a:bodyPr/>
          <a:lstStyle/>
          <a:p>
            <a:r>
              <a:rPr lang="en-GB" dirty="0" smtClean="0">
                <a:latin typeface="Gotham Rounded Book" pitchFamily="50" charset="0"/>
              </a:rPr>
              <a:t>Component 3: AS and A Level</a:t>
            </a:r>
            <a:endParaRPr lang="en-GB" dirty="0">
              <a:latin typeface="Gotham Rounded Book" pitchFamily="50"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04720979"/>
              </p:ext>
            </p:extLst>
          </p:nvPr>
        </p:nvGraphicFramePr>
        <p:xfrm>
          <a:off x="316099" y="1737097"/>
          <a:ext cx="11600798" cy="4836753"/>
        </p:xfrm>
        <a:graphic>
          <a:graphicData uri="http://schemas.openxmlformats.org/drawingml/2006/table">
            <a:tbl>
              <a:tblPr firstRow="1" bandRow="1">
                <a:tableStyleId>{93296810-A885-4BE3-A3E7-6D5BEEA58F35}</a:tableStyleId>
              </a:tblPr>
              <a:tblGrid>
                <a:gridCol w="3075310"/>
                <a:gridCol w="4082627"/>
                <a:gridCol w="4442861"/>
              </a:tblGrid>
              <a:tr h="424212">
                <a:tc>
                  <a:txBody>
                    <a:bodyPr/>
                    <a:lstStyle/>
                    <a:p>
                      <a:endParaRPr lang="en-GB" sz="2000" dirty="0"/>
                    </a:p>
                  </a:txBody>
                  <a:tcPr marL="121698" marR="121698"/>
                </a:tc>
                <a:tc>
                  <a:txBody>
                    <a:bodyPr/>
                    <a:lstStyle/>
                    <a:p>
                      <a:r>
                        <a:rPr lang="en-GB" sz="2000" dirty="0" smtClean="0"/>
                        <a:t>AS Media Studies</a:t>
                      </a:r>
                      <a:endParaRPr lang="en-GB" sz="2000" dirty="0"/>
                    </a:p>
                  </a:txBody>
                  <a:tcPr marL="121698" marR="121698"/>
                </a:tc>
                <a:tc>
                  <a:txBody>
                    <a:bodyPr/>
                    <a:lstStyle/>
                    <a:p>
                      <a:r>
                        <a:rPr lang="en-GB" sz="2000" dirty="0" smtClean="0"/>
                        <a:t>A Level Media Studies</a:t>
                      </a:r>
                      <a:endParaRPr lang="en-GB" sz="2000" dirty="0"/>
                    </a:p>
                  </a:txBody>
                  <a:tcPr marL="121698" marR="121698"/>
                </a:tc>
              </a:tr>
              <a:tr h="1003309">
                <a:tc>
                  <a:txBody>
                    <a:bodyPr/>
                    <a:lstStyle/>
                    <a:p>
                      <a:r>
                        <a:rPr lang="en-GB" sz="2000" dirty="0" smtClean="0"/>
                        <a:t>Production</a:t>
                      </a:r>
                      <a:endParaRPr lang="en-GB" sz="2000" dirty="0"/>
                    </a:p>
                  </a:txBody>
                  <a:tcPr marL="121698" marR="121698"/>
                </a:tc>
                <a:tc>
                  <a:txBody>
                    <a:bodyPr/>
                    <a:lstStyle/>
                    <a:p>
                      <a:pPr algn="l"/>
                      <a:r>
                        <a:rPr lang="en-GB" sz="2000" b="0" dirty="0" smtClean="0"/>
                        <a:t>One production </a:t>
                      </a:r>
                      <a:r>
                        <a:rPr lang="en-GB" sz="2000" dirty="0" smtClean="0"/>
                        <a:t>in a </a:t>
                      </a:r>
                      <a:r>
                        <a:rPr lang="en-GB" sz="2000" b="1" dirty="0" smtClean="0"/>
                        <a:t>single media form </a:t>
                      </a:r>
                      <a:r>
                        <a:rPr lang="en-GB" sz="2000" dirty="0" smtClean="0"/>
                        <a:t>for an intended audience</a:t>
                      </a:r>
                      <a:endParaRPr lang="en-GB" sz="2000" dirty="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000" dirty="0" smtClean="0"/>
                        <a:t>One </a:t>
                      </a:r>
                      <a:r>
                        <a:rPr lang="en-GB" sz="2000" b="1" dirty="0" smtClean="0"/>
                        <a:t>cross-media production </a:t>
                      </a:r>
                      <a:r>
                        <a:rPr lang="en-GB" sz="2000" dirty="0" smtClean="0"/>
                        <a:t>in two forms for an intended audience</a:t>
                      </a:r>
                      <a:endParaRPr lang="en-GB" sz="2000" dirty="0"/>
                    </a:p>
                  </a:txBody>
                  <a:tcPr marL="121698" marR="121698"/>
                </a:tc>
              </a:tr>
              <a:tr h="1605295">
                <a:tc>
                  <a:txBody>
                    <a:bodyPr/>
                    <a:lstStyle/>
                    <a:p>
                      <a:r>
                        <a:rPr lang="en-GB" sz="2000" dirty="0" smtClean="0"/>
                        <a:t>Applying</a:t>
                      </a:r>
                      <a:r>
                        <a:rPr lang="en-GB" sz="2000" baseline="0" dirty="0" smtClean="0"/>
                        <a:t> theoretical framework</a:t>
                      </a:r>
                      <a:endParaRPr lang="en-GB" sz="2000" dirty="0"/>
                    </a:p>
                  </a:txBody>
                  <a:tcPr marL="121698" marR="121698"/>
                </a:tc>
                <a:tc>
                  <a:txBody>
                    <a:bodyPr/>
                    <a:lstStyle/>
                    <a:p>
                      <a:r>
                        <a:rPr lang="en-GB" sz="2000" dirty="0" smtClean="0"/>
                        <a:t>Media</a:t>
                      </a:r>
                      <a:r>
                        <a:rPr lang="en-GB" sz="2000" baseline="0" dirty="0" smtClean="0"/>
                        <a:t> Language</a:t>
                      </a:r>
                    </a:p>
                    <a:p>
                      <a:r>
                        <a:rPr lang="en-GB" sz="2000" baseline="0" dirty="0" smtClean="0"/>
                        <a:t>Representations</a:t>
                      </a:r>
                    </a:p>
                    <a:p>
                      <a:r>
                        <a:rPr lang="en-GB" sz="2000" baseline="0" dirty="0" smtClean="0"/>
                        <a:t>Audiences</a:t>
                      </a:r>
                    </a:p>
                    <a:p>
                      <a:r>
                        <a:rPr lang="en-GB" sz="2000" baseline="0" dirty="0" smtClean="0"/>
                        <a:t>Media Industries</a:t>
                      </a:r>
                      <a:endParaRPr lang="en-GB" sz="2000" dirty="0"/>
                    </a:p>
                  </a:txBody>
                  <a:tcPr marL="121698" marR="121698"/>
                </a:tc>
                <a:tc>
                  <a:txBody>
                    <a:bodyPr/>
                    <a:lstStyle/>
                    <a:p>
                      <a:r>
                        <a:rPr lang="en-GB" sz="2000" dirty="0" smtClean="0"/>
                        <a:t>Media</a:t>
                      </a:r>
                      <a:r>
                        <a:rPr lang="en-GB" sz="2000" baseline="0" dirty="0" smtClean="0"/>
                        <a:t> Language</a:t>
                      </a:r>
                    </a:p>
                    <a:p>
                      <a:r>
                        <a:rPr lang="en-GB" sz="2000" baseline="0" dirty="0" smtClean="0"/>
                        <a:t>Representations</a:t>
                      </a:r>
                    </a:p>
                    <a:p>
                      <a:r>
                        <a:rPr lang="en-GB" sz="2000" baseline="0" dirty="0" smtClean="0"/>
                        <a:t>Audiences</a:t>
                      </a:r>
                    </a:p>
                    <a:p>
                      <a:r>
                        <a:rPr lang="en-GB" sz="2000" baseline="0" dirty="0" smtClean="0"/>
                        <a:t>Media Industries, including </a:t>
                      </a:r>
                      <a:r>
                        <a:rPr lang="en-GB" sz="2000" b="1" baseline="0" dirty="0" smtClean="0"/>
                        <a:t>digital convergence</a:t>
                      </a:r>
                      <a:endParaRPr lang="en-GB" sz="2000" b="1" dirty="0"/>
                    </a:p>
                  </a:txBody>
                  <a:tcPr marL="121698" marR="121698"/>
                </a:tc>
              </a:tr>
              <a:tr h="787952">
                <a:tc>
                  <a:txBody>
                    <a:bodyPr/>
                    <a:lstStyle/>
                    <a:p>
                      <a:r>
                        <a:rPr lang="en-GB" sz="2000" dirty="0" smtClean="0"/>
                        <a:t>Length/ Time</a:t>
                      </a:r>
                      <a:endParaRPr lang="en-GB" sz="2000" dirty="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000" baseline="0" dirty="0" smtClean="0"/>
                        <a:t>Specified in the brief; dependent upon form chosen</a:t>
                      </a:r>
                      <a:endParaRPr lang="en-GB" sz="2000" dirty="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000" baseline="0" dirty="0" smtClean="0"/>
                        <a:t>Specified in the brief; dependent upon form chosen</a:t>
                      </a:r>
                      <a:endParaRPr lang="en-GB" sz="2000" dirty="0" smtClean="0"/>
                    </a:p>
                    <a:p>
                      <a:endParaRPr lang="en-GB" sz="2000" dirty="0"/>
                    </a:p>
                  </a:txBody>
                  <a:tcPr marL="121698" marR="121698"/>
                </a:tc>
              </a:tr>
              <a:tr h="787952">
                <a:tc>
                  <a:txBody>
                    <a:bodyPr/>
                    <a:lstStyle/>
                    <a:p>
                      <a:r>
                        <a:rPr lang="en-GB" sz="2000" dirty="0" smtClean="0"/>
                        <a:t>Statement of Aims &amp;</a:t>
                      </a:r>
                      <a:r>
                        <a:rPr lang="en-GB" sz="2000" baseline="0" dirty="0" smtClean="0"/>
                        <a:t> Intentions</a:t>
                      </a:r>
                      <a:endParaRPr lang="en-GB" sz="2000" dirty="0"/>
                    </a:p>
                  </a:txBody>
                  <a:tcPr marL="121698" marR="121698"/>
                </a:tc>
                <a:tc>
                  <a:txBody>
                    <a:bodyPr/>
                    <a:lstStyle/>
                    <a:p>
                      <a:r>
                        <a:rPr lang="en-GB" sz="2000" dirty="0" smtClean="0"/>
                        <a:t>Approx. 350 words</a:t>
                      </a:r>
                      <a:endParaRPr lang="en-GB" sz="2000" b="1" dirty="0"/>
                    </a:p>
                  </a:txBody>
                  <a:tcPr marL="121698" marR="121698"/>
                </a:tc>
                <a:tc>
                  <a:txBody>
                    <a:bodyPr/>
                    <a:lstStyle/>
                    <a:p>
                      <a:r>
                        <a:rPr lang="en-GB" sz="2000" dirty="0" smtClean="0"/>
                        <a:t>Approx. 500 words</a:t>
                      </a:r>
                      <a:endParaRPr lang="en-GB" sz="2000" b="1" dirty="0"/>
                    </a:p>
                  </a:txBody>
                  <a:tcPr marL="121698" marR="121698"/>
                </a:tc>
              </a:tr>
            </a:tbl>
          </a:graphicData>
        </a:graphic>
      </p:graphicFrame>
    </p:spTree>
    <p:extLst>
      <p:ext uri="{BB962C8B-B14F-4D97-AF65-F5344CB8AC3E}">
        <p14:creationId xmlns:p14="http://schemas.microsoft.com/office/powerpoint/2010/main" val="1914804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9092945" y="114410"/>
            <a:ext cx="2783077" cy="1046163"/>
          </a:xfrm>
        </p:spPr>
        <p:txBody>
          <a:bodyPr/>
          <a:lstStyle/>
          <a:p>
            <a:r>
              <a:rPr lang="en-GB" dirty="0" smtClean="0">
                <a:solidFill>
                  <a:schemeClr val="bg1"/>
                </a:solidFill>
                <a:latin typeface="Gotham Rounded Book" pitchFamily="50" charset="0"/>
              </a:rPr>
              <a:t>Briefs</a:t>
            </a:r>
            <a:endParaRPr lang="en-GB" dirty="0">
              <a:solidFill>
                <a:schemeClr val="bg1"/>
              </a:solidFill>
              <a:latin typeface="Gotham Rounded Book" pitchFamily="50" charset="0"/>
            </a:endParaRPr>
          </a:p>
        </p:txBody>
      </p:sp>
      <p:sp>
        <p:nvSpPr>
          <p:cNvPr id="3" name="TextBox 2"/>
          <p:cNvSpPr txBox="1"/>
          <p:nvPr/>
        </p:nvSpPr>
        <p:spPr>
          <a:xfrm>
            <a:off x="490171" y="1160573"/>
            <a:ext cx="11204222" cy="4893647"/>
          </a:xfrm>
          <a:prstGeom prst="rect">
            <a:avLst/>
          </a:prstGeom>
          <a:noFill/>
        </p:spPr>
        <p:txBody>
          <a:bodyPr wrap="square" rtlCol="0">
            <a:spAutoFit/>
          </a:bodyPr>
          <a:lstStyle/>
          <a:p>
            <a:pPr marL="285750" indent="-285750">
              <a:buFont typeface="Arial" panose="020B0604020202020204" pitchFamily="34" charset="0"/>
              <a:buChar char="•"/>
            </a:pPr>
            <a:r>
              <a:rPr lang="en-GB" sz="2400" b="1" dirty="0"/>
              <a:t>Briefs will be released </a:t>
            </a:r>
            <a:r>
              <a:rPr lang="en-GB" sz="2400" b="1" dirty="0" smtClean="0"/>
              <a:t>annually </a:t>
            </a:r>
            <a:r>
              <a:rPr lang="en-GB" sz="2400" dirty="0" smtClean="0"/>
              <a:t>by </a:t>
            </a:r>
            <a:r>
              <a:rPr lang="en-GB" sz="2400" dirty="0" err="1" smtClean="0"/>
              <a:t>Eduqas</a:t>
            </a:r>
            <a:r>
              <a:rPr lang="en-GB" sz="2400" dirty="0" smtClean="0"/>
              <a:t>, </a:t>
            </a:r>
            <a:r>
              <a:rPr lang="en-GB" sz="2400" dirty="0"/>
              <a:t>requiring learners to create a </a:t>
            </a:r>
            <a:r>
              <a:rPr lang="en-GB" sz="2400" dirty="0" smtClean="0"/>
              <a:t>specific production </a:t>
            </a:r>
            <a:r>
              <a:rPr lang="en-GB" sz="2400" dirty="0"/>
              <a:t>for a different </a:t>
            </a:r>
            <a:r>
              <a:rPr lang="en-GB" sz="2400" b="1" dirty="0" smtClean="0"/>
              <a:t>industry context and intended audience</a:t>
            </a:r>
            <a:r>
              <a:rPr lang="en-GB" sz="2400" dirty="0" smtClean="0"/>
              <a:t>.</a:t>
            </a:r>
            <a:endParaRPr lang="en-GB" sz="2400" dirty="0"/>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dirty="0" smtClean="0"/>
              <a:t>The following </a:t>
            </a:r>
            <a:r>
              <a:rPr lang="en-GB" sz="2400" b="1" dirty="0" smtClean="0"/>
              <a:t>forms</a:t>
            </a:r>
            <a:r>
              <a:rPr lang="en-GB" sz="2400" dirty="0" smtClean="0"/>
              <a:t> will always be set:</a:t>
            </a:r>
          </a:p>
          <a:p>
            <a:pPr marL="742950" lvl="1" indent="-285750">
              <a:buFont typeface="Arial" panose="020B0604020202020204" pitchFamily="34" charset="0"/>
              <a:buChar char="•"/>
            </a:pPr>
            <a:r>
              <a:rPr lang="en-GB" sz="2400" dirty="0"/>
              <a:t>t</a:t>
            </a:r>
            <a:r>
              <a:rPr lang="en-GB" sz="2400" dirty="0" smtClean="0"/>
              <a:t>elevision</a:t>
            </a:r>
          </a:p>
          <a:p>
            <a:pPr marL="742950" lvl="1" indent="-285750">
              <a:buFont typeface="Arial" panose="020B0604020202020204" pitchFamily="34" charset="0"/>
              <a:buChar char="•"/>
            </a:pPr>
            <a:r>
              <a:rPr lang="en-GB" sz="2400" dirty="0" smtClean="0"/>
              <a:t>advertising </a:t>
            </a:r>
            <a:r>
              <a:rPr lang="en-GB" sz="2400" dirty="0"/>
              <a:t>&amp; marketing (music or film) </a:t>
            </a:r>
            <a:endParaRPr lang="en-GB" sz="2400" dirty="0" smtClean="0"/>
          </a:p>
          <a:p>
            <a:pPr marL="742950" lvl="1" indent="-285750">
              <a:buFont typeface="Arial" panose="020B0604020202020204" pitchFamily="34" charset="0"/>
              <a:buChar char="•"/>
            </a:pPr>
            <a:r>
              <a:rPr lang="en-GB" sz="2400" dirty="0" smtClean="0"/>
              <a:t>magazines</a:t>
            </a:r>
            <a:endParaRPr lang="en-GB" sz="2400" dirty="0"/>
          </a:p>
          <a:p>
            <a:pPr marL="742950" lvl="1"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dirty="0" err="1" smtClean="0"/>
              <a:t>Eduqas</a:t>
            </a:r>
            <a:r>
              <a:rPr lang="en-GB" sz="2400" dirty="0" smtClean="0"/>
              <a:t> will stipulate the industry and audience </a:t>
            </a:r>
            <a:r>
              <a:rPr lang="en-GB" sz="2400" dirty="0"/>
              <a:t>contexts, and </a:t>
            </a:r>
            <a:r>
              <a:rPr lang="en-GB" sz="2400" b="1" dirty="0" smtClean="0"/>
              <a:t>specific key requirements</a:t>
            </a:r>
            <a:r>
              <a:rPr lang="en-GB" sz="2400" dirty="0" smtClean="0"/>
              <a:t> to be included in the production.</a:t>
            </a:r>
            <a:endParaRPr lang="en-GB" sz="2400" dirty="0"/>
          </a:p>
          <a:p>
            <a:endParaRPr lang="en-GB" sz="2400" dirty="0"/>
          </a:p>
          <a:p>
            <a:pPr marL="285750" indent="-285750">
              <a:buFont typeface="Arial" panose="020B0604020202020204" pitchFamily="34" charset="0"/>
              <a:buChar char="•"/>
            </a:pPr>
            <a:r>
              <a:rPr lang="en-GB" sz="2400" dirty="0" smtClean="0"/>
              <a:t>Learners </a:t>
            </a:r>
            <a:r>
              <a:rPr lang="en-GB" sz="2400" dirty="0"/>
              <a:t>will develop a response to their chosen brief </a:t>
            </a:r>
            <a:r>
              <a:rPr lang="en-GB" sz="2400" dirty="0" smtClean="0"/>
              <a:t>and create </a:t>
            </a:r>
            <a:r>
              <a:rPr lang="en-GB" sz="2400" dirty="0"/>
              <a:t>a production </a:t>
            </a:r>
            <a:r>
              <a:rPr lang="en-GB" sz="2400" dirty="0" smtClean="0"/>
              <a:t>for the </a:t>
            </a:r>
            <a:r>
              <a:rPr lang="en-GB" sz="2400" dirty="0"/>
              <a:t>the specified </a:t>
            </a:r>
            <a:r>
              <a:rPr lang="en-GB" sz="2400" dirty="0" smtClean="0"/>
              <a:t>industry context and intended </a:t>
            </a:r>
            <a:r>
              <a:rPr lang="en-GB" sz="2400" dirty="0"/>
              <a:t>audience</a:t>
            </a:r>
            <a:r>
              <a:rPr lang="en-GB" sz="2400" dirty="0" smtClean="0"/>
              <a:t>.</a:t>
            </a:r>
            <a:endParaRPr lang="en-GB" sz="2400" dirty="0"/>
          </a:p>
        </p:txBody>
      </p:sp>
    </p:spTree>
    <p:extLst>
      <p:ext uri="{BB962C8B-B14F-4D97-AF65-F5344CB8AC3E}">
        <p14:creationId xmlns:p14="http://schemas.microsoft.com/office/powerpoint/2010/main" val="127318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1"/>
            <a:ext cx="12169775" cy="130891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709904" y="1813705"/>
            <a:ext cx="10984490" cy="4893647"/>
          </a:xfrm>
          <a:prstGeom prst="rect">
            <a:avLst/>
          </a:prstGeom>
          <a:noFill/>
        </p:spPr>
        <p:txBody>
          <a:bodyPr wrap="square" rtlCol="0">
            <a:spAutoFit/>
          </a:bodyPr>
          <a:lstStyle/>
          <a:p>
            <a:pPr marL="285750" lvl="0" indent="-285750">
              <a:buFont typeface="Arial" panose="020B0604020202020204" pitchFamily="34" charset="0"/>
              <a:buChar char="•"/>
            </a:pPr>
            <a:r>
              <a:rPr lang="en-GB" sz="2400" dirty="0" smtClean="0"/>
              <a:t>Two </a:t>
            </a:r>
            <a:r>
              <a:rPr lang="en-GB" sz="2400" dirty="0"/>
              <a:t>distinct </a:t>
            </a:r>
            <a:r>
              <a:rPr lang="en-GB" sz="2400" dirty="0" smtClean="0"/>
              <a:t>examination components </a:t>
            </a:r>
            <a:r>
              <a:rPr lang="en-GB" sz="2400" dirty="0"/>
              <a:t>at AS and A Level – </a:t>
            </a:r>
            <a:r>
              <a:rPr lang="en-GB" sz="2400" dirty="0" smtClean="0"/>
              <a:t>70%.</a:t>
            </a:r>
          </a:p>
          <a:p>
            <a:pPr marL="285750" lvl="0" indent="-285750">
              <a:buFont typeface="Arial" panose="020B0604020202020204" pitchFamily="34" charset="0"/>
              <a:buChar char="•"/>
            </a:pPr>
            <a:endParaRPr lang="en-GB" sz="2400" dirty="0" smtClean="0"/>
          </a:p>
          <a:p>
            <a:pPr marL="285750" lvl="0" indent="-285750">
              <a:buFont typeface="Arial" panose="020B0604020202020204" pitchFamily="34" charset="0"/>
              <a:buChar char="•"/>
            </a:pPr>
            <a:r>
              <a:rPr lang="en-GB" sz="2400" dirty="0" smtClean="0"/>
              <a:t>Opportunity to engage in practical production work – 30%.</a:t>
            </a:r>
          </a:p>
          <a:p>
            <a:pPr marL="285750" lvl="0"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dirty="0"/>
              <a:t>Exciting and engaging </a:t>
            </a:r>
            <a:r>
              <a:rPr lang="en-GB" sz="2400" dirty="0" smtClean="0"/>
              <a:t>variety of set products, some flexibility and choice.</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A </a:t>
            </a:r>
            <a:r>
              <a:rPr lang="en-GB" sz="2400" dirty="0"/>
              <a:t>strong focus on contemporary platforms </a:t>
            </a:r>
            <a:r>
              <a:rPr lang="en-GB" sz="2400" dirty="0" smtClean="0"/>
              <a:t>and products with some comparative historical examples.</a:t>
            </a:r>
            <a:endParaRPr lang="en-GB" sz="2400" dirty="0"/>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dirty="0" smtClean="0"/>
              <a:t>Opportunities to explore a broad range of media forms and to study  selected forms and products in greater depth</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smtClean="0"/>
              <a:t>AS and A level designed to be co-taught</a:t>
            </a:r>
          </a:p>
        </p:txBody>
      </p:sp>
      <p:sp>
        <p:nvSpPr>
          <p:cNvPr id="4" name="Text Placeholder 1"/>
          <p:cNvSpPr>
            <a:spLocks noGrp="1"/>
          </p:cNvSpPr>
          <p:nvPr>
            <p:ph type="body" sz="quarter" idx="14"/>
          </p:nvPr>
        </p:nvSpPr>
        <p:spPr>
          <a:xfrm>
            <a:off x="490172" y="1044576"/>
            <a:ext cx="11204222" cy="1046163"/>
          </a:xfrm>
        </p:spPr>
        <p:txBody>
          <a:bodyPr/>
          <a:lstStyle/>
          <a:p>
            <a:r>
              <a:rPr lang="es-ES" dirty="0" err="1" smtClean="0">
                <a:latin typeface="Gotham Rounded Book" pitchFamily="50" charset="0"/>
              </a:rPr>
              <a:t>Specification</a:t>
            </a:r>
            <a:r>
              <a:rPr lang="es-ES" dirty="0" smtClean="0">
                <a:latin typeface="Gotham Rounded Book" pitchFamily="50" charset="0"/>
              </a:rPr>
              <a:t> </a:t>
            </a:r>
            <a:r>
              <a:rPr lang="es-ES" dirty="0" err="1" smtClean="0">
                <a:latin typeface="Gotham Rounded Book" pitchFamily="50" charset="0"/>
              </a:rPr>
              <a:t>Highlights</a:t>
            </a:r>
            <a:endParaRPr lang="es-ES" dirty="0">
              <a:latin typeface="Gotham Rounded Book" pitchFamily="50" charset="0"/>
            </a:endParaRPr>
          </a:p>
        </p:txBody>
      </p:sp>
    </p:spTree>
    <p:extLst>
      <p:ext uri="{BB962C8B-B14F-4D97-AF65-F5344CB8AC3E}">
        <p14:creationId xmlns:p14="http://schemas.microsoft.com/office/powerpoint/2010/main" val="2377209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854920" y="197026"/>
            <a:ext cx="11204222" cy="523082"/>
          </a:xfrm>
        </p:spPr>
        <p:txBody>
          <a:bodyPr>
            <a:normAutofit/>
          </a:bodyPr>
          <a:lstStyle/>
          <a:p>
            <a:pPr algn="r"/>
            <a:r>
              <a:rPr lang="en-GB" sz="2400" dirty="0" smtClean="0">
                <a:solidFill>
                  <a:schemeClr val="bg1"/>
                </a:solidFill>
                <a:latin typeface="Gotham Rounded Book" pitchFamily="50" charset="0"/>
              </a:rPr>
              <a:t>The following forms will always be set:</a:t>
            </a:r>
            <a:endParaRPr lang="en-GB" sz="2400" dirty="0">
              <a:solidFill>
                <a:schemeClr val="bg1"/>
              </a:solidFill>
              <a:latin typeface="Gotham Rounded Book" pitchFamily="50"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233673679"/>
              </p:ext>
            </p:extLst>
          </p:nvPr>
        </p:nvGraphicFramePr>
        <p:xfrm>
          <a:off x="181761" y="1237913"/>
          <a:ext cx="11806255" cy="4784515"/>
        </p:xfrm>
        <a:graphic>
          <a:graphicData uri="http://schemas.openxmlformats.org/drawingml/2006/table">
            <a:tbl>
              <a:tblPr firstRow="1" bandRow="1">
                <a:tableStyleId>{93296810-A885-4BE3-A3E7-6D5BEEA58F35}</a:tableStyleId>
              </a:tblPr>
              <a:tblGrid>
                <a:gridCol w="1860848"/>
                <a:gridCol w="4331569"/>
                <a:gridCol w="5613838"/>
              </a:tblGrid>
              <a:tr h="370840">
                <a:tc>
                  <a:txBody>
                    <a:bodyPr/>
                    <a:lstStyle/>
                    <a:p>
                      <a:endParaRPr lang="en-GB" sz="2000" dirty="0"/>
                    </a:p>
                  </a:txBody>
                  <a:tcPr marL="121698" marR="121698"/>
                </a:tc>
                <a:tc>
                  <a:txBody>
                    <a:bodyPr/>
                    <a:lstStyle/>
                    <a:p>
                      <a:r>
                        <a:rPr lang="en-GB" sz="2000" dirty="0" smtClean="0"/>
                        <a:t>AS Production</a:t>
                      </a:r>
                      <a:endParaRPr lang="en-GB" sz="2000" dirty="0"/>
                    </a:p>
                  </a:txBody>
                  <a:tcPr marL="121698" marR="121698"/>
                </a:tc>
                <a:tc>
                  <a:txBody>
                    <a:bodyPr/>
                    <a:lstStyle/>
                    <a:p>
                      <a:r>
                        <a:rPr lang="en-GB" sz="2000" dirty="0" smtClean="0"/>
                        <a:t>A level Cross-media Production</a:t>
                      </a:r>
                      <a:endParaRPr lang="en-GB" sz="2000" dirty="0"/>
                    </a:p>
                  </a:txBody>
                  <a:tcPr marL="121698" marR="121698"/>
                </a:tc>
              </a:tr>
              <a:tr h="1298233">
                <a:tc>
                  <a:txBody>
                    <a:bodyPr/>
                    <a:lstStyle/>
                    <a:p>
                      <a:r>
                        <a:rPr lang="en-GB" sz="1800" dirty="0" smtClean="0"/>
                        <a:t>Television</a:t>
                      </a:r>
                      <a:endParaRPr lang="en-GB" sz="1800" b="1" dirty="0"/>
                    </a:p>
                  </a:txBody>
                  <a:tcPr marL="121698" marR="121698"/>
                </a:tc>
                <a:tc>
                  <a:txBody>
                    <a:bodyPr/>
                    <a:lstStyle/>
                    <a:p>
                      <a:r>
                        <a:rPr lang="en-GB" sz="1800" u="none" strike="noStrike" kern="1200" baseline="0" dirty="0" smtClean="0"/>
                        <a:t>A sequence from a new television programme </a:t>
                      </a:r>
                      <a:r>
                        <a:rPr lang="en-GB" sz="1800" b="1" dirty="0" smtClean="0"/>
                        <a:t>or</a:t>
                      </a:r>
                      <a:r>
                        <a:rPr lang="en-GB" sz="1800" dirty="0" smtClean="0"/>
                        <a:t> a website to promote a new television programme. </a:t>
                      </a:r>
                      <a:endParaRPr lang="en-GB" sz="1800" b="0" i="0" u="none" strike="noStrike" kern="1200" baseline="0" dirty="0" smtClean="0">
                        <a:solidFill>
                          <a:schemeClr val="dk1"/>
                        </a:solidFill>
                        <a:latin typeface="+mn-lt"/>
                        <a:ea typeface="+mn-ea"/>
                        <a:cs typeface="+mn-cs"/>
                      </a:endParaRPr>
                    </a:p>
                  </a:txBody>
                  <a:tcPr marL="121698" marR="121698"/>
                </a:tc>
                <a:tc>
                  <a:txBody>
                    <a:bodyPr/>
                    <a:lstStyle/>
                    <a:p>
                      <a:r>
                        <a:rPr lang="en-GB" sz="1800" u="none" strike="noStrike" kern="1200" baseline="0" dirty="0" smtClean="0"/>
                        <a:t>A cross-media production: a sequence from a new television programme </a:t>
                      </a:r>
                      <a:r>
                        <a:rPr lang="en-GB" sz="1800" b="1" u="none" strike="noStrike" kern="1200" baseline="0" dirty="0" smtClean="0"/>
                        <a:t>and</a:t>
                      </a:r>
                      <a:r>
                        <a:rPr lang="en-GB" sz="1800" u="none" strike="noStrike" kern="1200" baseline="0" dirty="0" smtClean="0"/>
                        <a:t> related print </a:t>
                      </a:r>
                      <a:r>
                        <a:rPr lang="en-GB" sz="1800" b="1" u="none" strike="noStrike" kern="1200" baseline="0" dirty="0" smtClean="0"/>
                        <a:t>or</a:t>
                      </a:r>
                      <a:r>
                        <a:rPr lang="en-GB" sz="1800" u="none" strike="noStrike" kern="1200" baseline="0" dirty="0" smtClean="0"/>
                        <a:t> online products. </a:t>
                      </a:r>
                      <a:endParaRPr lang="en-GB" sz="1800" b="0" i="0" u="none" strike="noStrike" kern="1200" baseline="0" dirty="0" smtClean="0">
                        <a:solidFill>
                          <a:schemeClr val="dk1"/>
                        </a:solidFill>
                        <a:latin typeface="+mn-lt"/>
                        <a:ea typeface="+mn-ea"/>
                        <a:cs typeface="+mn-cs"/>
                      </a:endParaRPr>
                    </a:p>
                  </a:txBody>
                  <a:tcPr marL="121698" marR="121698"/>
                </a:tc>
              </a:tr>
              <a:tr h="1040524">
                <a:tc>
                  <a:txBody>
                    <a:bodyPr/>
                    <a:lstStyle/>
                    <a:p>
                      <a:r>
                        <a:rPr lang="en-GB" sz="1800" dirty="0" smtClean="0"/>
                        <a:t>Advertising &amp; Marketing (Film) </a:t>
                      </a:r>
                      <a:r>
                        <a:rPr lang="en-GB" sz="1800" b="1" dirty="0" smtClean="0"/>
                        <a:t>*</a:t>
                      </a:r>
                      <a:endParaRPr lang="en-GB" sz="1800" b="1" dirty="0"/>
                    </a:p>
                  </a:txBody>
                  <a:tcPr marL="121698" marR="121698"/>
                </a:tc>
                <a:tc>
                  <a:txBody>
                    <a:bodyPr/>
                    <a:lstStyle/>
                    <a:p>
                      <a:r>
                        <a:rPr lang="en-GB" sz="1800" u="none" strike="noStrike" kern="1200" baseline="0" dirty="0" smtClean="0"/>
                        <a:t>A print marketing campaign </a:t>
                      </a:r>
                      <a:r>
                        <a:rPr lang="en-GB" sz="1800" b="1" u="none" strike="noStrike" kern="1200" baseline="0" dirty="0" smtClean="0"/>
                        <a:t>or</a:t>
                      </a:r>
                      <a:r>
                        <a:rPr lang="en-GB" sz="1800" u="none" strike="noStrike" kern="1200" baseline="0" dirty="0" smtClean="0"/>
                        <a:t> a website to promote a new film. </a:t>
                      </a:r>
                    </a:p>
                  </a:txBody>
                  <a:tcPr marL="121698" marR="121698"/>
                </a:tc>
                <a:tc>
                  <a:txBody>
                    <a:bodyPr/>
                    <a:lstStyle/>
                    <a:p>
                      <a:r>
                        <a:rPr lang="en-GB" sz="1800" u="none" strike="noStrike" kern="1200" baseline="0" dirty="0" smtClean="0"/>
                        <a:t>A cross-media production: a print marketing campaign for a new film, </a:t>
                      </a:r>
                      <a:r>
                        <a:rPr lang="en-GB" sz="1800" b="1" u="none" strike="noStrike" kern="1200" baseline="0" dirty="0" smtClean="0"/>
                        <a:t>and</a:t>
                      </a:r>
                      <a:r>
                        <a:rPr lang="en-GB" sz="1800" u="none" strike="noStrike" kern="1200" baseline="0" dirty="0" smtClean="0"/>
                        <a:t> related audio-visual </a:t>
                      </a:r>
                      <a:r>
                        <a:rPr lang="en-GB" sz="1800" b="1" u="none" strike="noStrike" kern="1200" baseline="0" dirty="0" smtClean="0"/>
                        <a:t>or</a:t>
                      </a:r>
                      <a:r>
                        <a:rPr lang="en-GB" sz="1800" u="none" strike="noStrike" kern="1200" baseline="0" dirty="0" smtClean="0"/>
                        <a:t> online products. </a:t>
                      </a:r>
                    </a:p>
                  </a:txBody>
                  <a:tcPr marL="121698" marR="121698"/>
                </a:tc>
              </a:tr>
              <a:tr h="1024759">
                <a:tc>
                  <a:txBody>
                    <a:bodyPr/>
                    <a:lstStyle/>
                    <a:p>
                      <a:r>
                        <a:rPr lang="en-GB" sz="1800" dirty="0" smtClean="0"/>
                        <a:t>Advertising &amp; Marketing (Music)</a:t>
                      </a:r>
                      <a:endParaRPr lang="en-GB" sz="1800" b="1" dirty="0"/>
                    </a:p>
                  </a:txBody>
                  <a:tcPr marL="121698" marR="121698"/>
                </a:tc>
                <a:tc>
                  <a:txBody>
                    <a:bodyPr/>
                    <a:lstStyle/>
                    <a:p>
                      <a:r>
                        <a:rPr lang="en-GB" sz="1800" u="none" strike="noStrike" kern="1200" baseline="0" dirty="0" smtClean="0"/>
                        <a:t>A music video </a:t>
                      </a:r>
                      <a:r>
                        <a:rPr lang="en-GB" sz="1800" b="1" u="none" strike="noStrike" kern="1200" baseline="0" dirty="0" smtClean="0"/>
                        <a:t>or</a:t>
                      </a:r>
                      <a:r>
                        <a:rPr lang="en-GB" sz="1800" u="none" strike="noStrike" kern="1200" baseline="0" dirty="0" smtClean="0"/>
                        <a:t> a website to promote a new artist/band. </a:t>
                      </a:r>
                    </a:p>
                    <a:p>
                      <a:endParaRPr lang="en-GB" sz="1800" dirty="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none" strike="noStrike" kern="1200" baseline="0" dirty="0" smtClean="0"/>
                        <a:t>A cross-media production: an original music video for a new artist or band </a:t>
                      </a:r>
                      <a:r>
                        <a:rPr lang="en-GB" sz="1800" b="1" u="none" strike="noStrike" kern="1200" baseline="0" dirty="0" smtClean="0"/>
                        <a:t>and</a:t>
                      </a:r>
                      <a:r>
                        <a:rPr lang="en-GB" sz="1800" u="none" strike="noStrike" kern="1200" baseline="0" dirty="0" smtClean="0"/>
                        <a:t> related print </a:t>
                      </a:r>
                      <a:r>
                        <a:rPr lang="en-GB" sz="1800" b="1" u="none" strike="noStrike" kern="1200" baseline="0" dirty="0" smtClean="0"/>
                        <a:t>or</a:t>
                      </a:r>
                      <a:r>
                        <a:rPr lang="en-GB" sz="1800" u="none" strike="noStrike" kern="1200" baseline="0" dirty="0" smtClean="0"/>
                        <a:t> online products. </a:t>
                      </a:r>
                      <a:endParaRPr lang="en-GB" sz="1800" b="0" i="0" u="none" strike="noStrike" kern="1200" baseline="0" dirty="0" smtClean="0">
                        <a:solidFill>
                          <a:schemeClr val="dk1"/>
                        </a:solidFill>
                        <a:latin typeface="+mn-lt"/>
                        <a:ea typeface="+mn-ea"/>
                        <a:cs typeface="+mn-cs"/>
                      </a:endParaRPr>
                    </a:p>
                  </a:txBody>
                  <a:tcPr marL="121698" marR="121698"/>
                </a:tc>
              </a:tr>
              <a:tr h="1024759">
                <a:tc>
                  <a:txBody>
                    <a:bodyPr/>
                    <a:lstStyle/>
                    <a:p>
                      <a:r>
                        <a:rPr lang="en-GB" sz="1800" dirty="0" smtClean="0"/>
                        <a:t>Magazine</a:t>
                      </a:r>
                      <a:endParaRPr lang="en-GB" sz="1800" b="1" dirty="0"/>
                    </a:p>
                  </a:txBody>
                  <a:tcPr marL="121698" marR="121698"/>
                </a:tc>
                <a:tc>
                  <a:txBody>
                    <a:bodyPr/>
                    <a:lstStyle/>
                    <a:p>
                      <a:r>
                        <a:rPr lang="en-GB" sz="1800" u="none" strike="noStrike" kern="1200" baseline="0" dirty="0" smtClean="0"/>
                        <a:t>Create a new print </a:t>
                      </a:r>
                      <a:r>
                        <a:rPr lang="en-GB" sz="1800" b="1" u="none" strike="noStrike" kern="1200" baseline="0" dirty="0" smtClean="0"/>
                        <a:t>or</a:t>
                      </a:r>
                      <a:r>
                        <a:rPr lang="en-GB" sz="1800" u="none" strike="noStrike" kern="1200" baseline="0" dirty="0" smtClean="0"/>
                        <a:t> online magazine. </a:t>
                      </a:r>
                      <a:endParaRPr lang="en-GB" sz="1800" dirty="0" smtClean="0"/>
                    </a:p>
                    <a:p>
                      <a:endParaRPr lang="en-GB" sz="1800" dirty="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800" u="none" strike="noStrike" kern="1200" baseline="0" dirty="0" smtClean="0"/>
                        <a:t>A cross-media production: a new print magazine </a:t>
                      </a:r>
                      <a:r>
                        <a:rPr lang="en-GB" sz="1800" b="1" u="none" strike="noStrike" kern="1200" baseline="0" dirty="0" smtClean="0"/>
                        <a:t>and</a:t>
                      </a:r>
                      <a:r>
                        <a:rPr lang="en-GB" sz="1800" u="none" strike="noStrike" kern="1200" baseline="0" dirty="0" smtClean="0"/>
                        <a:t> related audio-visual </a:t>
                      </a:r>
                      <a:r>
                        <a:rPr lang="en-GB" sz="1800" b="1" u="none" strike="noStrike" kern="1200" baseline="0" dirty="0" smtClean="0"/>
                        <a:t>or</a:t>
                      </a:r>
                      <a:r>
                        <a:rPr lang="en-GB" sz="1800" u="none" strike="noStrike" kern="1200" baseline="0" dirty="0" smtClean="0"/>
                        <a:t> online products. </a:t>
                      </a:r>
                      <a:endParaRPr lang="en-GB" sz="1800" dirty="0"/>
                    </a:p>
                  </a:txBody>
                  <a:tcPr marL="121698" marR="121698"/>
                </a:tc>
              </a:tr>
            </a:tbl>
          </a:graphicData>
        </a:graphic>
      </p:graphicFrame>
      <p:sp>
        <p:nvSpPr>
          <p:cNvPr id="4" name="TextBox 3"/>
          <p:cNvSpPr txBox="1"/>
          <p:nvPr/>
        </p:nvSpPr>
        <p:spPr>
          <a:xfrm>
            <a:off x="181760" y="6227436"/>
            <a:ext cx="12281768" cy="646331"/>
          </a:xfrm>
          <a:prstGeom prst="rect">
            <a:avLst/>
          </a:prstGeom>
          <a:noFill/>
        </p:spPr>
        <p:txBody>
          <a:bodyPr wrap="square" rtlCol="0">
            <a:spAutoFit/>
          </a:bodyPr>
          <a:lstStyle/>
          <a:p>
            <a:r>
              <a:rPr lang="en-GB" b="1" dirty="0" smtClean="0"/>
              <a:t>* Film production work </a:t>
            </a:r>
            <a:r>
              <a:rPr lang="en-GB" b="1" dirty="0"/>
              <a:t>must not include a complete short film, film sequence or trailer</a:t>
            </a:r>
            <a:r>
              <a:rPr lang="en-GB" dirty="0"/>
              <a:t>. </a:t>
            </a:r>
            <a:endParaRPr lang="en-GB" i="1" dirty="0">
              <a:solidFill>
                <a:schemeClr val="dk1"/>
              </a:solidFill>
            </a:endParaRPr>
          </a:p>
          <a:p>
            <a:endParaRPr lang="en-GB" dirty="0"/>
          </a:p>
        </p:txBody>
      </p:sp>
    </p:spTree>
    <p:extLst>
      <p:ext uri="{BB962C8B-B14F-4D97-AF65-F5344CB8AC3E}">
        <p14:creationId xmlns:p14="http://schemas.microsoft.com/office/powerpoint/2010/main" val="2107133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19649" y="1277004"/>
            <a:ext cx="11414410" cy="4524315"/>
          </a:xfrm>
          <a:prstGeom prst="rect">
            <a:avLst/>
          </a:prstGeom>
          <a:noFill/>
        </p:spPr>
        <p:txBody>
          <a:bodyPr wrap="square" rtlCol="0">
            <a:spAutoFit/>
          </a:bodyPr>
          <a:lstStyle/>
          <a:p>
            <a:pPr marL="285750" indent="-285750">
              <a:buFont typeface="Arial" panose="020B0604020202020204" pitchFamily="34" charset="0"/>
              <a:buChar char="•"/>
            </a:pPr>
            <a:r>
              <a:rPr lang="en-GB" sz="2400" b="1" dirty="0" smtClean="0"/>
              <a:t>Learners must submit:</a:t>
            </a:r>
          </a:p>
          <a:p>
            <a:pPr marL="742950" lvl="1" indent="-285750">
              <a:buFont typeface="Arial" panose="020B0604020202020204" pitchFamily="34" charset="0"/>
              <a:buChar char="•"/>
            </a:pPr>
            <a:r>
              <a:rPr lang="en-GB" sz="2400" dirty="0" smtClean="0"/>
              <a:t>A </a:t>
            </a:r>
            <a:r>
              <a:rPr lang="en-GB" sz="2400" b="1" dirty="0" smtClean="0"/>
              <a:t>media (AS) or cross-media (A level) production. </a:t>
            </a:r>
          </a:p>
          <a:p>
            <a:pPr marL="742950" lvl="1" indent="-285750">
              <a:buFont typeface="Arial" panose="020B0604020202020204" pitchFamily="34" charset="0"/>
              <a:buChar char="•"/>
            </a:pPr>
            <a:r>
              <a:rPr lang="en-GB" sz="2400" dirty="0" smtClean="0"/>
              <a:t>A </a:t>
            </a:r>
            <a:r>
              <a:rPr lang="en-GB" sz="2400" b="1" dirty="0" smtClean="0"/>
              <a:t>statement </a:t>
            </a:r>
            <a:r>
              <a:rPr lang="en-GB" sz="2400" b="1" dirty="0"/>
              <a:t>of aims and intentions </a:t>
            </a:r>
            <a:r>
              <a:rPr lang="en-GB" sz="2400" dirty="0"/>
              <a:t>for the </a:t>
            </a:r>
            <a:r>
              <a:rPr lang="en-GB" sz="2400" dirty="0" smtClean="0"/>
              <a:t>production.</a:t>
            </a:r>
          </a:p>
          <a:p>
            <a:pPr marL="742950" lvl="1" indent="-285750">
              <a:buFont typeface="Arial" panose="020B0604020202020204" pitchFamily="34" charset="0"/>
              <a:buChar char="•"/>
            </a:pPr>
            <a:r>
              <a:rPr lang="en-GB" sz="2400" dirty="0" smtClean="0"/>
              <a:t>A </a:t>
            </a:r>
            <a:r>
              <a:rPr lang="en-GB" sz="2400" dirty="0"/>
              <a:t>completed </a:t>
            </a:r>
            <a:r>
              <a:rPr lang="en-GB" sz="2400" b="1" dirty="0"/>
              <a:t>cover sheet </a:t>
            </a:r>
            <a:r>
              <a:rPr lang="en-GB" sz="2400" dirty="0"/>
              <a:t>available on the </a:t>
            </a:r>
            <a:r>
              <a:rPr lang="en-GB" sz="2400" dirty="0" err="1" smtClean="0"/>
              <a:t>Eduqas</a:t>
            </a:r>
            <a:r>
              <a:rPr lang="en-GB" sz="2400" dirty="0" smtClean="0"/>
              <a:t> website.</a:t>
            </a:r>
            <a:endParaRPr lang="en-GB" sz="2400" dirty="0"/>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b="1" dirty="0" smtClean="0"/>
              <a:t>Supervision and monitoring: </a:t>
            </a:r>
          </a:p>
          <a:p>
            <a:pPr marL="742950" lvl="1" indent="-285750">
              <a:buFont typeface="Arial" panose="020B0604020202020204" pitchFamily="34" charset="0"/>
              <a:buChar char="•"/>
            </a:pPr>
            <a:r>
              <a:rPr lang="en-GB" sz="2400" dirty="0"/>
              <a:t>teachers may advise on completion of non-assessed research and planning</a:t>
            </a:r>
          </a:p>
          <a:p>
            <a:pPr marL="742950" lvl="1" indent="-285750">
              <a:buFont typeface="Arial" panose="020B0604020202020204" pitchFamily="34" charset="0"/>
              <a:buChar char="•"/>
            </a:pPr>
            <a:r>
              <a:rPr lang="en-GB" sz="2400" dirty="0" smtClean="0"/>
              <a:t>once production is underway feedback must be general - specific </a:t>
            </a:r>
            <a:r>
              <a:rPr lang="en-GB" sz="2400" dirty="0"/>
              <a:t>advice regarding elements such as the creative </a:t>
            </a:r>
            <a:r>
              <a:rPr lang="en-GB" sz="2400" dirty="0" smtClean="0"/>
              <a:t>ideas or </a:t>
            </a:r>
            <a:r>
              <a:rPr lang="en-GB" sz="2400" dirty="0"/>
              <a:t>the application of the theoretical framework is not </a:t>
            </a:r>
            <a:r>
              <a:rPr lang="en-GB" sz="2400" dirty="0" smtClean="0"/>
              <a:t>permitted </a:t>
            </a:r>
            <a:endParaRPr lang="en-GB" sz="2400" dirty="0"/>
          </a:p>
          <a:p>
            <a:pPr marL="742950" lvl="1" indent="-285750">
              <a:buFont typeface="Arial" panose="020B0604020202020204" pitchFamily="34" charset="0"/>
              <a:buChar char="•"/>
            </a:pPr>
            <a:r>
              <a:rPr lang="en-GB" sz="2400" dirty="0"/>
              <a:t>t</a:t>
            </a:r>
            <a:r>
              <a:rPr lang="en-GB" sz="2400" dirty="0" smtClean="0"/>
              <a:t>eachers monitor </a:t>
            </a:r>
            <a:r>
              <a:rPr lang="en-GB" sz="2400" dirty="0"/>
              <a:t>production process continually and sign at three key stages (research, planning, production) to authenticate the </a:t>
            </a:r>
            <a:r>
              <a:rPr lang="en-GB" sz="2400" dirty="0" smtClean="0"/>
              <a:t>work. </a:t>
            </a:r>
          </a:p>
        </p:txBody>
      </p:sp>
      <p:sp>
        <p:nvSpPr>
          <p:cNvPr id="2" name="Rectangle 1"/>
          <p:cNvSpPr/>
          <p:nvPr/>
        </p:nvSpPr>
        <p:spPr>
          <a:xfrm>
            <a:off x="6038353" y="170058"/>
            <a:ext cx="6131422" cy="584775"/>
          </a:xfrm>
          <a:prstGeom prst="rect">
            <a:avLst/>
          </a:prstGeom>
        </p:spPr>
        <p:txBody>
          <a:bodyPr wrap="none">
            <a:spAutoFit/>
          </a:bodyPr>
          <a:lstStyle/>
          <a:p>
            <a:pPr algn="r"/>
            <a:r>
              <a:rPr lang="en-GB" sz="3200" dirty="0">
                <a:solidFill>
                  <a:schemeClr val="bg1"/>
                </a:solidFill>
              </a:rPr>
              <a:t>Key Requirements for Component 3</a:t>
            </a:r>
          </a:p>
        </p:txBody>
      </p:sp>
    </p:spTree>
    <p:extLst>
      <p:ext uri="{BB962C8B-B14F-4D97-AF65-F5344CB8AC3E}">
        <p14:creationId xmlns:p14="http://schemas.microsoft.com/office/powerpoint/2010/main" val="36745495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4416" y="1346074"/>
            <a:ext cx="10716163" cy="5262979"/>
          </a:xfrm>
          <a:prstGeom prst="rect">
            <a:avLst/>
          </a:prstGeom>
          <a:noFill/>
        </p:spPr>
        <p:txBody>
          <a:bodyPr wrap="square" rtlCol="0">
            <a:spAutoFit/>
          </a:bodyPr>
          <a:lstStyle/>
          <a:p>
            <a:pPr marL="285750" indent="-285750">
              <a:buFont typeface="Arial" panose="020B0604020202020204" pitchFamily="34" charset="0"/>
              <a:buChar char="•"/>
            </a:pPr>
            <a:r>
              <a:rPr lang="en-GB" sz="2400" b="1" dirty="0" smtClean="0"/>
              <a:t>Individual production</a:t>
            </a:r>
            <a:r>
              <a:rPr lang="en-GB" sz="2400" dirty="0" smtClean="0"/>
              <a:t>: the </a:t>
            </a:r>
            <a:r>
              <a:rPr lang="en-GB" sz="2400" dirty="0"/>
              <a:t>learner may use unassessed students and </a:t>
            </a:r>
            <a:r>
              <a:rPr lang="en-GB" sz="2400" dirty="0" smtClean="0"/>
              <a:t>others:</a:t>
            </a:r>
          </a:p>
          <a:p>
            <a:pPr marL="742950" lvl="1" indent="-285750">
              <a:buFont typeface="Arial" panose="020B0604020202020204" pitchFamily="34" charset="0"/>
              <a:buChar char="•"/>
            </a:pPr>
            <a:r>
              <a:rPr lang="en-GB" sz="2400" dirty="0" smtClean="0"/>
              <a:t>to appear in their media products e.g. </a:t>
            </a:r>
            <a:r>
              <a:rPr lang="en-GB" sz="2400" dirty="0"/>
              <a:t>as actors or models </a:t>
            </a:r>
            <a:r>
              <a:rPr lang="en-GB" sz="2400" dirty="0" smtClean="0"/>
              <a:t>or to </a:t>
            </a:r>
            <a:r>
              <a:rPr lang="en-GB" sz="2400" dirty="0"/>
              <a:t>operate equipment, </a:t>
            </a:r>
            <a:r>
              <a:rPr lang="en-GB" sz="2400" dirty="0" smtClean="0"/>
              <a:t>e.g. lighting </a:t>
            </a:r>
            <a:r>
              <a:rPr lang="en-GB" sz="2400" dirty="0"/>
              <a:t>or sound </a:t>
            </a:r>
            <a:r>
              <a:rPr lang="en-GB" sz="2400" dirty="0" smtClean="0"/>
              <a:t>recording </a:t>
            </a:r>
            <a:r>
              <a:rPr lang="en-GB" sz="2400" dirty="0"/>
              <a:t>equipment, </a:t>
            </a:r>
            <a:r>
              <a:rPr lang="en-GB" sz="2400" dirty="0" smtClean="0"/>
              <a:t>under the direction of the assessed learner.</a:t>
            </a:r>
          </a:p>
          <a:p>
            <a:pPr marL="742950" lvl="1"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b="1" dirty="0" smtClean="0"/>
              <a:t>Use of original material</a:t>
            </a:r>
            <a:r>
              <a:rPr lang="en-GB" sz="2400" dirty="0" smtClean="0"/>
              <a:t>: </a:t>
            </a:r>
          </a:p>
          <a:p>
            <a:pPr marL="742950" lvl="1" indent="-285750">
              <a:buFont typeface="Arial" panose="020B0604020202020204" pitchFamily="34" charset="0"/>
              <a:buChar char="•"/>
            </a:pPr>
            <a:r>
              <a:rPr lang="en-GB" sz="2400" dirty="0" smtClean="0"/>
              <a:t>learners must create original material for the production. A small amount of non-original material may be used (see specific guidance in specification)</a:t>
            </a:r>
          </a:p>
          <a:p>
            <a:pPr marL="742950" lvl="1" indent="-285750">
              <a:buFont typeface="Arial" panose="020B0604020202020204" pitchFamily="34" charset="0"/>
              <a:buChar char="•"/>
            </a:pPr>
            <a:r>
              <a:rPr lang="en-GB" sz="2400" dirty="0" smtClean="0"/>
              <a:t>a production that does not use original material cannot be awarded above band 1.</a:t>
            </a:r>
          </a:p>
          <a:p>
            <a:pPr marL="742950" lvl="1"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b="1" dirty="0" smtClean="0"/>
              <a:t>Equipment </a:t>
            </a:r>
            <a:r>
              <a:rPr lang="en-GB" sz="2400" b="1" dirty="0"/>
              <a:t>and </a:t>
            </a:r>
            <a:r>
              <a:rPr lang="en-GB" sz="2400" b="1" dirty="0" smtClean="0"/>
              <a:t>resources </a:t>
            </a:r>
            <a:r>
              <a:rPr lang="en-GB" sz="2400" dirty="0"/>
              <a:t>for production work in Component </a:t>
            </a:r>
            <a:r>
              <a:rPr lang="en-GB" sz="2400" dirty="0" smtClean="0"/>
              <a:t>3:</a:t>
            </a:r>
          </a:p>
          <a:p>
            <a:pPr marL="742950" lvl="1" indent="-285750">
              <a:buFont typeface="Arial" panose="020B0604020202020204" pitchFamily="34" charset="0"/>
              <a:buChar char="•"/>
            </a:pPr>
            <a:r>
              <a:rPr lang="en-GB" sz="2400" dirty="0" smtClean="0"/>
              <a:t>software </a:t>
            </a:r>
            <a:r>
              <a:rPr lang="en-GB" sz="2400" dirty="0"/>
              <a:t>packages used in the creation of the </a:t>
            </a:r>
            <a:r>
              <a:rPr lang="en-GB" sz="2400" dirty="0" smtClean="0"/>
              <a:t>production </a:t>
            </a:r>
            <a:r>
              <a:rPr lang="en-GB" sz="2400" dirty="0"/>
              <a:t>must be listed on the cover sheet with a brief explanation of how they have been </a:t>
            </a:r>
            <a:r>
              <a:rPr lang="en-GB" sz="2400" dirty="0" smtClean="0"/>
              <a:t>used</a:t>
            </a:r>
          </a:p>
        </p:txBody>
      </p:sp>
      <p:sp>
        <p:nvSpPr>
          <p:cNvPr id="3" name="Rectangle 2"/>
          <p:cNvSpPr/>
          <p:nvPr/>
        </p:nvSpPr>
        <p:spPr>
          <a:xfrm>
            <a:off x="5872159" y="122763"/>
            <a:ext cx="6131422" cy="584775"/>
          </a:xfrm>
          <a:prstGeom prst="rect">
            <a:avLst/>
          </a:prstGeom>
        </p:spPr>
        <p:txBody>
          <a:bodyPr wrap="none">
            <a:spAutoFit/>
          </a:bodyPr>
          <a:lstStyle/>
          <a:p>
            <a:pPr algn="r"/>
            <a:r>
              <a:rPr lang="en-GB" sz="3200" dirty="0">
                <a:solidFill>
                  <a:schemeClr val="bg1"/>
                </a:solidFill>
              </a:rPr>
              <a:t>Key Requirements for Component 3</a:t>
            </a:r>
          </a:p>
        </p:txBody>
      </p:sp>
    </p:spTree>
    <p:extLst>
      <p:ext uri="{BB962C8B-B14F-4D97-AF65-F5344CB8AC3E}">
        <p14:creationId xmlns:p14="http://schemas.microsoft.com/office/powerpoint/2010/main" val="947409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556103" y="189099"/>
            <a:ext cx="8343233" cy="1046163"/>
          </a:xfrm>
        </p:spPr>
        <p:txBody>
          <a:bodyPr>
            <a:normAutofit/>
          </a:bodyPr>
          <a:lstStyle/>
          <a:p>
            <a:pPr algn="r"/>
            <a:r>
              <a:rPr lang="en-GB" sz="3000" dirty="0" smtClean="0">
                <a:solidFill>
                  <a:schemeClr val="bg1"/>
                </a:solidFill>
                <a:latin typeface="Gotham Rounded Book" pitchFamily="50" charset="0"/>
              </a:rPr>
              <a:t>Assessment of Component 3</a:t>
            </a:r>
            <a:endParaRPr lang="en-GB" sz="3000" dirty="0">
              <a:solidFill>
                <a:schemeClr val="bg1"/>
              </a:solidFill>
              <a:latin typeface="Gotham Rounded Book" pitchFamily="50" charset="0"/>
            </a:endParaRPr>
          </a:p>
        </p:txBody>
      </p:sp>
      <p:sp>
        <p:nvSpPr>
          <p:cNvPr id="8" name="TextBox 7"/>
          <p:cNvSpPr txBox="1"/>
          <p:nvPr/>
        </p:nvSpPr>
        <p:spPr>
          <a:xfrm>
            <a:off x="576877" y="1128385"/>
            <a:ext cx="10872537" cy="707886"/>
          </a:xfrm>
          <a:prstGeom prst="rect">
            <a:avLst/>
          </a:prstGeom>
          <a:noFill/>
        </p:spPr>
        <p:txBody>
          <a:bodyPr wrap="square" rtlCol="0">
            <a:spAutoFit/>
          </a:bodyPr>
          <a:lstStyle/>
          <a:p>
            <a:r>
              <a:rPr lang="en-GB" sz="2000" b="1" dirty="0"/>
              <a:t>AO3: Create media products for an intended audience, applying knowledge and understanding of the theoretical framework of media to communicate meaning. </a:t>
            </a:r>
          </a:p>
        </p:txBody>
      </p:sp>
      <p:sp>
        <p:nvSpPr>
          <p:cNvPr id="3" name="Rectangle 2"/>
          <p:cNvSpPr/>
          <p:nvPr/>
        </p:nvSpPr>
        <p:spPr>
          <a:xfrm>
            <a:off x="576875" y="2447240"/>
            <a:ext cx="10396905" cy="3785652"/>
          </a:xfrm>
          <a:prstGeom prst="rect">
            <a:avLst/>
          </a:prstGeom>
        </p:spPr>
        <p:txBody>
          <a:bodyPr wrap="square">
            <a:spAutoFit/>
          </a:bodyPr>
          <a:lstStyle/>
          <a:p>
            <a:r>
              <a:rPr lang="en-GB" sz="2000" dirty="0"/>
              <a:t>Component 3 is internally assessed and externally moderated. The total number of marks available is </a:t>
            </a:r>
            <a:r>
              <a:rPr lang="en-GB" sz="2000" b="1" dirty="0"/>
              <a:t>60</a:t>
            </a:r>
            <a:r>
              <a:rPr lang="en-GB" sz="2000" dirty="0"/>
              <a:t>: </a:t>
            </a:r>
          </a:p>
          <a:p>
            <a:endParaRPr lang="en-GB" sz="2000" dirty="0"/>
          </a:p>
          <a:p>
            <a:pPr marL="342900" indent="-342900">
              <a:buFont typeface="Arial" panose="020B0604020202020204" pitchFamily="34" charset="0"/>
              <a:buChar char="•"/>
            </a:pPr>
            <a:r>
              <a:rPr lang="en-GB" sz="2000" b="1" dirty="0"/>
              <a:t>10 marks </a:t>
            </a:r>
            <a:r>
              <a:rPr lang="en-GB" sz="2000" dirty="0"/>
              <a:t>for the statement of </a:t>
            </a:r>
            <a:r>
              <a:rPr lang="en-GB" sz="2000" dirty="0" smtClean="0"/>
              <a:t>aims.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b="1" dirty="0"/>
              <a:t>20 marks </a:t>
            </a:r>
            <a:r>
              <a:rPr lang="en-GB" sz="2000" dirty="0"/>
              <a:t>for creating a media product that meets the requirements of the set brief, including suitability for the specified form, </a:t>
            </a:r>
            <a:r>
              <a:rPr lang="en-GB" sz="2000" dirty="0" smtClean="0"/>
              <a:t>industry and </a:t>
            </a:r>
            <a:r>
              <a:rPr lang="en-GB" sz="2000" dirty="0"/>
              <a:t>audience.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b="1" dirty="0"/>
              <a:t>30 marks </a:t>
            </a:r>
            <a:r>
              <a:rPr lang="en-GB" sz="2000" dirty="0"/>
              <a:t>for creating a media product which uses media language to communicate </a:t>
            </a:r>
            <a:r>
              <a:rPr lang="en-GB" sz="2000" dirty="0" smtClean="0"/>
              <a:t>meanings and </a:t>
            </a:r>
            <a:r>
              <a:rPr lang="en-GB" sz="2000" dirty="0"/>
              <a:t>construct representations. </a:t>
            </a:r>
          </a:p>
          <a:p>
            <a:endParaRPr lang="en-GB" sz="2000" dirty="0"/>
          </a:p>
          <a:p>
            <a:r>
              <a:rPr lang="en-GB" sz="2000" dirty="0" smtClean="0"/>
              <a:t>Learners </a:t>
            </a:r>
            <a:r>
              <a:rPr lang="en-GB" sz="2000" dirty="0"/>
              <a:t>who do not submit a production will be awarded zero marks for the statement of aims. </a:t>
            </a:r>
            <a:endParaRPr lang="en-GB" sz="2000" dirty="0">
              <a:solidFill>
                <a:srgbClr val="FF0000"/>
              </a:solidFill>
            </a:endParaRPr>
          </a:p>
        </p:txBody>
      </p:sp>
    </p:spTree>
    <p:extLst>
      <p:ext uri="{BB962C8B-B14F-4D97-AF65-F5344CB8AC3E}">
        <p14:creationId xmlns:p14="http://schemas.microsoft.com/office/powerpoint/2010/main" val="4135095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1"/>
            <a:ext cx="12169775"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54070" y="1334172"/>
            <a:ext cx="11072873" cy="769441"/>
          </a:xfrm>
          <a:prstGeom prst="rect">
            <a:avLst/>
          </a:prstGeom>
          <a:noFill/>
        </p:spPr>
        <p:txBody>
          <a:bodyPr wrap="square" rtlCol="0">
            <a:spAutoFit/>
          </a:bodyPr>
          <a:lstStyle/>
          <a:p>
            <a:pPr>
              <a:lnSpc>
                <a:spcPct val="80000"/>
              </a:lnSpc>
            </a:pPr>
            <a:r>
              <a:rPr lang="en-US" sz="3100" kern="1100" spc="-50" dirty="0" smtClean="0">
                <a:solidFill>
                  <a:srgbClr val="DF3C06"/>
                </a:solidFill>
                <a:latin typeface="Gotham Rounded Book"/>
                <a:cs typeface="Gotham Rounded Book"/>
              </a:rPr>
              <a:t>Resources for Teachers</a:t>
            </a:r>
            <a:endParaRPr lang="en-US" sz="3100" kern="1100" spc="-50" dirty="0">
              <a:solidFill>
                <a:srgbClr val="DF3C06"/>
              </a:solidFill>
              <a:latin typeface="Gotham Rounded Book"/>
              <a:cs typeface="Gotham Rounded Book"/>
            </a:endParaRPr>
          </a:p>
          <a:p>
            <a:pPr>
              <a:lnSpc>
                <a:spcPct val="80000"/>
              </a:lnSpc>
            </a:pPr>
            <a:r>
              <a:rPr lang="en-US" sz="2400" kern="1100" spc="-50" dirty="0">
                <a:solidFill>
                  <a:srgbClr val="F7B385"/>
                </a:solidFill>
                <a:latin typeface="Gotham Rounded Book"/>
                <a:cs typeface="Gotham Rounded Book"/>
              </a:rPr>
              <a:t>Supporting teaching and learning</a:t>
            </a:r>
          </a:p>
        </p:txBody>
      </p:sp>
      <p:pic>
        <p:nvPicPr>
          <p:cNvPr id="7" name="Picture 2" descr="C:\Users\hopkil\AppData\Local\Microsoft\Windows\Temporary Internet Files\Content.Outlook\6CFMHS5N\placeit (1).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896105" y="1334172"/>
            <a:ext cx="2654748" cy="14960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51191" y="2371552"/>
            <a:ext cx="7609310" cy="4093428"/>
          </a:xfrm>
          <a:prstGeom prst="rect">
            <a:avLst/>
          </a:prstGeom>
          <a:noFill/>
        </p:spPr>
        <p:txBody>
          <a:bodyPr wrap="square" rtlCol="0">
            <a:spAutoFit/>
          </a:bodyPr>
          <a:lstStyle/>
          <a:p>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We are planning a number of resources to support teaching and learning. These include:</a:t>
            </a:r>
          </a:p>
          <a:p>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Teacher Guidance</a:t>
            </a:r>
          </a:p>
          <a:p>
            <a:pPr marL="28575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Course plans</a:t>
            </a:r>
          </a:p>
          <a:p>
            <a:pPr marL="28575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Factsheets on set products</a:t>
            </a:r>
          </a:p>
          <a:p>
            <a:pPr marL="285750" indent="-285750">
              <a:buFont typeface="Arial" panose="020B0604020202020204" pitchFamily="34" charset="0"/>
              <a:buChar char="•"/>
            </a:pP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Digital resources on specific topics e.g. </a:t>
            </a:r>
            <a:r>
              <a:rPr lang="en-GB" sz="2000" i="1" dirty="0" smtClean="0">
                <a:latin typeface="Arial" panose="020B0604020202020204" pitchFamily="34" charset="0"/>
                <a:cs typeface="Arial" panose="020B0604020202020204" pitchFamily="34" charset="0"/>
              </a:rPr>
              <a:t>News, TV Drama</a:t>
            </a:r>
            <a:endParaRPr lang="en-GB" sz="20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000" dirty="0" smtClean="0">
                <a:latin typeface="Arial" panose="020B0604020202020204" pitchFamily="34" charset="0"/>
                <a:cs typeface="Arial" panose="020B0604020202020204" pitchFamily="34" charset="0"/>
              </a:rPr>
              <a:t>Text book</a:t>
            </a:r>
          </a:p>
        </p:txBody>
      </p:sp>
    </p:spTree>
    <p:extLst>
      <p:ext uri="{BB962C8B-B14F-4D97-AF65-F5344CB8AC3E}">
        <p14:creationId xmlns:p14="http://schemas.microsoft.com/office/powerpoint/2010/main" val="2509267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1"/>
            <a:ext cx="12169775"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54070" y="1334172"/>
            <a:ext cx="11072873" cy="769441"/>
          </a:xfrm>
          <a:prstGeom prst="rect">
            <a:avLst/>
          </a:prstGeom>
          <a:noFill/>
        </p:spPr>
        <p:txBody>
          <a:bodyPr wrap="square" rtlCol="0">
            <a:spAutoFit/>
          </a:bodyPr>
          <a:lstStyle/>
          <a:p>
            <a:pPr>
              <a:lnSpc>
                <a:spcPct val="80000"/>
              </a:lnSpc>
            </a:pPr>
            <a:r>
              <a:rPr lang="en-US" sz="3100" kern="1100" spc="-50" dirty="0" smtClean="0">
                <a:solidFill>
                  <a:srgbClr val="DF3C06"/>
                </a:solidFill>
                <a:latin typeface="Gotham Rounded Book"/>
                <a:cs typeface="Gotham Rounded Book"/>
              </a:rPr>
              <a:t>Resources for Teachers</a:t>
            </a:r>
          </a:p>
          <a:p>
            <a:pPr>
              <a:lnSpc>
                <a:spcPct val="80000"/>
              </a:lnSpc>
            </a:pPr>
            <a:r>
              <a:rPr lang="en-US" sz="2400" kern="1100" spc="-50" dirty="0" smtClean="0">
                <a:solidFill>
                  <a:srgbClr val="F7B385"/>
                </a:solidFill>
                <a:latin typeface="Gotham Rounded Book"/>
                <a:cs typeface="Gotham Rounded Book"/>
              </a:rPr>
              <a:t>Supporting </a:t>
            </a:r>
            <a:r>
              <a:rPr lang="en-US" sz="2400" kern="1100" spc="-50" dirty="0">
                <a:solidFill>
                  <a:srgbClr val="F7B385"/>
                </a:solidFill>
                <a:latin typeface="Gotham Rounded Book"/>
                <a:cs typeface="Gotham Rounded Book"/>
              </a:rPr>
              <a:t>teaching and learning</a:t>
            </a:r>
          </a:p>
        </p:txBody>
      </p:sp>
      <p:pic>
        <p:nvPicPr>
          <p:cNvPr id="7" name="Picture 2" descr="C:\Users\hopkil\AppData\Local\Microsoft\Windows\Temporary Internet Files\Content.Outlook\6CFMHS5N\placeit (1).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896105" y="1334172"/>
            <a:ext cx="2654748" cy="14960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51191" y="3229269"/>
            <a:ext cx="10878629" cy="3354765"/>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Visit our website to access qualification information and download key documents. </a:t>
            </a:r>
          </a:p>
          <a:p>
            <a:endParaRPr lang="en-GB" sz="2000" dirty="0">
              <a:latin typeface="Bliss-Light"/>
              <a:cs typeface="Arial" panose="020B0604020202020204" pitchFamily="34" charset="0"/>
            </a:endParaRPr>
          </a:p>
          <a:p>
            <a:r>
              <a:rPr lang="en-GB" sz="2000" dirty="0" smtClean="0">
                <a:latin typeface="Bliss-Light"/>
                <a:cs typeface="Arial" panose="020B0604020202020204" pitchFamily="34" charset="0"/>
              </a:rPr>
              <a:t>eduqas.co.uk/qualifications/media-studies </a:t>
            </a:r>
          </a:p>
          <a:p>
            <a:endParaRPr lang="en-GB" sz="2000" dirty="0">
              <a:latin typeface="Bliss-Light"/>
              <a:cs typeface="Arial" panose="020B0604020202020204" pitchFamily="34" charset="0"/>
            </a:endParaRPr>
          </a:p>
          <a:p>
            <a:endParaRPr lang="en-GB" sz="2000" dirty="0" smtClean="0">
              <a:latin typeface="Arial" panose="020B0604020202020204" pitchFamily="34" charset="0"/>
              <a:cs typeface="Arial" panose="020B0604020202020204" pitchFamily="34" charset="0"/>
            </a:endParaRPr>
          </a:p>
          <a:p>
            <a:r>
              <a:rPr lang="en-GB" sz="2000" dirty="0" smtClean="0">
                <a:latin typeface="Arial" panose="020B0604020202020204" pitchFamily="34" charset="0"/>
                <a:cs typeface="Arial" panose="020B0604020202020204" pitchFamily="34" charset="0"/>
              </a:rPr>
              <a:t>Free Eduqas digital resources to support the teaching and learning of a broad range of subjects.</a:t>
            </a:r>
          </a:p>
          <a:p>
            <a:endParaRPr lang="en-GB" sz="2000" dirty="0" smtClean="0">
              <a:solidFill>
                <a:schemeClr val="bg1">
                  <a:lumMod val="50000"/>
                </a:schemeClr>
              </a:solidFill>
              <a:latin typeface="Arial" panose="020B0604020202020204" pitchFamily="34" charset="0"/>
              <a:cs typeface="Arial" panose="020B0604020202020204" pitchFamily="34" charset="0"/>
            </a:endParaRPr>
          </a:p>
          <a:p>
            <a:r>
              <a:rPr lang="en-GB" sz="2000" dirty="0">
                <a:solidFill>
                  <a:schemeClr val="bg1">
                    <a:lumMod val="50000"/>
                  </a:schemeClr>
                </a:solidFill>
                <a:latin typeface="Arial" panose="020B0604020202020204" pitchFamily="34" charset="0"/>
                <a:cs typeface="Arial" panose="020B0604020202020204" pitchFamily="34" charset="0"/>
                <a:hlinkClick r:id="rId4"/>
              </a:rPr>
              <a:t>resources.eduqas.co.uk</a:t>
            </a:r>
            <a:endParaRPr lang="en-GB" sz="2000" dirty="0">
              <a:solidFill>
                <a:schemeClr val="bg1">
                  <a:lumMod val="50000"/>
                </a:schemeClr>
              </a:solidFill>
              <a:latin typeface="Arial" panose="020B0604020202020204" pitchFamily="34" charset="0"/>
              <a:cs typeface="Arial" panose="020B0604020202020204" pitchFamily="34" charset="0"/>
            </a:endParaRPr>
          </a:p>
          <a:p>
            <a:endParaRPr lang="en-GB" sz="1600" dirty="0" smtClean="0">
              <a:solidFill>
                <a:schemeClr val="bg1">
                  <a:lumMod val="50000"/>
                </a:schemeClr>
              </a:solidFill>
              <a:latin typeface="Arial" panose="020B0604020202020204" pitchFamily="34" charset="0"/>
              <a:cs typeface="Arial" panose="020B0604020202020204" pitchFamily="34" charset="0"/>
            </a:endParaRPr>
          </a:p>
          <a:p>
            <a:endParaRPr lang="en-GB" sz="1600" dirty="0" smtClean="0">
              <a:solidFill>
                <a:schemeClr val="bg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78120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3224"/>
            <a:ext cx="12169775" cy="5674471"/>
          </a:xfrm>
          <a:prstGeom prst="rect">
            <a:avLst/>
          </a:prstGeom>
          <a:solidFill>
            <a:srgbClr val="D75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5171" y="5877272"/>
            <a:ext cx="1548225" cy="796298"/>
          </a:xfrm>
          <a:prstGeom prst="rect">
            <a:avLst/>
          </a:prstGeom>
        </p:spPr>
      </p:pic>
      <p:sp>
        <p:nvSpPr>
          <p:cNvPr id="4" name="TextBox 3"/>
          <p:cNvSpPr txBox="1"/>
          <p:nvPr/>
        </p:nvSpPr>
        <p:spPr>
          <a:xfrm>
            <a:off x="594079" y="580571"/>
            <a:ext cx="10575205" cy="3416320"/>
          </a:xfrm>
          <a:prstGeom prst="rect">
            <a:avLst/>
          </a:prstGeom>
          <a:noFill/>
        </p:spPr>
        <p:txBody>
          <a:bodyPr wrap="square" rtlCol="0">
            <a:spAutoFit/>
          </a:bodyPr>
          <a:lstStyle/>
          <a:p>
            <a:r>
              <a:rPr lang="en-GB" sz="2400" dirty="0">
                <a:solidFill>
                  <a:schemeClr val="bg1"/>
                </a:solidFill>
                <a:latin typeface="Century Gothic" panose="020B0502020202020204" pitchFamily="34" charset="0"/>
              </a:rPr>
              <a:t>We are here to support you in the delivery of the new qualifications.</a:t>
            </a:r>
          </a:p>
          <a:p>
            <a:endParaRPr lang="en-GB" sz="2400" dirty="0">
              <a:solidFill>
                <a:schemeClr val="bg1"/>
              </a:solidFill>
              <a:latin typeface="Century Gothic" panose="020B0502020202020204" pitchFamily="34" charset="0"/>
            </a:endParaRPr>
          </a:p>
          <a:p>
            <a:r>
              <a:rPr lang="en-GB" sz="2400" dirty="0" smtClean="0">
                <a:solidFill>
                  <a:schemeClr val="bg1"/>
                </a:solidFill>
                <a:latin typeface="Century Gothic" panose="020B0502020202020204" pitchFamily="34" charset="0"/>
              </a:rPr>
              <a:t>Jo Johnson</a:t>
            </a:r>
            <a:endParaRPr lang="en-GB" sz="2400" dirty="0">
              <a:solidFill>
                <a:schemeClr val="bg1"/>
              </a:solidFill>
              <a:latin typeface="Century Gothic" panose="020B0502020202020204" pitchFamily="34" charset="0"/>
            </a:endParaRPr>
          </a:p>
          <a:p>
            <a:r>
              <a:rPr lang="en-GB" sz="2400" dirty="0">
                <a:solidFill>
                  <a:schemeClr val="bg1"/>
                </a:solidFill>
                <a:latin typeface="Century Gothic" panose="020B0502020202020204" pitchFamily="34" charset="0"/>
              </a:rPr>
              <a:t>Subject Officer</a:t>
            </a:r>
          </a:p>
          <a:p>
            <a:r>
              <a:rPr lang="en-GB" sz="2400" dirty="0" smtClean="0">
                <a:solidFill>
                  <a:schemeClr val="bg1"/>
                </a:solidFill>
                <a:latin typeface="Century Gothic" panose="020B0502020202020204" pitchFamily="34" charset="0"/>
              </a:rPr>
              <a:t>Jo.johnson@eduqas.co.uk</a:t>
            </a:r>
            <a:endParaRPr lang="en-GB" sz="2400" dirty="0">
              <a:solidFill>
                <a:schemeClr val="bg1"/>
              </a:solidFill>
              <a:latin typeface="Century Gothic" panose="020B0502020202020204" pitchFamily="34" charset="0"/>
            </a:endParaRPr>
          </a:p>
          <a:p>
            <a:endParaRPr lang="en-GB" sz="2400" dirty="0" smtClean="0">
              <a:solidFill>
                <a:schemeClr val="bg1"/>
              </a:solidFill>
              <a:latin typeface="Century Gothic" panose="020B0502020202020204" pitchFamily="34" charset="0"/>
            </a:endParaRPr>
          </a:p>
          <a:p>
            <a:r>
              <a:rPr lang="en-GB" sz="2400" dirty="0" smtClean="0">
                <a:solidFill>
                  <a:schemeClr val="bg1"/>
                </a:solidFill>
                <a:latin typeface="Century Gothic" panose="020B0502020202020204" pitchFamily="34" charset="0"/>
              </a:rPr>
              <a:t>Sally Quinn</a:t>
            </a:r>
            <a:endParaRPr lang="en-GB" sz="2400" dirty="0">
              <a:solidFill>
                <a:schemeClr val="bg1"/>
              </a:solidFill>
              <a:latin typeface="Century Gothic" panose="020B0502020202020204" pitchFamily="34" charset="0"/>
            </a:endParaRPr>
          </a:p>
          <a:p>
            <a:r>
              <a:rPr lang="en-GB" sz="2400" dirty="0">
                <a:solidFill>
                  <a:schemeClr val="bg1"/>
                </a:solidFill>
                <a:latin typeface="Century Gothic" panose="020B0502020202020204" pitchFamily="34" charset="0"/>
              </a:rPr>
              <a:t>Subject Support Officer</a:t>
            </a:r>
          </a:p>
          <a:p>
            <a:r>
              <a:rPr lang="en-GB" sz="2400" dirty="0" smtClean="0">
                <a:solidFill>
                  <a:schemeClr val="bg1"/>
                </a:solidFill>
                <a:latin typeface="Century Gothic" panose="020B0502020202020204" pitchFamily="34" charset="0"/>
                <a:hlinkClick r:id="rId3"/>
              </a:rPr>
              <a:t>Sally.quinn</a:t>
            </a:r>
            <a:r>
              <a:rPr lang="en-GB" sz="2400" dirty="0" smtClean="0">
                <a:solidFill>
                  <a:schemeClr val="bg1"/>
                </a:solidFill>
                <a:latin typeface="Century Gothic" panose="020B0502020202020204" pitchFamily="34" charset="0"/>
                <a:hlinkClick r:id="rId3"/>
              </a:rPr>
              <a:t>@eduqas.co.uk</a:t>
            </a:r>
            <a:endParaRPr lang="en-GB" sz="24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2934235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3224"/>
            <a:ext cx="12169775" cy="5674471"/>
          </a:xfrm>
          <a:prstGeom prst="rect">
            <a:avLst/>
          </a:prstGeom>
          <a:solidFill>
            <a:srgbClr val="D75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409582" y="332659"/>
            <a:ext cx="10133487" cy="769441"/>
          </a:xfrm>
          <a:prstGeom prst="rect">
            <a:avLst/>
          </a:prstGeom>
          <a:noFill/>
        </p:spPr>
        <p:txBody>
          <a:bodyPr wrap="square" rtlCol="0">
            <a:spAutoFit/>
          </a:bodyPr>
          <a:lstStyle/>
          <a:p>
            <a:r>
              <a:rPr lang="en-GB" sz="4400" dirty="0" smtClean="0">
                <a:solidFill>
                  <a:schemeClr val="bg1"/>
                </a:solidFill>
                <a:latin typeface="Gotham Rounded Light" pitchFamily="50" charset="0"/>
              </a:rPr>
              <a:t>Any questions?</a:t>
            </a:r>
            <a:endParaRPr lang="en-GB" sz="4400" dirty="0">
              <a:solidFill>
                <a:schemeClr val="bg1"/>
              </a:solidFill>
              <a:latin typeface="Gotham Rounded Light" pitchFamily="50" charset="0"/>
            </a:endParaRPr>
          </a:p>
        </p:txBody>
      </p:sp>
      <p:sp>
        <p:nvSpPr>
          <p:cNvPr id="4" name="TextBox 3"/>
          <p:cNvSpPr txBox="1"/>
          <p:nvPr/>
        </p:nvSpPr>
        <p:spPr>
          <a:xfrm>
            <a:off x="409581" y="1253954"/>
            <a:ext cx="11637970" cy="830997"/>
          </a:xfrm>
          <a:prstGeom prst="rect">
            <a:avLst/>
          </a:prstGeom>
          <a:noFill/>
        </p:spPr>
        <p:txBody>
          <a:bodyPr wrap="square" rtlCol="0">
            <a:spAutoFit/>
          </a:bodyPr>
          <a:lstStyle/>
          <a:p>
            <a:r>
              <a:rPr lang="en-GB" sz="2400" dirty="0" smtClean="0">
                <a:solidFill>
                  <a:schemeClr val="bg1"/>
                </a:solidFill>
                <a:latin typeface="Bliss 2 Light" pitchFamily="50" charset="0"/>
              </a:rPr>
              <a:t>We will now be answering your questions. Please submit  any questions you may have.</a:t>
            </a:r>
          </a:p>
          <a:p>
            <a:r>
              <a:rPr lang="en-GB" sz="2400" dirty="0" smtClean="0">
                <a:solidFill>
                  <a:schemeClr val="bg1"/>
                </a:solidFill>
                <a:latin typeface="Bliss 2 Light" pitchFamily="50" charset="0"/>
              </a:rPr>
              <a:t>Feedback is also welcome, use the feedback section to let us know how we’ve done.</a:t>
            </a:r>
            <a:endParaRPr lang="en-GB" sz="2400" dirty="0">
              <a:solidFill>
                <a:schemeClr val="bg1"/>
              </a:solidFill>
              <a:latin typeface="Bliss 2 Light" pitchFamily="50"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95171" y="5877272"/>
            <a:ext cx="1548225" cy="796298"/>
          </a:xfrm>
          <a:prstGeom prst="rect">
            <a:avLst/>
          </a:prstGeom>
        </p:spPr>
      </p:pic>
    </p:spTree>
    <p:extLst>
      <p:ext uri="{BB962C8B-B14F-4D97-AF65-F5344CB8AC3E}">
        <p14:creationId xmlns:p14="http://schemas.microsoft.com/office/powerpoint/2010/main" val="3880552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064329" y="157657"/>
            <a:ext cx="7105446" cy="1046163"/>
          </a:xfrm>
        </p:spPr>
        <p:txBody>
          <a:bodyPr/>
          <a:lstStyle/>
          <a:p>
            <a:r>
              <a:rPr lang="en-GB" dirty="0" smtClean="0">
                <a:solidFill>
                  <a:schemeClr val="bg1"/>
                </a:solidFill>
              </a:rPr>
              <a:t>Overview of Specification</a:t>
            </a:r>
            <a:endParaRPr lang="en-GB" dirty="0">
              <a:solidFill>
                <a:schemeClr val="bg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469794463"/>
              </p:ext>
            </p:extLst>
          </p:nvPr>
        </p:nvGraphicFramePr>
        <p:xfrm>
          <a:off x="189660" y="1033154"/>
          <a:ext cx="11833239" cy="5653543"/>
        </p:xfrm>
        <a:graphic>
          <a:graphicData uri="http://schemas.openxmlformats.org/drawingml/2006/table">
            <a:tbl>
              <a:tblPr firstRow="1" bandRow="1">
                <a:tableStyleId>{93296810-A885-4BE3-A3E7-6D5BEEA58F35}</a:tableStyleId>
              </a:tblPr>
              <a:tblGrid>
                <a:gridCol w="1950543"/>
                <a:gridCol w="4972821"/>
                <a:gridCol w="4909875"/>
              </a:tblGrid>
              <a:tr h="372920">
                <a:tc>
                  <a:txBody>
                    <a:bodyPr/>
                    <a:lstStyle/>
                    <a:p>
                      <a:pPr algn="ctr"/>
                      <a:r>
                        <a:rPr lang="es-ES" sz="2000" b="1" dirty="0" err="1" smtClean="0"/>
                        <a:t>Component</a:t>
                      </a:r>
                      <a:endParaRPr lang="es-ES" sz="2000" b="1" dirty="0"/>
                    </a:p>
                  </a:txBody>
                  <a:tcPr marL="121698" marR="121698"/>
                </a:tc>
                <a:tc>
                  <a:txBody>
                    <a:bodyPr/>
                    <a:lstStyle/>
                    <a:p>
                      <a:pPr algn="ctr"/>
                      <a:r>
                        <a:rPr lang="es-ES" sz="2000" dirty="0" smtClean="0"/>
                        <a:t>AS Media </a:t>
                      </a:r>
                      <a:r>
                        <a:rPr lang="es-ES" sz="2000" dirty="0" err="1" smtClean="0"/>
                        <a:t>Studies</a:t>
                      </a:r>
                      <a:endParaRPr lang="es-ES" sz="2000" b="1" dirty="0"/>
                    </a:p>
                  </a:txBody>
                  <a:tcPr marL="121698" marR="121698"/>
                </a:tc>
                <a:tc>
                  <a:txBody>
                    <a:bodyPr/>
                    <a:lstStyle/>
                    <a:p>
                      <a:pPr algn="ctr"/>
                      <a:r>
                        <a:rPr lang="es-ES" sz="2000" dirty="0" smtClean="0"/>
                        <a:t>A </a:t>
                      </a:r>
                      <a:r>
                        <a:rPr lang="es-ES" sz="2000" dirty="0" err="1" smtClean="0"/>
                        <a:t>level</a:t>
                      </a:r>
                      <a:r>
                        <a:rPr lang="es-ES" sz="2000" baseline="0" dirty="0" smtClean="0"/>
                        <a:t> Media </a:t>
                      </a:r>
                      <a:r>
                        <a:rPr lang="es-ES" sz="2000" baseline="0" dirty="0" err="1" smtClean="0"/>
                        <a:t>Studies</a:t>
                      </a:r>
                      <a:endParaRPr lang="es-ES" sz="2000" b="1" dirty="0"/>
                    </a:p>
                  </a:txBody>
                  <a:tcPr marL="121698" marR="121698"/>
                </a:tc>
              </a:tr>
              <a:tr h="1329573">
                <a:tc rowSpan="2">
                  <a:txBody>
                    <a:bodyPr/>
                    <a:lstStyle/>
                    <a:p>
                      <a:pPr algn="ctr"/>
                      <a:r>
                        <a:rPr lang="en-GB" sz="2000" b="1" dirty="0" smtClean="0"/>
                        <a:t>One</a:t>
                      </a:r>
                    </a:p>
                    <a:p>
                      <a:endParaRPr lang="en-GB" sz="2000" dirty="0" smtClean="0"/>
                    </a:p>
                  </a:txBody>
                  <a:tcPr marL="121698" marR="121698"/>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2000" b="1" dirty="0" smtClean="0"/>
                        <a:t>Investigating the Media</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2000" b="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sz="2000" b="0" dirty="0" smtClean="0"/>
                        <a:t>Written exam: 1.5</a:t>
                      </a:r>
                      <a:r>
                        <a:rPr lang="en-GB" sz="2000" b="0" baseline="0" dirty="0" smtClean="0"/>
                        <a:t> hours</a:t>
                      </a:r>
                      <a:r>
                        <a:rPr lang="en-GB" sz="2000" b="0" dirty="0" smtClean="0"/>
                        <a:t> </a:t>
                      </a:r>
                      <a:r>
                        <a:rPr lang="en-GB" sz="2000" b="0" kern="1200" dirty="0" smtClean="0">
                          <a:effectLst/>
                        </a:rPr>
                        <a:t>(35%)</a:t>
                      </a:r>
                      <a:endParaRPr lang="en-GB" sz="2000" dirty="0" smtClean="0"/>
                    </a:p>
                  </a:txBody>
                  <a:tcPr marL="121698" marR="121698"/>
                </a:tc>
                <a:tc>
                  <a:txBody>
                    <a:bodyPr/>
                    <a:lstStyle/>
                    <a:p>
                      <a:r>
                        <a:rPr lang="en-GB" sz="2000" b="1" kern="1200" dirty="0" smtClean="0">
                          <a:effectLst/>
                        </a:rPr>
                        <a:t>Media Products, Industries &amp; Audiences</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b="0" kern="1200" dirty="0" smtClean="0">
                          <a:solidFill>
                            <a:schemeClr val="tx1"/>
                          </a:solidFill>
                          <a:effectLst/>
                        </a:rPr>
                        <a:t>Written exam: 2 hours (35%)</a:t>
                      </a:r>
                    </a:p>
                  </a:txBody>
                  <a:tcPr marL="121698" marR="121698"/>
                </a:tc>
              </a:tr>
              <a:tr h="709448">
                <a:tc vMerge="1">
                  <a:txBody>
                    <a:bodyPr/>
                    <a:lstStyle/>
                    <a:p>
                      <a:endParaRPr lang="en-GB" sz="2000" dirty="0" smtClean="0"/>
                    </a:p>
                  </a:txBody>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2000" dirty="0" smtClean="0"/>
                        <a:t>Range of forms &amp; products studied in relation to k</a:t>
                      </a:r>
                      <a:r>
                        <a:rPr lang="en-GB" sz="2000" baseline="0" dirty="0" smtClean="0"/>
                        <a:t>ey aspects of the theoretical framework.</a:t>
                      </a:r>
                      <a:endParaRPr lang="en-GB" sz="2000" dirty="0" smtClean="0"/>
                    </a:p>
                  </a:txBody>
                  <a:tcPr marL="121698" marR="121698"/>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GB" sz="2000" b="0" kern="1200" dirty="0" smtClean="0">
                        <a:solidFill>
                          <a:schemeClr val="tx1"/>
                        </a:solidFill>
                        <a:effectLst/>
                      </a:endParaRPr>
                    </a:p>
                  </a:txBody>
                  <a:tcPr/>
                </a:tc>
              </a:tr>
              <a:tr h="1184530">
                <a:tc rowSpan="2">
                  <a:txBody>
                    <a:bodyPr/>
                    <a:lstStyle/>
                    <a:p>
                      <a:pPr marL="0" indent="0" algn="ctr">
                        <a:buFont typeface="Arial" panose="020B0604020202020204" pitchFamily="34" charset="0"/>
                        <a:buNone/>
                      </a:pPr>
                      <a:r>
                        <a:rPr lang="en-GB" sz="2000" b="1" dirty="0" smtClean="0"/>
                        <a:t>Two</a:t>
                      </a:r>
                    </a:p>
                    <a:p>
                      <a:pPr marL="0" indent="0" algn="l">
                        <a:buFont typeface="Arial" panose="020B0604020202020204" pitchFamily="34" charset="0"/>
                        <a:buNone/>
                      </a:pPr>
                      <a:endParaRPr lang="en-GB" sz="2000" b="0" dirty="0" smtClean="0"/>
                    </a:p>
                  </a:txBody>
                  <a:tcPr marL="121698" marR="121698"/>
                </a:tc>
                <a:tc>
                  <a:txBody>
                    <a:bodyPr/>
                    <a:lstStyle/>
                    <a:p>
                      <a:r>
                        <a:rPr lang="en-GB" sz="2000" b="1" dirty="0" smtClean="0"/>
                        <a:t>Investigating Media Forms and Products </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dirty="0" smtClean="0"/>
                        <a:t>Written exam: 2 hours (40%)</a:t>
                      </a:r>
                    </a:p>
                  </a:txBody>
                  <a:tcPr marL="121698" marR="121698"/>
                </a:tc>
                <a:tc>
                  <a:txBody>
                    <a:bodyPr/>
                    <a:lstStyle/>
                    <a:p>
                      <a:r>
                        <a:rPr lang="en-GB" sz="2000" b="1" kern="1200" dirty="0" smtClean="0">
                          <a:effectLst/>
                        </a:rPr>
                        <a:t>Media Forms and Products in Depth</a:t>
                      </a:r>
                    </a:p>
                    <a:p>
                      <a:pPr marL="0" marR="0" indent="0" algn="l" defTabSz="457200" rtl="0" eaLnBrk="1" fontAlgn="auto" latinLnBrk="0" hangingPunct="1">
                        <a:lnSpc>
                          <a:spcPct val="100000"/>
                        </a:lnSpc>
                        <a:spcBef>
                          <a:spcPts val="0"/>
                        </a:spcBef>
                        <a:spcAft>
                          <a:spcPts val="0"/>
                        </a:spcAft>
                        <a:buClrTx/>
                        <a:buSzTx/>
                        <a:buFontTx/>
                        <a:buNone/>
                        <a:tabLst/>
                        <a:defRPr/>
                      </a:pPr>
                      <a:r>
                        <a:rPr lang="en-GB" sz="2000" kern="1200" dirty="0" smtClean="0">
                          <a:effectLst/>
                        </a:rPr>
                        <a:t>Written exam: 2.5</a:t>
                      </a:r>
                      <a:r>
                        <a:rPr lang="en-GB" sz="2000" kern="1200" baseline="0" dirty="0" smtClean="0">
                          <a:effectLst/>
                        </a:rPr>
                        <a:t> </a:t>
                      </a:r>
                      <a:r>
                        <a:rPr lang="en-GB" sz="2000" kern="1200" dirty="0" smtClean="0">
                          <a:effectLst/>
                        </a:rPr>
                        <a:t>hours (40%)</a:t>
                      </a:r>
                      <a:endParaRPr lang="en-GB" sz="2000" dirty="0" smtClean="0"/>
                    </a:p>
                  </a:txBody>
                  <a:tcPr marL="121698" marR="121698"/>
                </a:tc>
              </a:tr>
              <a:tr h="723112">
                <a:tc vMerge="1">
                  <a:txBody>
                    <a:bodyPr/>
                    <a:lstStyle/>
                    <a:p>
                      <a:pPr marL="0" indent="0" algn="l">
                        <a:buFont typeface="Arial" panose="020B0604020202020204" pitchFamily="34" charset="0"/>
                        <a:buNone/>
                      </a:pPr>
                      <a:endParaRPr lang="en-GB" sz="2000" b="0" dirty="0" smtClean="0"/>
                    </a:p>
                  </a:txBody>
                  <a:tcPr/>
                </a:tc>
                <a:tc gridSpan="2">
                  <a:txBody>
                    <a:bodyPr/>
                    <a:lstStyle/>
                    <a:p>
                      <a:pPr marL="0" indent="0" algn="ctr">
                        <a:buFont typeface="Arial" panose="020B0604020202020204" pitchFamily="34" charset="0"/>
                        <a:buNone/>
                      </a:pPr>
                      <a:r>
                        <a:rPr lang="en-GB" sz="2000" b="0" dirty="0" smtClean="0"/>
                        <a:t>Three</a:t>
                      </a:r>
                      <a:r>
                        <a:rPr lang="en-GB" sz="2000" b="0" baseline="0" dirty="0" smtClean="0"/>
                        <a:t> forms studied in depth in relation to all aspects </a:t>
                      </a:r>
                      <a:r>
                        <a:rPr lang="en-GB" sz="2000" baseline="0" dirty="0" smtClean="0"/>
                        <a:t>of the theoretical framework.</a:t>
                      </a:r>
                      <a:endParaRPr lang="en-GB" sz="2000" dirty="0" smtClean="0"/>
                    </a:p>
                  </a:txBody>
                  <a:tcPr marL="121698" marR="121698"/>
                </a:tc>
                <a:tc hMerge="1">
                  <a:txBody>
                    <a:bodyPr/>
                    <a:lstStyle/>
                    <a:p>
                      <a:pPr marL="342900" indent="-342900">
                        <a:buFont typeface="Arial" panose="020B0604020202020204" pitchFamily="34" charset="0"/>
                        <a:buChar char="•"/>
                      </a:pPr>
                      <a:endParaRPr lang="en-GB" sz="2000" dirty="0" smtClean="0"/>
                    </a:p>
                  </a:txBody>
                  <a:tcPr/>
                </a:tc>
              </a:tr>
              <a:tr h="1184530">
                <a:tc>
                  <a:txBody>
                    <a:bodyPr/>
                    <a:lstStyle/>
                    <a:p>
                      <a:pPr marL="0" indent="0" algn="ctr">
                        <a:buFont typeface="Arial" panose="020B0604020202020204" pitchFamily="34" charset="0"/>
                        <a:buNone/>
                      </a:pPr>
                      <a:r>
                        <a:rPr lang="en-GB" sz="2000" b="1" dirty="0" smtClean="0"/>
                        <a:t>Three</a:t>
                      </a:r>
                    </a:p>
                    <a:p>
                      <a:pPr marL="0" indent="0" algn="l">
                        <a:buFont typeface="Arial" panose="020B0604020202020204" pitchFamily="34" charset="0"/>
                        <a:buNone/>
                      </a:pPr>
                      <a:endParaRPr lang="en-GB" sz="2000" b="0" dirty="0" smtClean="0"/>
                    </a:p>
                    <a:p>
                      <a:pPr marL="0" indent="0" algn="l">
                        <a:buFont typeface="Arial" panose="020B0604020202020204" pitchFamily="34" charset="0"/>
                        <a:buNone/>
                      </a:pPr>
                      <a:endParaRPr lang="en-GB" sz="2000" b="0" dirty="0" smtClean="0"/>
                    </a:p>
                    <a:p>
                      <a:pPr marL="0" indent="0" algn="ctr">
                        <a:buFont typeface="Arial" panose="020B0604020202020204" pitchFamily="34" charset="0"/>
                        <a:buNone/>
                      </a:pPr>
                      <a:endParaRPr lang="en-GB" sz="2000" b="0" dirty="0" smtClean="0"/>
                    </a:p>
                  </a:txBody>
                  <a:tcPr marL="121698" marR="121698"/>
                </a:tc>
                <a:tc>
                  <a:txBody>
                    <a:bodyPr/>
                    <a:lstStyle/>
                    <a:p>
                      <a:r>
                        <a:rPr lang="en-GB" sz="2000" b="1" kern="1200" dirty="0" smtClean="0">
                          <a:effectLst/>
                        </a:rPr>
                        <a:t>Media Production</a:t>
                      </a:r>
                    </a:p>
                    <a:p>
                      <a:endParaRPr lang="en-GB" sz="2000" b="1" kern="1200" dirty="0" smtClean="0">
                        <a:effectLst/>
                      </a:endParaRPr>
                    </a:p>
                    <a:p>
                      <a:r>
                        <a:rPr lang="en-GB" sz="2000" kern="1200" dirty="0" smtClean="0">
                          <a:effectLst/>
                        </a:rPr>
                        <a:t>Non-exam assessment</a:t>
                      </a:r>
                      <a:r>
                        <a:rPr lang="en-GB" sz="2000" kern="1200" baseline="0" dirty="0" smtClean="0">
                          <a:effectLst/>
                        </a:rPr>
                        <a:t> </a:t>
                      </a:r>
                      <a:r>
                        <a:rPr lang="en-GB" sz="2000" kern="1200" dirty="0" smtClean="0">
                          <a:effectLst/>
                        </a:rPr>
                        <a:t>(30%)</a:t>
                      </a:r>
                    </a:p>
                    <a:p>
                      <a:pPr marL="342900" indent="-342900">
                        <a:buFont typeface="Arial" panose="020B0604020202020204" pitchFamily="34" charset="0"/>
                        <a:buChar char="•"/>
                      </a:pPr>
                      <a:endParaRPr lang="en-GB" sz="2000" dirty="0" smtClean="0"/>
                    </a:p>
                  </a:txBody>
                  <a:tcPr marL="121698" marR="121698"/>
                </a:tc>
                <a:tc>
                  <a:txBody>
                    <a:bodyPr/>
                    <a:lstStyle/>
                    <a:p>
                      <a:pPr algn="l"/>
                      <a:r>
                        <a:rPr lang="en-GB" sz="2000" b="1" kern="1200" dirty="0" smtClean="0">
                          <a:effectLst/>
                        </a:rPr>
                        <a:t>Cross-Media Production</a:t>
                      </a:r>
                    </a:p>
                    <a:p>
                      <a:pPr algn="l"/>
                      <a:endParaRPr lang="en-GB" sz="2000" b="1" kern="1200" dirty="0" smtClean="0">
                        <a:effectLst/>
                      </a:endParaRPr>
                    </a:p>
                    <a:p>
                      <a:pPr algn="l"/>
                      <a:r>
                        <a:rPr lang="en-GB" sz="2000" kern="1200" dirty="0" smtClean="0">
                          <a:effectLst/>
                        </a:rPr>
                        <a:t>Non-exam assessment</a:t>
                      </a:r>
                      <a:r>
                        <a:rPr lang="en-GB" sz="2000" kern="1200" baseline="0" dirty="0" smtClean="0">
                          <a:effectLst/>
                        </a:rPr>
                        <a:t> </a:t>
                      </a:r>
                      <a:r>
                        <a:rPr lang="en-GB" sz="2000" kern="1200" dirty="0" smtClean="0">
                          <a:effectLst/>
                        </a:rPr>
                        <a:t>(30%)</a:t>
                      </a:r>
                    </a:p>
                    <a:p>
                      <a:pPr algn="l"/>
                      <a:endParaRPr lang="en-GB" dirty="0"/>
                    </a:p>
                  </a:txBody>
                  <a:tcPr marL="121698" marR="121698"/>
                </a:tc>
              </a:tr>
            </a:tbl>
          </a:graphicData>
        </a:graphic>
      </p:graphicFrame>
    </p:spTree>
    <p:extLst>
      <p:ext uri="{BB962C8B-B14F-4D97-AF65-F5344CB8AC3E}">
        <p14:creationId xmlns:p14="http://schemas.microsoft.com/office/powerpoint/2010/main" val="3692456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1"/>
            <a:ext cx="12169775"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808674" y="172161"/>
            <a:ext cx="6361102" cy="473976"/>
          </a:xfrm>
          <a:prstGeom prst="rect">
            <a:avLst/>
          </a:prstGeom>
          <a:noFill/>
        </p:spPr>
        <p:txBody>
          <a:bodyPr wrap="square" rtlCol="0">
            <a:spAutoFit/>
          </a:bodyPr>
          <a:lstStyle/>
          <a:p>
            <a:pPr>
              <a:lnSpc>
                <a:spcPct val="80000"/>
              </a:lnSpc>
            </a:pPr>
            <a:r>
              <a:rPr lang="en-US" sz="3100" kern="1100" spc="-50" dirty="0" smtClean="0">
                <a:solidFill>
                  <a:schemeClr val="bg1"/>
                </a:solidFill>
                <a:latin typeface="Gotham Rounded Book"/>
                <a:cs typeface="Gotham Rounded Book"/>
              </a:rPr>
              <a:t>Theoretical Framework</a:t>
            </a:r>
            <a:endParaRPr lang="en-US" sz="3100" kern="1100" spc="-50" dirty="0">
              <a:solidFill>
                <a:schemeClr val="bg1"/>
              </a:solidFill>
              <a:latin typeface="Gotham Rounded Book"/>
              <a:cs typeface="Gotham Rounded Book"/>
            </a:endParaRPr>
          </a:p>
        </p:txBody>
      </p:sp>
      <p:sp>
        <p:nvSpPr>
          <p:cNvPr id="3" name="Rectangle 2"/>
          <p:cNvSpPr/>
          <p:nvPr/>
        </p:nvSpPr>
        <p:spPr>
          <a:xfrm>
            <a:off x="345168" y="892045"/>
            <a:ext cx="11479438" cy="6001643"/>
          </a:xfrm>
          <a:prstGeom prst="rect">
            <a:avLst/>
          </a:prstGeom>
        </p:spPr>
        <p:txBody>
          <a:bodyPr wrap="square">
            <a:spAutoFit/>
          </a:bodyPr>
          <a:lstStyle/>
          <a:p>
            <a:r>
              <a:rPr lang="en-GB" sz="2400" dirty="0" smtClean="0"/>
              <a:t>The </a:t>
            </a:r>
            <a:r>
              <a:rPr lang="en-GB" sz="2400" dirty="0"/>
              <a:t>theoretical framework for analysing and creating </a:t>
            </a:r>
            <a:r>
              <a:rPr lang="en-GB" sz="2400" dirty="0" smtClean="0"/>
              <a:t>media </a:t>
            </a:r>
            <a:r>
              <a:rPr lang="en-GB" sz="2400" dirty="0"/>
              <a:t>provides learners with the tools to develop a critical understanding and appreciation of the media. </a:t>
            </a:r>
            <a:endParaRPr lang="en-GB" sz="2400" dirty="0" smtClean="0"/>
          </a:p>
          <a:p>
            <a:endParaRPr lang="en-GB" sz="2400" dirty="0"/>
          </a:p>
          <a:p>
            <a:r>
              <a:rPr lang="en-GB" sz="2400" dirty="0" smtClean="0"/>
              <a:t>The </a:t>
            </a:r>
            <a:r>
              <a:rPr lang="en-GB" sz="2400" dirty="0"/>
              <a:t>framework consists of four inter-related areas:</a:t>
            </a:r>
          </a:p>
          <a:p>
            <a:r>
              <a:rPr lang="en-GB" sz="2400" dirty="0"/>
              <a:t> </a:t>
            </a:r>
          </a:p>
          <a:p>
            <a:pPr marL="285750" lvl="0" indent="-285750">
              <a:buFont typeface="Arial" panose="020B0604020202020204" pitchFamily="34" charset="0"/>
              <a:buChar char="•"/>
            </a:pPr>
            <a:r>
              <a:rPr lang="en-GB" sz="2400" b="1" dirty="0"/>
              <a:t>media language: </a:t>
            </a:r>
            <a:r>
              <a:rPr lang="en-GB" sz="2400" dirty="0"/>
              <a:t>how the media </a:t>
            </a:r>
            <a:r>
              <a:rPr lang="en-GB" sz="2400" dirty="0" smtClean="0"/>
              <a:t>use </a:t>
            </a:r>
            <a:r>
              <a:rPr lang="en-GB" sz="2400" dirty="0"/>
              <a:t>forms, codes, conventions </a:t>
            </a:r>
            <a:r>
              <a:rPr lang="en-GB" sz="2400" dirty="0" smtClean="0"/>
              <a:t>to communicate meanings</a:t>
            </a:r>
          </a:p>
          <a:p>
            <a:pPr marL="285750" lvl="0" indent="-285750">
              <a:buFont typeface="Arial" panose="020B0604020202020204" pitchFamily="34" charset="0"/>
              <a:buChar char="•"/>
            </a:pPr>
            <a:endParaRPr lang="en-GB" sz="2400" dirty="0"/>
          </a:p>
          <a:p>
            <a:pPr marL="285750" lvl="0" indent="-285750">
              <a:buFont typeface="Arial" panose="020B0604020202020204" pitchFamily="34" charset="0"/>
              <a:buChar char="•"/>
            </a:pPr>
            <a:r>
              <a:rPr lang="en-GB" sz="2400" b="1" dirty="0"/>
              <a:t>representation:</a:t>
            </a:r>
            <a:r>
              <a:rPr lang="en-GB" sz="2400" dirty="0"/>
              <a:t> how the media portray events, issues, individuals and social </a:t>
            </a:r>
            <a:r>
              <a:rPr lang="en-GB" sz="2400" dirty="0" smtClean="0"/>
              <a:t>groups</a:t>
            </a:r>
          </a:p>
          <a:p>
            <a:pPr marL="285750" lvl="0" indent="-285750">
              <a:buFont typeface="Arial" panose="020B0604020202020204" pitchFamily="34" charset="0"/>
              <a:buChar char="•"/>
            </a:pPr>
            <a:endParaRPr lang="en-GB" sz="2400" dirty="0"/>
          </a:p>
          <a:p>
            <a:pPr marL="285750" lvl="0" indent="-285750">
              <a:buFont typeface="Arial" panose="020B0604020202020204" pitchFamily="34" charset="0"/>
              <a:buChar char="•"/>
            </a:pPr>
            <a:r>
              <a:rPr lang="en-GB" sz="2400" b="1" dirty="0"/>
              <a:t>media industries</a:t>
            </a:r>
            <a:r>
              <a:rPr lang="en-GB" sz="2400" dirty="0"/>
              <a:t>: how the media industries' processes of production, distribution and circulation affect media forms and </a:t>
            </a:r>
            <a:r>
              <a:rPr lang="en-GB" sz="2400" dirty="0" smtClean="0"/>
              <a:t>platforms</a:t>
            </a:r>
          </a:p>
          <a:p>
            <a:pPr marL="285750" lvl="0" indent="-285750">
              <a:buFont typeface="Arial" panose="020B0604020202020204" pitchFamily="34" charset="0"/>
              <a:buChar char="•"/>
            </a:pPr>
            <a:endParaRPr lang="en-GB" sz="2400" dirty="0"/>
          </a:p>
          <a:p>
            <a:pPr marL="285750" lvl="0" indent="-285750">
              <a:buFont typeface="Arial" panose="020B0604020202020204" pitchFamily="34" charset="0"/>
              <a:buChar char="•"/>
            </a:pPr>
            <a:r>
              <a:rPr lang="en-GB" sz="2400" b="1" dirty="0"/>
              <a:t>audiences:</a:t>
            </a:r>
            <a:r>
              <a:rPr lang="en-GB" sz="2400" dirty="0"/>
              <a:t> how media forms target, reach and address audiences, how audiences interpret and respond to them, and how members of audiences become producers themselves.</a:t>
            </a:r>
          </a:p>
        </p:txBody>
      </p:sp>
    </p:spTree>
    <p:extLst>
      <p:ext uri="{BB962C8B-B14F-4D97-AF65-F5344CB8AC3E}">
        <p14:creationId xmlns:p14="http://schemas.microsoft.com/office/powerpoint/2010/main" val="2293668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7078635" y="141890"/>
            <a:ext cx="5091140" cy="1046163"/>
          </a:xfrm>
        </p:spPr>
        <p:txBody>
          <a:bodyPr/>
          <a:lstStyle/>
          <a:p>
            <a:r>
              <a:rPr lang="en-GB" dirty="0" smtClean="0">
                <a:solidFill>
                  <a:schemeClr val="bg1"/>
                </a:solidFill>
              </a:rPr>
              <a:t>Contexts of Media</a:t>
            </a:r>
            <a:endParaRPr lang="en-GB" dirty="0">
              <a:solidFill>
                <a:schemeClr val="bg1"/>
              </a:solidFill>
            </a:endParaRPr>
          </a:p>
        </p:txBody>
      </p:sp>
      <p:sp>
        <p:nvSpPr>
          <p:cNvPr id="3" name="Rectangle 2"/>
          <p:cNvSpPr/>
          <p:nvPr/>
        </p:nvSpPr>
        <p:spPr>
          <a:xfrm>
            <a:off x="272772" y="889845"/>
            <a:ext cx="11687180" cy="5262979"/>
          </a:xfrm>
          <a:prstGeom prst="rect">
            <a:avLst/>
          </a:prstGeom>
        </p:spPr>
        <p:txBody>
          <a:bodyPr wrap="square">
            <a:spAutoFit/>
          </a:bodyPr>
          <a:lstStyle/>
          <a:p>
            <a:r>
              <a:rPr lang="en-GB" sz="2400" dirty="0"/>
              <a:t>Learners develop knowledge and understanding of </a:t>
            </a:r>
            <a:r>
              <a:rPr lang="en-GB" sz="2400" dirty="0" smtClean="0"/>
              <a:t>media products in relation to relevant </a:t>
            </a:r>
            <a:r>
              <a:rPr lang="en-GB" sz="2400" dirty="0"/>
              <a:t>contexts of </a:t>
            </a:r>
            <a:r>
              <a:rPr lang="en-GB" sz="2400" dirty="0" smtClean="0"/>
              <a:t>media.</a:t>
            </a:r>
            <a:endParaRPr lang="en-GB" sz="2400" dirty="0"/>
          </a:p>
          <a:p>
            <a:endParaRPr lang="en-GB" sz="2400" dirty="0"/>
          </a:p>
          <a:p>
            <a:r>
              <a:rPr lang="en-GB" sz="2400" b="1" dirty="0"/>
              <a:t>Historical </a:t>
            </a:r>
            <a:r>
              <a:rPr lang="en-GB" sz="2400" b="1" dirty="0" smtClean="0"/>
              <a:t>Contexts </a:t>
            </a:r>
            <a:r>
              <a:rPr lang="en-GB" sz="2400" dirty="0" smtClean="0"/>
              <a:t>including:</a:t>
            </a:r>
            <a:endParaRPr lang="en-GB" sz="2400" b="1" dirty="0"/>
          </a:p>
          <a:p>
            <a:pPr marL="342900" indent="-342900">
              <a:buFont typeface="Arial" panose="020B0604020202020204" pitchFamily="34" charset="0"/>
              <a:buChar char="•"/>
            </a:pPr>
            <a:r>
              <a:rPr lang="en-GB" sz="2400" dirty="0" smtClean="0"/>
              <a:t>the </a:t>
            </a:r>
            <a:r>
              <a:rPr lang="en-GB" sz="2400" dirty="0"/>
              <a:t>dynamic and historically relative nature of genre </a:t>
            </a:r>
            <a:endParaRPr lang="en-GB" sz="2400" dirty="0" smtClean="0"/>
          </a:p>
          <a:p>
            <a:pPr marL="342900" indent="-342900">
              <a:buFont typeface="Arial" panose="020B0604020202020204" pitchFamily="34" charset="0"/>
              <a:buChar char="•"/>
            </a:pPr>
            <a:r>
              <a:rPr lang="en-GB" sz="2400" dirty="0" smtClean="0"/>
              <a:t>the </a:t>
            </a:r>
            <a:r>
              <a:rPr lang="en-GB" sz="2400" dirty="0"/>
              <a:t>effect of historical context on </a:t>
            </a:r>
            <a:r>
              <a:rPr lang="en-GB" sz="2400" dirty="0" smtClean="0"/>
              <a:t>representations. </a:t>
            </a:r>
          </a:p>
          <a:p>
            <a:pPr marL="285750" indent="-285750">
              <a:buFont typeface="Arial" panose="020B0604020202020204" pitchFamily="34" charset="0"/>
              <a:buChar char="•"/>
            </a:pPr>
            <a:endParaRPr lang="en-GB" sz="2400" b="1" dirty="0"/>
          </a:p>
          <a:p>
            <a:r>
              <a:rPr lang="en-GB" sz="2400" b="1" dirty="0"/>
              <a:t>Social and Cultural </a:t>
            </a:r>
            <a:r>
              <a:rPr lang="en-GB" sz="2400" b="1" dirty="0" smtClean="0"/>
              <a:t>Contexts </a:t>
            </a:r>
            <a:r>
              <a:rPr lang="en-GB" sz="2400" dirty="0" smtClean="0"/>
              <a:t>including:</a:t>
            </a:r>
            <a:endParaRPr lang="en-GB" sz="2400" b="1" dirty="0"/>
          </a:p>
          <a:p>
            <a:pPr marL="342900" indent="-342900">
              <a:buFont typeface="Arial" panose="020B0604020202020204" pitchFamily="34" charset="0"/>
              <a:buChar char="•"/>
            </a:pPr>
            <a:r>
              <a:rPr lang="en-GB" sz="2400" dirty="0" smtClean="0"/>
              <a:t>the </a:t>
            </a:r>
            <a:r>
              <a:rPr lang="en-GB" sz="2400" dirty="0"/>
              <a:t>effect of social and cultural contexts on representations </a:t>
            </a:r>
            <a:endParaRPr lang="en-GB" sz="2400" dirty="0" smtClean="0"/>
          </a:p>
          <a:p>
            <a:pPr marL="342900" indent="-342900">
              <a:buFont typeface="Arial" panose="020B0604020202020204" pitchFamily="34" charset="0"/>
              <a:buChar char="•"/>
            </a:pPr>
            <a:r>
              <a:rPr lang="en-GB" sz="2400" dirty="0" smtClean="0"/>
              <a:t>how </a:t>
            </a:r>
            <a:r>
              <a:rPr lang="en-GB" sz="2400" dirty="0"/>
              <a:t>and why particular social </a:t>
            </a:r>
            <a:r>
              <a:rPr lang="en-GB" sz="2400" dirty="0" smtClean="0"/>
              <a:t>groups </a:t>
            </a:r>
            <a:r>
              <a:rPr lang="en-GB" sz="2400" dirty="0"/>
              <a:t>may be under-represented or </a:t>
            </a:r>
            <a:r>
              <a:rPr lang="en-GB" sz="2400" dirty="0" smtClean="0"/>
              <a:t>misrepresented. </a:t>
            </a:r>
            <a:endParaRPr lang="en-GB" sz="2400" dirty="0"/>
          </a:p>
          <a:p>
            <a:pPr marL="285750" indent="-285750">
              <a:buFont typeface="Arial" panose="020B0604020202020204" pitchFamily="34" charset="0"/>
              <a:buChar char="•"/>
            </a:pPr>
            <a:endParaRPr lang="en-GB" sz="2400" dirty="0"/>
          </a:p>
          <a:p>
            <a:r>
              <a:rPr lang="en-GB" sz="2400" b="1" dirty="0" smtClean="0"/>
              <a:t>Economic and Political Contexts </a:t>
            </a:r>
            <a:r>
              <a:rPr lang="en-GB" sz="2400" dirty="0" smtClean="0"/>
              <a:t>including</a:t>
            </a:r>
            <a:r>
              <a:rPr lang="en-GB" sz="2400" b="1" dirty="0" smtClean="0"/>
              <a:t>:</a:t>
            </a:r>
            <a:endParaRPr lang="en-GB" sz="2400" b="1" dirty="0"/>
          </a:p>
          <a:p>
            <a:pPr marL="342900" indent="-342900">
              <a:buFont typeface="Arial" panose="020B0604020202020204" pitchFamily="34" charset="0"/>
              <a:buChar char="•"/>
            </a:pPr>
            <a:r>
              <a:rPr lang="en-GB" sz="2400" dirty="0" smtClean="0"/>
              <a:t>production</a:t>
            </a:r>
            <a:r>
              <a:rPr lang="en-GB" sz="2400" dirty="0"/>
              <a:t>, distribution and circulation in a global context </a:t>
            </a:r>
          </a:p>
          <a:p>
            <a:pPr marL="342900" indent="-342900">
              <a:buFont typeface="Arial" panose="020B0604020202020204" pitchFamily="34" charset="0"/>
              <a:buChar char="•"/>
            </a:pPr>
            <a:r>
              <a:rPr lang="en-GB" sz="2400" dirty="0" smtClean="0"/>
              <a:t>the </a:t>
            </a:r>
            <a:r>
              <a:rPr lang="en-GB" sz="2400" dirty="0"/>
              <a:t>significance of patterns of ownership </a:t>
            </a:r>
            <a:r>
              <a:rPr lang="en-GB" sz="2400" dirty="0" smtClean="0"/>
              <a:t>&amp; control, funding and regulation.</a:t>
            </a:r>
            <a:endParaRPr lang="en-GB" sz="2400" dirty="0"/>
          </a:p>
        </p:txBody>
      </p:sp>
    </p:spTree>
    <p:extLst>
      <p:ext uri="{BB962C8B-B14F-4D97-AF65-F5344CB8AC3E}">
        <p14:creationId xmlns:p14="http://schemas.microsoft.com/office/powerpoint/2010/main" val="3986250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1"/>
            <a:ext cx="12169775" cy="130891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740683" y="180483"/>
            <a:ext cx="8198574" cy="473976"/>
          </a:xfrm>
          <a:prstGeom prst="rect">
            <a:avLst/>
          </a:prstGeom>
          <a:noFill/>
        </p:spPr>
        <p:txBody>
          <a:bodyPr wrap="square" rtlCol="0">
            <a:spAutoFit/>
          </a:bodyPr>
          <a:lstStyle/>
          <a:p>
            <a:pPr algn="r">
              <a:lnSpc>
                <a:spcPct val="80000"/>
              </a:lnSpc>
            </a:pPr>
            <a:r>
              <a:rPr lang="en-US" sz="3100" kern="1100" spc="-50" dirty="0" smtClean="0">
                <a:solidFill>
                  <a:schemeClr val="bg1"/>
                </a:solidFill>
                <a:latin typeface="Gotham Rounded Book"/>
                <a:cs typeface="Gotham Rounded Book"/>
              </a:rPr>
              <a:t>Assessment Objectives</a:t>
            </a:r>
          </a:p>
        </p:txBody>
      </p:sp>
      <p:sp>
        <p:nvSpPr>
          <p:cNvPr id="7" name="TextBox 6"/>
          <p:cNvSpPr txBox="1"/>
          <p:nvPr/>
        </p:nvSpPr>
        <p:spPr>
          <a:xfrm>
            <a:off x="374240" y="2347090"/>
            <a:ext cx="11072955" cy="730969"/>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sz="1600" baseline="30000" dirty="0" smtClean="0">
              <a:solidFill>
                <a:srgbClr val="5A5A59"/>
              </a:solidFill>
              <a:latin typeface="Bliss-Light"/>
              <a:cs typeface="Bliss-Light"/>
            </a:endParaRPr>
          </a:p>
          <a:p>
            <a:pPr>
              <a:lnSpc>
                <a:spcPct val="150000"/>
              </a:lnSpc>
            </a:pPr>
            <a:endParaRPr lang="en-US" sz="1700" dirty="0">
              <a:solidFill>
                <a:srgbClr val="5A5A59"/>
              </a:solidFill>
              <a:latin typeface="Gotham Rounded Book"/>
              <a:cs typeface="Gotham Rounded Book"/>
            </a:endParaRPr>
          </a:p>
        </p:txBody>
      </p:sp>
      <p:graphicFrame>
        <p:nvGraphicFramePr>
          <p:cNvPr id="3" name="Table 2"/>
          <p:cNvGraphicFramePr>
            <a:graphicFrameLocks noGrp="1"/>
          </p:cNvGraphicFramePr>
          <p:nvPr>
            <p:extLst>
              <p:ext uri="{D42A27DB-BD31-4B8C-83A1-F6EECF244321}">
                <p14:modId xmlns:p14="http://schemas.microsoft.com/office/powerpoint/2010/main" val="51846297"/>
              </p:ext>
            </p:extLst>
          </p:nvPr>
        </p:nvGraphicFramePr>
        <p:xfrm>
          <a:off x="126439" y="1104405"/>
          <a:ext cx="11539760" cy="5581403"/>
        </p:xfrm>
        <a:graphic>
          <a:graphicData uri="http://schemas.openxmlformats.org/drawingml/2006/table">
            <a:tbl>
              <a:tblPr firstRow="1" bandRow="1">
                <a:tableStyleId>{93296810-A885-4BE3-A3E7-6D5BEEA58F35}</a:tableStyleId>
              </a:tblPr>
              <a:tblGrid>
                <a:gridCol w="11539760"/>
              </a:tblGrid>
              <a:tr h="45876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 sz="1800" dirty="0" smtClean="0"/>
                        <a:t>AS and A</a:t>
                      </a:r>
                      <a:r>
                        <a:rPr lang="es-ES" sz="1800" baseline="0" dirty="0" smtClean="0"/>
                        <a:t> </a:t>
                      </a:r>
                      <a:r>
                        <a:rPr lang="es-ES" sz="1800" baseline="0" dirty="0" err="1" smtClean="0"/>
                        <a:t>level</a:t>
                      </a:r>
                      <a:r>
                        <a:rPr lang="es-ES" sz="1800" dirty="0" smtClean="0"/>
                        <a:t> Media </a:t>
                      </a:r>
                      <a:r>
                        <a:rPr lang="es-ES" sz="1800" dirty="0" err="1" smtClean="0"/>
                        <a:t>Studies</a:t>
                      </a:r>
                      <a:endParaRPr lang="es-ES" sz="1800" dirty="0" smtClean="0">
                        <a:latin typeface="+mn-lt"/>
                      </a:endParaRPr>
                    </a:p>
                  </a:txBody>
                  <a:tcPr marL="121698" marR="121698"/>
                </a:tc>
              </a:tr>
              <a:tr h="1437746">
                <a:tc>
                  <a:txBody>
                    <a:bodyPr/>
                    <a:lstStyle/>
                    <a:p>
                      <a:r>
                        <a:rPr lang="en-GB" sz="1800" kern="1200" dirty="0" smtClean="0">
                          <a:effectLst/>
                        </a:rPr>
                        <a:t>AO1 - </a:t>
                      </a:r>
                      <a:r>
                        <a:rPr lang="en-GB" sz="1800" b="1" kern="1200" dirty="0" smtClean="0">
                          <a:effectLst/>
                        </a:rPr>
                        <a:t>Demonstrate knowledge and understanding </a:t>
                      </a:r>
                      <a:r>
                        <a:rPr lang="en-GB" sz="1800" kern="1200" dirty="0" smtClean="0">
                          <a:effectLst/>
                        </a:rPr>
                        <a:t>of: </a:t>
                      </a:r>
                    </a:p>
                    <a:p>
                      <a:endParaRPr lang="en-GB" sz="1800" kern="1200" dirty="0" smtClean="0">
                        <a:effectLst/>
                      </a:endParaRPr>
                    </a:p>
                    <a:p>
                      <a:pPr marL="285750" lvl="0" indent="-285750">
                        <a:buFont typeface="Arial" panose="020B0604020202020204" pitchFamily="34" charset="0"/>
                        <a:buChar char="•"/>
                      </a:pPr>
                      <a:r>
                        <a:rPr lang="en-GB" sz="1800" kern="1200" dirty="0" smtClean="0">
                          <a:effectLst/>
                        </a:rPr>
                        <a:t>the </a:t>
                      </a:r>
                      <a:r>
                        <a:rPr lang="en-GB" sz="1800" b="1" kern="1200" dirty="0" smtClean="0">
                          <a:effectLst/>
                        </a:rPr>
                        <a:t>theoretical framework </a:t>
                      </a:r>
                      <a:r>
                        <a:rPr lang="en-GB" sz="1800" kern="1200" dirty="0" smtClean="0">
                          <a:effectLst/>
                        </a:rPr>
                        <a:t>of media</a:t>
                      </a:r>
                    </a:p>
                    <a:p>
                      <a:pPr marL="285750" lvl="0" indent="-285750">
                        <a:buFont typeface="Arial" panose="020B0604020202020204" pitchFamily="34" charset="0"/>
                        <a:buChar char="•"/>
                      </a:pPr>
                      <a:r>
                        <a:rPr lang="en-GB" sz="1800" b="0" kern="1200" dirty="0" smtClean="0">
                          <a:effectLst/>
                        </a:rPr>
                        <a:t>contexts</a:t>
                      </a:r>
                      <a:r>
                        <a:rPr lang="en-GB" sz="1800" kern="1200" dirty="0" smtClean="0">
                          <a:effectLst/>
                        </a:rPr>
                        <a:t> of media and their influence on media products and processes </a:t>
                      </a:r>
                      <a:endParaRPr lang="es-ES" sz="1800" dirty="0" smtClean="0">
                        <a:latin typeface="+mn-lt"/>
                      </a:endParaRPr>
                    </a:p>
                  </a:txBody>
                  <a:tcPr marL="121698" marR="121698"/>
                </a:tc>
              </a:tr>
              <a:tr h="2201013">
                <a:tc>
                  <a:txBody>
                    <a:bodyPr/>
                    <a:lstStyle/>
                    <a:p>
                      <a:r>
                        <a:rPr lang="en-GB" sz="1800" kern="1200" dirty="0" smtClean="0">
                          <a:effectLst/>
                        </a:rPr>
                        <a:t>AO2 - </a:t>
                      </a:r>
                      <a:r>
                        <a:rPr lang="en-GB" sz="1800" b="1" kern="1200" dirty="0" smtClean="0">
                          <a:effectLst/>
                        </a:rPr>
                        <a:t>Apply knowledge and understanding </a:t>
                      </a:r>
                      <a:r>
                        <a:rPr lang="en-GB" sz="1800" kern="1200" dirty="0" smtClean="0">
                          <a:effectLst/>
                        </a:rPr>
                        <a:t>of the theoretical framework of media to:</a:t>
                      </a:r>
                    </a:p>
                    <a:p>
                      <a:endParaRPr lang="en-GB" sz="1800" kern="1200" dirty="0" smtClean="0">
                        <a:effectLst/>
                      </a:endParaRPr>
                    </a:p>
                    <a:p>
                      <a:pPr marL="285750" lvl="0" indent="-285750">
                        <a:buFont typeface="Arial" panose="020B0604020202020204" pitchFamily="34" charset="0"/>
                        <a:buChar char="•"/>
                      </a:pPr>
                      <a:r>
                        <a:rPr lang="en-GB" sz="1800" b="1" kern="1200" dirty="0" smtClean="0">
                          <a:effectLst/>
                        </a:rPr>
                        <a:t>analyse media products</a:t>
                      </a:r>
                      <a:r>
                        <a:rPr lang="en-GB" sz="1800" kern="1200" dirty="0" smtClean="0">
                          <a:effectLst/>
                        </a:rPr>
                        <a:t>, including in relation to their contexts and through the use of academic theories</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1" i="0" kern="1200" dirty="0" smtClean="0">
                          <a:solidFill>
                            <a:srgbClr val="FF0000"/>
                          </a:solidFill>
                          <a:effectLst/>
                        </a:rPr>
                        <a:t>evaluate academic theories</a:t>
                      </a:r>
                      <a:r>
                        <a:rPr lang="en-GB" sz="1800" b="1" i="0" kern="1200" baseline="0" dirty="0" smtClean="0">
                          <a:solidFill>
                            <a:srgbClr val="FF0000"/>
                          </a:solidFill>
                          <a:effectLst/>
                        </a:rPr>
                        <a:t> – A level only</a:t>
                      </a:r>
                      <a:endParaRPr lang="en-GB" sz="1800" b="1" i="0" kern="1200" dirty="0" smtClean="0">
                        <a:solidFill>
                          <a:srgbClr val="FF0000"/>
                        </a:solidFill>
                        <a:effectLst/>
                      </a:endParaRPr>
                    </a:p>
                    <a:p>
                      <a:pPr marL="285750" lvl="0" indent="-285750">
                        <a:buFont typeface="Arial" panose="020B0604020202020204" pitchFamily="34" charset="0"/>
                        <a:buChar char="•"/>
                      </a:pPr>
                      <a:r>
                        <a:rPr lang="en-GB" sz="1800" kern="1200" dirty="0" smtClean="0">
                          <a:effectLst/>
                        </a:rPr>
                        <a:t>make </a:t>
                      </a:r>
                      <a:r>
                        <a:rPr lang="en-GB" sz="1800" b="1" kern="1200" dirty="0" smtClean="0">
                          <a:effectLst/>
                        </a:rPr>
                        <a:t>judgements </a:t>
                      </a:r>
                      <a:r>
                        <a:rPr lang="en-GB" sz="1800" b="0" kern="1200" dirty="0" smtClean="0">
                          <a:effectLst/>
                        </a:rPr>
                        <a:t>and draw </a:t>
                      </a:r>
                      <a:r>
                        <a:rPr lang="en-GB" sz="1800" b="1" kern="1200" dirty="0" smtClean="0">
                          <a:effectLst/>
                        </a:rPr>
                        <a:t>conclusions</a:t>
                      </a:r>
                      <a:endParaRPr lang="es-ES" sz="1800" b="1" dirty="0" smtClean="0">
                        <a:latin typeface="+mn-lt"/>
                      </a:endParaRPr>
                    </a:p>
                  </a:txBody>
                  <a:tcPr marL="121698" marR="121698"/>
                </a:tc>
              </a:tr>
              <a:tr h="1483877">
                <a:tc>
                  <a:txBody>
                    <a:bodyPr/>
                    <a:lstStyle/>
                    <a:p>
                      <a:r>
                        <a:rPr lang="en-GB" sz="1800" kern="1200" dirty="0" smtClean="0">
                          <a:effectLst/>
                        </a:rPr>
                        <a:t>AO3 -</a:t>
                      </a:r>
                      <a:r>
                        <a:rPr lang="en-GB" sz="1800" b="1" kern="1200" dirty="0" smtClean="0">
                          <a:effectLst/>
                        </a:rPr>
                        <a:t>Create media products </a:t>
                      </a:r>
                      <a:r>
                        <a:rPr lang="en-GB" sz="1800" kern="1200" dirty="0" smtClean="0">
                          <a:effectLst/>
                        </a:rPr>
                        <a:t>for an </a:t>
                      </a:r>
                      <a:r>
                        <a:rPr lang="en-GB" sz="1800" b="1" kern="1200" dirty="0" smtClean="0">
                          <a:effectLst/>
                        </a:rPr>
                        <a:t>intended audience</a:t>
                      </a:r>
                      <a:r>
                        <a:rPr lang="en-GB" sz="1800" kern="1200" dirty="0" smtClean="0">
                          <a:effectLst/>
                        </a:rPr>
                        <a:t>, by </a:t>
                      </a:r>
                      <a:r>
                        <a:rPr lang="en-GB" sz="1800" b="1" kern="1200" dirty="0" smtClean="0">
                          <a:effectLst/>
                        </a:rPr>
                        <a:t>applying knowledge and understanding </a:t>
                      </a:r>
                      <a:r>
                        <a:rPr lang="en-GB" sz="1800" kern="1200" dirty="0" smtClean="0">
                          <a:effectLst/>
                        </a:rPr>
                        <a:t>of the theoretical framework of media to </a:t>
                      </a:r>
                      <a:r>
                        <a:rPr lang="en-GB" sz="1800" b="1" kern="1200" dirty="0" smtClean="0">
                          <a:effectLst/>
                        </a:rPr>
                        <a:t>communicate meaning</a:t>
                      </a:r>
                      <a:r>
                        <a:rPr lang="en-GB" sz="1800" kern="1200" dirty="0" smtClean="0">
                          <a:effectLst/>
                        </a:rPr>
                        <a:t>.</a:t>
                      </a:r>
                      <a:endParaRPr lang="en-GB" sz="1800" kern="1200" dirty="0" smtClean="0">
                        <a:solidFill>
                          <a:schemeClr val="dk1"/>
                        </a:solidFill>
                        <a:effectLst/>
                        <a:latin typeface="+mn-lt"/>
                        <a:ea typeface="+mn-ea"/>
                        <a:cs typeface="+mn-cs"/>
                      </a:endParaRPr>
                    </a:p>
                  </a:txBody>
                  <a:tcPr marL="121698" marR="121698"/>
                </a:tc>
              </a:tr>
            </a:tbl>
          </a:graphicData>
        </a:graphic>
      </p:graphicFrame>
    </p:spTree>
    <p:extLst>
      <p:ext uri="{BB962C8B-B14F-4D97-AF65-F5344CB8AC3E}">
        <p14:creationId xmlns:p14="http://schemas.microsoft.com/office/powerpoint/2010/main" val="716446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756268" y="1"/>
            <a:ext cx="9413507" cy="1046163"/>
          </a:xfrm>
        </p:spPr>
        <p:txBody>
          <a:bodyPr>
            <a:normAutofit/>
          </a:bodyPr>
          <a:lstStyle/>
          <a:p>
            <a:r>
              <a:rPr lang="en-GB" dirty="0" smtClean="0">
                <a:solidFill>
                  <a:schemeClr val="bg1"/>
                </a:solidFill>
              </a:rPr>
              <a:t>Theories and theoretical approaches</a:t>
            </a:r>
            <a:endParaRPr lang="en-GB" dirty="0">
              <a:solidFill>
                <a:schemeClr val="bg1"/>
              </a:solidFill>
            </a:endParaRPr>
          </a:p>
          <a:p>
            <a:endParaRPr lang="en-GB" dirty="0"/>
          </a:p>
        </p:txBody>
      </p:sp>
      <p:sp>
        <p:nvSpPr>
          <p:cNvPr id="3" name="Rectangle 2"/>
          <p:cNvSpPr/>
          <p:nvPr/>
        </p:nvSpPr>
        <p:spPr>
          <a:xfrm>
            <a:off x="314734" y="1504532"/>
            <a:ext cx="11687180" cy="4339650"/>
          </a:xfrm>
          <a:prstGeom prst="rect">
            <a:avLst/>
          </a:prstGeom>
        </p:spPr>
        <p:txBody>
          <a:bodyPr wrap="square">
            <a:spAutoFit/>
          </a:bodyPr>
          <a:lstStyle/>
          <a:p>
            <a:pPr marL="342900" indent="-342900">
              <a:buFont typeface="Arial" panose="020B0604020202020204" pitchFamily="34" charset="0"/>
              <a:buChar char="•"/>
            </a:pPr>
            <a:r>
              <a:rPr lang="en-GB" sz="2800" dirty="0"/>
              <a:t>Learners will study a range of key theoretical approaches and theories to inform and support their analysis of media products and processes. </a:t>
            </a:r>
            <a:endParaRPr lang="en-GB" sz="2800" dirty="0" smtClean="0"/>
          </a:p>
          <a:p>
            <a:endParaRPr lang="en-GB" sz="2800" dirty="0"/>
          </a:p>
          <a:p>
            <a:pPr marL="342900" indent="-342900">
              <a:buFont typeface="Arial" panose="020B0604020202020204" pitchFamily="34" charset="0"/>
              <a:buChar char="•"/>
            </a:pPr>
            <a:r>
              <a:rPr lang="en-GB" sz="2800" dirty="0"/>
              <a:t>Those listed </a:t>
            </a:r>
            <a:r>
              <a:rPr lang="en-GB" sz="2800" dirty="0" smtClean="0"/>
              <a:t>on the next slide must </a:t>
            </a:r>
            <a:r>
              <a:rPr lang="en-GB" sz="2800" dirty="0"/>
              <a:t>be studied; appropriate additional theories may be studied. </a:t>
            </a:r>
            <a:endParaRPr lang="en-GB" sz="2800" dirty="0" smtClean="0"/>
          </a:p>
          <a:p>
            <a:endParaRPr lang="en-GB" sz="2800" dirty="0"/>
          </a:p>
          <a:p>
            <a:pPr marL="342900" indent="-342900">
              <a:buFont typeface="Arial" panose="020B0604020202020204" pitchFamily="34" charset="0"/>
              <a:buChar char="•"/>
            </a:pPr>
            <a:r>
              <a:rPr lang="en-GB" sz="2800" dirty="0" smtClean="0"/>
              <a:t>At AS level learners must be able to </a:t>
            </a:r>
            <a:r>
              <a:rPr lang="en-GB" sz="2800" b="1" dirty="0" smtClean="0"/>
              <a:t>apply</a:t>
            </a:r>
            <a:r>
              <a:rPr lang="en-GB" sz="2800" dirty="0" smtClean="0"/>
              <a:t> theories. </a:t>
            </a:r>
          </a:p>
          <a:p>
            <a:endParaRPr lang="en-GB" sz="2800" dirty="0"/>
          </a:p>
          <a:p>
            <a:pPr marL="342900" indent="-342900">
              <a:buFont typeface="Arial" panose="020B0604020202020204" pitchFamily="34" charset="0"/>
              <a:buChar char="•"/>
            </a:pPr>
            <a:r>
              <a:rPr lang="en-GB" sz="2800" dirty="0" smtClean="0"/>
              <a:t>At A level learners must also </a:t>
            </a:r>
            <a:r>
              <a:rPr lang="en-GB" sz="2800" b="1" dirty="0" smtClean="0"/>
              <a:t>evaluate</a:t>
            </a:r>
            <a:r>
              <a:rPr lang="en-GB" sz="2800" dirty="0" smtClean="0"/>
              <a:t> theories.</a:t>
            </a:r>
            <a:endParaRPr lang="en-GB" sz="2800" dirty="0"/>
          </a:p>
          <a:p>
            <a:endParaRPr lang="en-GB" sz="2400" dirty="0"/>
          </a:p>
        </p:txBody>
      </p:sp>
    </p:spTree>
    <p:extLst>
      <p:ext uri="{BB962C8B-B14F-4D97-AF65-F5344CB8AC3E}">
        <p14:creationId xmlns:p14="http://schemas.microsoft.com/office/powerpoint/2010/main" val="4235330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9323751" y="114410"/>
            <a:ext cx="2636202" cy="752694"/>
          </a:xfrm>
        </p:spPr>
        <p:txBody>
          <a:bodyPr/>
          <a:lstStyle/>
          <a:p>
            <a:r>
              <a:rPr lang="en-GB" dirty="0" smtClean="0">
                <a:solidFill>
                  <a:schemeClr val="bg1"/>
                </a:solidFill>
              </a:rPr>
              <a:t>Theories</a:t>
            </a:r>
            <a:endParaRPr lang="en-GB"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02835308"/>
              </p:ext>
            </p:extLst>
          </p:nvPr>
        </p:nvGraphicFramePr>
        <p:xfrm>
          <a:off x="209824" y="1065925"/>
          <a:ext cx="11750130" cy="5366407"/>
        </p:xfrm>
        <a:graphic>
          <a:graphicData uri="http://schemas.openxmlformats.org/drawingml/2006/table">
            <a:tbl>
              <a:tblPr firstRow="1" bandRow="1">
                <a:tableStyleId>{5C22544A-7EE6-4342-B048-85BDC9FD1C3A}</a:tableStyleId>
              </a:tblPr>
              <a:tblGrid>
                <a:gridCol w="1046570"/>
                <a:gridCol w="5017336"/>
                <a:gridCol w="5686224"/>
              </a:tblGrid>
              <a:tr h="370840">
                <a:tc>
                  <a:txBody>
                    <a:bodyPr/>
                    <a:lstStyle/>
                    <a:p>
                      <a:pPr algn="ctr"/>
                      <a:endParaRPr lang="en-GB" dirty="0"/>
                    </a:p>
                  </a:txBody>
                  <a:tcPr marL="121698" marR="121698"/>
                </a:tc>
                <a:tc>
                  <a:txBody>
                    <a:bodyPr/>
                    <a:lstStyle/>
                    <a:p>
                      <a:pPr algn="ctr"/>
                      <a:r>
                        <a:rPr lang="en-GB" dirty="0" smtClean="0"/>
                        <a:t>AS and A level</a:t>
                      </a:r>
                      <a:endParaRPr lang="en-GB" dirty="0"/>
                    </a:p>
                  </a:txBody>
                  <a:tcPr marL="121698" marR="121698"/>
                </a:tc>
                <a:tc>
                  <a:txBody>
                    <a:bodyPr/>
                    <a:lstStyle/>
                    <a:p>
                      <a:pPr algn="ctr"/>
                      <a:r>
                        <a:rPr lang="en-GB" dirty="0" smtClean="0"/>
                        <a:t>A level Only</a:t>
                      </a:r>
                      <a:endParaRPr lang="en-GB" dirty="0"/>
                    </a:p>
                  </a:txBody>
                  <a:tcPr marL="121698" marR="121698"/>
                </a:tc>
              </a:tr>
              <a:tr h="97536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b="1" i="1" u="none" strike="noStrike" kern="1200" baseline="0" dirty="0" smtClean="0">
                          <a:solidFill>
                            <a:schemeClr val="dk1"/>
                          </a:solidFill>
                          <a:latin typeface="+mn-lt"/>
                          <a:ea typeface="+mn-ea"/>
                          <a:cs typeface="+mn-cs"/>
                        </a:rPr>
                        <a:t>Media Language </a:t>
                      </a:r>
                      <a:endParaRPr lang="en-GB" sz="1600" b="0" i="0" u="none" strike="noStrike" kern="1200" baseline="0" dirty="0" smtClean="0">
                        <a:solidFill>
                          <a:schemeClr val="dk1"/>
                        </a:solidFill>
                        <a:latin typeface="+mn-lt"/>
                        <a:ea typeface="+mn-ea"/>
                        <a:cs typeface="+mn-cs"/>
                      </a:endParaRPr>
                    </a:p>
                    <a:p>
                      <a:endParaRPr lang="en-GB" sz="1600" dirty="0"/>
                    </a:p>
                  </a:txBody>
                  <a:tcPr marL="121698" marR="121698" vert="vert270"/>
                </a:tc>
                <a:tc>
                  <a:txBody>
                    <a:bodyPr/>
                    <a:lstStyle/>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Semiotics</a:t>
                      </a:r>
                      <a:r>
                        <a:rPr lang="en-GB" sz="1800" b="0" i="0" u="none" strike="noStrike" kern="1200" baseline="0" dirty="0" smtClean="0">
                          <a:solidFill>
                            <a:schemeClr val="dk1"/>
                          </a:solidFill>
                          <a:latin typeface="+mn-lt"/>
                          <a:ea typeface="+mn-ea"/>
                          <a:cs typeface="+mn-cs"/>
                        </a:rPr>
                        <a:t>, including Barthes </a:t>
                      </a: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Narratology</a:t>
                      </a:r>
                      <a:r>
                        <a:rPr lang="en-GB" sz="1800" b="0" i="0" u="none" strike="noStrike" kern="1200" baseline="0" dirty="0" smtClean="0">
                          <a:solidFill>
                            <a:schemeClr val="dk1"/>
                          </a:solidFill>
                          <a:latin typeface="+mn-lt"/>
                          <a:ea typeface="+mn-ea"/>
                          <a:cs typeface="+mn-cs"/>
                        </a:rPr>
                        <a:t>, including </a:t>
                      </a:r>
                      <a:r>
                        <a:rPr lang="en-GB" sz="1800" b="0" i="0" u="none" strike="noStrike" kern="1200" baseline="0" dirty="0" err="1" smtClean="0">
                          <a:solidFill>
                            <a:schemeClr val="dk1"/>
                          </a:solidFill>
                          <a:latin typeface="+mn-lt"/>
                          <a:ea typeface="+mn-ea"/>
                          <a:cs typeface="+mn-cs"/>
                        </a:rPr>
                        <a:t>Todorov</a:t>
                      </a:r>
                      <a:r>
                        <a:rPr lang="en-GB" sz="1800" b="0" i="0" u="none" strike="noStrike" kern="1200" baseline="0" dirty="0" smtClean="0">
                          <a:solidFill>
                            <a:schemeClr val="dk1"/>
                          </a:solidFill>
                          <a:latin typeface="+mn-lt"/>
                          <a:ea typeface="+mn-ea"/>
                          <a:cs typeface="+mn-cs"/>
                        </a:rPr>
                        <a:t> </a:t>
                      </a: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Genre</a:t>
                      </a:r>
                      <a:r>
                        <a:rPr lang="en-GB" sz="1800" b="0" i="0" u="none" strike="noStrike" kern="1200" baseline="0" dirty="0" smtClean="0">
                          <a:solidFill>
                            <a:schemeClr val="dk1"/>
                          </a:solidFill>
                          <a:latin typeface="+mn-lt"/>
                          <a:ea typeface="+mn-ea"/>
                          <a:cs typeface="+mn-cs"/>
                        </a:rPr>
                        <a:t> </a:t>
                      </a:r>
                      <a:r>
                        <a:rPr lang="en-GB" sz="1800" b="1" i="0" u="none" strike="noStrike" kern="1200" baseline="0" dirty="0" smtClean="0">
                          <a:solidFill>
                            <a:schemeClr val="dk1"/>
                          </a:solidFill>
                          <a:latin typeface="+mn-lt"/>
                          <a:ea typeface="+mn-ea"/>
                          <a:cs typeface="+mn-cs"/>
                        </a:rPr>
                        <a:t>theory</a:t>
                      </a:r>
                      <a:r>
                        <a:rPr lang="en-GB" sz="1800" b="0" i="0" u="none" strike="noStrike" kern="1200" baseline="0" dirty="0" smtClean="0">
                          <a:solidFill>
                            <a:schemeClr val="dk1"/>
                          </a:solidFill>
                          <a:latin typeface="+mn-lt"/>
                          <a:ea typeface="+mn-ea"/>
                          <a:cs typeface="+mn-cs"/>
                        </a:rPr>
                        <a:t>, including Neale </a:t>
                      </a:r>
                      <a:endParaRPr lang="en-GB" dirty="0"/>
                    </a:p>
                  </a:txBody>
                  <a:tcPr marL="121698" marR="121698"/>
                </a:tc>
                <a:tc>
                  <a:txBody>
                    <a:bodyPr/>
                    <a:lstStyle/>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Structuralism</a:t>
                      </a:r>
                      <a:r>
                        <a:rPr lang="en-GB" sz="1800" b="0" i="0" u="none" strike="noStrike" kern="1200" baseline="0" dirty="0" smtClean="0">
                          <a:solidFill>
                            <a:schemeClr val="dk1"/>
                          </a:solidFill>
                          <a:latin typeface="+mn-lt"/>
                          <a:ea typeface="+mn-ea"/>
                          <a:cs typeface="+mn-cs"/>
                        </a:rPr>
                        <a:t>, including Lévi-Strauss </a:t>
                      </a: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Postmodernism</a:t>
                      </a:r>
                      <a:r>
                        <a:rPr lang="en-GB" sz="1800" b="0" i="0" u="none" strike="noStrike" kern="1200" baseline="0" dirty="0" smtClean="0">
                          <a:solidFill>
                            <a:schemeClr val="dk1"/>
                          </a:solidFill>
                          <a:latin typeface="+mn-lt"/>
                          <a:ea typeface="+mn-ea"/>
                          <a:cs typeface="+mn-cs"/>
                        </a:rPr>
                        <a:t>, including </a:t>
                      </a:r>
                      <a:r>
                        <a:rPr lang="en-GB" sz="1800" b="0" i="0" u="none" strike="noStrike" kern="1200" baseline="0" dirty="0" err="1" smtClean="0">
                          <a:solidFill>
                            <a:schemeClr val="dk1"/>
                          </a:solidFill>
                          <a:latin typeface="+mn-lt"/>
                          <a:ea typeface="+mn-ea"/>
                          <a:cs typeface="+mn-cs"/>
                        </a:rPr>
                        <a:t>Baudrillard</a:t>
                      </a:r>
                      <a:r>
                        <a:rPr lang="en-GB" sz="1800" b="0" i="0" u="none" strike="noStrike" kern="1200" baseline="0" dirty="0" smtClean="0">
                          <a:solidFill>
                            <a:schemeClr val="dk1"/>
                          </a:solidFill>
                          <a:latin typeface="+mn-lt"/>
                          <a:ea typeface="+mn-ea"/>
                          <a:cs typeface="+mn-cs"/>
                        </a:rPr>
                        <a:t> </a:t>
                      </a:r>
                      <a:endParaRPr lang="en-GB" dirty="0"/>
                    </a:p>
                  </a:txBody>
                  <a:tcPr marL="121698" marR="121698"/>
                </a:tc>
              </a:tr>
              <a:tr h="181303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b="1" i="1" u="none" strike="noStrike" kern="1200" baseline="0" dirty="0" smtClean="0">
                          <a:solidFill>
                            <a:schemeClr val="dk1"/>
                          </a:solidFill>
                          <a:latin typeface="+mn-lt"/>
                          <a:ea typeface="+mn-ea"/>
                          <a:cs typeface="+mn-cs"/>
                        </a:rPr>
                        <a:t>Representation </a:t>
                      </a:r>
                      <a:endParaRPr lang="en-GB" sz="1600" b="0" i="0" u="none" strike="noStrike" kern="1200" baseline="0" dirty="0" smtClean="0">
                        <a:solidFill>
                          <a:schemeClr val="dk1"/>
                        </a:solidFill>
                        <a:latin typeface="+mn-lt"/>
                        <a:ea typeface="+mn-ea"/>
                        <a:cs typeface="+mn-cs"/>
                      </a:endParaRPr>
                    </a:p>
                    <a:p>
                      <a:endParaRPr lang="en-GB" sz="1600" dirty="0"/>
                    </a:p>
                  </a:txBody>
                  <a:tcPr marL="121698" marR="121698" vert="vert270"/>
                </a:tc>
                <a:tc>
                  <a:txBody>
                    <a:bodyPr/>
                    <a:lstStyle/>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Theories of representation, </a:t>
                      </a:r>
                      <a:r>
                        <a:rPr lang="en-GB" sz="1800" b="0" i="0" u="none" strike="noStrike" kern="1200" baseline="0" dirty="0" smtClean="0">
                          <a:solidFill>
                            <a:schemeClr val="dk1"/>
                          </a:solidFill>
                          <a:latin typeface="+mn-lt"/>
                          <a:ea typeface="+mn-ea"/>
                          <a:cs typeface="+mn-cs"/>
                        </a:rPr>
                        <a:t>including Hall </a:t>
                      </a: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Theories of identity</a:t>
                      </a:r>
                      <a:r>
                        <a:rPr lang="en-GB" sz="1800" b="0" i="0" u="none" strike="noStrike" kern="1200" baseline="0" dirty="0" smtClean="0">
                          <a:solidFill>
                            <a:schemeClr val="dk1"/>
                          </a:solidFill>
                          <a:latin typeface="+mn-lt"/>
                          <a:ea typeface="+mn-ea"/>
                          <a:cs typeface="+mn-cs"/>
                        </a:rPr>
                        <a:t>, including </a:t>
                      </a:r>
                      <a:r>
                        <a:rPr lang="en-GB" sz="1800" b="0" i="0" u="none" strike="noStrike" kern="1200" baseline="0" dirty="0" err="1" smtClean="0">
                          <a:solidFill>
                            <a:schemeClr val="dk1"/>
                          </a:solidFill>
                          <a:latin typeface="+mn-lt"/>
                          <a:ea typeface="+mn-ea"/>
                          <a:cs typeface="+mn-cs"/>
                        </a:rPr>
                        <a:t>Gauntlett</a:t>
                      </a:r>
                      <a:r>
                        <a:rPr lang="en-GB" sz="1800" b="0" i="0" u="none" strike="noStrike" kern="1200" baseline="0" dirty="0" smtClean="0">
                          <a:solidFill>
                            <a:schemeClr val="dk1"/>
                          </a:solidFill>
                          <a:latin typeface="+mn-lt"/>
                          <a:ea typeface="+mn-ea"/>
                          <a:cs typeface="+mn-cs"/>
                        </a:rPr>
                        <a:t> </a:t>
                      </a:r>
                      <a:endParaRPr lang="en-GB" dirty="0"/>
                    </a:p>
                  </a:txBody>
                  <a:tcPr marL="121698" marR="121698"/>
                </a:tc>
                <a:tc>
                  <a:txBody>
                    <a:bodyPr/>
                    <a:lstStyle/>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Feminist theory, </a:t>
                      </a:r>
                      <a:r>
                        <a:rPr lang="en-GB" sz="1800" b="0" i="0" u="none" strike="noStrike" kern="1200" baseline="0" dirty="0" smtClean="0">
                          <a:solidFill>
                            <a:schemeClr val="dk1"/>
                          </a:solidFill>
                          <a:latin typeface="+mn-lt"/>
                          <a:ea typeface="+mn-ea"/>
                          <a:cs typeface="+mn-cs"/>
                        </a:rPr>
                        <a:t>including van </a:t>
                      </a:r>
                      <a:r>
                        <a:rPr lang="en-GB" sz="1800" b="0" i="0" u="none" strike="noStrike" kern="1200" baseline="0" dirty="0" err="1" smtClean="0">
                          <a:solidFill>
                            <a:schemeClr val="dk1"/>
                          </a:solidFill>
                          <a:latin typeface="+mn-lt"/>
                          <a:ea typeface="+mn-ea"/>
                          <a:cs typeface="+mn-cs"/>
                        </a:rPr>
                        <a:t>Zoonen</a:t>
                      </a:r>
                      <a:r>
                        <a:rPr lang="en-GB" sz="1800" b="0" i="0" u="none" strike="noStrike" kern="1200" baseline="0" dirty="0" smtClean="0">
                          <a:solidFill>
                            <a:schemeClr val="dk1"/>
                          </a:solidFill>
                          <a:latin typeface="+mn-lt"/>
                          <a:ea typeface="+mn-ea"/>
                          <a:cs typeface="+mn-cs"/>
                        </a:rPr>
                        <a:t> and bell hooks </a:t>
                      </a: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Theories of gender performativity</a:t>
                      </a:r>
                      <a:r>
                        <a:rPr lang="en-GB" sz="1800" b="0" i="0" u="none" strike="noStrike" kern="1200" baseline="0" dirty="0" smtClean="0">
                          <a:solidFill>
                            <a:schemeClr val="dk1"/>
                          </a:solidFill>
                          <a:latin typeface="+mn-lt"/>
                          <a:ea typeface="+mn-ea"/>
                          <a:cs typeface="+mn-cs"/>
                        </a:rPr>
                        <a:t>, including Butler </a:t>
                      </a: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Theories around ethnicity and postcolonial theory</a:t>
                      </a:r>
                      <a:r>
                        <a:rPr lang="en-GB" sz="1800" b="0" i="0" u="none" strike="noStrike" kern="1200" baseline="0" dirty="0" smtClean="0">
                          <a:solidFill>
                            <a:schemeClr val="dk1"/>
                          </a:solidFill>
                          <a:latin typeface="+mn-lt"/>
                          <a:ea typeface="+mn-ea"/>
                          <a:cs typeface="+mn-cs"/>
                        </a:rPr>
                        <a:t>, including Gilroy </a:t>
                      </a:r>
                      <a:endParaRPr lang="en-GB" dirty="0"/>
                    </a:p>
                  </a:txBody>
                  <a:tcPr marL="121698" marR="121698"/>
                </a:tc>
              </a:tr>
              <a:tr h="1292772">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b="1" i="1" u="none" strike="noStrike" kern="1200" baseline="0" dirty="0" smtClean="0">
                          <a:solidFill>
                            <a:schemeClr val="dk1"/>
                          </a:solidFill>
                          <a:latin typeface="+mn-lt"/>
                          <a:ea typeface="+mn-ea"/>
                          <a:cs typeface="+mn-cs"/>
                        </a:rPr>
                        <a:t>Media Industries </a:t>
                      </a:r>
                      <a:endParaRPr lang="en-GB" sz="1600" b="0" i="0" u="none" strike="noStrike" kern="1200" baseline="0" dirty="0" smtClean="0">
                        <a:solidFill>
                          <a:schemeClr val="dk1"/>
                        </a:solidFill>
                        <a:latin typeface="+mn-lt"/>
                        <a:ea typeface="+mn-ea"/>
                        <a:cs typeface="+mn-cs"/>
                      </a:endParaRPr>
                    </a:p>
                    <a:p>
                      <a:endParaRPr lang="en-GB" sz="1600" dirty="0"/>
                    </a:p>
                  </a:txBody>
                  <a:tcPr marL="121698" marR="121698" vert="vert270"/>
                </a:tc>
                <a:tc>
                  <a:txBody>
                    <a:bodyPr/>
                    <a:lstStyle/>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Power and media industries</a:t>
                      </a:r>
                      <a:r>
                        <a:rPr lang="en-GB" sz="1800" b="0" i="0" u="none" strike="noStrike" kern="1200" baseline="0" dirty="0" smtClean="0">
                          <a:solidFill>
                            <a:schemeClr val="dk1"/>
                          </a:solidFill>
                          <a:latin typeface="+mn-lt"/>
                          <a:ea typeface="+mn-ea"/>
                          <a:cs typeface="+mn-cs"/>
                        </a:rPr>
                        <a:t>, including Curran and Seaton </a:t>
                      </a:r>
                      <a:endParaRPr lang="en-GB" dirty="0"/>
                    </a:p>
                  </a:txBody>
                  <a:tcPr marL="121698" marR="121698"/>
                </a:tc>
                <a:tc>
                  <a:txBody>
                    <a:bodyPr/>
                    <a:lstStyle/>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Regulation</a:t>
                      </a:r>
                      <a:r>
                        <a:rPr lang="en-GB" sz="1800" b="0" i="0" u="none" strike="noStrike" kern="1200" baseline="0" dirty="0" smtClean="0">
                          <a:solidFill>
                            <a:schemeClr val="dk1"/>
                          </a:solidFill>
                          <a:latin typeface="+mn-lt"/>
                          <a:ea typeface="+mn-ea"/>
                          <a:cs typeface="+mn-cs"/>
                        </a:rPr>
                        <a:t>, including Livingstone and Lunt </a:t>
                      </a: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Cultural industries, </a:t>
                      </a:r>
                      <a:r>
                        <a:rPr lang="en-GB" sz="1800" b="0" i="0" u="none" strike="noStrike" kern="1200" baseline="0" dirty="0" smtClean="0">
                          <a:solidFill>
                            <a:schemeClr val="dk1"/>
                          </a:solidFill>
                          <a:latin typeface="+mn-lt"/>
                          <a:ea typeface="+mn-ea"/>
                          <a:cs typeface="+mn-cs"/>
                        </a:rPr>
                        <a:t>including </a:t>
                      </a:r>
                      <a:r>
                        <a:rPr lang="en-GB" sz="1800" b="0" i="0" u="none" strike="noStrike" kern="1200" baseline="0" dirty="0" err="1" smtClean="0">
                          <a:solidFill>
                            <a:schemeClr val="dk1"/>
                          </a:solidFill>
                          <a:latin typeface="+mn-lt"/>
                          <a:ea typeface="+mn-ea"/>
                          <a:cs typeface="+mn-cs"/>
                        </a:rPr>
                        <a:t>Hesmondhalgh</a:t>
                      </a:r>
                      <a:r>
                        <a:rPr lang="en-GB" sz="1800" b="0" i="0" u="none" strike="noStrike" kern="1200" baseline="0" dirty="0" smtClean="0">
                          <a:solidFill>
                            <a:schemeClr val="dk1"/>
                          </a:solidFill>
                          <a:latin typeface="+mn-lt"/>
                          <a:ea typeface="+mn-ea"/>
                          <a:cs typeface="+mn-cs"/>
                        </a:rPr>
                        <a:t> </a:t>
                      </a:r>
                      <a:endParaRPr lang="en-GB" dirty="0"/>
                    </a:p>
                  </a:txBody>
                  <a:tcPr marL="121698" marR="121698"/>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600" b="1" i="1" u="none" strike="noStrike" kern="1200" baseline="0" dirty="0" smtClean="0">
                          <a:solidFill>
                            <a:schemeClr val="dk1"/>
                          </a:solidFill>
                          <a:latin typeface="+mn-lt"/>
                          <a:ea typeface="+mn-ea"/>
                          <a:cs typeface="+mn-cs"/>
                        </a:rPr>
                        <a:t>Audiences </a:t>
                      </a:r>
                      <a:endParaRPr lang="en-GB" sz="1600" b="0" i="0" u="none" strike="noStrike" kern="1200" baseline="0" dirty="0" smtClean="0">
                        <a:solidFill>
                          <a:schemeClr val="dk1"/>
                        </a:solidFill>
                        <a:latin typeface="+mn-lt"/>
                        <a:ea typeface="+mn-ea"/>
                        <a:cs typeface="+mn-cs"/>
                      </a:endParaRPr>
                    </a:p>
                    <a:p>
                      <a:endParaRPr lang="en-GB" sz="1600" dirty="0"/>
                    </a:p>
                  </a:txBody>
                  <a:tcPr marL="121698" marR="121698" vert="vert270"/>
                </a:tc>
                <a:tc>
                  <a:txBody>
                    <a:bodyPr/>
                    <a:lstStyle/>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Media effects</a:t>
                      </a:r>
                      <a:r>
                        <a:rPr lang="en-GB" sz="1800" b="0" i="0" u="none" strike="noStrike" kern="1200" baseline="0" dirty="0" smtClean="0">
                          <a:solidFill>
                            <a:schemeClr val="dk1"/>
                          </a:solidFill>
                          <a:latin typeface="+mn-lt"/>
                          <a:ea typeface="+mn-ea"/>
                          <a:cs typeface="+mn-cs"/>
                        </a:rPr>
                        <a:t>, including Bandura </a:t>
                      </a: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Cultivation theory</a:t>
                      </a:r>
                      <a:r>
                        <a:rPr lang="en-GB" sz="1800" b="0" i="0" u="none" strike="noStrike" kern="1200" baseline="0" dirty="0" smtClean="0">
                          <a:solidFill>
                            <a:schemeClr val="dk1"/>
                          </a:solidFill>
                          <a:latin typeface="+mn-lt"/>
                          <a:ea typeface="+mn-ea"/>
                          <a:cs typeface="+mn-cs"/>
                        </a:rPr>
                        <a:t>, including </a:t>
                      </a:r>
                      <a:r>
                        <a:rPr lang="en-GB" sz="1800" b="0" i="0" u="none" strike="noStrike" kern="1200" baseline="0" dirty="0" err="1" smtClean="0">
                          <a:solidFill>
                            <a:schemeClr val="dk1"/>
                          </a:solidFill>
                          <a:latin typeface="+mn-lt"/>
                          <a:ea typeface="+mn-ea"/>
                          <a:cs typeface="+mn-cs"/>
                        </a:rPr>
                        <a:t>Gerbner</a:t>
                      </a:r>
                      <a:endParaRPr lang="en-GB" sz="1800" b="0" i="0" u="none" strike="noStrike" kern="1200" baseline="0" dirty="0" smtClean="0">
                        <a:solidFill>
                          <a:schemeClr val="dk1"/>
                        </a:solidFill>
                        <a:latin typeface="+mn-lt"/>
                        <a:ea typeface="+mn-ea"/>
                        <a:cs typeface="+mn-cs"/>
                      </a:endParaRPr>
                    </a:p>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Reception theory</a:t>
                      </a:r>
                      <a:r>
                        <a:rPr lang="en-GB" sz="1800" b="0" i="0" u="none" strike="noStrike" kern="1200" baseline="0" dirty="0" smtClean="0">
                          <a:solidFill>
                            <a:schemeClr val="dk1"/>
                          </a:solidFill>
                          <a:latin typeface="+mn-lt"/>
                          <a:ea typeface="+mn-ea"/>
                          <a:cs typeface="+mn-cs"/>
                        </a:rPr>
                        <a:t>, including Hall </a:t>
                      </a:r>
                      <a:endParaRPr lang="en-GB" dirty="0"/>
                    </a:p>
                  </a:txBody>
                  <a:tcPr marL="121698" marR="121698"/>
                </a:tc>
                <a:tc>
                  <a:txBody>
                    <a:bodyPr/>
                    <a:lstStyle/>
                    <a:p>
                      <a:pPr marL="285750" indent="-285750">
                        <a:buFont typeface="Arial" panose="020B0604020202020204" pitchFamily="34" charset="0"/>
                        <a:buChar char="•"/>
                      </a:pPr>
                      <a:r>
                        <a:rPr lang="en-GB" sz="1800" b="1" i="0" u="none" strike="noStrike" kern="1200" baseline="0" dirty="0" smtClean="0">
                          <a:solidFill>
                            <a:schemeClr val="dk1"/>
                          </a:solidFill>
                          <a:latin typeface="+mn-lt"/>
                          <a:ea typeface="+mn-ea"/>
                          <a:cs typeface="+mn-cs"/>
                        </a:rPr>
                        <a:t>Fandom</a:t>
                      </a:r>
                      <a:r>
                        <a:rPr lang="en-GB" sz="1800" b="0" i="0" u="none" strike="noStrike" kern="1200" baseline="0" dirty="0" smtClean="0">
                          <a:solidFill>
                            <a:schemeClr val="dk1"/>
                          </a:solidFill>
                          <a:latin typeface="+mn-lt"/>
                          <a:ea typeface="+mn-ea"/>
                          <a:cs typeface="+mn-cs"/>
                        </a:rPr>
                        <a:t>, including Jenkins </a:t>
                      </a:r>
                    </a:p>
                    <a:p>
                      <a:pPr marL="285750" indent="-285750">
                        <a:buFont typeface="Arial" panose="020B0604020202020204" pitchFamily="34" charset="0"/>
                        <a:buChar char="•"/>
                      </a:pPr>
                      <a:r>
                        <a:rPr lang="en-GB" sz="1800" b="0" i="0" u="none" strike="noStrike" kern="1200" baseline="0" dirty="0" smtClean="0">
                          <a:solidFill>
                            <a:schemeClr val="dk1"/>
                          </a:solidFill>
                          <a:latin typeface="+mn-lt"/>
                          <a:ea typeface="+mn-ea"/>
                          <a:cs typeface="+mn-cs"/>
                        </a:rPr>
                        <a:t>‘</a:t>
                      </a:r>
                      <a:r>
                        <a:rPr lang="en-GB" sz="1800" b="1" i="0" u="none" strike="noStrike" kern="1200" baseline="0" dirty="0" smtClean="0">
                          <a:solidFill>
                            <a:schemeClr val="dk1"/>
                          </a:solidFill>
                          <a:latin typeface="+mn-lt"/>
                          <a:ea typeface="+mn-ea"/>
                          <a:cs typeface="+mn-cs"/>
                        </a:rPr>
                        <a:t>End of audience’ theories </a:t>
                      </a:r>
                      <a:r>
                        <a:rPr lang="en-GB" sz="1800" b="0" i="0" u="none" strike="noStrike" kern="1200" baseline="0" dirty="0" smtClean="0">
                          <a:solidFill>
                            <a:schemeClr val="dk1"/>
                          </a:solidFill>
                          <a:latin typeface="+mn-lt"/>
                          <a:ea typeface="+mn-ea"/>
                          <a:cs typeface="+mn-cs"/>
                        </a:rPr>
                        <a:t>- </a:t>
                      </a:r>
                      <a:r>
                        <a:rPr lang="en-GB" sz="1800" b="0" i="0" u="none" strike="noStrike" kern="1200" baseline="0" dirty="0" err="1" smtClean="0">
                          <a:solidFill>
                            <a:schemeClr val="dk1"/>
                          </a:solidFill>
                          <a:latin typeface="+mn-lt"/>
                          <a:ea typeface="+mn-ea"/>
                          <a:cs typeface="+mn-cs"/>
                        </a:rPr>
                        <a:t>Shirky</a:t>
                      </a:r>
                      <a:endParaRPr lang="en-GB" sz="1800" b="0" i="0" u="none" strike="noStrike" kern="1200" baseline="0" dirty="0" smtClean="0">
                        <a:solidFill>
                          <a:schemeClr val="dk1"/>
                        </a:solidFill>
                        <a:latin typeface="+mn-lt"/>
                        <a:ea typeface="+mn-ea"/>
                        <a:cs typeface="+mn-cs"/>
                      </a:endParaRPr>
                    </a:p>
                    <a:p>
                      <a:endParaRPr lang="en-GB" dirty="0"/>
                    </a:p>
                  </a:txBody>
                  <a:tcPr marL="121698" marR="121698"/>
                </a:tc>
              </a:tr>
            </a:tbl>
          </a:graphicData>
        </a:graphic>
      </p:graphicFrame>
    </p:spTree>
    <p:extLst>
      <p:ext uri="{BB962C8B-B14F-4D97-AF65-F5344CB8AC3E}">
        <p14:creationId xmlns:p14="http://schemas.microsoft.com/office/powerpoint/2010/main" val="834756745"/>
      </p:ext>
    </p:extLst>
  </p:cSld>
  <p:clrMapOvr>
    <a:masterClrMapping/>
  </p:clrMapOvr>
</p:sld>
</file>

<file path=ppt/theme/theme1.xml><?xml version="1.0" encoding="utf-8"?>
<a:theme xmlns:a="http://schemas.openxmlformats.org/drawingml/2006/main" name="Media Studies Eduqas PowerPoint Launch CP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Technical Specification" ma:contentTypeID="0x010100E17BEBD1A3606E41A027563D367501C10095AAE0CC76F8D641B1748B0EC84FD408" ma:contentTypeVersion="3" ma:contentTypeDescription="" ma:contentTypeScope="" ma:versionID="bda9a2996038a17e22ccdd601f7de5e9">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5f5c759f65a57e5883204c1614b9a0dd"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aa87a6a0bdfe4bfb97a25745bc8270e2" minOccurs="0"/>
                <xsd:element ref="ns3:TaxCatchAll" minOccurs="0"/>
                <xsd:element ref="ns3:TaxCatchAllLabel" minOccurs="0"/>
                <xsd:element ref="ns3:WJEC_x0020_Langu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9" nillable="true" ma:displayName="Description"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aa87a6a0bdfe4bfb97a25745bc8270e2" ma:index="10"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TaxCatchAll" ma:index="11" nillable="true" ma:displayName="Taxonomy Catch All Column" ma:hidden="true" ma:list="{59de1963-ebd9-4991-80fe-8418a0c4d772}" ma:internalName="TaxCatchAll" ma:showField="CatchAllData" ma:web="684694db-19af-4efc-9f0d-c0ef77fa74f8">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59de1963-ebd9-4991-80fe-8418a0c4d772}" ma:internalName="TaxCatchAllLabel" ma:readOnly="true" ma:showField="CatchAllDataLabel" ma:web="684694db-19af-4efc-9f0d-c0ef77fa74f8">
      <xsd:complexType>
        <xsd:complexContent>
          <xsd:extension base="dms:MultiChoiceLookup">
            <xsd:sequence>
              <xsd:element name="Value" type="dms:Lookup" maxOccurs="unbounded" minOccurs="0" nillable="true"/>
            </xsd:sequence>
          </xsd:extension>
        </xsd:complexContent>
      </xsd:complexType>
    </xsd:element>
    <xsd:element name="WJEC_x0020_Language" ma:index="14"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t:contentTypeSchema xmlns:ct="http://schemas.microsoft.com/office/2006/metadata/contentType" xmlns:ma="http://schemas.microsoft.com/office/2006/metadata/properties/metaAttributes" ct:_="" ma:_="" ma:contentTypeName="Document" ma:contentTypeID="0x0101002F70D2F3CCBB804BBDD70E7D98B9D5C9" ma:contentTypeVersion="" ma:contentTypeDescription="Create a new document." ma:contentTypeScope="" ma:versionID="b6898b58c48660b109e9f431d6fcaaa5">
  <xsd:schema xmlns:xsd="http://www.w3.org/2001/XMLSchema" xmlns:xs="http://www.w3.org/2001/XMLSchema" xmlns:p="http://schemas.microsoft.com/office/2006/metadata/properties" targetNamespace="http://schemas.microsoft.com/office/2006/metadata/properties" ma:root="true" ma:fieldsID="f3e687d5f98ee29b9cfcc2ff24550dc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9FB68D-A36F-4F40-9DDD-C7C8C55F1F0F}"/>
</file>

<file path=customXml/itemProps2.xml><?xml version="1.0" encoding="utf-8"?>
<ds:datastoreItem xmlns:ds="http://schemas.openxmlformats.org/officeDocument/2006/customXml" ds:itemID="{2773DC8F-AB9D-4910-94BF-5076350377AD}"/>
</file>

<file path=customXml/itemProps3.xml><?xml version="1.0" encoding="utf-8"?>
<ds:datastoreItem xmlns:ds="http://schemas.openxmlformats.org/officeDocument/2006/customXml" ds:itemID="{2E76D223-344C-497A-9C57-EA6DC4B552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f9355-f80e-4d7b-937a-0c27cfa036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BBFA8499-DBE1-4EEE-AA2B-96EDECDBA681}"/>
</file>

<file path=docProps/app.xml><?xml version="1.0" encoding="utf-8"?>
<Properties xmlns="http://schemas.openxmlformats.org/officeDocument/2006/extended-properties" xmlns:vt="http://schemas.openxmlformats.org/officeDocument/2006/docPropsVTypes">
  <Template>Media Studies Eduqas PowerPoint Launch CPD</Template>
  <TotalTime>1825</TotalTime>
  <Words>4189</Words>
  <Application>Microsoft Office PowerPoint</Application>
  <PresentationFormat>Custom</PresentationFormat>
  <Paragraphs>672</Paragraphs>
  <Slides>37</Slides>
  <Notes>18</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Media Studies Eduqas PowerPoint Launch CPD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WJEC</cp:lastModifiedBy>
  <cp:revision>117</cp:revision>
  <cp:lastPrinted>2017-02-09T09:24:32Z</cp:lastPrinted>
  <dcterms:created xsi:type="dcterms:W3CDTF">2016-07-22T14:41:32Z</dcterms:created>
  <dcterms:modified xsi:type="dcterms:W3CDTF">2017-02-09T13:15:11Z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0x0101002F70D2F3CCBB804BBDD70E7D98B9D5C9</vt:lpwstr>
  </property>
  <property fmtid="{D5CDD505-2E9C-101B-9397-08002B2CF9AE}" pid="3" name="WJEC_x0020_Department">
    <vt:lpwstr/>
  </property>
  <property fmtid="{D5CDD505-2E9C-101B-9397-08002B2CF9AE}" pid="4" name="WJEC Department">
    <vt:lpwstr/>
  </property>
</Properties>
</file>