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92" r:id="rId6"/>
    <p:sldId id="290" r:id="rId7"/>
    <p:sldId id="298" r:id="rId8"/>
    <p:sldId id="299" r:id="rId9"/>
    <p:sldId id="264" r:id="rId10"/>
    <p:sldId id="300" r:id="rId11"/>
    <p:sldId id="301" r:id="rId12"/>
    <p:sldId id="302" r:id="rId13"/>
    <p:sldId id="297" r:id="rId14"/>
    <p:sldId id="273" r:id="rId15"/>
    <p:sldId id="283" r:id="rId16"/>
    <p:sldId id="266" r:id="rId17"/>
    <p:sldId id="303" r:id="rId18"/>
    <p:sldId id="304" r:id="rId19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7BCD"/>
    <a:srgbClr val="3D8FD3"/>
    <a:srgbClr val="4D8AD3"/>
    <a:srgbClr val="5A5A59"/>
    <a:srgbClr val="A5A6A5"/>
    <a:srgbClr val="F7B385"/>
    <a:srgbClr val="DF3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04" autoAdjust="0"/>
    <p:restoredTop sz="84895" autoAdjust="0"/>
  </p:normalViewPr>
  <p:slideViewPr>
    <p:cSldViewPr snapToGrid="0" snapToObjects="1">
      <p:cViewPr varScale="1">
        <p:scale>
          <a:sx n="82" d="100"/>
          <a:sy n="82" d="100"/>
        </p:scale>
        <p:origin x="-18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3432"/>
    </p:cViewPr>
  </p:sorterViewPr>
  <p:notesViewPr>
    <p:cSldViewPr snapToGrid="0" snapToObjects="1">
      <p:cViewPr varScale="1">
        <p:scale>
          <a:sx n="85" d="100"/>
          <a:sy n="85" d="100"/>
        </p:scale>
        <p:origin x="-1962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2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486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486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07048-7FB8-46DD-BD07-CCBFA2DF60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458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B14A9-011D-45E5-A980-20179D8E3732}" type="datetimeFigureOut">
              <a:rPr lang="en-GB" smtClean="0"/>
              <a:t>25/02/2015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6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D4EC9-EB6E-48E9-905B-C0ABF8B014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5782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5853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76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76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8894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86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8992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765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487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487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48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3377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691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t" latinLnBrk="0" hangingPunct="1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304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D4EC9-EB6E-48E9-905B-C0ABF8B0142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701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439D-213C-46C5-B4B8-E11D2FC88DE1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Eduqas_Powerpoint_Templates_for PPT-1.psd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1"/>
          <a:stretch/>
        </p:blipFill>
        <p:spPr>
          <a:xfrm>
            <a:off x="0" y="0"/>
            <a:ext cx="9144000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9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DDBB5-26B0-4B25-AC54-E30A2613DF11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67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E51C0-BD26-47C4-9893-7CF6ADB1AD93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31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D051-401B-46B7-97C3-C82AF06DBF07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974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28828-8BC7-46F1-9256-4E989E8CE7A6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3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42D8-2FB5-487D-9DA5-722AFEB1EF04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1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EB20F-966B-4302-BC63-C4DA6FD42061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07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7B78D-7070-47AE-930F-81DA73F070CD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621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FCAF1-41DB-4FF9-AF92-E463DF93191B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7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6A58-EE00-4771-AB9A-490FDC366481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02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34C8-2E33-4FAE-AFAF-E93A4C46C2AD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83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87956-73F4-4F12-A761-74317EF36154}" type="datetime1">
              <a:rPr lang="en-US" smtClean="0"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6B98A-A3DE-914F-A6C2-F2963756AB91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Eduqas_Powerpoint_Templates_for PPT-2.psd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02"/>
          <a:stretch/>
        </p:blipFill>
        <p:spPr>
          <a:xfrm>
            <a:off x="0" y="0"/>
            <a:ext cx="9144000" cy="58360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271" y="5912741"/>
            <a:ext cx="1468811" cy="7577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42" y="6013806"/>
            <a:ext cx="631970" cy="63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2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qas.co.uk/qualifications/sociology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wjec.co.uk/shop/" TargetMode="External"/><Relationship Id="rId5" Type="http://schemas.openxmlformats.org/officeDocument/2006/relationships/hyperlink" Target="http://oer.wjec.co.uk/" TargetMode="External"/><Relationship Id="rId4" Type="http://schemas.openxmlformats.org/officeDocument/2006/relationships/hyperlink" Target="http://resources.eduqas.co.uk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hannah.griffiths@eduqas.co.uk" TargetMode="External"/><Relationship Id="rId4" Type="http://schemas.openxmlformats.org/officeDocument/2006/relationships/hyperlink" Target="mailto:joanna.lewis@eduqas.co.u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6234" y="97559"/>
            <a:ext cx="8961583" cy="489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en-US" sz="4400" kern="1100" spc="-30" dirty="0" smtClean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</a:pPr>
            <a:r>
              <a:rPr lang="en-US" sz="4200" kern="1100" spc="-30" dirty="0" smtClean="0">
                <a:solidFill>
                  <a:schemeClr val="bg1"/>
                </a:solidFill>
                <a:latin typeface="Gotham Rounded Book"/>
                <a:cs typeface="Gotham Rounded Book"/>
              </a:rPr>
              <a:t>GCE AS/A level Sociology from 2015 </a:t>
            </a:r>
          </a:p>
          <a:p>
            <a:pPr>
              <a:lnSpc>
                <a:spcPct val="80000"/>
              </a:lnSpc>
            </a:pPr>
            <a:r>
              <a:rPr lang="en-US" sz="4200" kern="1100" spc="-30" dirty="0" smtClean="0">
                <a:solidFill>
                  <a:schemeClr val="bg1"/>
                </a:solidFill>
                <a:latin typeface="Gotham Rounded Book"/>
                <a:cs typeface="Gotham Rounded Book"/>
              </a:rPr>
              <a:t>Preparing to Teach </a:t>
            </a:r>
            <a:endParaRPr lang="en-US" sz="42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</a:pPr>
            <a:endParaRPr lang="en-US" sz="44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</a:pPr>
            <a:endParaRPr lang="en-US" sz="4400" kern="1100" spc="-30" dirty="0" smtClean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</a:pPr>
            <a:endParaRPr lang="en-US" sz="44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</a:pPr>
            <a:endParaRPr lang="en-US" sz="4400" kern="1100" spc="-30" dirty="0" smtClean="0">
              <a:solidFill>
                <a:schemeClr val="bg1"/>
              </a:solidFill>
              <a:latin typeface="Gotham Rounded Book"/>
              <a:cs typeface="Gotham Rounded Book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US" sz="3600" kern="1100" spc="-30" dirty="0" smtClean="0">
                <a:solidFill>
                  <a:srgbClr val="F7B385"/>
                </a:solidFill>
                <a:latin typeface="Gotham Rounded Book"/>
                <a:cs typeface="Gotham Rounded Book"/>
              </a:rPr>
              <a:t>Joanna  Lewis </a:t>
            </a: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US" sz="3600" kern="1100" spc="-30" dirty="0" smtClean="0">
                <a:solidFill>
                  <a:srgbClr val="F7B385"/>
                </a:solidFill>
                <a:latin typeface="Gotham Rounded Book"/>
                <a:cs typeface="Gotham Rounded Book"/>
              </a:rPr>
              <a:t>Subject Officer </a:t>
            </a:r>
            <a:endParaRPr lang="en-US" sz="3600" kern="1100" spc="-30" dirty="0">
              <a:solidFill>
                <a:srgbClr val="F7B385"/>
              </a:solidFill>
              <a:latin typeface="Gotham Rounded Book"/>
              <a:cs typeface="Gotham Rounded Book"/>
            </a:endParaRPr>
          </a:p>
        </p:txBody>
      </p:sp>
    </p:spTree>
    <p:extLst>
      <p:ext uri="{BB962C8B-B14F-4D97-AF65-F5344CB8AC3E}">
        <p14:creationId xmlns:p14="http://schemas.microsoft.com/office/powerpoint/2010/main" val="316019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2974" y="805221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Component 2 -  AS and A level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799" y="1879600"/>
            <a:ext cx="8442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Focuses on methods of sociological enquiry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 for learning through small scale research projects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Candidates have to apply knowledge and understanding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skills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research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methodology to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novel context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2974" y="984502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A level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0927" y="1922319"/>
            <a:ext cx="70242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Components one and three have higher percentage weightings and are allocated more time due to the proportion of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coverage of the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themes through the study of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concepts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theoretical issues across the subject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  <a:p>
            <a:endParaRPr lang="en-GB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 two has less weighting as the focus is solely on methods of sociological research and therefore less knowledge based  </a:t>
            </a:r>
            <a:endParaRPr lang="en-GB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4457" y="772318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Marking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9503" y="1719293"/>
            <a:ext cx="811299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Targeted assessment objective marks for each question which are consistent across the series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indicative content and mark allocation, allowing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consistent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marking and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examiner reliability </a:t>
            </a:r>
            <a:endParaRPr lang="en-GB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grids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contain clear and consistent marking bands with specific descriptors relating to assessment objectives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reference to assessment objectives and strands</a:t>
            </a:r>
            <a:endParaRPr lang="en-GB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15150" y="164245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59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9214" y="736852"/>
            <a:ext cx="6160160" cy="48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Assessment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46" y="1588680"/>
            <a:ext cx="78454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Co-</a:t>
            </a:r>
            <a:r>
              <a:rPr lang="en-GB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teachability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 and A level is demonstrated through coverage of content in the AS and A level specifications, components and sample assessment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New assessment objectives, technical interpretations and targeted  elements and strands in the sample assessment materials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Assessment grids will clearly indicate marks for and coverage of elements and strands for each component at AS and A level in the mark schemes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For the first time there will be a discrete component covering research methods</a:t>
            </a: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77050" y="36615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51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038" y="1079730"/>
            <a:ext cx="8319821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kern="1100" spc="-50" dirty="0">
                <a:solidFill>
                  <a:srgbClr val="DF3C06"/>
                </a:solidFill>
                <a:latin typeface="Gotham Rounded Book"/>
                <a:cs typeface="Gotham Rounded Book"/>
              </a:rPr>
              <a:t>RESOURCES FOR TEACHERS</a:t>
            </a:r>
          </a:p>
          <a:p>
            <a:pPr>
              <a:lnSpc>
                <a:spcPct val="80000"/>
              </a:lnSpc>
            </a:pPr>
            <a:r>
              <a:rPr lang="en-US" sz="2400" kern="1100" spc="-50" dirty="0">
                <a:solidFill>
                  <a:srgbClr val="F7B385"/>
                </a:solidFill>
                <a:latin typeface="Gotham Rounded Book"/>
                <a:cs typeface="Gotham Rounded Book"/>
              </a:rPr>
              <a:t>Supporting teaching and learning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012" y="401739"/>
            <a:ext cx="16781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0778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14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pic>
        <p:nvPicPr>
          <p:cNvPr id="8" name="Picture 2" descr="C:\Users\hopkil\AppData\Local\Microsoft\Windows\Temporary Internet Files\Content.Outlook\6CFMHS5N\placei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753" y="532545"/>
            <a:ext cx="1994697" cy="149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9012" y="2501524"/>
            <a:ext cx="8173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www.eduqas.co.uk/sociology</a:t>
            </a:r>
            <a:endParaRPr lang="en-GB" sz="16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 subject specific resources available for all to download from our website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resources.eduqas.co.uk</a:t>
            </a:r>
            <a:endParaRPr lang="en-GB" sz="16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Eduqas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resources to support the teaching and learning of a broad range of subjects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5"/>
            </a:endParaRP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wjec.co.uk/shop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6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vast range of educational resources, specifications, past papers and mark schemes to support the teaching and learning of subjects offered by WJEC</a:t>
            </a:r>
          </a:p>
        </p:txBody>
      </p:sp>
    </p:spTree>
    <p:extLst>
      <p:ext uri="{BB962C8B-B14F-4D97-AF65-F5344CB8AC3E}">
        <p14:creationId xmlns:p14="http://schemas.microsoft.com/office/powerpoint/2010/main" val="18792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uqas_Powerpoint_Templates_for PPT-1.ps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0"/>
          <a:stretch/>
        </p:blipFill>
        <p:spPr>
          <a:xfrm>
            <a:off x="0" y="0"/>
            <a:ext cx="9144000" cy="57476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8740" y="252164"/>
            <a:ext cx="476951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kern="1100" spc="-30" dirty="0" smtClean="0">
                <a:solidFill>
                  <a:schemeClr val="bg1"/>
                </a:solidFill>
                <a:latin typeface="Gotham Rounded Book"/>
                <a:cs typeface="Gotham Rounded Book"/>
              </a:rPr>
              <a:t>Any Questions?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095" y="919758"/>
            <a:ext cx="8865260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Gotham Rounded Book" pitchFamily="50" charset="0"/>
              </a:rPr>
              <a:t>Contact our specialist Subject Officers and administrative support team for your subject with any queries.  </a:t>
            </a:r>
            <a:endParaRPr lang="en-GB" sz="2000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endParaRPr lang="en-GB" sz="2400" dirty="0">
              <a:latin typeface="Bliss-Light"/>
            </a:endParaRPr>
          </a:p>
          <a:p>
            <a:pPr lvl="0" defTabSz="914400" eaLnBrk="0" hangingPunct="0">
              <a:spcBef>
                <a:spcPct val="20000"/>
              </a:spcBef>
            </a:pPr>
            <a:r>
              <a:rPr lang="en-GB" altLang="en-US" b="1" kern="0" dirty="0">
                <a:solidFill>
                  <a:schemeClr val="bg1"/>
                </a:solidFill>
                <a:latin typeface="Arial"/>
                <a:ea typeface="ＭＳ Ｐゴシック"/>
              </a:rPr>
              <a:t>Joanna Lewis </a:t>
            </a:r>
          </a:p>
          <a:p>
            <a:pPr lvl="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/>
                </a:solidFill>
                <a:latin typeface="Arial"/>
                <a:ea typeface="ＭＳ Ｐゴシック"/>
              </a:rPr>
              <a:t>Subject Officer</a:t>
            </a:r>
          </a:p>
          <a:p>
            <a:pPr lvl="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/>
                </a:solidFill>
                <a:latin typeface="Arial"/>
                <a:ea typeface="ＭＳ Ｐゴシック"/>
              </a:rPr>
              <a:t>029 2026 5167</a:t>
            </a:r>
          </a:p>
          <a:p>
            <a:pPr marL="342900" indent="-34290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/>
                </a:solidFill>
                <a:latin typeface="Arial"/>
                <a:ea typeface="ＭＳ Ｐゴシック"/>
              </a:rPr>
              <a:t>Email: </a:t>
            </a:r>
            <a:r>
              <a:rPr lang="en-GB" altLang="en-US" kern="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  <a:hlinkClick r:id="rId4"/>
              </a:rPr>
              <a:t>joanna.lewis@eduqas.co.uk</a:t>
            </a:r>
            <a:endParaRPr lang="en-GB" altLang="en-US" kern="0" dirty="0">
              <a:solidFill>
                <a:schemeClr val="bg1">
                  <a:lumMod val="95000"/>
                </a:schemeClr>
              </a:solidFill>
              <a:latin typeface="Arial"/>
              <a:ea typeface="ＭＳ Ｐゴシック"/>
            </a:endParaRPr>
          </a:p>
          <a:p>
            <a:pPr marL="342900" indent="-342900" defTabSz="914400" eaLnBrk="0" hangingPunct="0">
              <a:spcBef>
                <a:spcPct val="20000"/>
              </a:spcBef>
            </a:pPr>
            <a:endParaRPr lang="en-GB" altLang="en-US" sz="2000" kern="0" dirty="0">
              <a:solidFill>
                <a:schemeClr val="bg1">
                  <a:lumMod val="95000"/>
                </a:schemeClr>
              </a:solidFill>
              <a:latin typeface="Arial"/>
              <a:ea typeface="ＭＳ Ｐゴシック"/>
            </a:endParaRPr>
          </a:p>
          <a:p>
            <a:pPr marL="342900" lvl="0" indent="-342900" defTabSz="914400" eaLnBrk="0" hangingPunct="0">
              <a:spcBef>
                <a:spcPct val="20000"/>
              </a:spcBef>
            </a:pPr>
            <a:r>
              <a:rPr lang="en-GB" altLang="en-US" b="1" kern="0" dirty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</a:rPr>
              <a:t>Hannah Griffiths</a:t>
            </a:r>
          </a:p>
          <a:p>
            <a:pPr marL="342900" lvl="0" indent="-34290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</a:rPr>
              <a:t>Subject Support Officer</a:t>
            </a:r>
          </a:p>
          <a:p>
            <a:pPr marL="342900" lvl="0" indent="-34290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</a:rPr>
              <a:t>029 2026 5183</a:t>
            </a:r>
          </a:p>
          <a:p>
            <a:pPr marL="342900" lvl="0" indent="-342900" defTabSz="914400" eaLnBrk="0" hangingPunct="0">
              <a:spcBef>
                <a:spcPct val="20000"/>
              </a:spcBef>
            </a:pPr>
            <a:r>
              <a:rPr lang="en-GB" altLang="en-US" kern="0" dirty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</a:rPr>
              <a:t>Email: </a:t>
            </a:r>
            <a:r>
              <a:rPr lang="en-GB" altLang="en-US" kern="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  <a:hlinkClick r:id="rId5"/>
              </a:rPr>
              <a:t>hannah.griffiths@eduqas.co.uk</a:t>
            </a:r>
            <a:r>
              <a:rPr lang="en-GB" altLang="en-US" kern="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ＭＳ Ｐゴシック"/>
              </a:rPr>
              <a:t> </a:t>
            </a:r>
            <a:endParaRPr lang="en-GB" altLang="en-US" kern="0" dirty="0">
              <a:solidFill>
                <a:schemeClr val="bg1">
                  <a:lumMod val="95000"/>
                </a:schemeClr>
              </a:solidFill>
              <a:latin typeface="Arial"/>
              <a:ea typeface="ＭＳ Ｐゴシック"/>
            </a:endParaRPr>
          </a:p>
          <a:p>
            <a:endParaRPr lang="en-US" sz="2000" kern="1100" spc="-50" dirty="0" smtClean="0">
              <a:solidFill>
                <a:srgbClr val="F7B385"/>
              </a:solidFill>
              <a:latin typeface="Gotham Rounded Book"/>
              <a:cs typeface="Gotham Rounded Book"/>
            </a:endParaRPr>
          </a:p>
          <a:p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3197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4122" y="532545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1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Summary of </a:t>
            </a:r>
            <a:r>
              <a:rPr lang="en-US" sz="3200" kern="1100" spc="-50" dirty="0">
                <a:solidFill>
                  <a:srgbClr val="DF3C06"/>
                </a:solidFill>
                <a:latin typeface="Gotham Rounded Book"/>
                <a:cs typeface="Gotham Rounded Book"/>
              </a:rPr>
              <a:t>A</a:t>
            </a: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ssessment</a:t>
            </a:r>
            <a:r>
              <a:rPr lang="en-US" sz="31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 A level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333" y="1256320"/>
            <a:ext cx="883573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Component 1: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Socialisation and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Culture  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Written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examination: 2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hours 30 minutes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40% of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qualification 120 marks</a:t>
            </a:r>
          </a:p>
          <a:p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learners to study concepts and processes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through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themes of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socialisation, culture and 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identity. 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Component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Methods of Sociological Enquiry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Written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examination: 1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hour 45 minutes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20% of qualification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marks 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Focuses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on methods of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sociological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enquiry.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Learners will be also be required to design, justify 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evaluate 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piece of sociological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research.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Component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3: Power and Stratification 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Written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examination: 2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hours 30 minutes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40% of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qualification 120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marks 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Focuses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of theories 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explanations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through the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themes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differentiation, power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stratification. 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48475" y="167420"/>
            <a:ext cx="2133600" cy="365125"/>
          </a:xfrm>
        </p:spPr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8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8986" y="537964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Summary of Assessment AS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48475" y="164245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0524" y="1436831"/>
            <a:ext cx="80486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Component 1: Socialisation and Culture</a:t>
            </a: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Written examination: 2 hours 30 minutes </a:t>
            </a: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70% of qualification 120 marks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Focuses on the themes of socialisation, culture and identity and social differentiation, power and stratification.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Component 2: Methods of Sociological Enquiry </a:t>
            </a: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Written examination: 1 hour 15 minutes</a:t>
            </a: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30% of qualification 50 marks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Focuses on methods of sociological enquiry which includes application of knowledge and understanding of research methods to a specific scenario.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3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5461" y="897056"/>
            <a:ext cx="887974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Assessment Objectives Technical Interpretations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48475" y="164245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2649" y="1813310"/>
            <a:ext cx="7848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Terms: </a:t>
            </a:r>
          </a:p>
          <a:p>
            <a:pPr lvl="0"/>
            <a:endParaRPr lang="en-GB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Strand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discrete bullet point that is formally part of an assessment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Element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- ability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that the assessment objective does not formally separate, but that could be discretely targeted or credited.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Coverage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- expectations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may relate either to weightings within an assessment objective, or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to sampling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over time.</a:t>
            </a:r>
          </a:p>
          <a:p>
            <a:pPr lvl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73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258" y="564547"/>
            <a:ext cx="887974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Assessment Objectives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48475" y="164245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4628" y="1171893"/>
            <a:ext cx="670213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Learners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must: </a:t>
            </a:r>
            <a:endParaRPr lang="en-GB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AO1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Demonstrate knowledge and understanding of: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Sociological theories, concepts and evidence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Sociological research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AO2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Apply sociological theories,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evidence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research methods to a range of issues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AO3</a:t>
            </a:r>
          </a:p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evaluate sociological theories, concepts,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evidence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research methods in order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Present 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Make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judgements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Draw conclusions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2670" y="568618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Assessment Objectives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779567"/>
              </p:ext>
            </p:extLst>
          </p:nvPr>
        </p:nvGraphicFramePr>
        <p:xfrm>
          <a:off x="4689186" y="2244866"/>
          <a:ext cx="3896591" cy="2836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760"/>
                <a:gridCol w="905497"/>
                <a:gridCol w="905496"/>
                <a:gridCol w="942838"/>
              </a:tblGrid>
              <a:tr h="304772">
                <a:tc>
                  <a:txBody>
                    <a:bodyPr/>
                    <a:lstStyle/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AO1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AO2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AO3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477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 1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477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 2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30449">
                <a:tc>
                  <a:txBody>
                    <a:bodyPr/>
                    <a:lstStyle/>
                    <a:p>
                      <a:r>
                        <a:rPr lang="en-US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weighting </a:t>
                      </a:r>
                    </a:p>
                    <a:p>
                      <a:endPara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Required weighting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40 - 50%</a:t>
                      </a:r>
                    </a:p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30 - 35%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20 - 25%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0085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5921" y="1526738"/>
            <a:ext cx="287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5150" y="152673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2924"/>
              </p:ext>
            </p:extLst>
          </p:nvPr>
        </p:nvGraphicFramePr>
        <p:xfrm>
          <a:off x="264259" y="2223869"/>
          <a:ext cx="3921356" cy="2859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0111"/>
                <a:gridCol w="758536"/>
                <a:gridCol w="872837"/>
                <a:gridCol w="1059872"/>
              </a:tblGrid>
              <a:tr h="383183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AO1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AO2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AO3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 1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 2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 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7363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weighting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Required weighting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35 - 45%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30 - 40%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20 - 30%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78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2670" y="554156"/>
            <a:ext cx="616016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 Subject Content Requirements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64519"/>
              </p:ext>
            </p:extLst>
          </p:nvPr>
        </p:nvGraphicFramePr>
        <p:xfrm>
          <a:off x="433387" y="1295399"/>
          <a:ext cx="8277226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8613"/>
                <a:gridCol w="4138613"/>
              </a:tblGrid>
              <a:tr h="30919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Component One  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level  Component One 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72491"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A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Socialisation, culture &amp; identity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A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 concepts &amp; processes of cultural transmission, socialisation &amp; acquisition of identity  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127068"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B</a:t>
                      </a:r>
                      <a:r>
                        <a:rPr lang="en-US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Families &amp; households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pPr algn="l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Youth Cultures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B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Families &amp; households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Youth Cultures </a:t>
                      </a:r>
                    </a:p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68682"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 C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Education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Religion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C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Education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Religion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0085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978" y="668463"/>
            <a:ext cx="7393839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Subject Content </a:t>
            </a:r>
            <a:r>
              <a:rPr lang="en-US" sz="3200" kern="1100" spc="-50" dirty="0">
                <a:solidFill>
                  <a:srgbClr val="DF3C06"/>
                </a:solidFill>
                <a:latin typeface="Gotham Rounded Book"/>
                <a:cs typeface="Gotham Rounded Book"/>
              </a:rPr>
              <a:t>R</a:t>
            </a: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equirements Components Two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 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356462"/>
              </p:ext>
            </p:extLst>
          </p:nvPr>
        </p:nvGraphicFramePr>
        <p:xfrm>
          <a:off x="264259" y="1720845"/>
          <a:ext cx="8593992" cy="392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996"/>
                <a:gridCol w="4296996"/>
              </a:tblGrid>
              <a:tr h="29882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level Component 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8828">
                <a:tc>
                  <a:txBody>
                    <a:bodyPr/>
                    <a:lstStyle/>
                    <a:p>
                      <a:r>
                        <a:rPr lang="en-GB" sz="1400" b="1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Compulsory: </a:t>
                      </a:r>
                      <a:r>
                        <a:rPr lang="en-GB" sz="1400" b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Methods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sociological enquiry</a:t>
                      </a:r>
                      <a:endParaRPr lang="en-GB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Compulsory:</a:t>
                      </a:r>
                      <a:r>
                        <a:rPr lang="en-GB" sz="1400" b="1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Methods of sociological enquiry</a:t>
                      </a:r>
                      <a:endParaRPr lang="en-GB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313524">
                <a:tc>
                  <a:txBody>
                    <a:bodyPr/>
                    <a:lstStyle/>
                    <a:p>
                      <a:r>
                        <a:rPr lang="en-GB" sz="1400" b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Learners will be required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knowledge and understanding of a range of methods and sources of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b="0" baseline="0" noProof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their ability to apply their knowledge and understanding of research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methods to a specific scenario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b="0" baseline="0" noProof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examples from contemporary sociological research to demonstrate knowledge and understanding of relevant sociological concepts and key methodological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Learners will be required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knowledge and understanding of a range of methods and sources of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b="0" baseline="0" noProof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their ability to apply their knowledge and understanding of research</a:t>
                      </a: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methods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b="0" baseline="0" noProof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their ability to design, analyse and evaluate their own research design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b="0" baseline="0" noProof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baseline="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examples from contemporary sociological research to demonstrate knowledge and understanding of relevant sociological concepts and key methodological issues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0085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6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1131" y="750753"/>
            <a:ext cx="8705851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Subject Content Requirements </a:t>
            </a:r>
          </a:p>
          <a:p>
            <a:pPr algn="ctr">
              <a:lnSpc>
                <a:spcPct val="80000"/>
              </a:lnSpc>
            </a:pPr>
            <a:r>
              <a:rPr lang="en-US" sz="3200" kern="1100" spc="-50" dirty="0" smtClean="0">
                <a:solidFill>
                  <a:srgbClr val="DF3C06"/>
                </a:solidFill>
                <a:latin typeface="Gotham Rounded Book"/>
                <a:cs typeface="Gotham Rounded Book"/>
              </a:rPr>
              <a:t>Component Three - Power and Stratification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259" y="270935"/>
            <a:ext cx="2023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A5A6A5"/>
                </a:solidFill>
                <a:latin typeface="Bliss-Light"/>
                <a:cs typeface="Bliss-Light"/>
              </a:rPr>
              <a:t>Sociology</a:t>
            </a:r>
            <a:endParaRPr lang="en-US" sz="1100" dirty="0">
              <a:solidFill>
                <a:srgbClr val="A5A6A5"/>
              </a:solidFill>
              <a:latin typeface="Bliss-Light"/>
              <a:cs typeface="Bliss-Ligh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938119"/>
              </p:ext>
            </p:extLst>
          </p:nvPr>
        </p:nvGraphicFramePr>
        <p:xfrm>
          <a:off x="2525917" y="1951586"/>
          <a:ext cx="4313033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303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77BC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differentiation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stratification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B</a:t>
                      </a:r>
                      <a:endParaRPr lang="en-US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77BC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Crime and deviance</a:t>
                      </a:r>
                    </a:p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</a:p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Health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disability</a:t>
                      </a:r>
                    </a:p>
                    <a:p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</a:p>
                    <a:p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Politics</a:t>
                      </a:r>
                    </a:p>
                    <a:p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</a:p>
                    <a:p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 Sociology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38950" y="167420"/>
            <a:ext cx="2133600" cy="365125"/>
          </a:xfrm>
        </p:spPr>
        <p:txBody>
          <a:bodyPr/>
          <a:lstStyle/>
          <a:p>
            <a:fld id="{9C66B98A-A3DE-914F-A6C2-F2963756AB9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28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C688D20975B24D8FB5A95768DE6DF2" ma:contentTypeVersion="13" ma:contentTypeDescription="Create a new document." ma:contentTypeScope="" ma:versionID="49a38fa1476b8218ec00c21c3257f95e">
  <xsd:schema xmlns:xsd="http://www.w3.org/2001/XMLSchema" xmlns:xs="http://www.w3.org/2001/XMLSchema" xmlns:p="http://schemas.microsoft.com/office/2006/metadata/properties" xmlns:ns2="cd497dfa-9c52-4b77-9510-d5d8b75d053a" xmlns:ns3="36f98b4f-ba65-4a7d-9a34-48b23de556cb" targetNamespace="http://schemas.microsoft.com/office/2006/metadata/properties" ma:root="true" ma:fieldsID="ced616e7f0de1d614103f9cc53ab7d0d" ns2:_="" ns3:_="">
    <xsd:import namespace="cd497dfa-9c52-4b77-9510-d5d8b75d053a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2:Description_x0020_new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97dfa-9c52-4b77-9510-d5d8b75d053a" elementFormDefault="qualified">
    <xsd:import namespace="http://schemas.microsoft.com/office/2006/documentManagement/types"/>
    <xsd:import namespace="http://schemas.microsoft.com/office/infopath/2007/PartnerControls"/>
    <xsd:element name="Description_x0020_new" ma:index="8" nillable="true" ma:displayName="Description new" ma:internalName="Description_x0020_new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_x0020_new xmlns="cd497dfa-9c52-4b77-9510-d5d8b75d053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70DB8D-8C30-4A52-9772-D4E4A115E162}"/>
</file>

<file path=customXml/itemProps2.xml><?xml version="1.0" encoding="utf-8"?>
<ds:datastoreItem xmlns:ds="http://schemas.openxmlformats.org/officeDocument/2006/customXml" ds:itemID="{8E5500A5-E9E1-4542-9D2A-1ED9F8686AD3}">
  <ds:schemaRefs>
    <ds:schemaRef ds:uri="http://schemas.microsoft.com/sharepoint/v3/field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F4C619-E2C1-4108-95A7-CF8CA0150B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4091</TotalTime>
  <Words>951</Words>
  <Application>Microsoft Office PowerPoint</Application>
  <PresentationFormat>On-screen Show (4:3)</PresentationFormat>
  <Paragraphs>272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Golley Slater</dc:creator>
  <cp:lastModifiedBy>WJEC</cp:lastModifiedBy>
  <cp:revision>190</cp:revision>
  <cp:lastPrinted>2014-09-26T13:39:14Z</cp:lastPrinted>
  <dcterms:created xsi:type="dcterms:W3CDTF">2014-04-03T09:30:20Z</dcterms:created>
  <dcterms:modified xsi:type="dcterms:W3CDTF">2015-02-25T08:47:12Z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0x01010012C688D20975B24D8FB5A95768DE6DF2</vt:lpwstr>
  </property>
</Properties>
</file>