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24"/>
  </p:notesMasterIdLst>
  <p:sldIdLst>
    <p:sldId id="265" r:id="rId6"/>
    <p:sldId id="273" r:id="rId7"/>
    <p:sldId id="262" r:id="rId8"/>
    <p:sldId id="272" r:id="rId9"/>
    <p:sldId id="274" r:id="rId10"/>
    <p:sldId id="259" r:id="rId11"/>
    <p:sldId id="260" r:id="rId12"/>
    <p:sldId id="275" r:id="rId13"/>
    <p:sldId id="276" r:id="rId14"/>
    <p:sldId id="277" r:id="rId15"/>
    <p:sldId id="284" r:id="rId16"/>
    <p:sldId id="285" r:id="rId17"/>
    <p:sldId id="278" r:id="rId18"/>
    <p:sldId id="281" r:id="rId19"/>
    <p:sldId id="282" r:id="rId20"/>
    <p:sldId id="279" r:id="rId21"/>
    <p:sldId id="280" r:id="rId22"/>
    <p:sldId id="283" r:id="rId23"/>
  </p:sldIdLst>
  <p:sldSz cx="9144000" cy="6858000" type="screen4x3"/>
  <p:notesSz cx="6858000" cy="9144000"/>
  <p:defaultTextStyle>
    <a:defPPr>
      <a:defRPr lang="en-GB"/>
    </a:defPPr>
    <a:lvl1pPr algn="l" defTabSz="457200" rtl="0" fontAlgn="base">
      <a:spcBef>
        <a:spcPct val="0"/>
      </a:spcBef>
      <a:spcAft>
        <a:spcPct val="0"/>
      </a:spcAft>
      <a:defRPr kern="1200">
        <a:solidFill>
          <a:schemeClr val="tx1"/>
        </a:solidFill>
        <a:latin typeface="Calibri" pitchFamily="34" charset="0"/>
        <a:ea typeface="ＭＳ Ｐゴシック" pitchFamily="1" charset="-128"/>
        <a:cs typeface="+mn-cs"/>
      </a:defRPr>
    </a:lvl1pPr>
    <a:lvl2pPr marL="457200" algn="l" defTabSz="457200" rtl="0" fontAlgn="base">
      <a:spcBef>
        <a:spcPct val="0"/>
      </a:spcBef>
      <a:spcAft>
        <a:spcPct val="0"/>
      </a:spcAft>
      <a:defRPr kern="1200">
        <a:solidFill>
          <a:schemeClr val="tx1"/>
        </a:solidFill>
        <a:latin typeface="Calibri" pitchFamily="34" charset="0"/>
        <a:ea typeface="ＭＳ Ｐゴシック" pitchFamily="1" charset="-128"/>
        <a:cs typeface="+mn-cs"/>
      </a:defRPr>
    </a:lvl2pPr>
    <a:lvl3pPr marL="914400" algn="l" defTabSz="457200" rtl="0" fontAlgn="base">
      <a:spcBef>
        <a:spcPct val="0"/>
      </a:spcBef>
      <a:spcAft>
        <a:spcPct val="0"/>
      </a:spcAft>
      <a:defRPr kern="1200">
        <a:solidFill>
          <a:schemeClr val="tx1"/>
        </a:solidFill>
        <a:latin typeface="Calibri" pitchFamily="34" charset="0"/>
        <a:ea typeface="ＭＳ Ｐゴシック" pitchFamily="1" charset="-128"/>
        <a:cs typeface="+mn-cs"/>
      </a:defRPr>
    </a:lvl3pPr>
    <a:lvl4pPr marL="1371600" algn="l" defTabSz="457200" rtl="0" fontAlgn="base">
      <a:spcBef>
        <a:spcPct val="0"/>
      </a:spcBef>
      <a:spcAft>
        <a:spcPct val="0"/>
      </a:spcAft>
      <a:defRPr kern="1200">
        <a:solidFill>
          <a:schemeClr val="tx1"/>
        </a:solidFill>
        <a:latin typeface="Calibri" pitchFamily="34" charset="0"/>
        <a:ea typeface="ＭＳ Ｐゴシック" pitchFamily="1" charset="-128"/>
        <a:cs typeface="+mn-cs"/>
      </a:defRPr>
    </a:lvl4pPr>
    <a:lvl5pPr marL="1828800" algn="l" defTabSz="457200" rtl="0" fontAlgn="base">
      <a:spcBef>
        <a:spcPct val="0"/>
      </a:spcBef>
      <a:spcAft>
        <a:spcPct val="0"/>
      </a:spcAft>
      <a:defRPr kern="1200">
        <a:solidFill>
          <a:schemeClr val="tx1"/>
        </a:solidFill>
        <a:latin typeface="Calibri" pitchFamily="34" charset="0"/>
        <a:ea typeface="ＭＳ Ｐゴシック" pitchFamily="1" charset="-128"/>
        <a:cs typeface="+mn-cs"/>
      </a:defRPr>
    </a:lvl5pPr>
    <a:lvl6pPr marL="2286000" algn="l" defTabSz="914400" rtl="0" eaLnBrk="1" latinLnBrk="0" hangingPunct="1">
      <a:defRPr kern="1200">
        <a:solidFill>
          <a:schemeClr val="tx1"/>
        </a:solidFill>
        <a:latin typeface="Calibri" pitchFamily="34" charset="0"/>
        <a:ea typeface="ＭＳ Ｐゴシック" pitchFamily="1" charset="-128"/>
        <a:cs typeface="+mn-cs"/>
      </a:defRPr>
    </a:lvl6pPr>
    <a:lvl7pPr marL="2743200" algn="l" defTabSz="914400" rtl="0" eaLnBrk="1" latinLnBrk="0" hangingPunct="1">
      <a:defRPr kern="1200">
        <a:solidFill>
          <a:schemeClr val="tx1"/>
        </a:solidFill>
        <a:latin typeface="Calibri" pitchFamily="34" charset="0"/>
        <a:ea typeface="ＭＳ Ｐゴシック" pitchFamily="1" charset="-128"/>
        <a:cs typeface="+mn-cs"/>
      </a:defRPr>
    </a:lvl7pPr>
    <a:lvl8pPr marL="3200400" algn="l" defTabSz="914400" rtl="0" eaLnBrk="1" latinLnBrk="0" hangingPunct="1">
      <a:defRPr kern="1200">
        <a:solidFill>
          <a:schemeClr val="tx1"/>
        </a:solidFill>
        <a:latin typeface="Calibri" pitchFamily="34" charset="0"/>
        <a:ea typeface="ＭＳ Ｐゴシック" pitchFamily="1" charset="-128"/>
        <a:cs typeface="+mn-cs"/>
      </a:defRPr>
    </a:lvl8pPr>
    <a:lvl9pPr marL="3657600" algn="l" defTabSz="914400" rtl="0" eaLnBrk="1" latinLnBrk="0" hangingPunct="1">
      <a:defRPr kern="1200">
        <a:solidFill>
          <a:schemeClr val="tx1"/>
        </a:solidFill>
        <a:latin typeface="Calibri" pitchFamily="34" charset="0"/>
        <a:ea typeface="ＭＳ Ｐゴシック" pitchFamily="1"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74"/>
  </p:normalViewPr>
  <p:slideViewPr>
    <p:cSldViewPr snapToGrid="0" snapToObjects="1">
      <p:cViewPr>
        <p:scale>
          <a:sx n="75" d="100"/>
          <a:sy n="75" d="100"/>
        </p:scale>
        <p:origin x="-1014" y="-81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64709F-7B92-4904-980E-C27FFADFC1BF}" type="datetimeFigureOut">
              <a:rPr lang="en-GB" smtClean="0"/>
              <a:t>03/10/2017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E7319E-213C-4920-A16F-A5F14520856B}" type="slidenum">
              <a:rPr lang="en-GB" smtClean="0"/>
              <a:t>‹#›</a:t>
            </a:fld>
            <a:endParaRPr lang="en-GB"/>
          </a:p>
        </p:txBody>
      </p:sp>
    </p:spTree>
    <p:extLst>
      <p:ext uri="{BB962C8B-B14F-4D97-AF65-F5344CB8AC3E}">
        <p14:creationId xmlns:p14="http://schemas.microsoft.com/office/powerpoint/2010/main" val="27827785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BF64F25-C7F6-4E11-8B8C-CCA7BD6D9214}" type="slidenum">
              <a:rPr lang="en-GB" smtClean="0"/>
              <a:pPr/>
              <a:t>1</a:t>
            </a:fld>
            <a:endParaRPr lang="en-GB"/>
          </a:p>
        </p:txBody>
      </p:sp>
    </p:spTree>
    <p:extLst>
      <p:ext uri="{BB962C8B-B14F-4D97-AF65-F5344CB8AC3E}">
        <p14:creationId xmlns:p14="http://schemas.microsoft.com/office/powerpoint/2010/main" val="24724851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E7319E-213C-4920-A16F-A5F14520856B}" type="slidenum">
              <a:rPr lang="en-GB" smtClean="0"/>
              <a:t>16</a:t>
            </a:fld>
            <a:endParaRPr lang="en-GB"/>
          </a:p>
        </p:txBody>
      </p:sp>
    </p:spTree>
    <p:extLst>
      <p:ext uri="{BB962C8B-B14F-4D97-AF65-F5344CB8AC3E}">
        <p14:creationId xmlns:p14="http://schemas.microsoft.com/office/powerpoint/2010/main" val="4500269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file://localhost/Volumes/Other%20Clients/Eduqas/P17661%20Eduqas%20Brand%20Identity%20Guidelines/Links/Corbis-42-53088181.jpg" TargetMode="External"/><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457200" y="2857500"/>
            <a:ext cx="4889500" cy="3225800"/>
          </a:xfrm>
          <a:prstGeom prst="rect">
            <a:avLst/>
          </a:prstGeom>
        </p:spPr>
        <p:txBody>
          <a:bodyPr/>
          <a:lstStyle>
            <a:lvl1pPr marL="0" indent="0">
              <a:buNone/>
              <a:defRPr sz="2000">
                <a:solidFill>
                  <a:schemeClr val="tx1"/>
                </a:solidFill>
              </a:defRPr>
            </a:lvl1pPr>
          </a:lstStyle>
          <a:p>
            <a:r>
              <a:rPr lang="en-US" dirty="0" smtClean="0">
                <a:solidFill>
                  <a:srgbClr val="0070C0"/>
                </a:solidFill>
                <a:latin typeface="Gotham Rounded Book"/>
                <a:cs typeface="Gotham Rounded Book"/>
              </a:rPr>
              <a:t>Subheading</a:t>
            </a:r>
          </a:p>
          <a:p>
            <a:endParaRPr lang="en-GB" baseline="30000" dirty="0" smtClean="0">
              <a:solidFill>
                <a:schemeClr val="tx1">
                  <a:lumMod val="50000"/>
                  <a:lumOff val="50000"/>
                </a:schemeClr>
              </a:solidFill>
              <a:latin typeface="Bliss-Light"/>
              <a:cs typeface="Bliss-Light"/>
            </a:endParaRPr>
          </a:p>
          <a:p>
            <a:pPr>
              <a:lnSpc>
                <a:spcPct val="150000"/>
              </a:lnSpc>
            </a:pPr>
            <a:r>
              <a:rPr lang="en-GB" baseline="30000" dirty="0" err="1" smtClean="0">
                <a:solidFill>
                  <a:srgbClr val="5A5A59"/>
                </a:solidFill>
                <a:latin typeface="Bliss-Light"/>
                <a:cs typeface="Bliss-Light"/>
              </a:rPr>
              <a:t>Invellab</a:t>
            </a:r>
            <a:r>
              <a:rPr lang="en-GB" baseline="30000" dirty="0" smtClean="0">
                <a:solidFill>
                  <a:srgbClr val="5A5A59"/>
                </a:solidFill>
                <a:latin typeface="Bliss-Light"/>
                <a:cs typeface="Bliss-Light"/>
              </a:rPr>
              <a:t> id </a:t>
            </a:r>
            <a:r>
              <a:rPr lang="en-GB" baseline="30000" dirty="0" err="1" smtClean="0">
                <a:solidFill>
                  <a:srgbClr val="5A5A59"/>
                </a:solidFill>
                <a:latin typeface="Bliss-Light"/>
                <a:cs typeface="Bliss-Light"/>
              </a:rPr>
              <a:t>quiberumqui</a:t>
            </a:r>
            <a:r>
              <a:rPr lang="en-GB" baseline="30000" dirty="0" smtClean="0">
                <a:solidFill>
                  <a:srgbClr val="5A5A59"/>
                </a:solidFill>
                <a:latin typeface="Bliss-Light"/>
                <a:cs typeface="Bliss-Light"/>
              </a:rPr>
              <a:t> non </a:t>
            </a:r>
            <a:r>
              <a:rPr lang="en-GB" baseline="30000" dirty="0" err="1" smtClean="0">
                <a:solidFill>
                  <a:srgbClr val="5A5A59"/>
                </a:solidFill>
                <a:latin typeface="Bliss-Light"/>
                <a:cs typeface="Bliss-Light"/>
              </a:rPr>
              <a:t>rerovit</a:t>
            </a:r>
            <a:r>
              <a:rPr lang="en-GB" baseline="30000" dirty="0" smtClean="0">
                <a:solidFill>
                  <a:srgbClr val="5A5A59"/>
                </a:solidFill>
                <a:latin typeface="Bliss-Light"/>
                <a:cs typeface="Bliss-Light"/>
              </a:rPr>
              <a:t> era </a:t>
            </a:r>
            <a:r>
              <a:rPr lang="en-GB" baseline="30000" dirty="0" err="1" smtClean="0">
                <a:solidFill>
                  <a:srgbClr val="5A5A59"/>
                </a:solidFill>
                <a:latin typeface="Bliss-Light"/>
                <a:cs typeface="Bliss-Light"/>
              </a:rPr>
              <a:t>consequunt</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accabor</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epelicabo</a:t>
            </a:r>
            <a:r>
              <a:rPr lang="en-GB" baseline="30000" dirty="0" smtClean="0">
                <a:solidFill>
                  <a:srgbClr val="5A5A59"/>
                </a:solidFill>
                <a:latin typeface="Bliss-Light"/>
                <a:cs typeface="Bliss-Light"/>
              </a:rPr>
              <a:t>. Nam, id ex </a:t>
            </a:r>
            <a:r>
              <a:rPr lang="en-GB" baseline="30000" dirty="0" err="1" smtClean="0">
                <a:solidFill>
                  <a:srgbClr val="5A5A59"/>
                </a:solidFill>
                <a:latin typeface="Bliss-Light"/>
                <a:cs typeface="Bliss-Light"/>
              </a:rPr>
              <a:t>enis</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alis</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es</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doluptas</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sunt</a:t>
            </a:r>
            <a:r>
              <a:rPr lang="en-GB" baseline="30000" dirty="0" smtClean="0">
                <a:solidFill>
                  <a:srgbClr val="5A5A59"/>
                </a:solidFill>
                <a:latin typeface="Bliss-Light"/>
                <a:cs typeface="Bliss-Light"/>
              </a:rPr>
              <a:t> pa non </a:t>
            </a:r>
            <a:r>
              <a:rPr lang="en-GB" baseline="30000" dirty="0" err="1" smtClean="0">
                <a:solidFill>
                  <a:srgbClr val="5A5A59"/>
                </a:solidFill>
                <a:latin typeface="Bliss-Light"/>
                <a:cs typeface="Bliss-Light"/>
              </a:rPr>
              <a:t>plaudam</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rateseque</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oditibusae</a:t>
            </a:r>
            <a:r>
              <a:rPr lang="en-GB" baseline="30000" dirty="0" smtClean="0">
                <a:solidFill>
                  <a:srgbClr val="5A5A59"/>
                </a:solidFill>
                <a:latin typeface="Bliss-Light"/>
                <a:cs typeface="Bliss-Light"/>
              </a:rPr>
              <a:t> is </a:t>
            </a:r>
            <a:r>
              <a:rPr lang="en-GB" baseline="30000" dirty="0" err="1" smtClean="0">
                <a:solidFill>
                  <a:srgbClr val="5A5A59"/>
                </a:solidFill>
                <a:latin typeface="Bliss-Light"/>
                <a:cs typeface="Bliss-Light"/>
              </a:rPr>
              <a:t>ut</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eturem</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ea</a:t>
            </a:r>
            <a:r>
              <a:rPr lang="en-GB" baseline="30000" dirty="0" smtClean="0">
                <a:solidFill>
                  <a:srgbClr val="5A5A59"/>
                </a:solidFill>
                <a:latin typeface="Bliss-Light"/>
                <a:cs typeface="Bliss-Light"/>
              </a:rPr>
              <a:t> dent </a:t>
            </a:r>
            <a:r>
              <a:rPr lang="en-GB" baseline="30000" dirty="0" err="1" smtClean="0">
                <a:solidFill>
                  <a:srgbClr val="5A5A59"/>
                </a:solidFill>
                <a:latin typeface="Bliss-Light"/>
                <a:cs typeface="Bliss-Light"/>
              </a:rPr>
              <a:t>est</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esed</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modis</a:t>
            </a:r>
            <a:r>
              <a:rPr lang="en-GB" baseline="30000" dirty="0" smtClean="0">
                <a:solidFill>
                  <a:srgbClr val="5A5A59"/>
                </a:solidFill>
                <a:latin typeface="Bliss-Light"/>
                <a:cs typeface="Bliss-Light"/>
              </a:rPr>
              <a:t> quam, quam, id </a:t>
            </a:r>
            <a:r>
              <a:rPr lang="en-GB" baseline="30000" dirty="0" err="1" smtClean="0">
                <a:solidFill>
                  <a:srgbClr val="5A5A59"/>
                </a:solidFill>
                <a:latin typeface="Bliss-Light"/>
                <a:cs typeface="Bliss-Light"/>
              </a:rPr>
              <a:t>modit</a:t>
            </a:r>
            <a:r>
              <a:rPr lang="en-GB" baseline="30000" dirty="0" smtClean="0">
                <a:solidFill>
                  <a:srgbClr val="5A5A59"/>
                </a:solidFill>
                <a:latin typeface="Bliss-Light"/>
                <a:cs typeface="Bliss-Light"/>
              </a:rPr>
              <a:t> mi, </a:t>
            </a:r>
            <a:r>
              <a:rPr lang="en-GB" baseline="30000" dirty="0" err="1" smtClean="0">
                <a:solidFill>
                  <a:srgbClr val="5A5A59"/>
                </a:solidFill>
                <a:latin typeface="Bliss-Light"/>
                <a:cs typeface="Bliss-Light"/>
              </a:rPr>
              <a:t>omnit</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accusci</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magnatur</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solum</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int</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ullandi</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oreium</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eos</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aut</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que</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veligenim</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si</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ut</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reperatio</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doluptatem</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voluptam</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est</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comnim</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fugitat</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iorecup</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tincti</a:t>
            </a:r>
            <a:r>
              <a:rPr lang="en-GB" baseline="30000" dirty="0" smtClean="0">
                <a:solidFill>
                  <a:srgbClr val="5A5A59"/>
                </a:solidFill>
                <a:latin typeface="Bliss-Light"/>
                <a:cs typeface="Bliss-Light"/>
              </a:rPr>
              <a:t>. </a:t>
            </a:r>
            <a:endParaRPr lang="en-GB" baseline="30000" dirty="0">
              <a:solidFill>
                <a:srgbClr val="5A5A59"/>
              </a:solidFill>
              <a:latin typeface="Bliss-Light"/>
              <a:cs typeface="Bliss-Light"/>
            </a:endParaRPr>
          </a:p>
        </p:txBody>
      </p:sp>
      <p:pic>
        <p:nvPicPr>
          <p:cNvPr id="9" name="Corbis-42-53088181_bandw.jpg"/>
          <p:cNvPicPr preferRelativeResize="0">
            <a:picLocks/>
          </p:cNvPicPr>
          <p:nvPr userDrawn="1"/>
        </p:nvPicPr>
        <p:blipFill rotWithShape="1">
          <a:blip r:embed="rId2" r:link="rId3">
            <a:extLst>
              <a:ext uri="{28A0092B-C50C-407E-A947-70E740481C1C}">
                <a14:useLocalDpi xmlns:a14="http://schemas.microsoft.com/office/drawing/2010/main" val="0"/>
              </a:ext>
            </a:extLst>
          </a:blip>
          <a:srcRect l="331" t="9973" r="-331" b="4013"/>
          <a:stretch/>
        </p:blipFill>
        <p:spPr>
          <a:xfrm>
            <a:off x="5425200" y="3048000"/>
            <a:ext cx="3261600" cy="2805414"/>
          </a:xfrm>
          <a:prstGeom prst="rect">
            <a:avLst/>
          </a:prstGeom>
        </p:spPr>
      </p:pic>
      <p:sp>
        <p:nvSpPr>
          <p:cNvPr id="11" name="Text Placeholder 15"/>
          <p:cNvSpPr>
            <a:spLocks noGrp="1"/>
          </p:cNvSpPr>
          <p:nvPr>
            <p:ph type="body" sz="quarter" idx="16" hasCustomPrompt="1"/>
          </p:nvPr>
        </p:nvSpPr>
        <p:spPr>
          <a:xfrm>
            <a:off x="457200" y="1466056"/>
            <a:ext cx="8418513" cy="1188244"/>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200" baseline="0">
                <a:solidFill>
                  <a:srgbClr val="0070C0"/>
                </a:solidFill>
                <a:latin typeface="Arial" panose="020B0604020202020204" pitchFamily="34" charset="0"/>
                <a:cs typeface="Arial" panose="020B0604020202020204" pitchFamily="34" charset="0"/>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smtClean="0"/>
              <a:t>Title 1</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200" kern="1100" spc="-50" dirty="0" smtClean="0">
                <a:solidFill>
                  <a:srgbClr val="0096ED"/>
                </a:solidFill>
                <a:latin typeface="Gotham Rounded Book"/>
                <a:ea typeface="Times New Roman"/>
                <a:cs typeface="Gotham Rounded Book"/>
              </a:rPr>
              <a:t>Title 2</a:t>
            </a:r>
            <a:endParaRPr lang="en-GB" dirty="0" smtClean="0"/>
          </a:p>
        </p:txBody>
      </p:sp>
    </p:spTree>
    <p:extLst>
      <p:ext uri="{BB962C8B-B14F-4D97-AF65-F5344CB8AC3E}">
        <p14:creationId xmlns:p14="http://schemas.microsoft.com/office/powerpoint/2010/main" val="12458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0" y="2894120"/>
            <a:ext cx="8229600" cy="3232043"/>
          </a:xfrm>
          <a:prstGeom prst="rect">
            <a:avLst/>
          </a:prstGeom>
        </p:spPr>
        <p:txBody>
          <a:bodyPr/>
          <a:lstStyle>
            <a:lvl1pPr marL="0" marR="0" indent="0" algn="l" defTabSz="457200" rtl="0" eaLnBrk="1" fontAlgn="base" latinLnBrk="0" hangingPunct="1">
              <a:lnSpc>
                <a:spcPct val="150000"/>
              </a:lnSpc>
              <a:spcBef>
                <a:spcPct val="0"/>
              </a:spcBef>
              <a:spcAft>
                <a:spcPct val="0"/>
              </a:spcAft>
              <a:buClrTx/>
              <a:buSzTx/>
              <a:buFont typeface="Arial" panose="020B0604020202020204" pitchFamily="34" charset="0"/>
              <a:buNone/>
              <a:tabLst/>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smtClean="0">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rPr>
              <a:t>Subheading | Is </a:t>
            </a:r>
            <a:r>
              <a:rPr kumimoji="0" lang="en-US" sz="1600" b="0" i="0" u="none" strike="noStrike" kern="1200" cap="none" spc="0" normalizeH="0" baseline="0" noProof="0" dirty="0" err="1" smtClean="0">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rPr>
              <a:t>deitl</a:t>
            </a:r>
            <a:endParaRPr kumimoji="0" lang="en-US" sz="1600" b="0" i="0" u="none" strike="noStrike" kern="1200" cap="none" spc="0" normalizeH="0" baseline="0" noProof="0" dirty="0" smtClean="0">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endParaRPr>
          </a:p>
          <a:p>
            <a:pPr marL="285750" marR="0" lvl="0" indent="-285750" algn="l" defTabSz="4572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Lorem ipsum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sit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amet</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consectetuer</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adipiscing</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elit</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commodo</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ligula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eget</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massa</a:t>
            </a:r>
            <a:r>
              <a:rPr kumimoji="0" lang="en-GB" sz="1800" b="0" i="0" u="none" strike="noStrike" kern="1200" cap="none" spc="0" normalizeH="0" baseline="30000" noProof="0" dirty="0" smtClean="0">
                <a:ln>
                  <a:noFill/>
                </a:ln>
                <a:solidFill>
                  <a:prstClr val="white">
                    <a:lumMod val="50000"/>
                  </a:prstClr>
                </a:solidFill>
                <a:effectLst/>
                <a:uLnTx/>
                <a:uFillTx/>
                <a:latin typeface="Arial" panose="020B0604020202020204" pitchFamily="34" charset="0"/>
                <a:ea typeface="ＭＳ Ｐゴシック" pitchFamily="1" charset="-128"/>
                <a:cs typeface="Arial" panose="020B0604020202020204" pitchFamily="34" charset="0"/>
              </a:rPr>
              <a:t>.</a:t>
            </a:r>
          </a:p>
          <a:p>
            <a:pPr marL="0" marR="0" lvl="0" indent="0" algn="l" defTabSz="457200" rtl="0" eaLnBrk="1" fontAlgn="base" latinLnBrk="0" hangingPunct="1">
              <a:lnSpc>
                <a:spcPct val="150000"/>
              </a:lnSpc>
              <a:spcBef>
                <a:spcPct val="0"/>
              </a:spcBef>
              <a:spcAft>
                <a:spcPct val="0"/>
              </a:spcAft>
              <a:buClrTx/>
              <a:buSzTx/>
              <a:buFontTx/>
              <a:buNone/>
              <a:tabLst/>
              <a:defRPr/>
            </a:pPr>
            <a:r>
              <a:rPr kumimoji="0" lang="en-GB" sz="1800" b="0" i="0" u="none" strike="noStrike" kern="1200" cap="none" spc="0" normalizeH="0" baseline="30000" noProof="0" dirty="0" smtClean="0">
                <a:ln>
                  <a:noFill/>
                </a:ln>
                <a:solidFill>
                  <a:srgbClr val="5A5A59"/>
                </a:solidFill>
                <a:effectLst/>
                <a:uLnTx/>
                <a:uFillTx/>
                <a:latin typeface="Arial" panose="020B0604020202020204" pitchFamily="34" charset="0"/>
                <a:ea typeface="ＭＳ Ｐゴシック" pitchFamily="1" charset="-128"/>
                <a:cs typeface="Arial" panose="020B0604020202020204" pitchFamily="34" charset="0"/>
              </a:rPr>
              <a:t> </a:t>
            </a:r>
            <a:endParaRPr kumimoji="0" lang="en-GB" sz="1400" b="0" i="0" u="none" strike="noStrike" kern="1200" cap="none" spc="0" normalizeH="0" baseline="30000" noProof="0" dirty="0" smtClean="0">
              <a:ln>
                <a:noFill/>
              </a:ln>
              <a:solidFill>
                <a:srgbClr val="5A5A59"/>
              </a:solidFill>
              <a:effectLst/>
              <a:uLnTx/>
              <a:uFillTx/>
              <a:latin typeface="Arial" panose="020B0604020202020204" pitchFamily="34" charset="0"/>
              <a:ea typeface="ＭＳ Ｐゴシック" pitchFamily="1" charset="-128"/>
              <a:cs typeface="Arial" panose="020B0604020202020204" pitchFamily="34" charset="0"/>
            </a:endParaRPr>
          </a:p>
          <a:p>
            <a:pPr marL="0" marR="0" lvl="0" indent="0" algn="l" defTabSz="457200" rtl="0" eaLnBrk="1" fontAlgn="base" latinLnBrk="0" hangingPunct="1">
              <a:lnSpc>
                <a:spcPct val="15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rPr>
              <a:t> </a:t>
            </a:r>
            <a:r>
              <a:rPr kumimoji="0" lang="en-US" sz="1600" b="0" i="0" u="none" strike="noStrike" kern="1200" cap="none" spc="0" normalizeH="0" baseline="0" noProof="0" dirty="0" smtClean="0">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rPr>
              <a:t>Subheading | Is </a:t>
            </a:r>
            <a:r>
              <a:rPr kumimoji="0" lang="en-US" sz="1600" b="0" i="0" u="none" strike="noStrike" kern="1200" cap="none" spc="0" normalizeH="0" baseline="0" noProof="0" dirty="0" err="1" smtClean="0">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rPr>
              <a:t>deitl</a:t>
            </a:r>
            <a:endParaRPr kumimoji="0" lang="en-US" sz="1600" b="0" i="0" u="none" strike="noStrike" kern="1200" cap="none" spc="0" normalizeH="0" baseline="0" noProof="0" dirty="0" smtClean="0">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endParaRPr>
          </a:p>
          <a:p>
            <a:pPr marL="285750" marR="0" lvl="0" indent="-285750" algn="l" defTabSz="4572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Lorem ipsum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sit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amet</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consectetuer</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adipiscing</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elit</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commodo</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ligula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eget</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massa</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p>
          <a:p>
            <a:pPr marL="0" marR="0" lvl="0" indent="0" algn="l" defTabSz="457200" rtl="0" eaLnBrk="1" fontAlgn="base" latinLnBrk="0" hangingPunct="1">
              <a:lnSpc>
                <a:spcPct val="150000"/>
              </a:lnSpc>
              <a:spcBef>
                <a:spcPct val="0"/>
              </a:spcBef>
              <a:spcAft>
                <a:spcPct val="0"/>
              </a:spcAft>
              <a:buClrTx/>
              <a:buSzTx/>
              <a:buFontTx/>
              <a:buNone/>
              <a:tabLst/>
              <a:defRPr/>
            </a:pPr>
            <a:endParaRPr kumimoji="0" lang="en-GB" sz="1400" b="0" i="0" u="none" strike="noStrike" kern="1200" cap="none" spc="0" normalizeH="0" baseline="30000" noProof="0" dirty="0" smtClean="0">
              <a:ln>
                <a:noFill/>
              </a:ln>
              <a:solidFill>
                <a:srgbClr val="5A5A59"/>
              </a:solidFill>
              <a:effectLst/>
              <a:uLnTx/>
              <a:uFillTx/>
              <a:latin typeface="Arial" panose="020B0604020202020204" pitchFamily="34" charset="0"/>
              <a:ea typeface="ＭＳ Ｐゴシック" pitchFamily="1" charset="-128"/>
              <a:cs typeface="Arial" panose="020B0604020202020204" pitchFamily="34" charset="0"/>
            </a:endParaRPr>
          </a:p>
          <a:p>
            <a:pPr marL="0" marR="0" lvl="0" indent="0" algn="l" defTabSz="457200" rtl="0" eaLnBrk="1" fontAlgn="base" latinLnBrk="0" hangingPunct="1">
              <a:lnSpc>
                <a:spcPct val="15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rgbClr val="DF3C06"/>
                </a:solidFill>
                <a:effectLst/>
                <a:uLnTx/>
                <a:uFillTx/>
                <a:latin typeface="Arial" panose="020B0604020202020204" pitchFamily="34" charset="0"/>
                <a:ea typeface="ＭＳ Ｐゴシック" pitchFamily="1" charset="-128"/>
                <a:cs typeface="Arial" panose="020B0604020202020204" pitchFamily="34" charset="0"/>
              </a:rPr>
              <a:t> </a:t>
            </a:r>
            <a:r>
              <a:rPr kumimoji="0" lang="en-US" sz="1600" b="0" i="0" u="none" strike="noStrike" kern="1200" cap="none" spc="0" normalizeH="0" baseline="0" noProof="0" dirty="0" smtClean="0">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rPr>
              <a:t>Subheading | Is </a:t>
            </a:r>
            <a:r>
              <a:rPr kumimoji="0" lang="en-US" sz="1600" b="0" i="0" u="none" strike="noStrike" kern="1200" cap="none" spc="0" normalizeH="0" baseline="0" noProof="0" dirty="0" err="1" smtClean="0">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rPr>
              <a:t>deitl</a:t>
            </a:r>
            <a:endParaRPr kumimoji="0" lang="en-US" sz="1600" b="0" i="0" u="none" strike="noStrike" kern="1200" cap="none" spc="0" normalizeH="0" baseline="0" noProof="0" dirty="0" smtClean="0">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endParaRPr>
          </a:p>
          <a:p>
            <a:pPr marL="285750" marR="0" lvl="0" indent="-285750" algn="l" defTabSz="4572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Lorem ipsum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sit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amet</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consectetuer</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adipiscing</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elit</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commodo</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ligula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eget</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massa</a:t>
            </a:r>
            <a:r>
              <a:rPr kumimoji="0" lang="en-GB" sz="1800" b="0" i="0" u="none" strike="noStrike" kern="1200" cap="none" spc="0" normalizeH="0" baseline="30000" noProof="0" dirty="0" smtClean="0">
                <a:ln>
                  <a:noFill/>
                </a:ln>
                <a:solidFill>
                  <a:prstClr val="black"/>
                </a:solidFill>
                <a:effectLst/>
                <a:uLnTx/>
                <a:uFillTx/>
                <a:latin typeface="Bliss-Light"/>
                <a:ea typeface="ＭＳ Ｐゴシック" pitchFamily="1" charset="-128"/>
                <a:cs typeface="Bliss-Light"/>
              </a:rPr>
              <a:t>. </a:t>
            </a:r>
          </a:p>
          <a:p>
            <a:pPr marL="285750" marR="0" lvl="0" indent="-285750" algn="l" defTabSz="457200" rtl="0" eaLnBrk="1" fontAlgn="base" latinLnBrk="0" hangingPunct="1">
              <a:lnSpc>
                <a:spcPct val="150000"/>
              </a:lnSpc>
              <a:spcBef>
                <a:spcPct val="0"/>
              </a:spcBef>
              <a:spcAft>
                <a:spcPct val="0"/>
              </a:spcAft>
              <a:buClrTx/>
              <a:buSzTx/>
              <a:buFont typeface="Arial" panose="020B0604020202020204" pitchFamily="34" charset="0"/>
              <a:buChar char="•"/>
              <a:tabLst/>
              <a:defRPr/>
            </a:pPr>
            <a:endParaRPr lang="en-US" dirty="0"/>
          </a:p>
        </p:txBody>
      </p:sp>
      <p:sp>
        <p:nvSpPr>
          <p:cNvPr id="4" name="Text Placeholder 15"/>
          <p:cNvSpPr txBox="1">
            <a:spLocks/>
          </p:cNvSpPr>
          <p:nvPr userDrawn="1"/>
        </p:nvSpPr>
        <p:spPr>
          <a:xfrm>
            <a:off x="354940" y="1580356"/>
            <a:ext cx="8418513" cy="1188244"/>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200" kern="1200" baseline="0">
                <a:solidFill>
                  <a:srgbClr val="0070C0"/>
                </a:solidFill>
                <a:latin typeface="Arial" panose="020B0604020202020204" pitchFamily="34" charset="0"/>
                <a:ea typeface="ＭＳ Ｐゴシック" pitchFamily="1" charset="-128"/>
                <a:cs typeface="Arial" panose="020B0604020202020204" pitchFamily="34" charset="0"/>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pitchFamily="1"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pitchFamily="1"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en-US" dirty="0" smtClean="0"/>
              <a:t>Title 1</a:t>
            </a:r>
          </a:p>
          <a:p>
            <a:pPr>
              <a:defRPr/>
            </a:pPr>
            <a:r>
              <a:rPr lang="en-US" kern="1100" spc="-50" dirty="0" smtClean="0">
                <a:solidFill>
                  <a:srgbClr val="0096ED"/>
                </a:solidFill>
                <a:latin typeface="Gotham Rounded Book"/>
                <a:ea typeface="Times New Roman"/>
                <a:cs typeface="Gotham Rounded Book"/>
              </a:rPr>
              <a:t>Title 2</a:t>
            </a:r>
            <a:endParaRPr lang="en-GB" dirty="0" smtClean="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57200" y="2819400"/>
            <a:ext cx="4038600" cy="3306763"/>
          </a:xfrm>
          <a:prstGeom prst="rect">
            <a:avLst/>
          </a:prstGeom>
        </p:spPr>
        <p:txBody>
          <a:bodyPr>
            <a:normAutofit/>
          </a:bodyPr>
          <a:lstStyle>
            <a:lvl1pPr marL="0" indent="0">
              <a:buNone/>
              <a:defRPr sz="2400">
                <a:solidFill>
                  <a:schemeClr val="tx1"/>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a:lnSpc>
                <a:spcPct val="150000"/>
              </a:lnSpc>
            </a:pPr>
            <a:r>
              <a:rPr lang="en-GB" i="1" baseline="30000" dirty="0" smtClean="0">
                <a:solidFill>
                  <a:srgbClr val="5A5A59"/>
                </a:solidFill>
                <a:latin typeface="Bliss-Light"/>
                <a:cs typeface="Bliss-Light"/>
              </a:rPr>
              <a:t>“</a:t>
            </a:r>
            <a:r>
              <a:rPr lang="en-GB" i="1" baseline="30000" dirty="0" err="1" smtClean="0">
                <a:solidFill>
                  <a:srgbClr val="5A5A59"/>
                </a:solidFill>
                <a:latin typeface="Bliss-Light"/>
                <a:cs typeface="Bliss-Light"/>
              </a:rPr>
              <a:t>Invellab</a:t>
            </a:r>
            <a:r>
              <a:rPr lang="en-GB" i="1" baseline="30000" dirty="0" smtClean="0">
                <a:solidFill>
                  <a:srgbClr val="5A5A59"/>
                </a:solidFill>
                <a:latin typeface="Bliss-Light"/>
                <a:cs typeface="Bliss-Light"/>
              </a:rPr>
              <a:t> id </a:t>
            </a:r>
            <a:r>
              <a:rPr lang="en-GB" i="1" baseline="30000" dirty="0" err="1" smtClean="0">
                <a:solidFill>
                  <a:srgbClr val="5A5A59"/>
                </a:solidFill>
                <a:latin typeface="Bliss-Light"/>
                <a:cs typeface="Bliss-Light"/>
              </a:rPr>
              <a:t>quiberumqui</a:t>
            </a:r>
            <a:r>
              <a:rPr lang="en-GB" i="1" baseline="30000" dirty="0" smtClean="0">
                <a:solidFill>
                  <a:srgbClr val="5A5A59"/>
                </a:solidFill>
                <a:latin typeface="Bliss-Light"/>
                <a:cs typeface="Bliss-Light"/>
              </a:rPr>
              <a:t> non </a:t>
            </a:r>
            <a:r>
              <a:rPr lang="en-GB" i="1" baseline="30000" dirty="0" err="1" smtClean="0">
                <a:solidFill>
                  <a:srgbClr val="5A5A59"/>
                </a:solidFill>
                <a:latin typeface="Bliss-Light"/>
                <a:cs typeface="Bliss-Light"/>
              </a:rPr>
              <a:t>rerovit</a:t>
            </a:r>
            <a:r>
              <a:rPr lang="en-GB" i="1" baseline="30000" dirty="0" smtClean="0">
                <a:solidFill>
                  <a:srgbClr val="5A5A59"/>
                </a:solidFill>
                <a:latin typeface="Bliss-Light"/>
                <a:cs typeface="Bliss-Light"/>
              </a:rPr>
              <a:t> era </a:t>
            </a:r>
            <a:r>
              <a:rPr lang="en-GB" i="1" baseline="30000" dirty="0" err="1" smtClean="0">
                <a:solidFill>
                  <a:srgbClr val="5A5A59"/>
                </a:solidFill>
                <a:latin typeface="Bliss-Light"/>
                <a:cs typeface="Bliss-Light"/>
              </a:rPr>
              <a:t>consequunt</a:t>
            </a:r>
            <a:r>
              <a:rPr lang="en-GB" i="1" baseline="30000" dirty="0" smtClean="0">
                <a:solidFill>
                  <a:srgbClr val="5A5A59"/>
                </a:solidFill>
                <a:latin typeface="Bliss-Light"/>
                <a:cs typeface="Bliss-Light"/>
              </a:rPr>
              <a:t> </a:t>
            </a:r>
            <a:r>
              <a:rPr lang="en-GB" i="1" baseline="30000" dirty="0" err="1" smtClean="0">
                <a:solidFill>
                  <a:srgbClr val="5A5A59"/>
                </a:solidFill>
                <a:latin typeface="Bliss-Light"/>
                <a:cs typeface="Bliss-Light"/>
              </a:rPr>
              <a:t>accabor</a:t>
            </a:r>
            <a:r>
              <a:rPr lang="en-GB" i="1" baseline="30000" dirty="0" smtClean="0">
                <a:solidFill>
                  <a:srgbClr val="5A5A59"/>
                </a:solidFill>
                <a:latin typeface="Bliss-Light"/>
                <a:cs typeface="Bliss-Light"/>
              </a:rPr>
              <a:t> </a:t>
            </a:r>
            <a:r>
              <a:rPr lang="en-GB" i="1" baseline="30000" dirty="0" err="1" smtClean="0">
                <a:solidFill>
                  <a:srgbClr val="5A5A59"/>
                </a:solidFill>
                <a:latin typeface="Bliss-Light"/>
                <a:cs typeface="Bliss-Light"/>
              </a:rPr>
              <a:t>epelicabo</a:t>
            </a:r>
            <a:r>
              <a:rPr lang="en-GB" i="1" baseline="30000" dirty="0" smtClean="0">
                <a:solidFill>
                  <a:srgbClr val="5A5A59"/>
                </a:solidFill>
                <a:latin typeface="Bliss-Light"/>
                <a:cs typeface="Bliss-Light"/>
              </a:rPr>
              <a:t>. Nam, id ex </a:t>
            </a:r>
            <a:r>
              <a:rPr lang="en-GB" i="1" baseline="30000" dirty="0" err="1" smtClean="0">
                <a:solidFill>
                  <a:srgbClr val="5A5A59"/>
                </a:solidFill>
                <a:latin typeface="Bliss-Light"/>
                <a:cs typeface="Bliss-Light"/>
              </a:rPr>
              <a:t>enis</a:t>
            </a:r>
            <a:r>
              <a:rPr lang="en-GB" i="1" baseline="30000" dirty="0" smtClean="0">
                <a:solidFill>
                  <a:srgbClr val="5A5A59"/>
                </a:solidFill>
                <a:latin typeface="Bliss-Light"/>
                <a:cs typeface="Bliss-Light"/>
              </a:rPr>
              <a:t> </a:t>
            </a:r>
            <a:r>
              <a:rPr lang="en-GB" i="1" baseline="30000" dirty="0" err="1" smtClean="0">
                <a:solidFill>
                  <a:srgbClr val="5A5A59"/>
                </a:solidFill>
                <a:latin typeface="Bliss-Light"/>
                <a:cs typeface="Bliss-Light"/>
              </a:rPr>
              <a:t>alis</a:t>
            </a:r>
            <a:r>
              <a:rPr lang="en-GB" i="1" baseline="30000" dirty="0" smtClean="0">
                <a:solidFill>
                  <a:srgbClr val="5A5A59"/>
                </a:solidFill>
                <a:latin typeface="Bliss-Light"/>
                <a:cs typeface="Bliss-Light"/>
              </a:rPr>
              <a:t> </a:t>
            </a:r>
            <a:r>
              <a:rPr lang="en-GB" i="1" baseline="30000" dirty="0" err="1" smtClean="0">
                <a:solidFill>
                  <a:srgbClr val="5A5A59"/>
                </a:solidFill>
                <a:latin typeface="Bliss-Light"/>
                <a:cs typeface="Bliss-Light"/>
              </a:rPr>
              <a:t>es</a:t>
            </a:r>
            <a:r>
              <a:rPr lang="en-GB" i="1" baseline="30000" dirty="0" smtClean="0">
                <a:solidFill>
                  <a:srgbClr val="5A5A59"/>
                </a:solidFill>
                <a:latin typeface="Bliss-Light"/>
                <a:cs typeface="Bliss-Light"/>
              </a:rPr>
              <a:t> </a:t>
            </a:r>
            <a:r>
              <a:rPr lang="en-GB" i="1" baseline="30000" dirty="0" err="1" smtClean="0">
                <a:solidFill>
                  <a:srgbClr val="5A5A59"/>
                </a:solidFill>
                <a:latin typeface="Bliss-Light"/>
                <a:cs typeface="Bliss-Light"/>
              </a:rPr>
              <a:t>doluptas</a:t>
            </a:r>
            <a:r>
              <a:rPr lang="en-GB" i="1" baseline="30000" dirty="0" smtClean="0">
                <a:solidFill>
                  <a:srgbClr val="5A5A59"/>
                </a:solidFill>
                <a:latin typeface="Bliss-Light"/>
                <a:cs typeface="Bliss-Light"/>
              </a:rPr>
              <a:t> </a:t>
            </a:r>
            <a:r>
              <a:rPr lang="en-GB" i="1" baseline="30000" dirty="0" err="1" smtClean="0">
                <a:solidFill>
                  <a:srgbClr val="5A5A59"/>
                </a:solidFill>
                <a:latin typeface="Bliss-Light"/>
                <a:cs typeface="Bliss-Light"/>
              </a:rPr>
              <a:t>sunt</a:t>
            </a:r>
            <a:r>
              <a:rPr lang="en-GB" i="1" baseline="30000" dirty="0" smtClean="0">
                <a:solidFill>
                  <a:srgbClr val="5A5A59"/>
                </a:solidFill>
                <a:latin typeface="Bliss-Light"/>
                <a:cs typeface="Bliss-Light"/>
              </a:rPr>
              <a:t> pa non </a:t>
            </a:r>
            <a:r>
              <a:rPr lang="en-GB" i="1" baseline="30000" dirty="0" err="1" smtClean="0">
                <a:solidFill>
                  <a:srgbClr val="5A5A59"/>
                </a:solidFill>
                <a:latin typeface="Bliss-Light"/>
                <a:cs typeface="Bliss-Light"/>
              </a:rPr>
              <a:t>plaudam</a:t>
            </a:r>
            <a:r>
              <a:rPr lang="en-GB" i="1" baseline="30000" dirty="0" smtClean="0">
                <a:solidFill>
                  <a:srgbClr val="5A5A59"/>
                </a:solidFill>
                <a:latin typeface="Bliss-Light"/>
                <a:cs typeface="Bliss-Light"/>
              </a:rPr>
              <a:t> </a:t>
            </a:r>
            <a:r>
              <a:rPr lang="en-GB" i="1" baseline="30000" dirty="0" err="1" smtClean="0">
                <a:solidFill>
                  <a:srgbClr val="5A5A59"/>
                </a:solidFill>
                <a:latin typeface="Bliss-Light"/>
                <a:cs typeface="Bliss-Light"/>
              </a:rPr>
              <a:t>rateseque</a:t>
            </a:r>
            <a:r>
              <a:rPr lang="en-GB" i="1" baseline="30000" dirty="0" smtClean="0">
                <a:solidFill>
                  <a:srgbClr val="5A5A59"/>
                </a:solidFill>
                <a:latin typeface="Bliss-Light"/>
                <a:cs typeface="Bliss-Light"/>
              </a:rPr>
              <a:t> </a:t>
            </a:r>
            <a:r>
              <a:rPr lang="en-GB" i="1" baseline="30000" dirty="0" err="1" smtClean="0">
                <a:solidFill>
                  <a:srgbClr val="5A5A59"/>
                </a:solidFill>
                <a:latin typeface="Bliss-Light"/>
                <a:cs typeface="Bliss-Light"/>
              </a:rPr>
              <a:t>oditibusae</a:t>
            </a:r>
            <a:r>
              <a:rPr lang="en-GB" i="1" baseline="30000" dirty="0" smtClean="0">
                <a:solidFill>
                  <a:srgbClr val="5A5A59"/>
                </a:solidFill>
                <a:latin typeface="Bliss-Light"/>
                <a:cs typeface="Bliss-Light"/>
              </a:rPr>
              <a:t> is </a:t>
            </a:r>
            <a:r>
              <a:rPr lang="en-GB" i="1" baseline="30000" dirty="0" err="1" smtClean="0">
                <a:solidFill>
                  <a:srgbClr val="5A5A59"/>
                </a:solidFill>
                <a:latin typeface="Bliss-Light"/>
                <a:cs typeface="Bliss-Light"/>
              </a:rPr>
              <a:t>ut</a:t>
            </a:r>
            <a:r>
              <a:rPr lang="en-GB" i="1" baseline="30000" dirty="0" smtClean="0">
                <a:solidFill>
                  <a:srgbClr val="5A5A59"/>
                </a:solidFill>
                <a:latin typeface="Bliss-Light"/>
                <a:cs typeface="Bliss-Light"/>
              </a:rPr>
              <a:t> </a:t>
            </a:r>
            <a:r>
              <a:rPr lang="en-GB" i="1" baseline="30000" dirty="0" err="1" smtClean="0">
                <a:solidFill>
                  <a:srgbClr val="5A5A59"/>
                </a:solidFill>
                <a:latin typeface="Bliss-Light"/>
                <a:cs typeface="Bliss-Light"/>
              </a:rPr>
              <a:t>eturem</a:t>
            </a:r>
            <a:r>
              <a:rPr lang="en-GB" i="1" baseline="30000" dirty="0" smtClean="0">
                <a:solidFill>
                  <a:srgbClr val="5A5A59"/>
                </a:solidFill>
                <a:latin typeface="Bliss-Light"/>
                <a:cs typeface="Bliss-Light"/>
              </a:rPr>
              <a:t> </a:t>
            </a:r>
            <a:r>
              <a:rPr lang="en-GB" i="1" baseline="30000" dirty="0" err="1" smtClean="0">
                <a:solidFill>
                  <a:srgbClr val="5A5A59"/>
                </a:solidFill>
                <a:latin typeface="Bliss-Light"/>
                <a:cs typeface="Bliss-Light"/>
              </a:rPr>
              <a:t>ea</a:t>
            </a:r>
            <a:r>
              <a:rPr lang="en-GB" i="1" baseline="30000" dirty="0" smtClean="0">
                <a:solidFill>
                  <a:srgbClr val="5A5A59"/>
                </a:solidFill>
                <a:latin typeface="Bliss-Light"/>
                <a:cs typeface="Bliss-Light"/>
              </a:rPr>
              <a:t> dent </a:t>
            </a:r>
            <a:r>
              <a:rPr lang="en-GB" i="1" baseline="30000" dirty="0" err="1" smtClean="0">
                <a:solidFill>
                  <a:srgbClr val="5A5A59"/>
                </a:solidFill>
                <a:latin typeface="Bliss-Light"/>
                <a:cs typeface="Bliss-Light"/>
              </a:rPr>
              <a:t>est</a:t>
            </a:r>
            <a:r>
              <a:rPr lang="en-GB" i="1" baseline="30000" dirty="0" smtClean="0">
                <a:solidFill>
                  <a:srgbClr val="5A5A59"/>
                </a:solidFill>
                <a:latin typeface="Bliss-Light"/>
                <a:cs typeface="Bliss-Light"/>
              </a:rPr>
              <a:t> </a:t>
            </a:r>
            <a:r>
              <a:rPr lang="en-GB" i="1" baseline="30000" dirty="0" err="1" smtClean="0">
                <a:solidFill>
                  <a:srgbClr val="5A5A59"/>
                </a:solidFill>
                <a:latin typeface="Bliss-Light"/>
                <a:cs typeface="Bliss-Light"/>
              </a:rPr>
              <a:t>esed</a:t>
            </a:r>
            <a:r>
              <a:rPr lang="en-GB" i="1" baseline="30000" dirty="0" smtClean="0">
                <a:solidFill>
                  <a:srgbClr val="5A5A59"/>
                </a:solidFill>
                <a:latin typeface="Bliss-Light"/>
                <a:cs typeface="Bliss-Light"/>
              </a:rPr>
              <a:t> </a:t>
            </a:r>
            <a:r>
              <a:rPr lang="en-GB" i="1" baseline="30000" dirty="0" err="1" smtClean="0">
                <a:solidFill>
                  <a:srgbClr val="5A5A59"/>
                </a:solidFill>
                <a:latin typeface="Bliss-Light"/>
                <a:cs typeface="Bliss-Light"/>
              </a:rPr>
              <a:t>modis</a:t>
            </a:r>
            <a:r>
              <a:rPr lang="en-GB" i="1" baseline="30000" dirty="0" smtClean="0">
                <a:solidFill>
                  <a:srgbClr val="5A5A59"/>
                </a:solidFill>
                <a:latin typeface="Bliss-Light"/>
                <a:cs typeface="Bliss-Light"/>
              </a:rPr>
              <a:t> quam, quam.”</a:t>
            </a:r>
          </a:p>
          <a:p>
            <a:pPr algn="r">
              <a:lnSpc>
                <a:spcPct val="150000"/>
              </a:lnSpc>
            </a:pPr>
            <a:r>
              <a:rPr lang="en-GB" b="1" baseline="30000" dirty="0" smtClean="0">
                <a:solidFill>
                  <a:srgbClr val="5A5A59"/>
                </a:solidFill>
                <a:latin typeface="Bliss-Light"/>
                <a:cs typeface="Bliss-Light"/>
              </a:rPr>
              <a:t>- Name, Organisation, Date</a:t>
            </a:r>
            <a:endParaRPr lang="en-GB" b="1" baseline="30000" dirty="0">
              <a:solidFill>
                <a:srgbClr val="5A5A59"/>
              </a:solidFill>
              <a:latin typeface="Bliss-Light"/>
              <a:cs typeface="Bliss-Light"/>
            </a:endParaRPr>
          </a:p>
        </p:txBody>
      </p:sp>
      <p:sp>
        <p:nvSpPr>
          <p:cNvPr id="4" name="Content Placeholder 3"/>
          <p:cNvSpPr>
            <a:spLocks noGrp="1"/>
          </p:cNvSpPr>
          <p:nvPr>
            <p:ph sz="half" idx="2" hasCustomPrompt="1"/>
          </p:nvPr>
        </p:nvSpPr>
        <p:spPr>
          <a:xfrm>
            <a:off x="4648200" y="2819400"/>
            <a:ext cx="4038600" cy="3306763"/>
          </a:xfrm>
          <a:prstGeom prst="rect">
            <a:avLst/>
          </a:prstGeom>
        </p:spPr>
        <p:txBody>
          <a:bodyPr>
            <a:normAutofit/>
          </a:bodyPr>
          <a:lstStyle>
            <a:lvl1pPr marL="0" indent="0">
              <a:buNone/>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a:lnSpc>
                <a:spcPct val="150000"/>
              </a:lnSpc>
            </a:pPr>
            <a:r>
              <a:rPr lang="en-GB" i="1" baseline="30000" dirty="0" smtClean="0">
                <a:solidFill>
                  <a:srgbClr val="5A5A59"/>
                </a:solidFill>
                <a:latin typeface="Bliss-Light"/>
                <a:cs typeface="Bliss-Light"/>
              </a:rPr>
              <a:t>“</a:t>
            </a:r>
            <a:r>
              <a:rPr lang="en-GB" i="1" baseline="30000" dirty="0" err="1" smtClean="0">
                <a:solidFill>
                  <a:srgbClr val="5A5A59"/>
                </a:solidFill>
                <a:latin typeface="Bliss-Light"/>
                <a:cs typeface="Bliss-Light"/>
              </a:rPr>
              <a:t>Invellab</a:t>
            </a:r>
            <a:r>
              <a:rPr lang="en-GB" i="1" baseline="30000" dirty="0" smtClean="0">
                <a:solidFill>
                  <a:srgbClr val="5A5A59"/>
                </a:solidFill>
                <a:latin typeface="Bliss-Light"/>
                <a:cs typeface="Bliss-Light"/>
              </a:rPr>
              <a:t> id </a:t>
            </a:r>
            <a:r>
              <a:rPr lang="en-GB" i="1" baseline="30000" dirty="0" err="1" smtClean="0">
                <a:solidFill>
                  <a:srgbClr val="5A5A59"/>
                </a:solidFill>
                <a:latin typeface="Bliss-Light"/>
                <a:cs typeface="Bliss-Light"/>
              </a:rPr>
              <a:t>quiberumqui</a:t>
            </a:r>
            <a:r>
              <a:rPr lang="en-GB" i="1" baseline="30000" dirty="0" smtClean="0">
                <a:solidFill>
                  <a:srgbClr val="5A5A59"/>
                </a:solidFill>
                <a:latin typeface="Bliss-Light"/>
                <a:cs typeface="Bliss-Light"/>
              </a:rPr>
              <a:t> non </a:t>
            </a:r>
            <a:r>
              <a:rPr lang="en-GB" i="1" baseline="30000" dirty="0" err="1" smtClean="0">
                <a:solidFill>
                  <a:srgbClr val="5A5A59"/>
                </a:solidFill>
                <a:latin typeface="Bliss-Light"/>
                <a:cs typeface="Bliss-Light"/>
              </a:rPr>
              <a:t>rerovit</a:t>
            </a:r>
            <a:r>
              <a:rPr lang="en-GB" i="1" baseline="30000" dirty="0" smtClean="0">
                <a:solidFill>
                  <a:srgbClr val="5A5A59"/>
                </a:solidFill>
                <a:latin typeface="Bliss-Light"/>
                <a:cs typeface="Bliss-Light"/>
              </a:rPr>
              <a:t> era </a:t>
            </a:r>
            <a:r>
              <a:rPr lang="en-GB" i="1" baseline="30000" dirty="0" err="1" smtClean="0">
                <a:solidFill>
                  <a:srgbClr val="5A5A59"/>
                </a:solidFill>
                <a:latin typeface="Bliss-Light"/>
                <a:cs typeface="Bliss-Light"/>
              </a:rPr>
              <a:t>consequunt</a:t>
            </a:r>
            <a:r>
              <a:rPr lang="en-GB" i="1" baseline="30000" dirty="0" smtClean="0">
                <a:solidFill>
                  <a:srgbClr val="5A5A59"/>
                </a:solidFill>
                <a:latin typeface="Bliss-Light"/>
                <a:cs typeface="Bliss-Light"/>
              </a:rPr>
              <a:t> </a:t>
            </a:r>
            <a:r>
              <a:rPr lang="en-GB" i="1" baseline="30000" dirty="0" err="1" smtClean="0">
                <a:solidFill>
                  <a:srgbClr val="5A5A59"/>
                </a:solidFill>
                <a:latin typeface="Bliss-Light"/>
                <a:cs typeface="Bliss-Light"/>
              </a:rPr>
              <a:t>accabor</a:t>
            </a:r>
            <a:r>
              <a:rPr lang="en-GB" i="1" baseline="30000" dirty="0" smtClean="0">
                <a:solidFill>
                  <a:srgbClr val="5A5A59"/>
                </a:solidFill>
                <a:latin typeface="Bliss-Light"/>
                <a:cs typeface="Bliss-Light"/>
              </a:rPr>
              <a:t> </a:t>
            </a:r>
            <a:r>
              <a:rPr lang="en-GB" i="1" baseline="30000" dirty="0" err="1" smtClean="0">
                <a:solidFill>
                  <a:srgbClr val="5A5A59"/>
                </a:solidFill>
                <a:latin typeface="Bliss-Light"/>
                <a:cs typeface="Bliss-Light"/>
              </a:rPr>
              <a:t>epelicabo</a:t>
            </a:r>
            <a:r>
              <a:rPr lang="en-GB" i="1" baseline="30000" dirty="0" smtClean="0">
                <a:solidFill>
                  <a:srgbClr val="5A5A59"/>
                </a:solidFill>
                <a:latin typeface="Bliss-Light"/>
                <a:cs typeface="Bliss-Light"/>
              </a:rPr>
              <a:t>. Nam, id ex </a:t>
            </a:r>
            <a:r>
              <a:rPr lang="en-GB" i="1" baseline="30000" dirty="0" err="1" smtClean="0">
                <a:solidFill>
                  <a:srgbClr val="5A5A59"/>
                </a:solidFill>
                <a:latin typeface="Bliss-Light"/>
                <a:cs typeface="Bliss-Light"/>
              </a:rPr>
              <a:t>enis</a:t>
            </a:r>
            <a:r>
              <a:rPr lang="en-GB" i="1" baseline="30000" dirty="0" smtClean="0">
                <a:solidFill>
                  <a:srgbClr val="5A5A59"/>
                </a:solidFill>
                <a:latin typeface="Bliss-Light"/>
                <a:cs typeface="Bliss-Light"/>
              </a:rPr>
              <a:t> </a:t>
            </a:r>
            <a:r>
              <a:rPr lang="en-GB" i="1" baseline="30000" dirty="0" err="1" smtClean="0">
                <a:solidFill>
                  <a:srgbClr val="5A5A59"/>
                </a:solidFill>
                <a:latin typeface="Bliss-Light"/>
                <a:cs typeface="Bliss-Light"/>
              </a:rPr>
              <a:t>alis</a:t>
            </a:r>
            <a:r>
              <a:rPr lang="en-GB" i="1" baseline="30000" dirty="0" smtClean="0">
                <a:solidFill>
                  <a:srgbClr val="5A5A59"/>
                </a:solidFill>
                <a:latin typeface="Bliss-Light"/>
                <a:cs typeface="Bliss-Light"/>
              </a:rPr>
              <a:t> </a:t>
            </a:r>
            <a:r>
              <a:rPr lang="en-GB" i="1" baseline="30000" dirty="0" err="1" smtClean="0">
                <a:solidFill>
                  <a:srgbClr val="5A5A59"/>
                </a:solidFill>
                <a:latin typeface="Bliss-Light"/>
                <a:cs typeface="Bliss-Light"/>
              </a:rPr>
              <a:t>es</a:t>
            </a:r>
            <a:r>
              <a:rPr lang="en-GB" i="1" baseline="30000" dirty="0" smtClean="0">
                <a:solidFill>
                  <a:srgbClr val="5A5A59"/>
                </a:solidFill>
                <a:latin typeface="Bliss-Light"/>
                <a:cs typeface="Bliss-Light"/>
              </a:rPr>
              <a:t> </a:t>
            </a:r>
            <a:r>
              <a:rPr lang="en-GB" i="1" baseline="30000" dirty="0" err="1" smtClean="0">
                <a:solidFill>
                  <a:srgbClr val="5A5A59"/>
                </a:solidFill>
                <a:latin typeface="Bliss-Light"/>
                <a:cs typeface="Bliss-Light"/>
              </a:rPr>
              <a:t>doluptas</a:t>
            </a:r>
            <a:r>
              <a:rPr lang="en-GB" i="1" baseline="30000" dirty="0" smtClean="0">
                <a:solidFill>
                  <a:srgbClr val="5A5A59"/>
                </a:solidFill>
                <a:latin typeface="Bliss-Light"/>
                <a:cs typeface="Bliss-Light"/>
              </a:rPr>
              <a:t> </a:t>
            </a:r>
            <a:r>
              <a:rPr lang="en-GB" i="1" baseline="30000" dirty="0" err="1" smtClean="0">
                <a:solidFill>
                  <a:srgbClr val="5A5A59"/>
                </a:solidFill>
                <a:latin typeface="Bliss-Light"/>
                <a:cs typeface="Bliss-Light"/>
              </a:rPr>
              <a:t>sunt</a:t>
            </a:r>
            <a:r>
              <a:rPr lang="en-GB" i="1" baseline="30000" dirty="0" smtClean="0">
                <a:solidFill>
                  <a:srgbClr val="5A5A59"/>
                </a:solidFill>
                <a:latin typeface="Bliss-Light"/>
                <a:cs typeface="Bliss-Light"/>
              </a:rPr>
              <a:t> pa non </a:t>
            </a:r>
            <a:r>
              <a:rPr lang="en-GB" i="1" baseline="30000" dirty="0" err="1" smtClean="0">
                <a:solidFill>
                  <a:srgbClr val="5A5A59"/>
                </a:solidFill>
                <a:latin typeface="Bliss-Light"/>
                <a:cs typeface="Bliss-Light"/>
              </a:rPr>
              <a:t>plaudam</a:t>
            </a:r>
            <a:r>
              <a:rPr lang="en-GB" i="1" baseline="30000" dirty="0" smtClean="0">
                <a:solidFill>
                  <a:srgbClr val="5A5A59"/>
                </a:solidFill>
                <a:latin typeface="Bliss-Light"/>
                <a:cs typeface="Bliss-Light"/>
              </a:rPr>
              <a:t> </a:t>
            </a:r>
            <a:r>
              <a:rPr lang="en-GB" i="1" baseline="30000" dirty="0" err="1" smtClean="0">
                <a:solidFill>
                  <a:srgbClr val="5A5A59"/>
                </a:solidFill>
                <a:latin typeface="Bliss-Light"/>
                <a:cs typeface="Bliss-Light"/>
              </a:rPr>
              <a:t>rateseque</a:t>
            </a:r>
            <a:r>
              <a:rPr lang="en-GB" i="1" baseline="30000" dirty="0" smtClean="0">
                <a:solidFill>
                  <a:srgbClr val="5A5A59"/>
                </a:solidFill>
                <a:latin typeface="Bliss-Light"/>
                <a:cs typeface="Bliss-Light"/>
              </a:rPr>
              <a:t> </a:t>
            </a:r>
            <a:r>
              <a:rPr lang="en-GB" i="1" baseline="30000" dirty="0" err="1" smtClean="0">
                <a:solidFill>
                  <a:srgbClr val="5A5A59"/>
                </a:solidFill>
                <a:latin typeface="Bliss-Light"/>
                <a:cs typeface="Bliss-Light"/>
              </a:rPr>
              <a:t>oditibusae</a:t>
            </a:r>
            <a:r>
              <a:rPr lang="en-GB" i="1" baseline="30000" dirty="0" smtClean="0">
                <a:solidFill>
                  <a:srgbClr val="5A5A59"/>
                </a:solidFill>
                <a:latin typeface="Bliss-Light"/>
                <a:cs typeface="Bliss-Light"/>
              </a:rPr>
              <a:t> is </a:t>
            </a:r>
            <a:r>
              <a:rPr lang="en-GB" i="1" baseline="30000" dirty="0" err="1" smtClean="0">
                <a:solidFill>
                  <a:srgbClr val="5A5A59"/>
                </a:solidFill>
                <a:latin typeface="Bliss-Light"/>
                <a:cs typeface="Bliss-Light"/>
              </a:rPr>
              <a:t>ut</a:t>
            </a:r>
            <a:r>
              <a:rPr lang="en-GB" i="1" baseline="30000" dirty="0" smtClean="0">
                <a:solidFill>
                  <a:srgbClr val="5A5A59"/>
                </a:solidFill>
                <a:latin typeface="Bliss-Light"/>
                <a:cs typeface="Bliss-Light"/>
              </a:rPr>
              <a:t> </a:t>
            </a:r>
            <a:r>
              <a:rPr lang="en-GB" i="1" baseline="30000" dirty="0" err="1" smtClean="0">
                <a:solidFill>
                  <a:srgbClr val="5A5A59"/>
                </a:solidFill>
                <a:latin typeface="Bliss-Light"/>
                <a:cs typeface="Bliss-Light"/>
              </a:rPr>
              <a:t>eturem</a:t>
            </a:r>
            <a:r>
              <a:rPr lang="en-GB" i="1" baseline="30000" dirty="0" smtClean="0">
                <a:solidFill>
                  <a:srgbClr val="5A5A59"/>
                </a:solidFill>
                <a:latin typeface="Bliss-Light"/>
                <a:cs typeface="Bliss-Light"/>
              </a:rPr>
              <a:t> </a:t>
            </a:r>
            <a:r>
              <a:rPr lang="en-GB" i="1" baseline="30000" dirty="0" err="1" smtClean="0">
                <a:solidFill>
                  <a:srgbClr val="5A5A59"/>
                </a:solidFill>
                <a:latin typeface="Bliss-Light"/>
                <a:cs typeface="Bliss-Light"/>
              </a:rPr>
              <a:t>ea</a:t>
            </a:r>
            <a:r>
              <a:rPr lang="en-GB" i="1" baseline="30000" dirty="0" smtClean="0">
                <a:solidFill>
                  <a:srgbClr val="5A5A59"/>
                </a:solidFill>
                <a:latin typeface="Bliss-Light"/>
                <a:cs typeface="Bliss-Light"/>
              </a:rPr>
              <a:t> dent </a:t>
            </a:r>
            <a:r>
              <a:rPr lang="en-GB" i="1" baseline="30000" dirty="0" err="1" smtClean="0">
                <a:solidFill>
                  <a:srgbClr val="5A5A59"/>
                </a:solidFill>
                <a:latin typeface="Bliss-Light"/>
                <a:cs typeface="Bliss-Light"/>
              </a:rPr>
              <a:t>est</a:t>
            </a:r>
            <a:r>
              <a:rPr lang="en-GB" i="1" baseline="30000" dirty="0" smtClean="0">
                <a:solidFill>
                  <a:srgbClr val="5A5A59"/>
                </a:solidFill>
                <a:latin typeface="Bliss-Light"/>
                <a:cs typeface="Bliss-Light"/>
              </a:rPr>
              <a:t> </a:t>
            </a:r>
            <a:r>
              <a:rPr lang="en-GB" i="1" baseline="30000" dirty="0" err="1" smtClean="0">
                <a:solidFill>
                  <a:srgbClr val="5A5A59"/>
                </a:solidFill>
                <a:latin typeface="Bliss-Light"/>
                <a:cs typeface="Bliss-Light"/>
              </a:rPr>
              <a:t>esed</a:t>
            </a:r>
            <a:r>
              <a:rPr lang="en-GB" i="1" baseline="30000" dirty="0" smtClean="0">
                <a:solidFill>
                  <a:srgbClr val="5A5A59"/>
                </a:solidFill>
                <a:latin typeface="Bliss-Light"/>
                <a:cs typeface="Bliss-Light"/>
              </a:rPr>
              <a:t> </a:t>
            </a:r>
            <a:r>
              <a:rPr lang="en-GB" i="1" baseline="30000" dirty="0" err="1" smtClean="0">
                <a:solidFill>
                  <a:srgbClr val="5A5A59"/>
                </a:solidFill>
                <a:latin typeface="Bliss-Light"/>
                <a:cs typeface="Bliss-Light"/>
              </a:rPr>
              <a:t>modis</a:t>
            </a:r>
            <a:r>
              <a:rPr lang="en-GB" i="1" baseline="30000" dirty="0" smtClean="0">
                <a:solidFill>
                  <a:srgbClr val="5A5A59"/>
                </a:solidFill>
                <a:latin typeface="Bliss-Light"/>
                <a:cs typeface="Bliss-Light"/>
              </a:rPr>
              <a:t> quam, quam.”</a:t>
            </a:r>
          </a:p>
          <a:p>
            <a:pPr algn="r">
              <a:lnSpc>
                <a:spcPct val="150000"/>
              </a:lnSpc>
            </a:pPr>
            <a:r>
              <a:rPr lang="en-GB" b="1" baseline="30000" dirty="0" smtClean="0">
                <a:solidFill>
                  <a:srgbClr val="5A5A59"/>
                </a:solidFill>
                <a:latin typeface="Bliss-Light"/>
                <a:cs typeface="Bliss-Light"/>
              </a:rPr>
              <a:t>- Name, Organisation, Date</a:t>
            </a:r>
            <a:endParaRPr lang="en-GB" b="1" baseline="30000" dirty="0">
              <a:solidFill>
                <a:srgbClr val="5A5A59"/>
              </a:solidFill>
              <a:latin typeface="Bliss-Light"/>
              <a:cs typeface="Bliss-Light"/>
            </a:endParaRPr>
          </a:p>
        </p:txBody>
      </p:sp>
      <p:sp>
        <p:nvSpPr>
          <p:cNvPr id="5" name="Text Placeholder 15"/>
          <p:cNvSpPr txBox="1">
            <a:spLocks/>
          </p:cNvSpPr>
          <p:nvPr userDrawn="1"/>
        </p:nvSpPr>
        <p:spPr>
          <a:xfrm>
            <a:off x="354940" y="1580356"/>
            <a:ext cx="8418513" cy="1188244"/>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200" kern="1200" baseline="0">
                <a:solidFill>
                  <a:srgbClr val="0070C0"/>
                </a:solidFill>
                <a:latin typeface="Arial" panose="020B0604020202020204" pitchFamily="34" charset="0"/>
                <a:ea typeface="ＭＳ Ｐゴシック" pitchFamily="1" charset="-128"/>
                <a:cs typeface="Arial" panose="020B0604020202020204" pitchFamily="34" charset="0"/>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pitchFamily="1"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pitchFamily="1"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en-US" dirty="0" smtClean="0"/>
              <a:t>Title 1</a:t>
            </a:r>
          </a:p>
          <a:p>
            <a:pPr>
              <a:defRPr/>
            </a:pPr>
            <a:r>
              <a:rPr lang="en-US" kern="1100" spc="-50" dirty="0" smtClean="0">
                <a:solidFill>
                  <a:srgbClr val="0096ED"/>
                </a:solidFill>
                <a:latin typeface="Gotham Rounded Book"/>
                <a:ea typeface="Times New Roman"/>
                <a:cs typeface="Gotham Rounded Book"/>
              </a:rPr>
              <a:t>Title 2</a:t>
            </a:r>
            <a:endParaRPr lang="en-GB" dirty="0" smtClean="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ext Placeholder 15"/>
          <p:cNvSpPr>
            <a:spLocks noGrp="1"/>
          </p:cNvSpPr>
          <p:nvPr>
            <p:ph type="body" sz="quarter" idx="16" hasCustomPrompt="1"/>
          </p:nvPr>
        </p:nvSpPr>
        <p:spPr>
          <a:xfrm>
            <a:off x="457200" y="1466056"/>
            <a:ext cx="8418513" cy="1188244"/>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200" baseline="0">
                <a:solidFill>
                  <a:srgbClr val="0070C0"/>
                </a:solidFill>
                <a:latin typeface="Arial" panose="020B0604020202020204" pitchFamily="34" charset="0"/>
                <a:cs typeface="Arial" panose="020B0604020202020204" pitchFamily="34" charset="0"/>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smtClean="0"/>
              <a:t>Title 1</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200" kern="1100" spc="-50" dirty="0" smtClean="0">
                <a:solidFill>
                  <a:srgbClr val="0096ED"/>
                </a:solidFill>
                <a:latin typeface="Gotham Rounded Book"/>
                <a:ea typeface="Times New Roman"/>
                <a:cs typeface="Gotham Rounded Book"/>
              </a:rPr>
              <a:t>Title 2</a:t>
            </a:r>
            <a:endParaRPr lang="en-GB" dirty="0" smtClean="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6" name="Table 5"/>
          <p:cNvGraphicFramePr>
            <a:graphicFrameLocks noGrp="1"/>
          </p:cNvGraphicFramePr>
          <p:nvPr userDrawn="1">
            <p:extLst>
              <p:ext uri="{D42A27DB-BD31-4B8C-83A1-F6EECF244321}">
                <p14:modId xmlns:p14="http://schemas.microsoft.com/office/powerpoint/2010/main" val="889501078"/>
              </p:ext>
            </p:extLst>
          </p:nvPr>
        </p:nvGraphicFramePr>
        <p:xfrm>
          <a:off x="554736" y="2997200"/>
          <a:ext cx="6569964" cy="2935326"/>
        </p:xfrm>
        <a:graphic>
          <a:graphicData uri="http://schemas.openxmlformats.org/drawingml/2006/table">
            <a:tbl>
              <a:tblPr firstRow="1" bandRow="1"/>
              <a:tblGrid>
                <a:gridCol w="3284982"/>
                <a:gridCol w="3284982"/>
              </a:tblGrid>
              <a:tr h="564486">
                <a:tc gridSpan="2">
                  <a:txBody>
                    <a:bodyPr/>
                    <a:lstStyle/>
                    <a:p>
                      <a:pPr>
                        <a:lnSpc>
                          <a:spcPct val="115000"/>
                        </a:lnSpc>
                        <a:spcAft>
                          <a:spcPts val="0"/>
                        </a:spcAft>
                      </a:pPr>
                      <a:r>
                        <a:rPr lang="en-GB" sz="1600" b="1" kern="1200" dirty="0" err="1" smtClean="0">
                          <a:solidFill>
                            <a:srgbClr val="FFFFFF"/>
                          </a:solidFill>
                          <a:effectLst/>
                          <a:latin typeface="Bliss-Light"/>
                          <a:ea typeface="Times New Roman"/>
                          <a:cs typeface="Arial"/>
                        </a:rPr>
                        <a:t>Pennawd</a:t>
                      </a:r>
                      <a:r>
                        <a:rPr lang="en-GB" sz="1600" b="1" kern="1200" baseline="0" dirty="0" smtClean="0">
                          <a:solidFill>
                            <a:srgbClr val="FFFFFF"/>
                          </a:solidFill>
                          <a:effectLst/>
                          <a:latin typeface="Bliss-Light"/>
                          <a:ea typeface="Times New Roman"/>
                          <a:cs typeface="Arial"/>
                        </a:rPr>
                        <a:t> </a:t>
                      </a:r>
                      <a:r>
                        <a:rPr lang="en-GB" sz="1600" b="1" kern="1200" baseline="0" dirty="0" err="1" smtClean="0">
                          <a:solidFill>
                            <a:srgbClr val="FFFFFF"/>
                          </a:solidFill>
                          <a:effectLst/>
                          <a:latin typeface="Bliss-Light"/>
                          <a:ea typeface="Times New Roman"/>
                          <a:cs typeface="Arial"/>
                        </a:rPr>
                        <a:t>ar</a:t>
                      </a:r>
                      <a:r>
                        <a:rPr lang="en-GB" sz="1600" b="1" kern="1200" baseline="0" dirty="0" smtClean="0">
                          <a:solidFill>
                            <a:srgbClr val="FFFFFF"/>
                          </a:solidFill>
                          <a:effectLst/>
                          <a:latin typeface="Bliss-Light"/>
                          <a:ea typeface="Times New Roman"/>
                          <a:cs typeface="Arial"/>
                        </a:rPr>
                        <a:t> </a:t>
                      </a:r>
                      <a:r>
                        <a:rPr lang="en-GB" sz="1600" b="1" kern="1200" baseline="0" dirty="0" err="1" smtClean="0">
                          <a:solidFill>
                            <a:srgbClr val="FFFFFF"/>
                          </a:solidFill>
                          <a:effectLst/>
                          <a:latin typeface="Bliss-Light"/>
                          <a:ea typeface="Times New Roman"/>
                          <a:cs typeface="Arial"/>
                        </a:rPr>
                        <a:t>gyfer</a:t>
                      </a:r>
                      <a:r>
                        <a:rPr lang="en-GB" sz="1600" b="1" kern="1200" baseline="0" dirty="0" smtClean="0">
                          <a:solidFill>
                            <a:srgbClr val="FFFFFF"/>
                          </a:solidFill>
                          <a:effectLst/>
                          <a:latin typeface="Bliss-Light"/>
                          <a:ea typeface="Times New Roman"/>
                          <a:cs typeface="Arial"/>
                        </a:rPr>
                        <a:t> </a:t>
                      </a:r>
                      <a:r>
                        <a:rPr lang="en-GB" sz="1600" b="1" kern="1200" baseline="0" dirty="0" err="1" smtClean="0">
                          <a:solidFill>
                            <a:srgbClr val="FFFFFF"/>
                          </a:solidFill>
                          <a:effectLst/>
                          <a:latin typeface="Bliss-Light"/>
                          <a:ea typeface="Times New Roman"/>
                          <a:cs typeface="Arial"/>
                        </a:rPr>
                        <a:t>tabl</a:t>
                      </a:r>
                      <a:r>
                        <a:rPr lang="en-GB" sz="1600" b="1" kern="1200" baseline="0" dirty="0" smtClean="0">
                          <a:solidFill>
                            <a:srgbClr val="FFFFFF"/>
                          </a:solidFill>
                          <a:effectLst/>
                          <a:latin typeface="Bliss-Light"/>
                          <a:ea typeface="Times New Roman"/>
                          <a:cs typeface="Arial"/>
                        </a:rPr>
                        <a:t> | </a:t>
                      </a:r>
                      <a:r>
                        <a:rPr lang="en-GB" sz="1600" b="1" kern="1200" dirty="0" smtClean="0">
                          <a:solidFill>
                            <a:srgbClr val="FFFFFF"/>
                          </a:solidFill>
                          <a:effectLst/>
                          <a:latin typeface="Bliss-Light"/>
                          <a:ea typeface="Times New Roman"/>
                          <a:cs typeface="Arial"/>
                        </a:rPr>
                        <a:t>Table </a:t>
                      </a:r>
                      <a:r>
                        <a:rPr lang="en-GB" sz="1600" b="1" kern="1200" dirty="0">
                          <a:solidFill>
                            <a:srgbClr val="FFFFFF"/>
                          </a:solidFill>
                          <a:effectLst/>
                          <a:latin typeface="Bliss-Light"/>
                          <a:ea typeface="Times New Roman"/>
                          <a:cs typeface="Arial"/>
                        </a:rPr>
                        <a:t>heading </a:t>
                      </a:r>
                      <a:endParaRPr lang="en-GB" sz="1100" dirty="0">
                        <a:effectLst/>
                        <a:latin typeface="Calibri"/>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6ED"/>
                    </a:solidFill>
                  </a:tcPr>
                </a:tc>
                <a:tc hMerge="1">
                  <a:txBody>
                    <a:bodyPr/>
                    <a:lstStyle/>
                    <a:p>
                      <a:endParaRPr lang="en-GB"/>
                    </a:p>
                  </a:txBody>
                  <a:tcPr/>
                </a:tc>
              </a:tr>
              <a:tr h="635775">
                <a:tc>
                  <a:txBody>
                    <a:bodyPr/>
                    <a:lstStyle/>
                    <a:p>
                      <a:pPr>
                        <a:lnSpc>
                          <a:spcPct val="115000"/>
                        </a:lnSpc>
                        <a:spcAft>
                          <a:spcPts val="0"/>
                        </a:spcAft>
                      </a:pPr>
                      <a:r>
                        <a:rPr lang="en-US" sz="1400" kern="1200" dirty="0" err="1" smtClean="0">
                          <a:solidFill>
                            <a:schemeClr val="tx1"/>
                          </a:solidFill>
                          <a:effectLst/>
                          <a:latin typeface="Bliss-Light"/>
                          <a:ea typeface="Times New Roman"/>
                          <a:cs typeface="Arial"/>
                        </a:rPr>
                        <a:t>Testun</a:t>
                      </a:r>
                      <a:endParaRPr lang="en-GB" sz="1100" dirty="0" smtClean="0">
                        <a:solidFill>
                          <a:schemeClr val="tx1"/>
                        </a:solidFill>
                        <a:effectLst/>
                        <a:latin typeface="+mn-lt"/>
                        <a:ea typeface="Calibri"/>
                        <a:cs typeface="Times New Roman"/>
                      </a:endParaRPr>
                    </a:p>
                    <a:p>
                      <a:pPr>
                        <a:lnSpc>
                          <a:spcPct val="115000"/>
                        </a:lnSpc>
                        <a:spcAft>
                          <a:spcPts val="0"/>
                        </a:spcAft>
                      </a:pPr>
                      <a:endParaRPr lang="en-GB" sz="1100" dirty="0">
                        <a:solidFill>
                          <a:schemeClr val="tx1"/>
                        </a:solidFill>
                        <a:effectLst/>
                        <a:latin typeface="Calibri"/>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pPr>
                        <a:lnSpc>
                          <a:spcPct val="115000"/>
                        </a:lnSpc>
                        <a:spcAft>
                          <a:spcPts val="0"/>
                        </a:spcAft>
                      </a:pPr>
                      <a:r>
                        <a:rPr lang="en-US" sz="1400" kern="1200" dirty="0" smtClean="0">
                          <a:solidFill>
                            <a:schemeClr val="tx1"/>
                          </a:solidFill>
                          <a:effectLst/>
                          <a:latin typeface="Bliss-Light"/>
                          <a:ea typeface="Calibri"/>
                          <a:cs typeface="Arial"/>
                        </a:rPr>
                        <a:t>This</a:t>
                      </a:r>
                      <a:r>
                        <a:rPr lang="en-US" sz="1400" kern="1200" baseline="0" dirty="0" smtClean="0">
                          <a:solidFill>
                            <a:schemeClr val="tx1"/>
                          </a:solidFill>
                          <a:effectLst/>
                          <a:latin typeface="Bliss-Light"/>
                          <a:ea typeface="Calibri"/>
                          <a:cs typeface="Arial"/>
                        </a:rPr>
                        <a:t> is an example of how a primary table should look</a:t>
                      </a:r>
                      <a:endParaRPr lang="en-GB" sz="1100" dirty="0">
                        <a:solidFill>
                          <a:schemeClr val="tx1"/>
                        </a:solidFill>
                        <a:effectLst/>
                        <a:latin typeface="Calibri"/>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r>
              <a:tr h="578355">
                <a:tc>
                  <a:txBody>
                    <a:bodyPr/>
                    <a:lstStyle/>
                    <a:p>
                      <a:pPr>
                        <a:lnSpc>
                          <a:spcPct val="115000"/>
                        </a:lnSpc>
                        <a:spcAft>
                          <a:spcPts val="0"/>
                        </a:spcAft>
                      </a:pPr>
                      <a:r>
                        <a:rPr lang="en-US" sz="1400" kern="1200" dirty="0" err="1" smtClean="0">
                          <a:solidFill>
                            <a:schemeClr val="tx1"/>
                          </a:solidFill>
                          <a:effectLst/>
                          <a:latin typeface="Bliss-Light"/>
                          <a:ea typeface="Times New Roman"/>
                          <a:cs typeface="Arial"/>
                        </a:rPr>
                        <a:t>Testun</a:t>
                      </a:r>
                      <a:endParaRPr lang="en-GB" sz="1100" dirty="0" smtClean="0">
                        <a:solidFill>
                          <a:schemeClr val="tx1"/>
                        </a:solidFill>
                        <a:effectLst/>
                        <a:latin typeface="+mn-lt"/>
                        <a:ea typeface="Calibri"/>
                        <a:cs typeface="Times New Roman"/>
                      </a:endParaRPr>
                    </a:p>
                    <a:p>
                      <a:pPr>
                        <a:lnSpc>
                          <a:spcPct val="115000"/>
                        </a:lnSpc>
                        <a:spcAft>
                          <a:spcPts val="0"/>
                        </a:spcAft>
                      </a:pPr>
                      <a:endParaRPr lang="en-GB" sz="1100" dirty="0">
                        <a:solidFill>
                          <a:schemeClr val="tx1"/>
                        </a:solidFill>
                        <a:effectLst/>
                        <a:latin typeface="Calibri"/>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pPr>
                        <a:lnSpc>
                          <a:spcPct val="115000"/>
                        </a:lnSpc>
                        <a:spcAft>
                          <a:spcPts val="0"/>
                        </a:spcAft>
                      </a:pPr>
                      <a:r>
                        <a:rPr lang="en-US" sz="1400" kern="1200" dirty="0" smtClean="0">
                          <a:solidFill>
                            <a:schemeClr val="tx1"/>
                          </a:solidFill>
                          <a:effectLst/>
                          <a:latin typeface="Bliss-Light"/>
                          <a:ea typeface="Times New Roman"/>
                          <a:cs typeface="Arial"/>
                        </a:rPr>
                        <a:t>Text</a:t>
                      </a:r>
                      <a:endParaRPr lang="en-GB" sz="1100" dirty="0">
                        <a:solidFill>
                          <a:schemeClr val="tx1"/>
                        </a:solidFill>
                        <a:effectLst/>
                        <a:latin typeface="+mn-lt"/>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r>
              <a:tr h="578355">
                <a:tc>
                  <a:txBody>
                    <a:bodyPr/>
                    <a:lstStyle/>
                    <a:p>
                      <a:pPr>
                        <a:lnSpc>
                          <a:spcPct val="115000"/>
                        </a:lnSpc>
                        <a:spcAft>
                          <a:spcPts val="0"/>
                        </a:spcAft>
                      </a:pPr>
                      <a:r>
                        <a:rPr lang="en-GB" sz="1400" kern="1200" dirty="0" err="1" smtClean="0">
                          <a:solidFill>
                            <a:schemeClr val="tx1"/>
                          </a:solidFill>
                          <a:effectLst/>
                          <a:latin typeface="Bliss-Light"/>
                          <a:ea typeface="Times New Roman"/>
                          <a:cs typeface="Arial"/>
                        </a:rPr>
                        <a:t>Testun</a:t>
                      </a:r>
                      <a:endParaRPr lang="en-GB" sz="1100" dirty="0" smtClean="0">
                        <a:solidFill>
                          <a:schemeClr val="tx1"/>
                        </a:solidFill>
                        <a:effectLst/>
                        <a:latin typeface="+mn-lt"/>
                        <a:ea typeface="Calibri"/>
                        <a:cs typeface="Times New Roman"/>
                      </a:endParaRPr>
                    </a:p>
                    <a:p>
                      <a:pPr>
                        <a:lnSpc>
                          <a:spcPct val="115000"/>
                        </a:lnSpc>
                        <a:spcAft>
                          <a:spcPts val="0"/>
                        </a:spcAft>
                      </a:pPr>
                      <a:endParaRPr lang="en-GB" sz="1100" dirty="0">
                        <a:solidFill>
                          <a:schemeClr val="tx1"/>
                        </a:solidFill>
                        <a:effectLst/>
                        <a:latin typeface="Calibri"/>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pPr>
                        <a:lnSpc>
                          <a:spcPct val="115000"/>
                        </a:lnSpc>
                        <a:spcAft>
                          <a:spcPts val="0"/>
                        </a:spcAft>
                      </a:pPr>
                      <a:r>
                        <a:rPr lang="en-US" sz="1400" kern="1200" dirty="0" smtClean="0">
                          <a:solidFill>
                            <a:schemeClr val="tx1"/>
                          </a:solidFill>
                          <a:effectLst/>
                          <a:latin typeface="Bliss-Light"/>
                          <a:ea typeface="Times New Roman"/>
                          <a:cs typeface="Arial"/>
                        </a:rPr>
                        <a:t>Text</a:t>
                      </a:r>
                      <a:endParaRPr lang="en-GB" sz="1100" dirty="0">
                        <a:solidFill>
                          <a:schemeClr val="tx1"/>
                        </a:solidFill>
                        <a:effectLst/>
                        <a:latin typeface="+mn-lt"/>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r>
              <a:tr h="578355">
                <a:tc>
                  <a:txBody>
                    <a:bodyPr/>
                    <a:lstStyle/>
                    <a:p>
                      <a:pPr>
                        <a:lnSpc>
                          <a:spcPct val="115000"/>
                        </a:lnSpc>
                        <a:spcAft>
                          <a:spcPts val="0"/>
                        </a:spcAft>
                      </a:pPr>
                      <a:r>
                        <a:rPr lang="en-GB" sz="1400" kern="1200" dirty="0" err="1" smtClean="0">
                          <a:solidFill>
                            <a:schemeClr val="tx1"/>
                          </a:solidFill>
                          <a:effectLst/>
                          <a:latin typeface="Bliss-Light"/>
                          <a:ea typeface="Times New Roman"/>
                          <a:cs typeface="Arial"/>
                        </a:rPr>
                        <a:t>Testun</a:t>
                      </a:r>
                      <a:endParaRPr lang="en-GB" sz="1100" dirty="0" smtClean="0">
                        <a:solidFill>
                          <a:schemeClr val="tx1"/>
                        </a:solidFill>
                        <a:effectLst/>
                        <a:latin typeface="+mn-lt"/>
                        <a:ea typeface="Calibri"/>
                        <a:cs typeface="Times New Roman"/>
                      </a:endParaRPr>
                    </a:p>
                    <a:p>
                      <a:pPr>
                        <a:lnSpc>
                          <a:spcPct val="115000"/>
                        </a:lnSpc>
                        <a:spcAft>
                          <a:spcPts val="0"/>
                        </a:spcAft>
                      </a:pPr>
                      <a:endParaRPr lang="en-GB" sz="1100" dirty="0">
                        <a:solidFill>
                          <a:schemeClr val="tx1"/>
                        </a:solidFill>
                        <a:effectLst/>
                        <a:latin typeface="Calibri"/>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pPr>
                        <a:lnSpc>
                          <a:spcPct val="115000"/>
                        </a:lnSpc>
                        <a:spcAft>
                          <a:spcPts val="0"/>
                        </a:spcAft>
                      </a:pPr>
                      <a:r>
                        <a:rPr lang="en-US" sz="1400" kern="1200" dirty="0" smtClean="0">
                          <a:solidFill>
                            <a:schemeClr val="tx1"/>
                          </a:solidFill>
                          <a:effectLst/>
                          <a:latin typeface="Bliss-Light"/>
                          <a:ea typeface="Times New Roman"/>
                          <a:cs typeface="Arial"/>
                        </a:rPr>
                        <a:t>Text</a:t>
                      </a:r>
                      <a:endParaRPr lang="en-GB" sz="1100" dirty="0">
                        <a:solidFill>
                          <a:schemeClr val="tx1"/>
                        </a:solidFill>
                        <a:effectLst/>
                        <a:latin typeface="+mn-lt"/>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r>
            </a:tbl>
          </a:graphicData>
        </a:graphic>
      </p:graphicFrame>
      <p:sp>
        <p:nvSpPr>
          <p:cNvPr id="4" name="Text Placeholder 15"/>
          <p:cNvSpPr>
            <a:spLocks noGrp="1"/>
          </p:cNvSpPr>
          <p:nvPr>
            <p:ph type="body" sz="quarter" idx="16" hasCustomPrompt="1"/>
          </p:nvPr>
        </p:nvSpPr>
        <p:spPr>
          <a:xfrm>
            <a:off x="457200" y="1466056"/>
            <a:ext cx="8418513" cy="1188244"/>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200" baseline="0">
                <a:solidFill>
                  <a:srgbClr val="0070C0"/>
                </a:solidFill>
                <a:latin typeface="Arial" panose="020B0604020202020204" pitchFamily="34" charset="0"/>
                <a:cs typeface="Arial" panose="020B0604020202020204" pitchFamily="34" charset="0"/>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smtClean="0"/>
              <a:t>Title 1</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200" kern="1100" spc="-50" dirty="0" smtClean="0">
                <a:solidFill>
                  <a:srgbClr val="0096ED"/>
                </a:solidFill>
                <a:latin typeface="Gotham Rounded Book"/>
                <a:ea typeface="Times New Roman"/>
                <a:cs typeface="Gotham Rounded Book"/>
              </a:rPr>
              <a:t>Title 2</a:t>
            </a:r>
            <a:endParaRPr lang="en-GB" dirty="0" smtClean="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lvl1pPr>
          </a:lstStyle>
          <a:p>
            <a:fld id="{20939B21-3098-4B97-BDC4-7DCDB44F921F}" type="datetimeFigureOut">
              <a:rPr lang="en-GB"/>
              <a:pPr/>
              <a:t>03/10/2017</a:t>
            </a:fld>
            <a:endParaRPr lang="en-GB"/>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fld id="{784012CD-55BA-40C8-93AF-4E9A6F52F330}" type="slidenum">
              <a:rPr lang="en-GB"/>
              <a:pPr/>
              <a:t>‹#›</a:t>
            </a:fld>
            <a:endParaRPr lang="en-GB"/>
          </a:p>
        </p:txBody>
      </p:sp>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 Placeholder 7"/>
          <p:cNvSpPr>
            <a:spLocks noGrp="1"/>
          </p:cNvSpPr>
          <p:nvPr>
            <p:ph type="body" sz="quarter" idx="13" hasCustomPrompt="1"/>
          </p:nvPr>
        </p:nvSpPr>
        <p:spPr>
          <a:xfrm>
            <a:off x="585788" y="585788"/>
            <a:ext cx="8291882" cy="1420812"/>
          </a:xfrm>
          <a:prstGeom prst="rect">
            <a:avLst/>
          </a:prstGeom>
        </p:spPr>
        <p:txBody>
          <a:bodyPr/>
          <a:lstStyle>
            <a:lvl1pPr marL="0" marR="0" indent="0" algn="l" defTabSz="457200" rtl="0" eaLnBrk="1" fontAlgn="base" latinLnBrk="0" hangingPunct="1">
              <a:lnSpc>
                <a:spcPct val="80000"/>
              </a:lnSpc>
              <a:spcBef>
                <a:spcPct val="0"/>
              </a:spcBef>
              <a:spcAft>
                <a:spcPts val="1200"/>
              </a:spcAft>
              <a:buClrTx/>
              <a:buSzTx/>
              <a:buFontTx/>
              <a:buNone/>
              <a:tabLst/>
              <a:defRPr sz="3200"/>
            </a:lvl1pPr>
          </a:lstStyle>
          <a:p>
            <a:pPr marL="0" marR="0" lvl="0" indent="0" algn="l" defTabSz="457200" rtl="0" eaLnBrk="1" fontAlgn="base" latinLnBrk="0" hangingPunct="1">
              <a:lnSpc>
                <a:spcPct val="80000"/>
              </a:lnSpc>
              <a:spcBef>
                <a:spcPct val="0"/>
              </a:spcBef>
              <a:spcAft>
                <a:spcPct val="0"/>
              </a:spcAft>
              <a:buClrTx/>
              <a:buSzTx/>
              <a:buFontTx/>
              <a:buNone/>
              <a:tabLst/>
              <a:defRPr/>
            </a:pPr>
            <a:r>
              <a:rPr kumimoji="0" lang="en-US" sz="4400" b="0" i="0" u="none" strike="noStrike" kern="1100" cap="none" spc="-30" normalizeH="0" baseline="0" noProof="0" dirty="0" smtClean="0">
                <a:ln>
                  <a:noFill/>
                </a:ln>
                <a:solidFill>
                  <a:prstClr val="white"/>
                </a:solidFill>
                <a:effectLst/>
                <a:uLnTx/>
                <a:uFillTx/>
                <a:latin typeface="Gotham Rounded Book"/>
                <a:ea typeface="ＭＳ Ｐゴシック" pitchFamily="1" charset="-128"/>
                <a:cs typeface="Gotham Rounded Book"/>
              </a:rPr>
              <a:t>TEITL | TITLE</a:t>
            </a:r>
          </a:p>
          <a:p>
            <a:pPr marL="0" marR="0" lvl="0" indent="0" algn="l" defTabSz="457200" rtl="0" eaLnBrk="1" fontAlgn="base" latinLnBrk="0" hangingPunct="1">
              <a:lnSpc>
                <a:spcPct val="80000"/>
              </a:lnSpc>
              <a:spcBef>
                <a:spcPct val="0"/>
              </a:spcBef>
              <a:spcAft>
                <a:spcPts val="1200"/>
              </a:spcAft>
              <a:buClrTx/>
              <a:buSzTx/>
              <a:buFontTx/>
              <a:buNone/>
              <a:tabLst/>
              <a:defRPr/>
            </a:pPr>
            <a:r>
              <a:rPr kumimoji="0" lang="en-US" sz="4400" b="0" i="0" u="none" strike="noStrike" kern="1100" cap="none" spc="-30" normalizeH="0" baseline="0" noProof="0" dirty="0" smtClean="0">
                <a:ln>
                  <a:noFill/>
                </a:ln>
                <a:solidFill>
                  <a:prstClr val="white"/>
                </a:solidFill>
                <a:effectLst/>
                <a:uLnTx/>
                <a:uFillTx/>
                <a:latin typeface="Gotham Rounded Book"/>
                <a:ea typeface="ＭＳ Ｐゴシック" pitchFamily="1" charset="-128"/>
                <a:cs typeface="Gotham Rounded Book"/>
              </a:rPr>
              <a:t>[GORFFENNAF | JULY 2014]</a:t>
            </a:r>
            <a:endParaRPr kumimoji="0" lang="en-US" sz="4400" b="0" i="0" u="none" strike="noStrike" kern="1100" cap="none" spc="-30" normalizeH="0" baseline="0" noProof="0" dirty="0">
              <a:ln>
                <a:noFill/>
              </a:ln>
              <a:solidFill>
                <a:prstClr val="white"/>
              </a:solidFill>
              <a:effectLst/>
              <a:uLnTx/>
              <a:uFillTx/>
              <a:latin typeface="Gotham Rounded Book"/>
              <a:ea typeface="ＭＳ Ｐゴシック" pitchFamily="1" charset="-128"/>
              <a:cs typeface="Gotham Rounded Book"/>
            </a:endParaRPr>
          </a:p>
        </p:txBody>
      </p:sp>
    </p:spTree>
    <p:extLst>
      <p:ext uri="{BB962C8B-B14F-4D97-AF65-F5344CB8AC3E}">
        <p14:creationId xmlns:p14="http://schemas.microsoft.com/office/powerpoint/2010/main" val="2211900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231" y="1911"/>
            <a:ext cx="9152231" cy="1265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le Placeholder 1"/>
          <p:cNvSpPr>
            <a:spLocks noGrp="1"/>
          </p:cNvSpPr>
          <p:nvPr>
            <p:ph type="title"/>
          </p:nvPr>
        </p:nvSpPr>
        <p:spPr>
          <a:xfrm>
            <a:off x="453084" y="1425576"/>
            <a:ext cx="8229600" cy="1143000"/>
          </a:xfrm>
          <a:prstGeom prst="rect">
            <a:avLst/>
          </a:prstGeom>
        </p:spPr>
        <p:txBody>
          <a:bodyPr vert="horz" lIns="91440" tIns="45720" rIns="91440" bIns="45720" rtlCol="0" anchor="ctr">
            <a:normAutofit/>
          </a:bodyPr>
          <a:lstStyle/>
          <a:p>
            <a:r>
              <a:rPr lang="en-US" smtClean="0"/>
              <a:t>Click to edit Master title style</a:t>
            </a:r>
            <a:endParaRPr lang="en-GB" dirty="0"/>
          </a:p>
        </p:txBody>
      </p:sp>
      <p:sp>
        <p:nvSpPr>
          <p:cNvPr id="9" name="Text Placeholder 2"/>
          <p:cNvSpPr>
            <a:spLocks noGrp="1"/>
          </p:cNvSpPr>
          <p:nvPr>
            <p:ph type="body" idx="1"/>
          </p:nvPr>
        </p:nvSpPr>
        <p:spPr>
          <a:xfrm>
            <a:off x="457200" y="2984501"/>
            <a:ext cx="8229600" cy="2781300"/>
          </a:xfrm>
          <a:prstGeom prst="rect">
            <a:avLst/>
          </a:prstGeom>
        </p:spPr>
        <p:txBody>
          <a:bodyPr vert="horz" lIns="91440" tIns="45720" rIns="91440" bIns="45720" rtlCol="0">
            <a:normAutofit/>
          </a:bodyPr>
          <a:lstStyle/>
          <a:p>
            <a:pPr lvl="0"/>
            <a:r>
              <a:rPr lang="en-US" dirty="0" smtClean="0"/>
              <a:t>Click to edit Master text styles</a:t>
            </a:r>
          </a:p>
        </p:txBody>
      </p:sp>
    </p:spTree>
  </p:cSld>
  <p:clrMap bg1="lt1" tx1="dk1" bg2="lt2" tx2="dk2" accent1="accent1" accent2="accent2" accent3="accent3" accent4="accent4" accent5="accent5" accent6="accent6" hlink="hlink" folHlink="folHlink"/>
  <p:sldLayoutIdLst>
    <p:sldLayoutId id="2147483660" r:id="rId1"/>
    <p:sldLayoutId id="2147483650" r:id="rId2"/>
    <p:sldLayoutId id="2147483652" r:id="rId3"/>
    <p:sldLayoutId id="2147483653" r:id="rId4"/>
    <p:sldLayoutId id="2147483654" r:id="rId5"/>
    <p:sldLayoutId id="2147483655" r:id="rId6"/>
    <p:sldLayoutId id="2147483661" r:id="rId7"/>
  </p:sldLayoutIdLst>
  <p:txStyles>
    <p:titleStyle>
      <a:lvl1pPr algn="l" defTabSz="457200" rtl="0" eaLnBrk="1" fontAlgn="base" hangingPunct="1">
        <a:spcBef>
          <a:spcPct val="0"/>
        </a:spcBef>
        <a:spcAft>
          <a:spcPct val="0"/>
        </a:spcAft>
        <a:defRPr sz="36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p:titleStyle>
    <p:bodyStyle>
      <a:lvl1pPr marL="342900" indent="-342900" algn="l" defTabSz="457200" rtl="0" eaLnBrk="1" fontAlgn="base" hangingPunct="1">
        <a:spcBef>
          <a:spcPct val="20000"/>
        </a:spcBef>
        <a:spcAft>
          <a:spcPct val="0"/>
        </a:spcAft>
        <a:buFont typeface="Arial" pitchFamily="34" charset="0"/>
        <a:buChar char="•"/>
        <a:defRPr sz="2800" kern="1200">
          <a:solidFill>
            <a:schemeClr val="tx1"/>
          </a:solidFill>
          <a:latin typeface="Arial" panose="020B0604020202020204" pitchFamily="34" charset="0"/>
          <a:ea typeface="ＭＳ Ｐゴシック" pitchFamily="1" charset="-128"/>
          <a:cs typeface="Arial" panose="020B0604020202020204" pitchFamily="34" charset="0"/>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pitchFamily="1"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pitchFamily="1"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46154" y="285750"/>
            <a:ext cx="8743845" cy="3342453"/>
          </a:xfrm>
          <a:prstGeom prst="rect">
            <a:avLst/>
          </a:prstGeom>
          <a:noFill/>
        </p:spPr>
        <p:txBody>
          <a:bodyPr wrap="square" rtlCol="0">
            <a:spAutoFit/>
          </a:bodyPr>
          <a:lstStyle/>
          <a:p>
            <a:pPr>
              <a:lnSpc>
                <a:spcPct val="80000"/>
              </a:lnSpc>
            </a:pPr>
            <a:r>
              <a:rPr lang="en-US" sz="4400" kern="1100" spc="-30" dirty="0" smtClean="0">
                <a:solidFill>
                  <a:schemeClr val="bg1"/>
                </a:solidFill>
                <a:latin typeface="Arial" charset="0"/>
                <a:ea typeface="Arial" charset="0"/>
                <a:cs typeface="Arial" charset="0"/>
              </a:rPr>
              <a:t>WJEC  A LEVEL ENGLISH LITERATURE</a:t>
            </a:r>
          </a:p>
          <a:p>
            <a:pPr>
              <a:lnSpc>
                <a:spcPct val="80000"/>
              </a:lnSpc>
            </a:pPr>
            <a:r>
              <a:rPr lang="en-US" sz="4400" kern="1100" spc="-30" dirty="0" smtClean="0">
                <a:solidFill>
                  <a:schemeClr val="bg1"/>
                </a:solidFill>
                <a:latin typeface="Arial" charset="0"/>
                <a:ea typeface="Arial" charset="0"/>
                <a:cs typeface="Arial" charset="0"/>
              </a:rPr>
              <a:t>UNIT 3: POETRY PRE-1900 AND UNSEEN POETRY</a:t>
            </a:r>
          </a:p>
          <a:p>
            <a:pPr>
              <a:lnSpc>
                <a:spcPct val="80000"/>
              </a:lnSpc>
            </a:pPr>
            <a:r>
              <a:rPr lang="en-US" sz="4400" kern="1100" spc="-30" dirty="0" smtClean="0">
                <a:solidFill>
                  <a:schemeClr val="bg1"/>
                </a:solidFill>
                <a:latin typeface="Arial" charset="0"/>
                <a:ea typeface="Arial" charset="0"/>
                <a:cs typeface="Arial" charset="0"/>
              </a:rPr>
              <a:t>CPD </a:t>
            </a:r>
            <a:r>
              <a:rPr lang="en-US" sz="4400" kern="1100" spc="-30" dirty="0">
                <a:solidFill>
                  <a:schemeClr val="bg1"/>
                </a:solidFill>
                <a:latin typeface="Arial" charset="0"/>
                <a:ea typeface="Arial" charset="0"/>
                <a:cs typeface="Arial" charset="0"/>
              </a:rPr>
              <a:t>AUTUMN 2017</a:t>
            </a:r>
          </a:p>
          <a:p>
            <a:pPr>
              <a:lnSpc>
                <a:spcPct val="80000"/>
              </a:lnSpc>
            </a:pPr>
            <a:endParaRPr lang="en-US" sz="4400" kern="1100" spc="-30" dirty="0">
              <a:solidFill>
                <a:schemeClr val="bg1"/>
              </a:solidFill>
              <a:latin typeface="Arial" charset="0"/>
              <a:ea typeface="Arial" charset="0"/>
              <a:cs typeface="Arial" charset="0"/>
            </a:endParaRPr>
          </a:p>
        </p:txBody>
      </p:sp>
      <p:pic>
        <p:nvPicPr>
          <p:cNvPr id="5" name="Picture 4" descr="Z:\Pictures\logos\WJEC_Logo_RG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155" y="5928233"/>
            <a:ext cx="701740" cy="700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92938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p:txBody>
          <a:bodyPr/>
          <a:lstStyle/>
          <a:p>
            <a:r>
              <a:rPr lang="en-US" dirty="0" smtClean="0"/>
              <a:t>Task B: Poetry pre-1900</a:t>
            </a:r>
            <a:endParaRPr lang="en-US" dirty="0"/>
          </a:p>
        </p:txBody>
      </p:sp>
      <p:sp>
        <p:nvSpPr>
          <p:cNvPr id="4" name="Content Placeholder 2"/>
          <p:cNvSpPr txBox="1">
            <a:spLocks/>
          </p:cNvSpPr>
          <p:nvPr/>
        </p:nvSpPr>
        <p:spPr>
          <a:xfrm>
            <a:off x="628650" y="2336800"/>
            <a:ext cx="7886700" cy="3522134"/>
          </a:xfrm>
          <a:prstGeom prst="rect">
            <a:avLst/>
          </a:prstGeom>
        </p:spPr>
        <p:txBody>
          <a:bodyPr/>
          <a:lstStyle>
            <a:lvl1pPr marL="342900" indent="-342900" algn="l" defTabSz="457200" rtl="0" eaLnBrk="1" fontAlgn="base" hangingPunct="1">
              <a:spcBef>
                <a:spcPct val="20000"/>
              </a:spcBef>
              <a:spcAft>
                <a:spcPct val="0"/>
              </a:spcAft>
              <a:buFont typeface="Arial" pitchFamily="34" charset="0"/>
              <a:buChar char="•"/>
              <a:defRPr sz="2800" kern="1200">
                <a:solidFill>
                  <a:schemeClr val="tx1"/>
                </a:solidFill>
                <a:latin typeface="Arial" panose="020B0604020202020204" pitchFamily="34" charset="0"/>
                <a:ea typeface="ＭＳ Ｐゴシック" pitchFamily="1" charset="-128"/>
                <a:cs typeface="Arial" panose="020B0604020202020204" pitchFamily="34" charset="0"/>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pitchFamily="1"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pitchFamily="1"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After deciding on which areas of context (</a:t>
            </a:r>
            <a:r>
              <a:rPr lang="en-US" dirty="0" smtClean="0">
                <a:solidFill>
                  <a:srgbClr val="0070C0"/>
                </a:solidFill>
              </a:rPr>
              <a:t>AO3</a:t>
            </a:r>
            <a:r>
              <a:rPr lang="en-US" dirty="0" smtClean="0"/>
              <a:t>) you wish to explore in relation to the question, e.g. Romanticism, medievalism, legend, classics, mythology, </a:t>
            </a:r>
            <a:r>
              <a:rPr lang="en-US" b="1" i="1" dirty="0" smtClean="0">
                <a:solidFill>
                  <a:schemeClr val="accent1"/>
                </a:solidFill>
              </a:rPr>
              <a:t>then</a:t>
            </a:r>
            <a:r>
              <a:rPr lang="en-US" dirty="0" smtClean="0"/>
              <a:t> choose your poems for discussion. </a:t>
            </a:r>
          </a:p>
          <a:p>
            <a:endParaRPr lang="en-US" dirty="0"/>
          </a:p>
        </p:txBody>
      </p:sp>
    </p:spTree>
    <p:extLst>
      <p:ext uri="{BB962C8B-B14F-4D97-AF65-F5344CB8AC3E}">
        <p14:creationId xmlns:p14="http://schemas.microsoft.com/office/powerpoint/2010/main" val="8142033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a:xfrm>
            <a:off x="457201" y="1466056"/>
            <a:ext cx="8128000" cy="650611"/>
          </a:xfrm>
        </p:spPr>
        <p:txBody>
          <a:bodyPr/>
          <a:lstStyle/>
          <a:p>
            <a:r>
              <a:rPr lang="en-US" dirty="0" smtClean="0"/>
              <a:t>Candidate response to </a:t>
            </a:r>
            <a:r>
              <a:rPr lang="en-US" smtClean="0"/>
              <a:t>Keats essay</a:t>
            </a:r>
            <a:endParaRPr lang="en-US"/>
          </a:p>
        </p:txBody>
      </p:sp>
      <p:sp>
        <p:nvSpPr>
          <p:cNvPr id="3" name="TextBox 2"/>
          <p:cNvSpPr txBox="1"/>
          <p:nvPr/>
        </p:nvSpPr>
        <p:spPr>
          <a:xfrm>
            <a:off x="457200" y="2116667"/>
            <a:ext cx="8686799" cy="4431983"/>
          </a:xfrm>
          <a:prstGeom prst="rect">
            <a:avLst/>
          </a:prstGeom>
          <a:noFill/>
        </p:spPr>
        <p:txBody>
          <a:bodyPr wrap="square" rtlCol="0">
            <a:spAutoFit/>
          </a:bodyPr>
          <a:lstStyle/>
          <a:p>
            <a:r>
              <a:rPr lang="en-US" sz="2400" dirty="0">
                <a:latin typeface="Bradley Hand" charset="0"/>
                <a:ea typeface="Bradley Hand" charset="0"/>
                <a:cs typeface="Bradley Hand" charset="0"/>
              </a:rPr>
              <a:t>The Romantic poets weren't just impressed by the beauty and sublimity of the natural world, they saw something deeper, visionary in it. Wordsworth coming across daffodils, felt this; they lifted him onto a different plane. Keats's nightingale had a similar effect. In his Ode, he doesn't just describe the beauty of the bird's song, but is affected by deeper feelings that can only be described as like the effect of drugs, 'as though of hemlock I had drunk' accentuated in the poem by repeated sensuous language, 'aches.....drowsy numbness' and the heavy sinking rhymes of 'drunk' and sunk'. Drugged, Keats is able to escape the world of death and decay, 'fade away into the forest dim'. </a:t>
            </a:r>
            <a:endParaRPr lang="en-US" sz="2400" dirty="0"/>
          </a:p>
          <a:p>
            <a:endParaRPr lang="en-US" dirty="0"/>
          </a:p>
        </p:txBody>
      </p:sp>
    </p:spTree>
    <p:extLst>
      <p:ext uri="{BB962C8B-B14F-4D97-AF65-F5344CB8AC3E}">
        <p14:creationId xmlns:p14="http://schemas.microsoft.com/office/powerpoint/2010/main" val="14924264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p:txBody>
          <a:bodyPr/>
          <a:lstStyle/>
          <a:p>
            <a:r>
              <a:rPr lang="en-US" dirty="0" smtClean="0"/>
              <a:t>Keats response continued</a:t>
            </a:r>
            <a:endParaRPr lang="en-US" dirty="0"/>
          </a:p>
        </p:txBody>
      </p:sp>
      <p:sp>
        <p:nvSpPr>
          <p:cNvPr id="3" name="TextBox 2"/>
          <p:cNvSpPr txBox="1"/>
          <p:nvPr/>
        </p:nvSpPr>
        <p:spPr>
          <a:xfrm>
            <a:off x="745067" y="2167468"/>
            <a:ext cx="7704666" cy="3785652"/>
          </a:xfrm>
          <a:prstGeom prst="rect">
            <a:avLst/>
          </a:prstGeom>
          <a:noFill/>
        </p:spPr>
        <p:txBody>
          <a:bodyPr wrap="square" rtlCol="0">
            <a:spAutoFit/>
          </a:bodyPr>
          <a:lstStyle/>
          <a:p>
            <a:r>
              <a:rPr lang="en-US" sz="2400" dirty="0">
                <a:latin typeface="Bradley Hand" charset="0"/>
                <a:ea typeface="Bradley Hand" charset="0"/>
                <a:cs typeface="Bradley Hand" charset="0"/>
              </a:rPr>
              <a:t>Not that the poem underplays the world of suffering which family death and illness and his time training to be a doctor had made him all too aware of. The drawn out lines 'Where palsy shakes a few, sad, last grey hairs,/ Where youth grows pale, and </a:t>
            </a:r>
            <a:r>
              <a:rPr lang="en-US" sz="2400" dirty="0" err="1">
                <a:latin typeface="Bradley Hand" charset="0"/>
                <a:ea typeface="Bradley Hand" charset="0"/>
                <a:cs typeface="Bradley Hand" charset="0"/>
              </a:rPr>
              <a:t>spectre</a:t>
            </a:r>
            <a:r>
              <a:rPr lang="en-US" sz="2400" dirty="0">
                <a:latin typeface="Bradley Hand" charset="0"/>
                <a:ea typeface="Bradley Hand" charset="0"/>
                <a:cs typeface="Bradley Hand" charset="0"/>
              </a:rPr>
              <a:t>-thin, and dies' use pauses to increase the drama and inevitability of death. The beauty of nature consoles, can offer to transcend, but in 'Ode to a Nightingale', it cannot banish forever the fear and reality of death. As Keats says, 'the fancy cannot cheat so well'.</a:t>
            </a:r>
          </a:p>
        </p:txBody>
      </p:sp>
    </p:spTree>
    <p:extLst>
      <p:ext uri="{BB962C8B-B14F-4D97-AF65-F5344CB8AC3E}">
        <p14:creationId xmlns:p14="http://schemas.microsoft.com/office/powerpoint/2010/main" val="1855049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body" sz="quarter" idx="16"/>
          </p:nvPr>
        </p:nvSpPr>
        <p:spPr/>
        <p:txBody>
          <a:bodyPr/>
          <a:lstStyle/>
          <a:p>
            <a:r>
              <a:rPr lang="en-US" dirty="0" smtClean="0"/>
              <a:t>Extract from OER script 2 Chaucer response part (</a:t>
            </a:r>
            <a:r>
              <a:rPr lang="en-US" dirty="0" err="1" smtClean="0"/>
              <a:t>i</a:t>
            </a:r>
            <a:r>
              <a:rPr lang="en-US" dirty="0" smtClean="0"/>
              <a:t>)</a:t>
            </a:r>
          </a:p>
          <a:p>
            <a:endParaRPr lang="en-US" dirty="0" smtClean="0"/>
          </a:p>
          <a:p>
            <a:endParaRPr lang="en-US" dirty="0"/>
          </a:p>
          <a:p>
            <a:endParaRPr lang="en-US" dirty="0" smtClean="0"/>
          </a:p>
          <a:p>
            <a:endParaRPr lang="en-US" dirty="0"/>
          </a:p>
          <a:p>
            <a:endParaRPr lang="en-US" dirty="0"/>
          </a:p>
          <a:p>
            <a:endParaRPr lang="en-US" dirty="0" smtClean="0"/>
          </a:p>
          <a:p>
            <a:endParaRPr lang="en-US" dirty="0"/>
          </a:p>
        </p:txBody>
      </p:sp>
      <p:sp>
        <p:nvSpPr>
          <p:cNvPr id="6" name="Content Placeholder 2"/>
          <p:cNvSpPr txBox="1">
            <a:spLocks/>
          </p:cNvSpPr>
          <p:nvPr/>
        </p:nvSpPr>
        <p:spPr>
          <a:xfrm>
            <a:off x="628650" y="2654299"/>
            <a:ext cx="7871883" cy="3729567"/>
          </a:xfrm>
          <a:prstGeom prst="rect">
            <a:avLst/>
          </a:prstGeom>
        </p:spPr>
        <p:txBody>
          <a:bodyPr/>
          <a:lstStyle>
            <a:lvl1pPr marL="342900" indent="-342900" algn="l" defTabSz="457200" rtl="0" eaLnBrk="1" fontAlgn="base" hangingPunct="1">
              <a:spcBef>
                <a:spcPct val="20000"/>
              </a:spcBef>
              <a:spcAft>
                <a:spcPct val="0"/>
              </a:spcAft>
              <a:buFont typeface="Arial" pitchFamily="34" charset="0"/>
              <a:buChar char="•"/>
              <a:defRPr sz="2800" kern="1200">
                <a:solidFill>
                  <a:schemeClr val="tx1"/>
                </a:solidFill>
                <a:latin typeface="Arial" panose="020B0604020202020204" pitchFamily="34" charset="0"/>
                <a:ea typeface="ＭＳ Ｐゴシック" pitchFamily="1" charset="-128"/>
                <a:cs typeface="Arial" panose="020B0604020202020204" pitchFamily="34" charset="0"/>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pitchFamily="1"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pitchFamily="1"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smtClean="0"/>
              <a:t>Q: Re-read lines 654-672 of </a:t>
            </a:r>
            <a:r>
              <a:rPr lang="en-US" sz="2400" i="1" dirty="0" smtClean="0"/>
              <a:t>The Merchant’s Prologue and Tale</a:t>
            </a:r>
            <a:r>
              <a:rPr lang="en-US" sz="2400" dirty="0" smtClean="0"/>
              <a:t>, from “Now </a:t>
            </a:r>
            <a:r>
              <a:rPr lang="en-US" sz="2400" dirty="0" err="1" smtClean="0"/>
              <a:t>wol</a:t>
            </a:r>
            <a:r>
              <a:rPr lang="en-US" sz="2400" dirty="0" smtClean="0"/>
              <a:t> I </a:t>
            </a:r>
            <a:r>
              <a:rPr lang="en-US" sz="2400" dirty="0" err="1" smtClean="0"/>
              <a:t>speke</a:t>
            </a:r>
            <a:r>
              <a:rPr lang="en-US" sz="2400" dirty="0" smtClean="0"/>
              <a:t> of </a:t>
            </a:r>
            <a:r>
              <a:rPr lang="en-US" sz="2400" dirty="0" err="1" smtClean="0"/>
              <a:t>woful</a:t>
            </a:r>
            <a:r>
              <a:rPr lang="en-US" sz="2400" dirty="0" smtClean="0"/>
              <a:t> </a:t>
            </a:r>
            <a:r>
              <a:rPr lang="en-US" sz="2400" dirty="0" err="1" smtClean="0"/>
              <a:t>Damyan</a:t>
            </a:r>
            <a:r>
              <a:rPr lang="en-US" sz="2400" dirty="0" smtClean="0"/>
              <a:t>..” to “</a:t>
            </a:r>
            <a:r>
              <a:rPr lang="mr-IN" sz="2400" dirty="0" smtClean="0"/>
              <a:t>…</a:t>
            </a:r>
            <a:r>
              <a:rPr lang="en-GB" sz="2400" dirty="0" smtClean="0"/>
              <a:t>and </a:t>
            </a:r>
            <a:r>
              <a:rPr lang="en-GB" sz="2400" dirty="0" err="1" smtClean="0"/>
              <a:t>leyde</a:t>
            </a:r>
            <a:r>
              <a:rPr lang="en-GB" sz="2400" dirty="0" smtClean="0"/>
              <a:t> it at his </a:t>
            </a:r>
            <a:r>
              <a:rPr lang="en-GB" sz="2400" dirty="0" err="1" smtClean="0"/>
              <a:t>herte</a:t>
            </a:r>
            <a:r>
              <a:rPr lang="en-GB" sz="2400" dirty="0" smtClean="0"/>
              <a:t>.” How does Chaucer present </a:t>
            </a:r>
            <a:r>
              <a:rPr lang="en-GB" sz="2400" dirty="0" err="1" smtClean="0"/>
              <a:t>Damyan</a:t>
            </a:r>
            <a:r>
              <a:rPr lang="en-GB" sz="2400" dirty="0" smtClean="0"/>
              <a:t> in these lines?</a:t>
            </a:r>
            <a:endParaRPr lang="en-US" sz="2400" dirty="0"/>
          </a:p>
          <a:p>
            <a:r>
              <a:rPr lang="en-US" dirty="0" smtClean="0">
                <a:solidFill>
                  <a:srgbClr val="0070C0"/>
                </a:solidFill>
              </a:rPr>
              <a:t>Task C</a:t>
            </a:r>
            <a:r>
              <a:rPr lang="en-US" dirty="0" smtClean="0"/>
              <a:t>: </a:t>
            </a:r>
            <a:r>
              <a:rPr lang="en-US" dirty="0" smtClean="0">
                <a:solidFill>
                  <a:srgbClr val="0070C0"/>
                </a:solidFill>
              </a:rPr>
              <a:t>Look at the extracts from a response to this question</a:t>
            </a:r>
            <a:endParaRPr lang="en-US" dirty="0">
              <a:solidFill>
                <a:srgbClr val="0070C0"/>
              </a:solidFill>
            </a:endParaRPr>
          </a:p>
          <a:p>
            <a:r>
              <a:rPr lang="en-US" dirty="0" smtClean="0"/>
              <a:t>AO1 and AO2 </a:t>
            </a:r>
            <a:r>
              <a:rPr lang="mr-IN" dirty="0" smtClean="0"/>
              <a:t>–</a:t>
            </a:r>
            <a:r>
              <a:rPr lang="en-US" dirty="0" smtClean="0"/>
              <a:t> which bands? Why?</a:t>
            </a:r>
          </a:p>
          <a:p>
            <a:r>
              <a:rPr lang="en-US" dirty="0" smtClean="0"/>
              <a:t>How can the response be improved?</a:t>
            </a:r>
          </a:p>
          <a:p>
            <a:endParaRPr lang="en-US" dirty="0"/>
          </a:p>
        </p:txBody>
      </p:sp>
    </p:spTree>
    <p:extLst>
      <p:ext uri="{BB962C8B-B14F-4D97-AF65-F5344CB8AC3E}">
        <p14:creationId xmlns:p14="http://schemas.microsoft.com/office/powerpoint/2010/main" val="12021035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a:xfrm>
            <a:off x="457200" y="1466056"/>
            <a:ext cx="8418513" cy="616744"/>
          </a:xfrm>
        </p:spPr>
        <p:txBody>
          <a:bodyPr>
            <a:normAutofit/>
          </a:bodyPr>
          <a:lstStyle/>
          <a:p>
            <a:r>
              <a:rPr lang="en-US" dirty="0" smtClean="0"/>
              <a:t>Response to </a:t>
            </a:r>
            <a:r>
              <a:rPr lang="en-US" smtClean="0"/>
              <a:t>Chaucer extract</a:t>
            </a:r>
            <a:endParaRPr lang="en-US" dirty="0"/>
          </a:p>
        </p:txBody>
      </p:sp>
      <p:sp>
        <p:nvSpPr>
          <p:cNvPr id="3" name="TextBox 2"/>
          <p:cNvSpPr txBox="1"/>
          <p:nvPr/>
        </p:nvSpPr>
        <p:spPr>
          <a:xfrm>
            <a:off x="609600" y="2082801"/>
            <a:ext cx="8266113" cy="3477875"/>
          </a:xfrm>
          <a:prstGeom prst="rect">
            <a:avLst/>
          </a:prstGeom>
          <a:noFill/>
        </p:spPr>
        <p:txBody>
          <a:bodyPr wrap="square" rtlCol="0">
            <a:spAutoFit/>
          </a:bodyPr>
          <a:lstStyle/>
          <a:p>
            <a:r>
              <a:rPr lang="en-US" sz="2000" dirty="0">
                <a:latin typeface="Segoe Script" charset="0"/>
                <a:ea typeface="Segoe Script" charset="0"/>
                <a:cs typeface="Segoe Script" charset="0"/>
              </a:rPr>
              <a:t>Between lines 654-672, </a:t>
            </a:r>
            <a:r>
              <a:rPr lang="en-US" sz="2000" dirty="0" err="1">
                <a:latin typeface="Segoe Script" charset="0"/>
                <a:ea typeface="Segoe Script" charset="0"/>
                <a:cs typeface="Segoe Script" charset="0"/>
              </a:rPr>
              <a:t>Damyan’s</a:t>
            </a:r>
            <a:r>
              <a:rPr lang="en-US" sz="2000" dirty="0">
                <a:latin typeface="Segoe Script" charset="0"/>
                <a:ea typeface="Segoe Script" charset="0"/>
                <a:cs typeface="Segoe Script" charset="0"/>
              </a:rPr>
              <a:t> love for May becomes evidently clear. Initially, he’s seen as a pitiful character, with the </a:t>
            </a:r>
            <a:r>
              <a:rPr lang="en-US" sz="2000" dirty="0" smtClean="0">
                <a:latin typeface="Segoe Script" charset="0"/>
                <a:ea typeface="Segoe Script" charset="0"/>
                <a:cs typeface="Segoe Script" charset="0"/>
              </a:rPr>
              <a:t>adjective “I speak of </a:t>
            </a:r>
            <a:r>
              <a:rPr lang="en-US" sz="2000" dirty="0" err="1" smtClean="0">
                <a:latin typeface="Segoe Script" charset="0"/>
                <a:ea typeface="Segoe Script" charset="0"/>
                <a:cs typeface="Segoe Script" charset="0"/>
              </a:rPr>
              <a:t>woful</a:t>
            </a:r>
            <a:r>
              <a:rPr lang="en-US" sz="2000" dirty="0" smtClean="0">
                <a:latin typeface="Segoe Script" charset="0"/>
                <a:ea typeface="Segoe Script" charset="0"/>
                <a:cs typeface="Segoe Script" charset="0"/>
              </a:rPr>
              <a:t> </a:t>
            </a:r>
            <a:r>
              <a:rPr lang="en-US" sz="2000" dirty="0" err="1" smtClean="0">
                <a:latin typeface="Segoe Script" charset="0"/>
                <a:ea typeface="Segoe Script" charset="0"/>
                <a:cs typeface="Segoe Script" charset="0"/>
              </a:rPr>
              <a:t>Damyan</a:t>
            </a:r>
            <a:r>
              <a:rPr lang="en-US" sz="2000" dirty="0" smtClean="0">
                <a:latin typeface="Segoe Script" charset="0"/>
                <a:ea typeface="Segoe Script" charset="0"/>
                <a:cs typeface="Segoe Script" charset="0"/>
              </a:rPr>
              <a:t>” portraying his feelings of </a:t>
            </a:r>
            <a:r>
              <a:rPr lang="en-US" sz="2000" dirty="0" err="1" smtClean="0">
                <a:latin typeface="Segoe Script" charset="0"/>
                <a:ea typeface="Segoe Script" charset="0"/>
                <a:cs typeface="Segoe Script" charset="0"/>
              </a:rPr>
              <a:t>sorrowness</a:t>
            </a:r>
            <a:r>
              <a:rPr lang="en-US" sz="2000" dirty="0" smtClean="0">
                <a:latin typeface="Segoe Script" charset="0"/>
                <a:ea typeface="Segoe Script" charset="0"/>
                <a:cs typeface="Segoe Script" charset="0"/>
              </a:rPr>
              <a:t> as he’s fallen in love with May. The quote “That languished for his love” also instantly portrays the strong feelings that poor old </a:t>
            </a:r>
            <a:r>
              <a:rPr lang="en-US" sz="2000" dirty="0" err="1" smtClean="0">
                <a:latin typeface="Segoe Script" charset="0"/>
                <a:ea typeface="Segoe Script" charset="0"/>
                <a:cs typeface="Segoe Script" charset="0"/>
              </a:rPr>
              <a:t>Damyan</a:t>
            </a:r>
            <a:r>
              <a:rPr lang="en-US" sz="2000" dirty="0" smtClean="0">
                <a:latin typeface="Segoe Script" charset="0"/>
                <a:ea typeface="Segoe Script" charset="0"/>
                <a:cs typeface="Segoe Script" charset="0"/>
              </a:rPr>
              <a:t> holds. Further on Chaucer presents </a:t>
            </a:r>
            <a:r>
              <a:rPr lang="en-US" sz="2000" dirty="0" err="1" smtClean="0">
                <a:latin typeface="Segoe Script" charset="0"/>
                <a:ea typeface="Segoe Script" charset="0"/>
                <a:cs typeface="Segoe Script" charset="0"/>
              </a:rPr>
              <a:t>Damyan</a:t>
            </a:r>
            <a:r>
              <a:rPr lang="en-US" sz="2000" dirty="0" smtClean="0">
                <a:latin typeface="Segoe Script" charset="0"/>
                <a:ea typeface="Segoe Script" charset="0"/>
                <a:cs typeface="Segoe Script" charset="0"/>
              </a:rPr>
              <a:t> as rather desperate for his feelings to be known, however he also portrays him as a character full of disbelief. His description of May, especially the adjective “</a:t>
            </a:r>
            <a:r>
              <a:rPr lang="en-US" sz="2000" dirty="0" err="1" smtClean="0">
                <a:latin typeface="Segoe Script" charset="0"/>
                <a:ea typeface="Segoe Script" charset="0"/>
                <a:cs typeface="Segoe Script" charset="0"/>
              </a:rPr>
              <a:t>Fresshe</a:t>
            </a:r>
            <a:r>
              <a:rPr lang="en-US" sz="2000" dirty="0" smtClean="0">
                <a:latin typeface="Segoe Script" charset="0"/>
                <a:ea typeface="Segoe Script" charset="0"/>
                <a:cs typeface="Segoe Script" charset="0"/>
              </a:rPr>
              <a:t> May” intensifies the admiration </a:t>
            </a:r>
            <a:r>
              <a:rPr lang="en-US" sz="2000" dirty="0" err="1" smtClean="0">
                <a:latin typeface="Segoe Script" charset="0"/>
                <a:ea typeface="Segoe Script" charset="0"/>
                <a:cs typeface="Segoe Script" charset="0"/>
              </a:rPr>
              <a:t>Damyan</a:t>
            </a:r>
            <a:r>
              <a:rPr lang="en-US" sz="2000" dirty="0" smtClean="0">
                <a:latin typeface="Segoe Script" charset="0"/>
                <a:ea typeface="Segoe Script" charset="0"/>
                <a:cs typeface="Segoe Script" charset="0"/>
              </a:rPr>
              <a:t> has towards May. </a:t>
            </a:r>
            <a:endParaRPr lang="en-US" sz="2000" dirty="0">
              <a:latin typeface="Segoe Script" charset="0"/>
              <a:ea typeface="Segoe Script" charset="0"/>
              <a:cs typeface="Segoe Script" charset="0"/>
            </a:endParaRPr>
          </a:p>
        </p:txBody>
      </p:sp>
    </p:spTree>
    <p:extLst>
      <p:ext uri="{BB962C8B-B14F-4D97-AF65-F5344CB8AC3E}">
        <p14:creationId xmlns:p14="http://schemas.microsoft.com/office/powerpoint/2010/main" val="10492417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a:xfrm>
            <a:off x="457200" y="1466056"/>
            <a:ext cx="8418513" cy="836877"/>
          </a:xfrm>
        </p:spPr>
        <p:txBody>
          <a:bodyPr/>
          <a:lstStyle/>
          <a:p>
            <a:r>
              <a:rPr lang="en-US" dirty="0" smtClean="0"/>
              <a:t>Response to Chaucer extract</a:t>
            </a:r>
            <a:endParaRPr lang="en-US" dirty="0"/>
          </a:p>
        </p:txBody>
      </p:sp>
      <p:sp>
        <p:nvSpPr>
          <p:cNvPr id="4" name="TextBox 3"/>
          <p:cNvSpPr txBox="1"/>
          <p:nvPr/>
        </p:nvSpPr>
        <p:spPr>
          <a:xfrm>
            <a:off x="795867" y="2302933"/>
            <a:ext cx="7569200" cy="3477875"/>
          </a:xfrm>
          <a:prstGeom prst="rect">
            <a:avLst/>
          </a:prstGeom>
          <a:noFill/>
        </p:spPr>
        <p:txBody>
          <a:bodyPr wrap="square" rtlCol="0">
            <a:spAutoFit/>
          </a:bodyPr>
          <a:lstStyle/>
          <a:p>
            <a:r>
              <a:rPr lang="mr-IN" dirty="0" smtClean="0"/>
              <a:t>…</a:t>
            </a:r>
            <a:r>
              <a:rPr lang="en-GB" sz="2000" dirty="0" smtClean="0">
                <a:latin typeface="Segoe Script" charset="0"/>
                <a:ea typeface="Segoe Script" charset="0"/>
                <a:cs typeface="Segoe Script" charset="0"/>
              </a:rPr>
              <a:t>In the latter stages of the section, Chaucer intensifies </a:t>
            </a:r>
            <a:r>
              <a:rPr lang="en-GB" sz="2000" dirty="0" err="1" smtClean="0">
                <a:latin typeface="Segoe Script" charset="0"/>
                <a:ea typeface="Segoe Script" charset="0"/>
                <a:cs typeface="Segoe Script" charset="0"/>
              </a:rPr>
              <a:t>Damyan’s</a:t>
            </a:r>
            <a:r>
              <a:rPr lang="en-GB" sz="2000" dirty="0" smtClean="0">
                <a:latin typeface="Segoe Script" charset="0"/>
                <a:ea typeface="Segoe Script" charset="0"/>
                <a:cs typeface="Segoe Script" charset="0"/>
              </a:rPr>
              <a:t> love for May, and the inclusion of Venus, the God of love, creates a highlight in the passage of his love. “This site </a:t>
            </a:r>
            <a:r>
              <a:rPr lang="en-GB" sz="2000" dirty="0" err="1" smtClean="0">
                <a:latin typeface="Segoe Script" charset="0"/>
                <a:ea typeface="Segoe Script" charset="0"/>
                <a:cs typeface="Segoe Script" charset="0"/>
              </a:rPr>
              <a:t>Damyan</a:t>
            </a:r>
            <a:r>
              <a:rPr lang="en-GB" sz="2000" dirty="0" smtClean="0">
                <a:latin typeface="Segoe Script" charset="0"/>
                <a:ea typeface="Segoe Script" charset="0"/>
                <a:cs typeface="Segoe Script" charset="0"/>
              </a:rPr>
              <a:t> in Venus </a:t>
            </a:r>
            <a:r>
              <a:rPr lang="en-GB" sz="2000" dirty="0" err="1" smtClean="0">
                <a:latin typeface="Segoe Script" charset="0"/>
                <a:ea typeface="Segoe Script" charset="0"/>
                <a:cs typeface="Segoe Script" charset="0"/>
              </a:rPr>
              <a:t>fyr</a:t>
            </a:r>
            <a:r>
              <a:rPr lang="en-GB" sz="2000" dirty="0" smtClean="0">
                <a:latin typeface="Segoe Script" charset="0"/>
                <a:ea typeface="Segoe Script" charset="0"/>
                <a:cs typeface="Segoe Script" charset="0"/>
              </a:rPr>
              <a:t>, So </a:t>
            </a:r>
            <a:r>
              <a:rPr lang="en-GB" sz="2000" dirty="0" err="1" smtClean="0">
                <a:latin typeface="Segoe Script" charset="0"/>
                <a:ea typeface="Segoe Script" charset="0"/>
                <a:cs typeface="Segoe Script" charset="0"/>
              </a:rPr>
              <a:t>brenneth</a:t>
            </a:r>
            <a:r>
              <a:rPr lang="en-GB" sz="2000" dirty="0" smtClean="0">
                <a:latin typeface="Segoe Script" charset="0"/>
                <a:ea typeface="Segoe Script" charset="0"/>
                <a:cs typeface="Segoe Script" charset="0"/>
              </a:rPr>
              <a:t> that he </a:t>
            </a:r>
            <a:r>
              <a:rPr lang="en-GB" sz="2000" dirty="0" err="1" smtClean="0">
                <a:latin typeface="Segoe Script" charset="0"/>
                <a:ea typeface="Segoe Script" charset="0"/>
                <a:cs typeface="Segoe Script" charset="0"/>
              </a:rPr>
              <a:t>dyeth</a:t>
            </a:r>
            <a:r>
              <a:rPr lang="en-GB" sz="2000" dirty="0" smtClean="0">
                <a:latin typeface="Segoe Script" charset="0"/>
                <a:ea typeface="Segoe Script" charset="0"/>
                <a:cs typeface="Segoe Script" charset="0"/>
              </a:rPr>
              <a:t> for </a:t>
            </a:r>
            <a:r>
              <a:rPr lang="en-GB" sz="2000" dirty="0" err="1" smtClean="0">
                <a:latin typeface="Segoe Script" charset="0"/>
                <a:ea typeface="Segoe Script" charset="0"/>
                <a:cs typeface="Segoe Script" charset="0"/>
              </a:rPr>
              <a:t>desyr</a:t>
            </a:r>
            <a:r>
              <a:rPr lang="en-GB" sz="2000" dirty="0" smtClean="0">
                <a:latin typeface="Segoe Script" charset="0"/>
                <a:ea typeface="Segoe Script" charset="0"/>
                <a:cs typeface="Segoe Script" charset="0"/>
              </a:rPr>
              <a:t>: shows that </a:t>
            </a:r>
            <a:r>
              <a:rPr lang="en-GB" sz="2000" dirty="0" err="1" smtClean="0">
                <a:latin typeface="Segoe Script" charset="0"/>
                <a:ea typeface="Segoe Script" charset="0"/>
                <a:cs typeface="Segoe Script" charset="0"/>
              </a:rPr>
              <a:t>Damyan’s</a:t>
            </a:r>
            <a:r>
              <a:rPr lang="en-GB" sz="2000" dirty="0" smtClean="0">
                <a:latin typeface="Segoe Script" charset="0"/>
                <a:ea typeface="Segoe Script" charset="0"/>
                <a:cs typeface="Segoe Script" charset="0"/>
              </a:rPr>
              <a:t> heart is set on fire by Venus _ this makes him ill. The idea and imagery here enables Chaucer to present </a:t>
            </a:r>
            <a:r>
              <a:rPr lang="en-GB" sz="2000" dirty="0" err="1" smtClean="0">
                <a:latin typeface="Segoe Script" charset="0"/>
                <a:ea typeface="Segoe Script" charset="0"/>
                <a:cs typeface="Segoe Script" charset="0"/>
              </a:rPr>
              <a:t>Damyan</a:t>
            </a:r>
            <a:r>
              <a:rPr lang="en-GB" sz="2000" dirty="0" smtClean="0">
                <a:latin typeface="Segoe Script" charset="0"/>
                <a:ea typeface="Segoe Script" charset="0"/>
                <a:cs typeface="Segoe Script" charset="0"/>
              </a:rPr>
              <a:t> as the most lovesick character in the tale, and his extreme love for Man has been made evidently clear in this passage, especially for the reference to “Venus”.</a:t>
            </a:r>
            <a:endParaRPr lang="en-US" sz="2000" dirty="0">
              <a:latin typeface="Segoe Script" charset="0"/>
              <a:ea typeface="Segoe Script" charset="0"/>
              <a:cs typeface="Segoe Script" charset="0"/>
            </a:endParaRPr>
          </a:p>
        </p:txBody>
      </p:sp>
    </p:spTree>
    <p:extLst>
      <p:ext uri="{BB962C8B-B14F-4D97-AF65-F5344CB8AC3E}">
        <p14:creationId xmlns:p14="http://schemas.microsoft.com/office/powerpoint/2010/main" val="1724843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a:xfrm>
            <a:off x="457201" y="1466056"/>
            <a:ext cx="8280400" cy="1581944"/>
          </a:xfrm>
        </p:spPr>
        <p:txBody>
          <a:bodyPr>
            <a:normAutofit fontScale="77500" lnSpcReduction="20000"/>
          </a:bodyPr>
          <a:lstStyle/>
          <a:p>
            <a:r>
              <a:rPr lang="en-US" dirty="0" smtClean="0"/>
              <a:t>Response to Rossetti essay: </a:t>
            </a:r>
            <a:r>
              <a:rPr lang="en-US" dirty="0" smtClean="0">
                <a:solidFill>
                  <a:schemeClr val="tx1"/>
                </a:solidFill>
              </a:rPr>
              <a:t>identify AO3 approaches</a:t>
            </a:r>
          </a:p>
          <a:p>
            <a:r>
              <a:rPr lang="en-US" dirty="0" smtClean="0"/>
              <a:t> </a:t>
            </a:r>
          </a:p>
          <a:p>
            <a:r>
              <a:rPr lang="en-US" dirty="0" smtClean="0"/>
              <a:t>5 (ii) Consider some of the ways in which Rossetti uses nature to write about grief.</a:t>
            </a:r>
            <a:endParaRPr lang="en-US" dirty="0"/>
          </a:p>
        </p:txBody>
      </p:sp>
      <p:sp>
        <p:nvSpPr>
          <p:cNvPr id="3" name="TextBox 2"/>
          <p:cNvSpPr txBox="1"/>
          <p:nvPr/>
        </p:nvSpPr>
        <p:spPr>
          <a:xfrm>
            <a:off x="321733" y="3200400"/>
            <a:ext cx="7857067" cy="2554545"/>
          </a:xfrm>
          <a:prstGeom prst="rect">
            <a:avLst/>
          </a:prstGeom>
          <a:noFill/>
        </p:spPr>
        <p:txBody>
          <a:bodyPr wrap="square" rtlCol="0">
            <a:spAutoFit/>
          </a:bodyPr>
          <a:lstStyle/>
          <a:p>
            <a:r>
              <a:rPr lang="en-US" sz="2000" dirty="0" smtClean="0">
                <a:latin typeface="Chalkduster" charset="0"/>
                <a:ea typeface="Chalkduster" charset="0"/>
                <a:cs typeface="Chalkduster" charset="0"/>
              </a:rPr>
              <a:t>Grief is presented in a variety of ways throughout Rossetti’s poetry. It played a centric role in her life </a:t>
            </a:r>
            <a:r>
              <a:rPr lang="mr-IN" sz="2000" dirty="0" smtClean="0">
                <a:latin typeface="Chalkduster" charset="0"/>
                <a:ea typeface="Chalkduster" charset="0"/>
                <a:cs typeface="Chalkduster" charset="0"/>
              </a:rPr>
              <a:t>–</a:t>
            </a:r>
            <a:r>
              <a:rPr lang="en-US" sz="2000" dirty="0" smtClean="0">
                <a:latin typeface="Chalkduster" charset="0"/>
                <a:ea typeface="Chalkduster" charset="0"/>
                <a:cs typeface="Chalkduster" charset="0"/>
              </a:rPr>
              <a:t> suffering bouts of illness, lost or rejected love and many family deaths throughout her life, she had many reasons for grief. Yet it was not always as debilitating an emotion as it would seem </a:t>
            </a:r>
            <a:r>
              <a:rPr lang="mr-IN" sz="2000" dirty="0" smtClean="0">
                <a:latin typeface="Chalkduster" charset="0"/>
                <a:ea typeface="Chalkduster" charset="0"/>
                <a:cs typeface="Chalkduster" charset="0"/>
              </a:rPr>
              <a:t>–</a:t>
            </a:r>
            <a:r>
              <a:rPr lang="en-US" sz="2000" dirty="0" smtClean="0">
                <a:latin typeface="Chalkduster" charset="0"/>
                <a:ea typeface="Chalkduster" charset="0"/>
                <a:cs typeface="Chalkduster" charset="0"/>
              </a:rPr>
              <a:t> often its natural imagery presents consolation and even peace at times of grief.</a:t>
            </a:r>
            <a:endParaRPr lang="en-US" sz="2000" dirty="0">
              <a:latin typeface="Chalkduster" charset="0"/>
              <a:ea typeface="Chalkduster" charset="0"/>
              <a:cs typeface="Chalkduster" charset="0"/>
            </a:endParaRPr>
          </a:p>
        </p:txBody>
      </p:sp>
    </p:spTree>
    <p:extLst>
      <p:ext uri="{BB962C8B-B14F-4D97-AF65-F5344CB8AC3E}">
        <p14:creationId xmlns:p14="http://schemas.microsoft.com/office/powerpoint/2010/main" val="571132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p:cNvSpPr>
            <a:spLocks noGrp="1"/>
          </p:cNvSpPr>
          <p:nvPr>
            <p:ph type="body" sz="quarter" idx="16"/>
          </p:nvPr>
        </p:nvSpPr>
        <p:spPr/>
        <p:txBody>
          <a:bodyPr>
            <a:normAutofit fontScale="85000" lnSpcReduction="20000"/>
          </a:bodyPr>
          <a:lstStyle/>
          <a:p>
            <a:r>
              <a:rPr lang="en-US" dirty="0" smtClean="0"/>
              <a:t>Response to Rossetti essay </a:t>
            </a:r>
            <a:r>
              <a:rPr lang="mr-IN" dirty="0" smtClean="0"/>
              <a:t>–</a:t>
            </a:r>
            <a:r>
              <a:rPr lang="en-US" dirty="0" smtClean="0"/>
              <a:t> another extract</a:t>
            </a:r>
          </a:p>
          <a:p>
            <a:r>
              <a:rPr lang="en-US" dirty="0" smtClean="0"/>
              <a:t>5 (ii) Consider some of the ways in which Rossetti uses nature to write about grief.</a:t>
            </a:r>
            <a:endParaRPr lang="en-US" dirty="0"/>
          </a:p>
        </p:txBody>
      </p:sp>
      <p:sp>
        <p:nvSpPr>
          <p:cNvPr id="4" name="TextBox 3"/>
          <p:cNvSpPr txBox="1"/>
          <p:nvPr/>
        </p:nvSpPr>
        <p:spPr>
          <a:xfrm>
            <a:off x="237067" y="2654300"/>
            <a:ext cx="8638646" cy="3170099"/>
          </a:xfrm>
          <a:prstGeom prst="rect">
            <a:avLst/>
          </a:prstGeom>
          <a:noFill/>
        </p:spPr>
        <p:txBody>
          <a:bodyPr wrap="square" rtlCol="0">
            <a:spAutoFit/>
          </a:bodyPr>
          <a:lstStyle/>
          <a:p>
            <a:r>
              <a:rPr lang="en-US" sz="2000" dirty="0" smtClean="0">
                <a:latin typeface="Chalkduster" charset="0"/>
                <a:ea typeface="Chalkduster" charset="0"/>
                <a:cs typeface="Chalkduster" charset="0"/>
              </a:rPr>
              <a:t>Rossetti seems not to want the affected, grieving circumstances of a superficial  Victorian society, one obsessed with consumption, but rather </a:t>
            </a:r>
            <a:r>
              <a:rPr lang="en-US" sz="2000" dirty="0" err="1" smtClean="0">
                <a:latin typeface="Chalkduster" charset="0"/>
                <a:ea typeface="Chalkduster" charset="0"/>
                <a:cs typeface="Chalkduster" charset="0"/>
              </a:rPr>
              <a:t>utilises</a:t>
            </a:r>
            <a:r>
              <a:rPr lang="en-US" sz="2000" dirty="0" smtClean="0">
                <a:latin typeface="Chalkduster" charset="0"/>
                <a:ea typeface="Chalkduster" charset="0"/>
                <a:cs typeface="Chalkduster" charset="0"/>
              </a:rPr>
              <a:t> their love for symbolism to reverse this ceremony to something more simple and religious </a:t>
            </a:r>
            <a:r>
              <a:rPr lang="mr-IN" sz="2000" dirty="0" smtClean="0">
                <a:latin typeface="Chalkduster" charset="0"/>
                <a:ea typeface="Chalkduster" charset="0"/>
                <a:cs typeface="Chalkduster" charset="0"/>
              </a:rPr>
              <a:t>–</a:t>
            </a:r>
            <a:r>
              <a:rPr lang="en-GB" sz="2000" dirty="0" smtClean="0">
                <a:latin typeface="Chalkduster" charset="0"/>
                <a:ea typeface="Chalkduster" charset="0"/>
                <a:cs typeface="Chalkduster" charset="0"/>
              </a:rPr>
              <a:t> </a:t>
            </a:r>
            <a:r>
              <a:rPr lang="en-US" sz="2000" dirty="0" smtClean="0">
                <a:latin typeface="Chalkduster" charset="0"/>
                <a:ea typeface="Chalkduster" charset="0"/>
                <a:cs typeface="Chalkduster" charset="0"/>
              </a:rPr>
              <a:t>devotion to God. Rossetti thus uses nature to negate grief, or at least console the “dearest’ of the poem that Rossetti, due to her religious devotion, (already prevalent in her life, having begun attending services at Church when she was 13) is now in the hands of God.</a:t>
            </a:r>
          </a:p>
        </p:txBody>
      </p:sp>
    </p:spTree>
    <p:extLst>
      <p:ext uri="{BB962C8B-B14F-4D97-AF65-F5344CB8AC3E}">
        <p14:creationId xmlns:p14="http://schemas.microsoft.com/office/powerpoint/2010/main" val="1650397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 name="image3.png"/>
          <p:cNvPicPr/>
          <p:nvPr/>
        </p:nvPicPr>
        <p:blipFill>
          <a:blip r:embed="rId2">
            <a:extLst/>
          </a:blip>
          <a:stretch>
            <a:fillRect/>
          </a:stretch>
        </p:blipFill>
        <p:spPr>
          <a:xfrm>
            <a:off x="0" y="0"/>
            <a:ext cx="9144000" cy="6858000"/>
          </a:xfrm>
          <a:prstGeom prst="rect">
            <a:avLst/>
          </a:prstGeom>
          <a:ln w="12700">
            <a:miter lim="400000"/>
          </a:ln>
        </p:spPr>
      </p:pic>
      <p:sp>
        <p:nvSpPr>
          <p:cNvPr id="79" name="Shape 79"/>
          <p:cNvSpPr/>
          <p:nvPr/>
        </p:nvSpPr>
        <p:spPr>
          <a:xfrm>
            <a:off x="278736" y="352805"/>
            <a:ext cx="8767293" cy="7645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nSpc>
                <a:spcPct val="80000"/>
              </a:lnSpc>
              <a:defRPr sz="4400" spc="-30">
                <a:solidFill>
                  <a:srgbClr val="FFFFFF"/>
                </a:solidFill>
                <a:latin typeface="Gotham Rounded Book"/>
                <a:ea typeface="Gotham Rounded Book"/>
                <a:cs typeface="Gotham Rounded Book"/>
                <a:sym typeface="Gotham Rounded Book"/>
              </a:defRPr>
            </a:lvl1pPr>
          </a:lstStyle>
          <a:p>
            <a:pPr lvl="0">
              <a:defRPr sz="1800" spc="0">
                <a:solidFill>
                  <a:srgbClr val="000000"/>
                </a:solidFill>
              </a:defRPr>
            </a:pPr>
            <a:r>
              <a:rPr sz="4400" spc="-30">
                <a:solidFill>
                  <a:srgbClr val="FFFFFF"/>
                </a:solidFill>
              </a:rPr>
              <a:t>Cwestiynau? | Any Questions?</a:t>
            </a:r>
          </a:p>
        </p:txBody>
      </p:sp>
      <p:sp>
        <p:nvSpPr>
          <p:cNvPr id="80" name="Shape 80"/>
          <p:cNvSpPr/>
          <p:nvPr/>
        </p:nvSpPr>
        <p:spPr>
          <a:xfrm>
            <a:off x="278735" y="1303201"/>
            <a:ext cx="3665191" cy="39014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0"/>
            <a:r>
              <a:rPr>
                <a:solidFill>
                  <a:srgbClr val="FFFFFF"/>
                </a:solidFill>
                <a:latin typeface="Gotham Rounded Book"/>
                <a:ea typeface="Gotham Rounded Book"/>
                <a:cs typeface="Gotham Rounded Book"/>
                <a:sym typeface="Gotham Rounded Book"/>
              </a:rPr>
              <a:t>Cysylltwch â’n Swyddogion Pwnc arbenigol a thîm cefnogaeth weinyddol eich pwnc os oes gennych unrhyw gwestiynau.</a:t>
            </a:r>
          </a:p>
          <a:p>
            <a:pPr lvl="0"/>
            <a:endParaRPr>
              <a:solidFill>
                <a:srgbClr val="FFFFFF"/>
              </a:solidFill>
              <a:latin typeface="Gotham Rounded Book"/>
              <a:ea typeface="Gotham Rounded Book"/>
              <a:cs typeface="Gotham Rounded Book"/>
              <a:sym typeface="Gotham Rounded Book"/>
            </a:endParaRPr>
          </a:p>
          <a:p>
            <a:pPr lvl="0"/>
            <a:endParaRPr>
              <a:solidFill>
                <a:srgbClr val="FFFFFF"/>
              </a:solidFill>
              <a:latin typeface="Gotham Rounded Book"/>
              <a:ea typeface="Gotham Rounded Book"/>
              <a:cs typeface="Gotham Rounded Book"/>
              <a:sym typeface="Gotham Rounded Book"/>
            </a:endParaRPr>
          </a:p>
          <a:p>
            <a:pPr lvl="0"/>
            <a:r>
              <a:rPr sz="2000" spc="-50">
                <a:solidFill>
                  <a:srgbClr val="FFFFFF"/>
                </a:solidFill>
                <a:latin typeface="Gotham Rounded Book"/>
                <a:ea typeface="Gotham Rounded Book"/>
                <a:cs typeface="Gotham Rounded Book"/>
                <a:sym typeface="Gotham Rounded Book"/>
              </a:rPr>
              <a:t>gceenglish@wjec.co.uk</a:t>
            </a:r>
          </a:p>
          <a:p>
            <a:pPr lvl="0"/>
            <a:endParaRPr sz="2000" spc="-50">
              <a:solidFill>
                <a:srgbClr val="FFFFFF"/>
              </a:solidFill>
              <a:latin typeface="Gotham Rounded Book"/>
              <a:ea typeface="Gotham Rounded Book"/>
              <a:cs typeface="Gotham Rounded Book"/>
              <a:sym typeface="Gotham Rounded Book"/>
            </a:endParaRPr>
          </a:p>
          <a:p>
            <a:pPr lvl="0"/>
            <a:r>
              <a:rPr sz="2000" spc="-50">
                <a:latin typeface="Gotham Rounded Book"/>
                <a:ea typeface="Gotham Rounded Book"/>
                <a:cs typeface="Gotham Rounded Book"/>
                <a:sym typeface="Gotham Rounded Book"/>
              </a:rPr>
              <a:t>@wjec_cbac</a:t>
            </a:r>
          </a:p>
          <a:p>
            <a:pPr lvl="0"/>
            <a:r>
              <a:rPr sz="2000" spc="-50">
                <a:latin typeface="Gotham Rounded Book"/>
                <a:ea typeface="Gotham Rounded Book"/>
                <a:cs typeface="Gotham Rounded Book"/>
                <a:sym typeface="Gotham Rounded Book"/>
              </a:rPr>
              <a:t>@cbac_wjec</a:t>
            </a:r>
          </a:p>
          <a:p>
            <a:pPr lvl="0"/>
            <a:endParaRPr sz="2000" spc="-50">
              <a:solidFill>
                <a:srgbClr val="F7B385"/>
              </a:solidFill>
              <a:latin typeface="Gotham Rounded Book"/>
              <a:ea typeface="Gotham Rounded Book"/>
              <a:cs typeface="Gotham Rounded Book"/>
              <a:sym typeface="Gotham Rounded Book"/>
            </a:endParaRPr>
          </a:p>
          <a:p>
            <a:pPr lvl="0"/>
            <a:r>
              <a:rPr sz="2000" spc="-50">
                <a:latin typeface="Gotham Rounded Book"/>
                <a:ea typeface="Gotham Rounded Book"/>
                <a:cs typeface="Gotham Rounded Book"/>
                <a:sym typeface="Gotham Rounded Book"/>
              </a:rPr>
              <a:t>cbac.co.uk</a:t>
            </a:r>
          </a:p>
          <a:p>
            <a:pPr lvl="0"/>
            <a:r>
              <a:rPr sz="2000" spc="-50">
                <a:latin typeface="Gotham Rounded Book"/>
                <a:ea typeface="Gotham Rounded Book"/>
                <a:cs typeface="Gotham Rounded Book"/>
                <a:sym typeface="Gotham Rounded Book"/>
              </a:rPr>
              <a:t>wjec.co.uk</a:t>
            </a:r>
          </a:p>
        </p:txBody>
      </p:sp>
      <p:sp>
        <p:nvSpPr>
          <p:cNvPr id="81" name="Shape 81"/>
          <p:cNvSpPr/>
          <p:nvPr/>
        </p:nvSpPr>
        <p:spPr>
          <a:xfrm>
            <a:off x="4426527" y="1303202"/>
            <a:ext cx="4104410" cy="9296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a:solidFill>
                  <a:srgbClr val="FFFFFF"/>
                </a:solidFill>
                <a:latin typeface="Gotham Rounded Book"/>
                <a:ea typeface="Gotham Rounded Book"/>
                <a:cs typeface="Gotham Rounded Book"/>
                <a:sym typeface="Gotham Rounded Book"/>
              </a:defRPr>
            </a:lvl1pPr>
          </a:lstStyle>
          <a:p>
            <a:pPr lvl="0">
              <a:defRPr>
                <a:solidFill>
                  <a:srgbClr val="000000"/>
                </a:solidFill>
              </a:defRPr>
            </a:pPr>
            <a:r>
              <a:rPr>
                <a:solidFill>
                  <a:srgbClr val="FFFFFF"/>
                </a:solidFill>
              </a:rPr>
              <a:t>Contact our specialist Subject Officers and administrative support team for your subject with any queries.  </a:t>
            </a:r>
          </a:p>
        </p:txBody>
      </p:sp>
      <p:pic>
        <p:nvPicPr>
          <p:cNvPr id="82" name="image4.jpeg" descr="Z:\Pictures\logos\WJEC_Logo_RGB.jpg"/>
          <p:cNvPicPr/>
          <p:nvPr/>
        </p:nvPicPr>
        <p:blipFill>
          <a:blip r:embed="rId3">
            <a:extLst/>
          </a:blip>
          <a:stretch>
            <a:fillRect/>
          </a:stretch>
        </p:blipFill>
        <p:spPr>
          <a:xfrm>
            <a:off x="136017" y="5829300"/>
            <a:ext cx="800779" cy="799932"/>
          </a:xfrm>
          <a:prstGeom prst="rect">
            <a:avLst/>
          </a:prstGeom>
          <a:ln w="12700">
            <a:miter lim="400000"/>
          </a:ln>
        </p:spPr>
      </p:pic>
    </p:spTree>
    <p:extLst>
      <p:ext uri="{BB962C8B-B14F-4D97-AF65-F5344CB8AC3E}">
        <p14:creationId xmlns:p14="http://schemas.microsoft.com/office/powerpoint/2010/main" val="267759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a:xfrm>
            <a:off x="457200" y="1466056"/>
            <a:ext cx="8418513" cy="667544"/>
          </a:xfrm>
        </p:spPr>
        <p:txBody>
          <a:bodyPr/>
          <a:lstStyle/>
          <a:p>
            <a:r>
              <a:rPr lang="en-US"/>
              <a:t>Examiners’ Report Key Points</a:t>
            </a:r>
          </a:p>
          <a:p>
            <a:endParaRPr lang="en-US" dirty="0"/>
          </a:p>
        </p:txBody>
      </p:sp>
      <p:sp>
        <p:nvSpPr>
          <p:cNvPr id="4" name="Content Placeholder 2"/>
          <p:cNvSpPr txBox="1">
            <a:spLocks/>
          </p:cNvSpPr>
          <p:nvPr/>
        </p:nvSpPr>
        <p:spPr>
          <a:xfrm>
            <a:off x="152401" y="2133600"/>
            <a:ext cx="8723312" cy="4043362"/>
          </a:xfrm>
          <a:prstGeom prst="rect">
            <a:avLst/>
          </a:prstGeom>
        </p:spPr>
        <p:txBody>
          <a:bodyPr>
            <a:normAutofit fontScale="92500"/>
          </a:bodyPr>
          <a:lstStyle>
            <a:lvl1pPr marL="342900" indent="-342900" algn="l" defTabSz="457200" rtl="0" eaLnBrk="1" fontAlgn="base" hangingPunct="1">
              <a:spcBef>
                <a:spcPct val="20000"/>
              </a:spcBef>
              <a:spcAft>
                <a:spcPct val="0"/>
              </a:spcAft>
              <a:buFont typeface="Arial" pitchFamily="34" charset="0"/>
              <a:buChar char="•"/>
              <a:defRPr sz="2800" kern="1200">
                <a:solidFill>
                  <a:schemeClr val="tx1"/>
                </a:solidFill>
                <a:latin typeface="Arial" panose="020B0604020202020204" pitchFamily="34" charset="0"/>
                <a:ea typeface="ＭＳ Ｐゴシック" pitchFamily="1" charset="-128"/>
                <a:cs typeface="Arial" panose="020B0604020202020204" pitchFamily="34" charset="0"/>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pitchFamily="1"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pitchFamily="1"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b="1" dirty="0" smtClean="0">
                <a:solidFill>
                  <a:schemeClr val="accent1"/>
                </a:solidFill>
                <a:latin typeface="Arial" charset="0"/>
                <a:ea typeface="Arial" charset="0"/>
                <a:cs typeface="Arial" charset="0"/>
              </a:rPr>
              <a:t>AO2:</a:t>
            </a:r>
            <a:r>
              <a:rPr lang="en-US" sz="2000" dirty="0" smtClean="0">
                <a:latin typeface="Arial" charset="0"/>
                <a:ea typeface="Arial" charset="0"/>
                <a:cs typeface="Arial" charset="0"/>
              </a:rPr>
              <a:t> Some candidates showed a lack of confidence when commenting on </a:t>
            </a:r>
            <a:r>
              <a:rPr lang="en-US" sz="2000" i="1" dirty="0" smtClean="0">
                <a:solidFill>
                  <a:schemeClr val="accent1"/>
                </a:solidFill>
                <a:latin typeface="Arial" charset="0"/>
                <a:ea typeface="Arial" charset="0"/>
                <a:cs typeface="Arial" charset="0"/>
              </a:rPr>
              <a:t>form, rhythm and rhyme </a:t>
            </a:r>
            <a:r>
              <a:rPr lang="en-US" sz="2000" dirty="0" smtClean="0">
                <a:latin typeface="Arial" charset="0"/>
                <a:ea typeface="Arial" charset="0"/>
                <a:cs typeface="Arial" charset="0"/>
              </a:rPr>
              <a:t>even when they were clearly aware of their effects. The main weakness here was often the lack of </a:t>
            </a:r>
            <a:r>
              <a:rPr lang="en-US" sz="2000" dirty="0" smtClean="0">
                <a:solidFill>
                  <a:schemeClr val="accent1"/>
                </a:solidFill>
                <a:latin typeface="Arial" charset="0"/>
                <a:ea typeface="Arial" charset="0"/>
                <a:cs typeface="Arial" charset="0"/>
              </a:rPr>
              <a:t>adequate supporting evidence. </a:t>
            </a:r>
          </a:p>
          <a:p>
            <a:endParaRPr lang="en-US" sz="2000" dirty="0" smtClean="0">
              <a:solidFill>
                <a:schemeClr val="accent1"/>
              </a:solidFill>
              <a:latin typeface="Arial" charset="0"/>
              <a:ea typeface="Arial" charset="0"/>
              <a:cs typeface="Arial" charset="0"/>
            </a:endParaRPr>
          </a:p>
          <a:p>
            <a:r>
              <a:rPr lang="en-US" sz="2000" b="1" dirty="0" smtClean="0">
                <a:solidFill>
                  <a:schemeClr val="accent1"/>
                </a:solidFill>
                <a:latin typeface="Arial" charset="0"/>
                <a:ea typeface="Arial" charset="0"/>
                <a:cs typeface="Arial" charset="0"/>
              </a:rPr>
              <a:t>AO3</a:t>
            </a:r>
            <a:r>
              <a:rPr lang="en-US" sz="2000" dirty="0" smtClean="0">
                <a:latin typeface="Arial" charset="0"/>
                <a:ea typeface="Arial" charset="0"/>
                <a:cs typeface="Arial" charset="0"/>
              </a:rPr>
              <a:t>: Though most candidates attempted to integrate contextual influences, some still offered </a:t>
            </a:r>
            <a:r>
              <a:rPr lang="en-US" sz="2000" i="1" dirty="0" smtClean="0">
                <a:solidFill>
                  <a:schemeClr val="accent1"/>
                </a:solidFill>
                <a:latin typeface="Arial" charset="0"/>
                <a:ea typeface="Arial" charset="0"/>
                <a:cs typeface="Arial" charset="0"/>
              </a:rPr>
              <a:t>stand-alone biographical/historical </a:t>
            </a:r>
            <a:r>
              <a:rPr lang="en-US" sz="2000" dirty="0" smtClean="0">
                <a:latin typeface="Arial" charset="0"/>
                <a:ea typeface="Arial" charset="0"/>
                <a:cs typeface="Arial" charset="0"/>
              </a:rPr>
              <a:t>information. Too much biography or historical background can weaken attention to the texts themselves, something which happened quite often when candidates began their responses with biographical opening paragraphs. The most effective responses referred to </a:t>
            </a:r>
            <a:r>
              <a:rPr lang="en-US" sz="2000" i="1" dirty="0" smtClean="0">
                <a:solidFill>
                  <a:schemeClr val="accent1"/>
                </a:solidFill>
                <a:latin typeface="Arial" charset="0"/>
                <a:ea typeface="Arial" charset="0"/>
                <a:cs typeface="Arial" charset="0"/>
              </a:rPr>
              <a:t>clearly defined contextual influences</a:t>
            </a:r>
            <a:r>
              <a:rPr lang="en-US" sz="2000" dirty="0" smtClean="0">
                <a:latin typeface="Arial" charset="0"/>
                <a:ea typeface="Arial" charset="0"/>
                <a:cs typeface="Arial" charset="0"/>
              </a:rPr>
              <a:t> to illuminate their readings of the text in relation to the question, an advanced skill which many performed astonishingly well. </a:t>
            </a:r>
          </a:p>
          <a:p>
            <a:endParaRPr lang="en-US" dirty="0" smtClean="0"/>
          </a:p>
          <a:p>
            <a:endParaRPr lang="en-US" dirty="0"/>
          </a:p>
        </p:txBody>
      </p:sp>
    </p:spTree>
    <p:extLst>
      <p:ext uri="{BB962C8B-B14F-4D97-AF65-F5344CB8AC3E}">
        <p14:creationId xmlns:p14="http://schemas.microsoft.com/office/powerpoint/2010/main" val="6758729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31" y="1911"/>
            <a:ext cx="9152231" cy="1265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itle 1"/>
          <p:cNvSpPr txBox="1">
            <a:spLocks/>
          </p:cNvSpPr>
          <p:nvPr/>
        </p:nvSpPr>
        <p:spPr>
          <a:xfrm>
            <a:off x="354940" y="1422399"/>
            <a:ext cx="8247193" cy="541867"/>
          </a:xfrm>
          <a:prstGeom prst="rect">
            <a:avLst/>
          </a:prstGeom>
        </p:spPr>
        <p:txBody>
          <a:bodyPr/>
          <a:lstStyle>
            <a:lvl1pPr algn="l" defTabSz="457200" rtl="0" eaLnBrk="1" fontAlgn="base" hangingPunct="1">
              <a:spcBef>
                <a:spcPct val="0"/>
              </a:spcBef>
              <a:spcAft>
                <a:spcPct val="0"/>
              </a:spcAft>
              <a:defRPr sz="36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r>
              <a:rPr lang="en-US" dirty="0" smtClean="0"/>
              <a:t>Examiners’ Report Key Points</a:t>
            </a:r>
            <a:endParaRPr lang="en-US" dirty="0"/>
          </a:p>
        </p:txBody>
      </p:sp>
      <p:sp>
        <p:nvSpPr>
          <p:cNvPr id="3" name="TextBox 2"/>
          <p:cNvSpPr txBox="1"/>
          <p:nvPr/>
        </p:nvSpPr>
        <p:spPr>
          <a:xfrm>
            <a:off x="508001" y="2184400"/>
            <a:ext cx="8365066" cy="4401205"/>
          </a:xfrm>
          <a:prstGeom prst="rect">
            <a:avLst/>
          </a:prstGeom>
          <a:noFill/>
        </p:spPr>
        <p:txBody>
          <a:bodyPr wrap="square" rtlCol="0">
            <a:spAutoFit/>
          </a:bodyPr>
          <a:lstStyle/>
          <a:p>
            <a:r>
              <a:rPr lang="en-US" sz="2000" b="1" dirty="0">
                <a:solidFill>
                  <a:schemeClr val="accent1"/>
                </a:solidFill>
                <a:latin typeface="Arial" charset="0"/>
                <a:ea typeface="Arial" charset="0"/>
                <a:cs typeface="Arial" charset="0"/>
              </a:rPr>
              <a:t>Part (</a:t>
            </a:r>
            <a:r>
              <a:rPr lang="en-US" sz="2000" b="1" dirty="0" err="1">
                <a:solidFill>
                  <a:schemeClr val="accent1"/>
                </a:solidFill>
                <a:latin typeface="Arial" charset="0"/>
                <a:ea typeface="Arial" charset="0"/>
                <a:cs typeface="Arial" charset="0"/>
              </a:rPr>
              <a:t>i</a:t>
            </a:r>
            <a:r>
              <a:rPr lang="en-US" sz="2000" b="1" dirty="0">
                <a:solidFill>
                  <a:schemeClr val="accent1"/>
                </a:solidFill>
                <a:latin typeface="Arial" charset="0"/>
                <a:ea typeface="Arial" charset="0"/>
                <a:cs typeface="Arial" charset="0"/>
              </a:rPr>
              <a:t>) extract</a:t>
            </a:r>
          </a:p>
          <a:p>
            <a:r>
              <a:rPr lang="en-US" sz="2000" dirty="0">
                <a:latin typeface="Arial" charset="0"/>
                <a:ea typeface="Arial" charset="0"/>
                <a:cs typeface="Arial" charset="0"/>
              </a:rPr>
              <a:t>The task of looking closely (AO2) at an individual poem or extract appears to have allowed the majority of candidates to truly </a:t>
            </a:r>
            <a:r>
              <a:rPr lang="en-US" sz="2000" b="1" i="1" dirty="0">
                <a:solidFill>
                  <a:schemeClr val="accent1"/>
                </a:solidFill>
                <a:latin typeface="Arial" charset="0"/>
                <a:ea typeface="Arial" charset="0"/>
                <a:cs typeface="Arial" charset="0"/>
              </a:rPr>
              <a:t>engage</a:t>
            </a:r>
            <a:r>
              <a:rPr lang="en-US" sz="2000" dirty="0">
                <a:latin typeface="Arial" charset="0"/>
                <a:ea typeface="Arial" charset="0"/>
                <a:cs typeface="Arial" charset="0"/>
              </a:rPr>
              <a:t> with poetry in detail and there were many sensitive, exploratory responses to the presentation of, for example, </a:t>
            </a:r>
            <a:r>
              <a:rPr lang="en-US" sz="2000" dirty="0" err="1">
                <a:latin typeface="Arial" charset="0"/>
                <a:ea typeface="Arial" charset="0"/>
                <a:cs typeface="Arial" charset="0"/>
              </a:rPr>
              <a:t>Damyan’s</a:t>
            </a:r>
            <a:r>
              <a:rPr lang="en-US" sz="2000" dirty="0">
                <a:latin typeface="Arial" charset="0"/>
                <a:ea typeface="Arial" charset="0"/>
                <a:cs typeface="Arial" charset="0"/>
              </a:rPr>
              <a:t> character in </a:t>
            </a:r>
            <a:r>
              <a:rPr lang="en-US" sz="2000" i="1" dirty="0">
                <a:latin typeface="Arial" charset="0"/>
                <a:ea typeface="Arial" charset="0"/>
                <a:cs typeface="Arial" charset="0"/>
              </a:rPr>
              <a:t>The Merchant’s Tale</a:t>
            </a:r>
            <a:r>
              <a:rPr lang="en-US" sz="2000" dirty="0">
                <a:latin typeface="Arial" charset="0"/>
                <a:ea typeface="Arial" charset="0"/>
                <a:cs typeface="Arial" charset="0"/>
              </a:rPr>
              <a:t>, of Satan’s effects as serpent on Eve in </a:t>
            </a:r>
            <a:r>
              <a:rPr lang="en-US" sz="2000" i="1" dirty="0">
                <a:latin typeface="Arial" charset="0"/>
                <a:ea typeface="Arial" charset="0"/>
                <a:cs typeface="Arial" charset="0"/>
              </a:rPr>
              <a:t>Paradise Lost </a:t>
            </a:r>
            <a:r>
              <a:rPr lang="en-US" sz="2000" dirty="0">
                <a:latin typeface="Arial" charset="0"/>
                <a:ea typeface="Arial" charset="0"/>
                <a:cs typeface="Arial" charset="0"/>
              </a:rPr>
              <a:t>and of Keats’s reactions to the sea – religious, almost mystical, some felt. </a:t>
            </a:r>
          </a:p>
          <a:p>
            <a:endParaRPr lang="en-US" sz="2000" dirty="0" smtClean="0">
              <a:latin typeface="Arial" charset="0"/>
              <a:ea typeface="Arial" charset="0"/>
              <a:cs typeface="Arial" charset="0"/>
            </a:endParaRPr>
          </a:p>
          <a:p>
            <a:r>
              <a:rPr lang="en-US" sz="2000" dirty="0" smtClean="0">
                <a:latin typeface="Arial" charset="0"/>
                <a:ea typeface="Arial" charset="0"/>
                <a:cs typeface="Arial" charset="0"/>
              </a:rPr>
              <a:t>Reference </a:t>
            </a:r>
            <a:r>
              <a:rPr lang="en-US" sz="2000" dirty="0">
                <a:latin typeface="Arial" charset="0"/>
                <a:ea typeface="Arial" charset="0"/>
                <a:cs typeface="Arial" charset="0"/>
              </a:rPr>
              <a:t>to ‘</a:t>
            </a:r>
            <a:r>
              <a:rPr lang="en-US" sz="2000" b="1" i="1" dirty="0">
                <a:solidFill>
                  <a:schemeClr val="accent1"/>
                </a:solidFill>
                <a:latin typeface="Arial" charset="0"/>
                <a:ea typeface="Arial" charset="0"/>
                <a:cs typeface="Arial" charset="0"/>
              </a:rPr>
              <a:t>poetic techniques</a:t>
            </a:r>
            <a:r>
              <a:rPr lang="en-US" sz="2000" dirty="0">
                <a:latin typeface="Arial" charset="0"/>
                <a:ea typeface="Arial" charset="0"/>
                <a:cs typeface="Arial" charset="0"/>
              </a:rPr>
              <a:t>’ in questions 2 and 5 seemed to leave some candidates unsure as to what they should focus on, even though the phrase is prominently referred to in the assessment grids for AO2 in the specification and AO2 is always the main focus of all part (</a:t>
            </a:r>
            <a:r>
              <a:rPr lang="en-US" sz="2000" dirty="0" err="1">
                <a:latin typeface="Arial" charset="0"/>
                <a:ea typeface="Arial" charset="0"/>
                <a:cs typeface="Arial" charset="0"/>
              </a:rPr>
              <a:t>i</a:t>
            </a:r>
            <a:r>
              <a:rPr lang="en-US" sz="2000" dirty="0">
                <a:latin typeface="Arial" charset="0"/>
                <a:ea typeface="Arial" charset="0"/>
                <a:cs typeface="Arial" charset="0"/>
              </a:rPr>
              <a:t>) questions. A minority of candidates strayed unnecessarily at times into discussion of contexts (AO3). </a:t>
            </a:r>
          </a:p>
        </p:txBody>
      </p:sp>
    </p:spTree>
    <p:extLst>
      <p:ext uri="{BB962C8B-B14F-4D97-AF65-F5344CB8AC3E}">
        <p14:creationId xmlns:p14="http://schemas.microsoft.com/office/powerpoint/2010/main" val="6701864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a:xfrm>
            <a:off x="457201" y="1466056"/>
            <a:ext cx="8128000" cy="667544"/>
          </a:xfrm>
        </p:spPr>
        <p:txBody>
          <a:bodyPr/>
          <a:lstStyle/>
          <a:p>
            <a:r>
              <a:rPr lang="en-US"/>
              <a:t>Examiners’ Report Key Points</a:t>
            </a:r>
          </a:p>
          <a:p>
            <a:endParaRPr lang="en-US" dirty="0"/>
          </a:p>
        </p:txBody>
      </p:sp>
      <p:sp>
        <p:nvSpPr>
          <p:cNvPr id="3" name="TextBox 2"/>
          <p:cNvSpPr txBox="1"/>
          <p:nvPr/>
        </p:nvSpPr>
        <p:spPr>
          <a:xfrm>
            <a:off x="220134" y="1998133"/>
            <a:ext cx="8365067" cy="3170099"/>
          </a:xfrm>
          <a:prstGeom prst="rect">
            <a:avLst/>
          </a:prstGeom>
          <a:noFill/>
        </p:spPr>
        <p:txBody>
          <a:bodyPr wrap="square" rtlCol="0">
            <a:spAutoFit/>
          </a:bodyPr>
          <a:lstStyle/>
          <a:p>
            <a:r>
              <a:rPr lang="en-US" sz="2000" b="1" dirty="0">
                <a:solidFill>
                  <a:schemeClr val="accent1"/>
                </a:solidFill>
                <a:latin typeface="Arial" charset="0"/>
                <a:ea typeface="Arial" charset="0"/>
                <a:cs typeface="Arial" charset="0"/>
              </a:rPr>
              <a:t>Part (ii) essay</a:t>
            </a:r>
          </a:p>
          <a:p>
            <a:endParaRPr lang="en-US" sz="2000" dirty="0" smtClean="0">
              <a:latin typeface="Arial" charset="0"/>
              <a:ea typeface="Arial" charset="0"/>
              <a:cs typeface="Arial" charset="0"/>
            </a:endParaRPr>
          </a:p>
          <a:p>
            <a:r>
              <a:rPr lang="en-US" sz="2000" dirty="0" smtClean="0">
                <a:latin typeface="Arial" charset="0"/>
                <a:ea typeface="Arial" charset="0"/>
                <a:cs typeface="Arial" charset="0"/>
              </a:rPr>
              <a:t>Responses </a:t>
            </a:r>
            <a:r>
              <a:rPr lang="en-US" sz="2000" dirty="0">
                <a:latin typeface="Arial" charset="0"/>
                <a:ea typeface="Arial" charset="0"/>
                <a:cs typeface="Arial" charset="0"/>
              </a:rPr>
              <a:t>to set extracts (</a:t>
            </a:r>
            <a:r>
              <a:rPr lang="en-US" sz="2000" dirty="0" err="1">
                <a:latin typeface="Arial" charset="0"/>
                <a:ea typeface="Arial" charset="0"/>
                <a:cs typeface="Arial" charset="0"/>
              </a:rPr>
              <a:t>i</a:t>
            </a:r>
            <a:r>
              <a:rPr lang="en-US" sz="2000" dirty="0">
                <a:latin typeface="Arial" charset="0"/>
                <a:ea typeface="Arial" charset="0"/>
                <a:cs typeface="Arial" charset="0"/>
              </a:rPr>
              <a:t>) </a:t>
            </a:r>
            <a:r>
              <a:rPr lang="en-US" sz="2000" dirty="0" smtClean="0">
                <a:latin typeface="Arial" charset="0"/>
                <a:ea typeface="Arial" charset="0"/>
                <a:cs typeface="Arial" charset="0"/>
              </a:rPr>
              <a:t>were generally </a:t>
            </a:r>
            <a:r>
              <a:rPr lang="en-US" sz="2000" dirty="0">
                <a:latin typeface="Arial" charset="0"/>
                <a:ea typeface="Arial" charset="0"/>
                <a:cs typeface="Arial" charset="0"/>
              </a:rPr>
              <a:t>better than the essay (ii).</a:t>
            </a:r>
          </a:p>
          <a:p>
            <a:r>
              <a:rPr lang="en-US" sz="2000" dirty="0">
                <a:latin typeface="Arial" charset="0"/>
                <a:ea typeface="Arial" charset="0"/>
                <a:cs typeface="Arial" charset="0"/>
              </a:rPr>
              <a:t>Addressing </a:t>
            </a:r>
            <a:r>
              <a:rPr lang="en-US" sz="2000" b="1" i="1" dirty="0">
                <a:solidFill>
                  <a:schemeClr val="accent1"/>
                </a:solidFill>
                <a:latin typeface="Arial" charset="0"/>
                <a:ea typeface="Arial" charset="0"/>
                <a:cs typeface="Arial" charset="0"/>
              </a:rPr>
              <a:t>AO3</a:t>
            </a:r>
            <a:r>
              <a:rPr lang="en-US" sz="2000" dirty="0">
                <a:latin typeface="Arial" charset="0"/>
                <a:ea typeface="Arial" charset="0"/>
                <a:cs typeface="Arial" charset="0"/>
              </a:rPr>
              <a:t> is the essential difference. </a:t>
            </a:r>
            <a:endParaRPr lang="en-US" sz="2000" dirty="0" smtClean="0">
              <a:latin typeface="Arial" charset="0"/>
              <a:ea typeface="Arial" charset="0"/>
              <a:cs typeface="Arial" charset="0"/>
            </a:endParaRPr>
          </a:p>
          <a:p>
            <a:endParaRPr lang="en-US" sz="2000" dirty="0">
              <a:latin typeface="Arial" charset="0"/>
              <a:ea typeface="Arial" charset="0"/>
              <a:cs typeface="Arial" charset="0"/>
            </a:endParaRPr>
          </a:p>
          <a:p>
            <a:r>
              <a:rPr lang="en-US" sz="2000" dirty="0">
                <a:latin typeface="Arial" charset="0"/>
                <a:ea typeface="Arial" charset="0"/>
                <a:cs typeface="Arial" charset="0"/>
              </a:rPr>
              <a:t>Approaches which tended to miss the central contextual focus of, for example, ‘</a:t>
            </a:r>
            <a:r>
              <a:rPr lang="en-US" sz="2000" b="1" i="1" dirty="0">
                <a:solidFill>
                  <a:schemeClr val="accent1"/>
                </a:solidFill>
                <a:latin typeface="Arial" charset="0"/>
                <a:ea typeface="Arial" charset="0"/>
                <a:cs typeface="Arial" charset="0"/>
              </a:rPr>
              <a:t>ideas about evil</a:t>
            </a:r>
            <a:r>
              <a:rPr lang="en-US" sz="2000" dirty="0">
                <a:latin typeface="Arial" charset="0"/>
                <a:ea typeface="Arial" charset="0"/>
                <a:cs typeface="Arial" charset="0"/>
              </a:rPr>
              <a:t>’ in the Milton essay question led to more narrative/descriptive responses. Candidates should always be aware that part (ii) questions deliberately put the focus on </a:t>
            </a:r>
            <a:r>
              <a:rPr lang="en-US" sz="2000" b="1" i="1" dirty="0">
                <a:solidFill>
                  <a:schemeClr val="accent1"/>
                </a:solidFill>
                <a:latin typeface="Arial" charset="0"/>
                <a:ea typeface="Arial" charset="0"/>
                <a:cs typeface="Arial" charset="0"/>
              </a:rPr>
              <a:t>context </a:t>
            </a:r>
            <a:r>
              <a:rPr lang="en-US" sz="2000" dirty="0">
                <a:latin typeface="Arial" charset="0"/>
                <a:ea typeface="Arial" charset="0"/>
                <a:cs typeface="Arial" charset="0"/>
              </a:rPr>
              <a:t>so that context can inform and lead the discussion of the text. </a:t>
            </a:r>
          </a:p>
        </p:txBody>
      </p:sp>
    </p:spTree>
    <p:extLst>
      <p:ext uri="{BB962C8B-B14F-4D97-AF65-F5344CB8AC3E}">
        <p14:creationId xmlns:p14="http://schemas.microsoft.com/office/powerpoint/2010/main" val="15260107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a:xfrm>
            <a:off x="457200" y="1466056"/>
            <a:ext cx="8418513" cy="735277"/>
          </a:xfrm>
        </p:spPr>
        <p:txBody>
          <a:bodyPr/>
          <a:lstStyle/>
          <a:p>
            <a:r>
              <a:rPr lang="en-US" smtClean="0"/>
              <a:t>Examiner’s Report Key Points</a:t>
            </a:r>
            <a:endParaRPr lang="en-US"/>
          </a:p>
        </p:txBody>
      </p:sp>
      <p:sp>
        <p:nvSpPr>
          <p:cNvPr id="3" name="TextBox 2"/>
          <p:cNvSpPr txBox="1"/>
          <p:nvPr/>
        </p:nvSpPr>
        <p:spPr>
          <a:xfrm>
            <a:off x="457200" y="2201332"/>
            <a:ext cx="8686800" cy="3477875"/>
          </a:xfrm>
          <a:prstGeom prst="rect">
            <a:avLst/>
          </a:prstGeom>
          <a:noFill/>
        </p:spPr>
        <p:txBody>
          <a:bodyPr wrap="square" rtlCol="0">
            <a:spAutoFit/>
          </a:bodyPr>
          <a:lstStyle/>
          <a:p>
            <a:r>
              <a:rPr lang="en-US" sz="2000" dirty="0">
                <a:latin typeface="Arial" charset="0"/>
                <a:ea typeface="Arial" charset="0"/>
                <a:cs typeface="Arial" charset="0"/>
              </a:rPr>
              <a:t>Although questions in parts (</a:t>
            </a:r>
            <a:r>
              <a:rPr lang="en-US" sz="2000" dirty="0" err="1">
                <a:latin typeface="Arial" charset="0"/>
                <a:ea typeface="Arial" charset="0"/>
                <a:cs typeface="Arial" charset="0"/>
              </a:rPr>
              <a:t>i</a:t>
            </a:r>
            <a:r>
              <a:rPr lang="en-US" sz="2000" dirty="0">
                <a:latin typeface="Arial" charset="0"/>
                <a:ea typeface="Arial" charset="0"/>
                <a:cs typeface="Arial" charset="0"/>
              </a:rPr>
              <a:t>) and (ii) are connected (perhaps by theme, for example), it is likely to be more helpful to candidates if they do not make the poem or extract in part (</a:t>
            </a:r>
            <a:r>
              <a:rPr lang="en-US" sz="2000" dirty="0" err="1">
                <a:latin typeface="Arial" charset="0"/>
                <a:ea typeface="Arial" charset="0"/>
                <a:cs typeface="Arial" charset="0"/>
              </a:rPr>
              <a:t>i</a:t>
            </a:r>
            <a:r>
              <a:rPr lang="en-US" sz="2000" dirty="0">
                <a:latin typeface="Arial" charset="0"/>
                <a:ea typeface="Arial" charset="0"/>
                <a:cs typeface="Arial" charset="0"/>
              </a:rPr>
              <a:t>) a major part of their response to part (ii). The second, longer question in Section A is designed to offer candidates the opportunity to demonstrate their knowledge and understanding of the wider text. So using the set poem in part (</a:t>
            </a:r>
            <a:r>
              <a:rPr lang="en-US" sz="2000" dirty="0" err="1">
                <a:latin typeface="Arial" charset="0"/>
                <a:ea typeface="Arial" charset="0"/>
                <a:cs typeface="Arial" charset="0"/>
              </a:rPr>
              <a:t>i</a:t>
            </a:r>
            <a:r>
              <a:rPr lang="en-US" sz="2000" dirty="0">
                <a:latin typeface="Arial" charset="0"/>
                <a:ea typeface="Arial" charset="0"/>
                <a:cs typeface="Arial" charset="0"/>
              </a:rPr>
              <a:t>) can only be rewarded where it has a direct relevance to the question</a:t>
            </a:r>
            <a:r>
              <a:rPr lang="en-US" sz="2000" dirty="0" smtClean="0">
                <a:latin typeface="Arial" charset="0"/>
                <a:ea typeface="Arial" charset="0"/>
                <a:cs typeface="Arial" charset="0"/>
              </a:rPr>
              <a:t>.</a:t>
            </a:r>
          </a:p>
          <a:p>
            <a:endParaRPr lang="en-US" sz="2000" dirty="0">
              <a:latin typeface="Arial" charset="0"/>
              <a:ea typeface="Arial" charset="0"/>
              <a:cs typeface="Arial" charset="0"/>
            </a:endParaRPr>
          </a:p>
          <a:p>
            <a:r>
              <a:rPr lang="en-US" sz="2000" dirty="0">
                <a:latin typeface="Arial" charset="0"/>
                <a:ea typeface="Arial" charset="0"/>
                <a:cs typeface="Arial" charset="0"/>
              </a:rPr>
              <a:t>Make sure to address </a:t>
            </a:r>
            <a:r>
              <a:rPr lang="en-US" sz="2000" b="1" i="1" dirty="0">
                <a:solidFill>
                  <a:schemeClr val="accent1"/>
                </a:solidFill>
                <a:latin typeface="Arial" charset="0"/>
                <a:ea typeface="Arial" charset="0"/>
                <a:cs typeface="Arial" charset="0"/>
              </a:rPr>
              <a:t>both </a:t>
            </a:r>
            <a:r>
              <a:rPr lang="en-US" sz="2000" dirty="0">
                <a:latin typeface="Arial" charset="0"/>
                <a:ea typeface="Arial" charset="0"/>
                <a:cs typeface="Arial" charset="0"/>
              </a:rPr>
              <a:t>key elements of the question: e.g. in the Rossetti question, weaker responses tended to discuss </a:t>
            </a:r>
            <a:r>
              <a:rPr lang="en-US" sz="2000" i="1" dirty="0">
                <a:solidFill>
                  <a:schemeClr val="accent1"/>
                </a:solidFill>
                <a:latin typeface="Arial" charset="0"/>
                <a:ea typeface="Arial" charset="0"/>
                <a:cs typeface="Arial" charset="0"/>
              </a:rPr>
              <a:t>either</a:t>
            </a:r>
            <a:r>
              <a:rPr lang="en-US" sz="2000" dirty="0">
                <a:solidFill>
                  <a:schemeClr val="accent1"/>
                </a:solidFill>
                <a:latin typeface="Arial" charset="0"/>
                <a:ea typeface="Arial" charset="0"/>
                <a:cs typeface="Arial" charset="0"/>
              </a:rPr>
              <a:t> nature </a:t>
            </a:r>
            <a:r>
              <a:rPr lang="en-US" sz="2000" i="1" dirty="0">
                <a:solidFill>
                  <a:schemeClr val="accent1"/>
                </a:solidFill>
                <a:latin typeface="Arial" charset="0"/>
                <a:ea typeface="Arial" charset="0"/>
                <a:cs typeface="Arial" charset="0"/>
              </a:rPr>
              <a:t>or</a:t>
            </a:r>
            <a:r>
              <a:rPr lang="en-US" sz="2000" dirty="0">
                <a:solidFill>
                  <a:schemeClr val="accent1"/>
                </a:solidFill>
                <a:latin typeface="Arial" charset="0"/>
                <a:ea typeface="Arial" charset="0"/>
                <a:cs typeface="Arial" charset="0"/>
              </a:rPr>
              <a:t> grief </a:t>
            </a:r>
            <a:r>
              <a:rPr lang="en-US" sz="2000" dirty="0">
                <a:latin typeface="Arial" charset="0"/>
                <a:ea typeface="Arial" charset="0"/>
                <a:cs typeface="Arial" charset="0"/>
              </a:rPr>
              <a:t>and sometimes struggled to connect the two. </a:t>
            </a:r>
          </a:p>
        </p:txBody>
      </p:sp>
    </p:spTree>
    <p:extLst>
      <p:ext uri="{BB962C8B-B14F-4D97-AF65-F5344CB8AC3E}">
        <p14:creationId xmlns:p14="http://schemas.microsoft.com/office/powerpoint/2010/main" val="3424521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31" y="1911"/>
            <a:ext cx="9152231" cy="1265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Placeholder 15"/>
          <p:cNvSpPr txBox="1">
            <a:spLocks/>
          </p:cNvSpPr>
          <p:nvPr/>
        </p:nvSpPr>
        <p:spPr>
          <a:xfrm>
            <a:off x="354940" y="1580356"/>
            <a:ext cx="8418513" cy="807244"/>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200" kern="1200" baseline="0">
                <a:solidFill>
                  <a:srgbClr val="0070C0"/>
                </a:solidFill>
                <a:latin typeface="Arial" panose="020B0604020202020204" pitchFamily="34" charset="0"/>
                <a:ea typeface="ＭＳ Ｐゴシック" pitchFamily="1" charset="-128"/>
                <a:cs typeface="Arial" panose="020B0604020202020204" pitchFamily="34" charset="0"/>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pitchFamily="1"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pitchFamily="1"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en-US"/>
              <a:t>Section B : Unseen Poetry</a:t>
            </a:r>
            <a:endParaRPr lang="en-GB" dirty="0" smtClean="0"/>
          </a:p>
        </p:txBody>
      </p:sp>
      <p:sp>
        <p:nvSpPr>
          <p:cNvPr id="6" name="Content Placeholder 2"/>
          <p:cNvSpPr txBox="1">
            <a:spLocks/>
          </p:cNvSpPr>
          <p:nvPr/>
        </p:nvSpPr>
        <p:spPr>
          <a:xfrm>
            <a:off x="203200" y="2184400"/>
            <a:ext cx="8940800" cy="4013200"/>
          </a:xfrm>
          <a:prstGeom prst="rect">
            <a:avLst/>
          </a:prstGeom>
        </p:spPr>
        <p:txBody>
          <a:bodyPr>
            <a:normAutofit fontScale="85000" lnSpcReduction="20000"/>
          </a:bodyPr>
          <a:lstStyle>
            <a:lvl1pPr marL="342900" indent="-342900" algn="l" defTabSz="457200" rtl="0" eaLnBrk="1" fontAlgn="base" hangingPunct="1">
              <a:spcBef>
                <a:spcPct val="20000"/>
              </a:spcBef>
              <a:spcAft>
                <a:spcPct val="0"/>
              </a:spcAft>
              <a:buFont typeface="Arial" pitchFamily="34" charset="0"/>
              <a:buChar char="•"/>
              <a:defRPr sz="2800" kern="1200">
                <a:solidFill>
                  <a:schemeClr val="tx1"/>
                </a:solidFill>
                <a:latin typeface="Arial" panose="020B0604020202020204" pitchFamily="34" charset="0"/>
                <a:ea typeface="ＭＳ Ｐゴシック" pitchFamily="1" charset="-128"/>
                <a:cs typeface="Arial" panose="020B0604020202020204" pitchFamily="34" charset="0"/>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pitchFamily="1"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pitchFamily="1"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Good to see confidence of candidates responding to unseen poems.</a:t>
            </a:r>
          </a:p>
          <a:p>
            <a:r>
              <a:rPr lang="en-US" dirty="0" smtClean="0"/>
              <a:t>In contrast, trying to fit in prepared content to Section A essay hampered some responses.</a:t>
            </a:r>
          </a:p>
          <a:p>
            <a:r>
              <a:rPr lang="en-US" dirty="0" smtClean="0"/>
              <a:t>Selecting </a:t>
            </a:r>
            <a:r>
              <a:rPr lang="en-US" b="1" i="1" dirty="0" smtClean="0">
                <a:solidFill>
                  <a:schemeClr val="accent1"/>
                </a:solidFill>
              </a:rPr>
              <a:t>key words </a:t>
            </a:r>
            <a:r>
              <a:rPr lang="en-US" dirty="0" smtClean="0"/>
              <a:t>seemed to be the most beneficial approach to the poems and to the double-weighted </a:t>
            </a:r>
            <a:r>
              <a:rPr lang="en-US" b="1" i="1" dirty="0" smtClean="0">
                <a:solidFill>
                  <a:schemeClr val="accent1"/>
                </a:solidFill>
              </a:rPr>
              <a:t>AO4 : making connections</a:t>
            </a:r>
            <a:r>
              <a:rPr lang="en-US" dirty="0" smtClean="0"/>
              <a:t>. Candidates who preferred to work their way through the poem could stumble when they met passages which were less clear to them. Candidates who took a more selective approach and focused clearly on question focus ‘the presentation of birds’ tended to be more successful. </a:t>
            </a:r>
          </a:p>
          <a:p>
            <a:endParaRPr lang="en-US" dirty="0" smtClean="0"/>
          </a:p>
          <a:p>
            <a:endParaRPr lang="en-US" dirty="0"/>
          </a:p>
        </p:txBody>
      </p:sp>
    </p:spTree>
    <p:extLst>
      <p:ext uri="{BB962C8B-B14F-4D97-AF65-F5344CB8AC3E}">
        <p14:creationId xmlns:p14="http://schemas.microsoft.com/office/powerpoint/2010/main" val="1113999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31" y="1911"/>
            <a:ext cx="9152231" cy="1265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1"/>
          <p:cNvSpPr txBox="1">
            <a:spLocks/>
          </p:cNvSpPr>
          <p:nvPr/>
        </p:nvSpPr>
        <p:spPr>
          <a:xfrm>
            <a:off x="304800" y="1473200"/>
            <a:ext cx="8210550" cy="795867"/>
          </a:xfrm>
          <a:prstGeom prst="rect">
            <a:avLst/>
          </a:prstGeom>
        </p:spPr>
        <p:txBody>
          <a:bodyPr/>
          <a:lstStyle>
            <a:lvl1pPr algn="l" defTabSz="457200" rtl="0" eaLnBrk="1" fontAlgn="base" hangingPunct="1">
              <a:spcBef>
                <a:spcPct val="0"/>
              </a:spcBef>
              <a:spcAft>
                <a:spcPct val="0"/>
              </a:spcAft>
              <a:defRPr sz="36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r>
              <a:rPr lang="en-US" smtClean="0"/>
              <a:t>Section B: Unseen Poetry</a:t>
            </a:r>
            <a:endParaRPr lang="en-US" dirty="0"/>
          </a:p>
        </p:txBody>
      </p:sp>
      <p:sp>
        <p:nvSpPr>
          <p:cNvPr id="8" name="Content Placeholder 2"/>
          <p:cNvSpPr txBox="1">
            <a:spLocks/>
          </p:cNvSpPr>
          <p:nvPr/>
        </p:nvSpPr>
        <p:spPr>
          <a:xfrm>
            <a:off x="628650" y="2099732"/>
            <a:ext cx="8244418" cy="4487335"/>
          </a:xfrm>
          <a:prstGeom prst="rect">
            <a:avLst/>
          </a:prstGeom>
        </p:spPr>
        <p:txBody>
          <a:bodyPr>
            <a:normAutofit fontScale="55000" lnSpcReduction="20000"/>
          </a:bodyPr>
          <a:lstStyle>
            <a:lvl1pPr marL="342900" indent="-342900" algn="l" defTabSz="457200" rtl="0" eaLnBrk="1" fontAlgn="base" hangingPunct="1">
              <a:spcBef>
                <a:spcPct val="20000"/>
              </a:spcBef>
              <a:spcAft>
                <a:spcPct val="0"/>
              </a:spcAft>
              <a:buFont typeface="Arial" pitchFamily="34" charset="0"/>
              <a:buChar char="•"/>
              <a:defRPr sz="2800" kern="1200">
                <a:solidFill>
                  <a:schemeClr val="tx1"/>
                </a:solidFill>
                <a:latin typeface="Arial" panose="020B0604020202020204" pitchFamily="34" charset="0"/>
                <a:ea typeface="ＭＳ Ｐゴシック" pitchFamily="1" charset="-128"/>
                <a:cs typeface="Arial" panose="020B0604020202020204" pitchFamily="34" charset="0"/>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pitchFamily="1"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pitchFamily="1"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3600" dirty="0" err="1" smtClean="0"/>
              <a:t>Mis</a:t>
            </a:r>
            <a:r>
              <a:rPr lang="en-US" sz="3600" dirty="0" smtClean="0"/>
              <a:t>-readings were not </a:t>
            </a:r>
            <a:r>
              <a:rPr lang="en-US" sz="3600" dirty="0" err="1" smtClean="0"/>
              <a:t>penalised</a:t>
            </a:r>
            <a:r>
              <a:rPr lang="en-US" sz="3600" dirty="0" smtClean="0"/>
              <a:t> (after all, these are unseen texts). More speculative readings were considered sympathetically especially if they were supported with </a:t>
            </a:r>
            <a:r>
              <a:rPr lang="en-US" sz="3600" i="1" dirty="0" smtClean="0">
                <a:solidFill>
                  <a:schemeClr val="accent1"/>
                </a:solidFill>
              </a:rPr>
              <a:t>textual evidence.</a:t>
            </a:r>
            <a:r>
              <a:rPr lang="en-US" sz="3600" dirty="0" smtClean="0"/>
              <a:t> </a:t>
            </a:r>
          </a:p>
          <a:p>
            <a:r>
              <a:rPr lang="en-US" sz="3600" i="1" dirty="0" smtClean="0">
                <a:solidFill>
                  <a:srgbClr val="0070C0"/>
                </a:solidFill>
              </a:rPr>
              <a:t>Insufficient textual evidence </a:t>
            </a:r>
            <a:r>
              <a:rPr lang="en-US" sz="3600" dirty="0" smtClean="0"/>
              <a:t>for readings and connections main weakness in many responses. Candidates were often least convincing when discussing </a:t>
            </a:r>
            <a:r>
              <a:rPr lang="en-US" sz="3600" i="1" dirty="0" smtClean="0">
                <a:solidFill>
                  <a:schemeClr val="accent1"/>
                </a:solidFill>
              </a:rPr>
              <a:t>form and structure</a:t>
            </a:r>
            <a:r>
              <a:rPr lang="en-US" sz="3600" dirty="0" smtClean="0"/>
              <a:t>. </a:t>
            </a:r>
          </a:p>
          <a:p>
            <a:r>
              <a:rPr lang="en-US" sz="3600" dirty="0" smtClean="0"/>
              <a:t>The most successful responses were shaped around </a:t>
            </a:r>
            <a:r>
              <a:rPr lang="en-US" sz="3600" i="1" dirty="0" smtClean="0">
                <a:solidFill>
                  <a:schemeClr val="accent1"/>
                </a:solidFill>
              </a:rPr>
              <a:t>connections based on writers’ attitudes, language and imagery, form, structure and tone</a:t>
            </a:r>
            <a:r>
              <a:rPr lang="en-US" sz="3600" dirty="0" smtClean="0"/>
              <a:t>. Discussing the poems separately for much of the answer and then making connections can limit attention to the central and most rewarded AO. </a:t>
            </a:r>
          </a:p>
          <a:p>
            <a:r>
              <a:rPr lang="en-US" sz="3600" dirty="0" smtClean="0"/>
              <a:t>What this section showed is that the task of making connections (comparisons) seemed to elicit some of the finest writing and engagement with literature and often brought out wonderfully sensitive and perceptive responses to poetry of a quality not always seen in Section A and which delighted examiners time and again. </a:t>
            </a:r>
          </a:p>
          <a:p>
            <a:endParaRPr lang="en-US" dirty="0"/>
          </a:p>
        </p:txBody>
      </p:sp>
    </p:spTree>
    <p:extLst>
      <p:ext uri="{BB962C8B-B14F-4D97-AF65-F5344CB8AC3E}">
        <p14:creationId xmlns:p14="http://schemas.microsoft.com/office/powerpoint/2010/main" val="8144532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body" sz="quarter" idx="16"/>
          </p:nvPr>
        </p:nvSpPr>
        <p:spPr>
          <a:xfrm>
            <a:off x="457200" y="1466056"/>
            <a:ext cx="8418513" cy="701411"/>
          </a:xfrm>
        </p:spPr>
        <p:txBody>
          <a:bodyPr/>
          <a:lstStyle/>
          <a:p>
            <a:r>
              <a:rPr lang="en-US" dirty="0" smtClean="0"/>
              <a:t>Task A: Unseen Poetry</a:t>
            </a:r>
            <a:endParaRPr lang="en-US" dirty="0"/>
          </a:p>
        </p:txBody>
      </p:sp>
      <p:sp>
        <p:nvSpPr>
          <p:cNvPr id="5" name="Content Placeholder 2"/>
          <p:cNvSpPr txBox="1">
            <a:spLocks/>
          </p:cNvSpPr>
          <p:nvPr/>
        </p:nvSpPr>
        <p:spPr>
          <a:xfrm>
            <a:off x="628650" y="2167467"/>
            <a:ext cx="7886700" cy="4009496"/>
          </a:xfrm>
          <a:prstGeom prst="rect">
            <a:avLst/>
          </a:prstGeom>
        </p:spPr>
        <p:txBody>
          <a:bodyPr>
            <a:normAutofit/>
          </a:bodyPr>
          <a:lstStyle>
            <a:lvl1pPr marL="342900" indent="-342900" algn="l" defTabSz="457200" rtl="0" eaLnBrk="1" fontAlgn="base" hangingPunct="1">
              <a:spcBef>
                <a:spcPct val="20000"/>
              </a:spcBef>
              <a:spcAft>
                <a:spcPct val="0"/>
              </a:spcAft>
              <a:buFont typeface="Arial" pitchFamily="34" charset="0"/>
              <a:buChar char="•"/>
              <a:defRPr sz="2800" kern="1200">
                <a:solidFill>
                  <a:schemeClr val="tx1"/>
                </a:solidFill>
                <a:latin typeface="Arial" panose="020B0604020202020204" pitchFamily="34" charset="0"/>
                <a:ea typeface="ＭＳ Ｐゴシック" pitchFamily="1" charset="-128"/>
                <a:cs typeface="Arial" panose="020B0604020202020204" pitchFamily="34" charset="0"/>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pitchFamily="1"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pitchFamily="1"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Prepare a response to the examination question, comparing </a:t>
            </a:r>
            <a:r>
              <a:rPr lang="en-US" b="1" i="1" dirty="0" smtClean="0">
                <a:solidFill>
                  <a:schemeClr val="accent1"/>
                </a:solidFill>
              </a:rPr>
              <a:t>POEM A</a:t>
            </a:r>
            <a:r>
              <a:rPr lang="en-US" dirty="0" smtClean="0"/>
              <a:t> </a:t>
            </a:r>
            <a:r>
              <a:rPr lang="en-US" b="1" i="1" dirty="0" smtClean="0">
                <a:solidFill>
                  <a:schemeClr val="accent1"/>
                </a:solidFill>
              </a:rPr>
              <a:t>‘The Skylark’ </a:t>
            </a:r>
            <a:r>
              <a:rPr lang="en-US" dirty="0" smtClean="0"/>
              <a:t>and </a:t>
            </a:r>
            <a:r>
              <a:rPr lang="en-US" b="1" i="1" dirty="0" smtClean="0">
                <a:solidFill>
                  <a:schemeClr val="accent1"/>
                </a:solidFill>
              </a:rPr>
              <a:t>POEM D ‘Parrot’</a:t>
            </a:r>
            <a:r>
              <a:rPr lang="mr-IN" dirty="0" smtClean="0"/>
              <a:t>–</a:t>
            </a:r>
            <a:r>
              <a:rPr lang="en-US" dirty="0" smtClean="0"/>
              <a:t> 20 mins ( handouts)</a:t>
            </a:r>
          </a:p>
          <a:p>
            <a:r>
              <a:rPr lang="en-US" dirty="0" smtClean="0"/>
              <a:t>Remember key areas for addressing AO4 : </a:t>
            </a:r>
          </a:p>
          <a:p>
            <a:r>
              <a:rPr lang="en-US" dirty="0" smtClean="0"/>
              <a:t>poets’ attitudes, form, structure, tone, themes, imagery</a:t>
            </a:r>
          </a:p>
          <a:p>
            <a:r>
              <a:rPr lang="en-US" dirty="0" smtClean="0"/>
              <a:t>Find </a:t>
            </a:r>
            <a:r>
              <a:rPr lang="en-US" b="1" i="1" dirty="0" smtClean="0">
                <a:solidFill>
                  <a:schemeClr val="accent1"/>
                </a:solidFill>
              </a:rPr>
              <a:t>connections</a:t>
            </a:r>
            <a:r>
              <a:rPr lang="en-US" dirty="0" smtClean="0"/>
              <a:t> through </a:t>
            </a:r>
            <a:r>
              <a:rPr lang="en-US" b="1" i="1" dirty="0" smtClean="0">
                <a:solidFill>
                  <a:schemeClr val="accent1"/>
                </a:solidFill>
              </a:rPr>
              <a:t>key words.</a:t>
            </a:r>
          </a:p>
          <a:p>
            <a:endParaRPr lang="en-US" dirty="0"/>
          </a:p>
        </p:txBody>
      </p:sp>
    </p:spTree>
    <p:extLst>
      <p:ext uri="{BB962C8B-B14F-4D97-AF65-F5344CB8AC3E}">
        <p14:creationId xmlns:p14="http://schemas.microsoft.com/office/powerpoint/2010/main" val="14038122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body" sz="quarter" idx="16"/>
          </p:nvPr>
        </p:nvSpPr>
        <p:spPr/>
        <p:txBody>
          <a:bodyPr/>
          <a:lstStyle/>
          <a:p>
            <a:r>
              <a:rPr lang="en-US" dirty="0" smtClean="0"/>
              <a:t>Task B: Poetry pre-1900</a:t>
            </a:r>
            <a:endParaRPr lang="en-US" dirty="0"/>
          </a:p>
        </p:txBody>
      </p:sp>
      <p:sp>
        <p:nvSpPr>
          <p:cNvPr id="5" name="Content Placeholder 2"/>
          <p:cNvSpPr txBox="1">
            <a:spLocks/>
          </p:cNvSpPr>
          <p:nvPr/>
        </p:nvSpPr>
        <p:spPr>
          <a:xfrm>
            <a:off x="628650" y="2082799"/>
            <a:ext cx="7886700" cy="4094163"/>
          </a:xfrm>
          <a:prstGeom prst="rect">
            <a:avLst/>
          </a:prstGeom>
        </p:spPr>
        <p:txBody>
          <a:bodyPr>
            <a:normAutofit fontScale="77500" lnSpcReduction="20000"/>
          </a:bodyPr>
          <a:lstStyle>
            <a:lvl1pPr marL="342900" indent="-342900" algn="l" defTabSz="457200" rtl="0" eaLnBrk="1" fontAlgn="base" hangingPunct="1">
              <a:spcBef>
                <a:spcPct val="20000"/>
              </a:spcBef>
              <a:spcAft>
                <a:spcPct val="0"/>
              </a:spcAft>
              <a:buFont typeface="Arial" pitchFamily="34" charset="0"/>
              <a:buChar char="•"/>
              <a:defRPr sz="2800" kern="1200">
                <a:solidFill>
                  <a:schemeClr val="tx1"/>
                </a:solidFill>
                <a:latin typeface="Arial" panose="020B0604020202020204" pitchFamily="34" charset="0"/>
                <a:ea typeface="ＭＳ Ｐゴシック" pitchFamily="1" charset="-128"/>
                <a:cs typeface="Arial" panose="020B0604020202020204" pitchFamily="34" charset="0"/>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pitchFamily="1"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pitchFamily="1"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Section A (ii): Preparing to respond to the essay task </a:t>
            </a:r>
            <a:r>
              <a:rPr lang="en-US" b="1" i="1" dirty="0" smtClean="0">
                <a:solidFill>
                  <a:schemeClr val="accent1"/>
                </a:solidFill>
              </a:rPr>
              <a:t>( 10 minutes)</a:t>
            </a:r>
          </a:p>
          <a:p>
            <a:r>
              <a:rPr lang="en-US" dirty="0" smtClean="0"/>
              <a:t> Example: Keats essay  </a:t>
            </a:r>
            <a:r>
              <a:rPr lang="en-US" b="1" i="1" dirty="0" smtClean="0">
                <a:solidFill>
                  <a:schemeClr val="accent1"/>
                </a:solidFill>
              </a:rPr>
              <a:t>Consider some of the ways in which Keats’ responses to nature influence his presentation of death and decay.</a:t>
            </a:r>
          </a:p>
          <a:p>
            <a:r>
              <a:rPr lang="en-US" dirty="0" smtClean="0"/>
              <a:t>Preparing a response: four areas to think about:</a:t>
            </a:r>
          </a:p>
          <a:p>
            <a:pPr marL="385763" indent="-385763">
              <a:buFont typeface="+mj-lt"/>
              <a:buAutoNum type="arabicPeriod"/>
            </a:pPr>
            <a:r>
              <a:rPr lang="en-US" dirty="0" smtClean="0"/>
              <a:t>Choosing relevant poems </a:t>
            </a:r>
          </a:p>
          <a:p>
            <a:pPr marL="385763" indent="-385763">
              <a:buFont typeface="+mj-lt"/>
              <a:buAutoNum type="arabicPeriod"/>
            </a:pPr>
            <a:r>
              <a:rPr lang="en-US" dirty="0" smtClean="0"/>
              <a:t>Addressing ‘responses to Nature’</a:t>
            </a:r>
          </a:p>
          <a:p>
            <a:pPr marL="385763" indent="-385763">
              <a:buFont typeface="+mj-lt"/>
              <a:buAutoNum type="arabicPeriod"/>
            </a:pPr>
            <a:r>
              <a:rPr lang="en-US" dirty="0" smtClean="0"/>
              <a:t>Addressing ‘death and decay’</a:t>
            </a:r>
          </a:p>
          <a:p>
            <a:pPr marL="385763" indent="-385763">
              <a:buFont typeface="+mj-lt"/>
              <a:buAutoNum type="arabicPeriod"/>
            </a:pPr>
            <a:r>
              <a:rPr lang="en-US" dirty="0" smtClean="0"/>
              <a:t>Considering contextual significance and influences: literary/cultural, social, historical. </a:t>
            </a:r>
          </a:p>
          <a:p>
            <a:r>
              <a:rPr lang="en-US" dirty="0" smtClean="0"/>
              <a:t>Which do you think is the most important of these four areas? </a:t>
            </a:r>
            <a:endParaRPr lang="en-US" dirty="0"/>
          </a:p>
        </p:txBody>
      </p:sp>
    </p:spTree>
    <p:extLst>
      <p:ext uri="{BB962C8B-B14F-4D97-AF65-F5344CB8AC3E}">
        <p14:creationId xmlns:p14="http://schemas.microsoft.com/office/powerpoint/2010/main" val="2038250582"/>
      </p:ext>
    </p:extLst>
  </p:cSld>
  <p:clrMapOvr>
    <a:masterClrMapping/>
  </p:clrMapOvr>
</p:sld>
</file>

<file path=ppt/theme/theme1.xml><?xml version="1.0" encoding="utf-8"?>
<a:theme xmlns:a="http://schemas.openxmlformats.org/drawingml/2006/main" name="WJEC PowerPoint Template (England- English onl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haredContentType xmlns="Microsoft.SharePoint.Taxonomy.ContentTypeSync" SourceId="e1033d4c-53f7-4655-8cf6-8161ad0c09ed" ContentTypeId="0x0101001E6C9A6871140C4A8493C743FF1C286B" PreviousValue="false"/>
</file>

<file path=customXml/item3.xml><?xml version="1.0" encoding="utf-8"?>
<p:properties xmlns:p="http://schemas.microsoft.com/office/2006/metadata/properties" xmlns:xsi="http://www.w3.org/2001/XMLSchema-instance" xmlns:pc="http://schemas.microsoft.com/office/infopath/2007/PartnerControls">
  <documentManagement>
    <WJEC_x0020_Language xmlns="2f2f9355-f80e-4d7b-937a-0c27cfa03643">
      <Value>English</Value>
    </WJEC_x0020_Language>
    <WJEC_x0020_Available_x0020_Online xmlns="2f2f9355-f80e-4d7b-937a-0c27cfa03643">false</WJEC_x0020_Available_x0020_Online>
    <TaxCatchAll xmlns="2f2f9355-f80e-4d7b-937a-0c27cfa03643"/>
    <RoutingRuleDescription xmlns="http://schemas.microsoft.com/sharepoint/v3" xsi:nil="true"/>
    <PublishingExpirationDate xmlns="http://schemas.microsoft.com/sharepoint/v3" xsi:nil="true"/>
    <PublishingStartDate xmlns="http://schemas.microsoft.com/sharepoint/v3" xsi:nil="true"/>
    <aa87a6a0bdfe4bfb97a25745bc8270e2 xmlns="2f2f9355-f80e-4d7b-937a-0c27cfa03643">
      <Terms xmlns="http://schemas.microsoft.com/office/infopath/2007/PartnerControls"/>
    </aa87a6a0bdfe4bfb97a25745bc8270e2>
  </documentManagement>
</p:properties>
</file>

<file path=customXml/item4.xml><?xml version="1.0" encoding="utf-8"?>
<ct:contentTypeSchema xmlns:ct="http://schemas.microsoft.com/office/2006/metadata/contentType" xmlns:ma="http://schemas.microsoft.com/office/2006/metadata/properties/metaAttributes" ct:_="" ma:_="" ma:contentTypeName="Job Description" ma:contentTypeID="0x0101001E6C9A6871140C4A8493C743FF1C286B001B9DB2B621AB6F46A93F434A47C5DF8C" ma:contentTypeVersion="3" ma:contentTypeDescription="" ma:contentTypeScope="" ma:versionID="b610525922ca8690b78a873948673607">
  <xsd:schema xmlns:xsd="http://www.w3.org/2001/XMLSchema" xmlns:xs="http://www.w3.org/2001/XMLSchema" xmlns:p="http://schemas.microsoft.com/office/2006/metadata/properties" xmlns:ns1="http://schemas.microsoft.com/sharepoint/v3" xmlns:ns3="2f2f9355-f80e-4d7b-937a-0c27cfa03643" targetNamespace="http://schemas.microsoft.com/office/2006/metadata/properties" ma:root="true" ma:fieldsID="a9b483702df5a83c121134b895d7a8b4" ns1:_="" ns3:_="">
    <xsd:import namespace="http://schemas.microsoft.com/sharepoint/v3"/>
    <xsd:import namespace="2f2f9355-f80e-4d7b-937a-0c27cfa03643"/>
    <xsd:element name="properties">
      <xsd:complexType>
        <xsd:sequence>
          <xsd:element name="documentManagement">
            <xsd:complexType>
              <xsd:all>
                <xsd:element ref="ns1:RoutingRuleDescription" minOccurs="0"/>
                <xsd:element ref="ns3:WJEC_x0020_Language" minOccurs="0"/>
                <xsd:element ref="ns3:WJEC_x0020_Available_x0020_Online" minOccurs="0"/>
                <xsd:element ref="ns1:PublishingStartDate" minOccurs="0"/>
                <xsd:element ref="ns1:PublishingExpirationDate" minOccurs="0"/>
                <xsd:element ref="ns3:aa87a6a0bdfe4bfb97a25745bc8270e2" minOccurs="0"/>
                <xsd:element ref="ns3:TaxCatchAll" minOccurs="0"/>
                <xsd:element ref="ns3:TaxCatchAllLabe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3" nillable="true" ma:displayName="Description" ma:internalName="RoutingRuleDescription" ma:readOnly="false">
      <xsd:simpleType>
        <xsd:restriction base="dms:Text">
          <xsd:maxLength value="255"/>
        </xsd:restriction>
      </xsd:simpleType>
    </xsd:element>
    <xsd:element name="PublishingStartDate" ma:index="7" nillable="true" ma:displayName="Scheduling Start Date" ma:internalName="PublishingStartDate">
      <xsd:simpleType>
        <xsd:restriction base="dms:Unknown"/>
      </xsd:simpleType>
    </xsd:element>
    <xsd:element name="PublishingExpirationDate" ma:index="8"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f2f9355-f80e-4d7b-937a-0c27cfa03643" elementFormDefault="qualified">
    <xsd:import namespace="http://schemas.microsoft.com/office/2006/documentManagement/types"/>
    <xsd:import namespace="http://schemas.microsoft.com/office/infopath/2007/PartnerControls"/>
    <xsd:element name="WJEC_x0020_Language" ma:index="5" nillable="true" ma:displayName="WJEC Language" ma:default="English" ma:internalName="WJEC_x0020_Language">
      <xsd:complexType>
        <xsd:complexContent>
          <xsd:extension base="dms:MultiChoice">
            <xsd:sequence>
              <xsd:element name="Value" maxOccurs="unbounded" minOccurs="0" nillable="true">
                <xsd:simpleType>
                  <xsd:restriction base="dms:Choice">
                    <xsd:enumeration value="English"/>
                    <xsd:enumeration value="Welsh"/>
                  </xsd:restriction>
                </xsd:simpleType>
              </xsd:element>
            </xsd:sequence>
          </xsd:extension>
        </xsd:complexContent>
      </xsd:complexType>
    </xsd:element>
    <xsd:element name="WJEC_x0020_Available_x0020_Online" ma:index="6" nillable="true" ma:displayName="WJEC Available Online" ma:default="0" ma:internalName="WJEC_x0020_Available_x0020_Online">
      <xsd:simpleType>
        <xsd:restriction base="dms:Boolean"/>
      </xsd:simpleType>
    </xsd:element>
    <xsd:element name="aa87a6a0bdfe4bfb97a25745bc8270e2" ma:index="11" nillable="true" ma:taxonomy="true" ma:internalName="aa87a6a0bdfe4bfb97a25745bc8270e2" ma:taxonomyFieldName="WJEC_x0020_Department" ma:displayName="WJEC Department" ma:default="" ma:fieldId="{aa87a6a0-bdfe-4bfb-97a2-5745bc8270e2}" ma:taxonomyMulti="true" ma:sspId="e1033d4c-53f7-4655-8cf6-8161ad0c09ed" ma:termSetId="076cd7ee-ac20-4cd2-af1f-bceb730fade7" ma:anchorId="00000000-0000-0000-0000-000000000000" ma:open="false" ma:isKeyword="false">
      <xsd:complexType>
        <xsd:sequence>
          <xsd:element ref="pc:Terms" minOccurs="0" maxOccurs="1"/>
        </xsd:sequence>
      </xsd:complexType>
    </xsd:element>
    <xsd:element name="TaxCatchAll" ma:index="12" nillable="true" ma:displayName="Taxonomy Catch All Column" ma:hidden="true" ma:list="{0729da46-0308-4dd4-bc10-948bb8b78bdd}" ma:internalName="TaxCatchAll" ma:showField="CatchAllData" ma:web="80fa5a14-001d-49fc-a373-148672bd4233">
      <xsd:complexType>
        <xsd:complexContent>
          <xsd:extension base="dms:MultiChoiceLookup">
            <xsd:sequence>
              <xsd:element name="Value" type="dms:Lookup" maxOccurs="unbounded" minOccurs="0" nillable="true"/>
            </xsd:sequence>
          </xsd:extension>
        </xsd:complexContent>
      </xsd:complexType>
    </xsd:element>
    <xsd:element name="TaxCatchAllLabel" ma:index="13" nillable="true" ma:displayName="Taxonomy Catch All Column1" ma:hidden="true" ma:list="{0729da46-0308-4dd4-bc10-948bb8b78bdd}" ma:internalName="TaxCatchAllLabel" ma:readOnly="true" ma:showField="CatchAllDataLabel" ma:web="80fa5a14-001d-49fc-a373-148672bd423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5" ma:displayName="Content Type"/>
        <xsd:element ref="dc:title" minOccurs="0" maxOccurs="1" ma:index="1" ma:displayName="Title"/>
        <xsd:element ref="dc:subject" minOccurs="0" maxOccurs="1"/>
        <xsd:element ref="dc:description" minOccurs="0" maxOccurs="1"/>
        <xsd:element name="keywords" minOccurs="0" maxOccurs="1" type="xsd:string" ma:index="2"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755E1BF-89EC-40F0-9404-E5B90B765E75}"/>
</file>

<file path=customXml/itemProps2.xml><?xml version="1.0" encoding="utf-8"?>
<ds:datastoreItem xmlns:ds="http://schemas.openxmlformats.org/officeDocument/2006/customXml" ds:itemID="{AABAAC37-D6B8-46A2-A7A3-BA4BB7384E36}"/>
</file>

<file path=customXml/itemProps3.xml><?xml version="1.0" encoding="utf-8"?>
<ds:datastoreItem xmlns:ds="http://schemas.openxmlformats.org/officeDocument/2006/customXml" ds:itemID="{D0DE5532-076C-4333-94CD-BB9A7BAC216D}"/>
</file>

<file path=customXml/itemProps4.xml><?xml version="1.0" encoding="utf-8"?>
<ds:datastoreItem xmlns:ds="http://schemas.openxmlformats.org/officeDocument/2006/customXml" ds:itemID="{33AFD404-14D1-4369-B07F-440E997879F8}"/>
</file>

<file path=docProps/app.xml><?xml version="1.0" encoding="utf-8"?>
<Properties xmlns="http://schemas.openxmlformats.org/officeDocument/2006/extended-properties" xmlns:vt="http://schemas.openxmlformats.org/officeDocument/2006/docPropsVTypes">
  <Template>WJEC Powerpoint Presentation Template (England - English only)</Template>
  <TotalTime>354</TotalTime>
  <Words>1242</Words>
  <Application>Microsoft Office PowerPoint</Application>
  <PresentationFormat>On-screen Show (4:3)</PresentationFormat>
  <Paragraphs>87</Paragraphs>
  <Slides>18</Slides>
  <Notes>2</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WJEC PowerPoint Template (England- English only)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cerys preece</dc:creator>
  <cp:lastModifiedBy>WJEC</cp:lastModifiedBy>
  <cp:revision>18</cp:revision>
  <dcterms:created xsi:type="dcterms:W3CDTF">2017-09-29T14:40:54Z</dcterms:created>
  <dcterms:modified xsi:type="dcterms:W3CDTF">2017-10-03T09:30:53Z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0x0101001E6C9A6871140C4A8493C743FF1C286B001B9DB2B621AB6F46A93F434A47C5DF8C</vt:lpwstr>
  </property>
  <property fmtid="{D5CDD505-2E9C-101B-9397-08002B2CF9AE}" pid="3" name="WJEC_x0020_Department">
    <vt:lpwstr/>
  </property>
  <property fmtid="{D5CDD505-2E9C-101B-9397-08002B2CF9AE}" pid="4" name="WJEC Department">
    <vt:lpwstr/>
  </property>
</Properties>
</file>