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23.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24.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67" r:id="rId38"/>
  </p:sldIdLst>
  <p:sldSz cx="9144000" cy="6858000" type="screen4x3"/>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47" Type="http://schemas.openxmlformats.org/officeDocument/2006/relationships/customXml" Target="../customXml/item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6" name="Shape 6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67" name="Shape 67"/>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38718438"/>
      </p:ext>
    </p:extLst>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pic>
        <p:nvPicPr>
          <p:cNvPr id="7" name="image2.jpg"/>
          <p:cNvPicPr/>
          <p:nvPr/>
        </p:nvPicPr>
        <p:blipFill>
          <a:blip r:embed="rId2">
            <a:extLst/>
          </a:blip>
          <a:stretch>
            <a:fillRect/>
          </a:stretch>
        </p:blipFill>
        <p:spPr>
          <a:xfrm>
            <a:off x="0" y="0"/>
            <a:ext cx="9144000" cy="6858000"/>
          </a:xfrm>
          <a:prstGeom prst="rect">
            <a:avLst/>
          </a:prstGeom>
          <a:ln w="12700">
            <a:miter lim="400000"/>
          </a:ln>
        </p:spPr>
      </p:pic>
      <p:pic>
        <p:nvPicPr>
          <p:cNvPr id="8" name="image3.jpg" descr="Z:\Pictures\logos\WJEC_Logo_RGB.jpg"/>
          <p:cNvPicPr/>
          <p:nvPr/>
        </p:nvPicPr>
        <p:blipFill>
          <a:blip r:embed="rId3">
            <a:extLst/>
          </a:blip>
          <a:stretch>
            <a:fillRect/>
          </a:stretch>
        </p:blipFill>
        <p:spPr>
          <a:xfrm>
            <a:off x="203200" y="5897562"/>
            <a:ext cx="736600" cy="735013"/>
          </a:xfrm>
          <a:prstGeom prst="rect">
            <a:avLst/>
          </a:prstGeom>
          <a:ln w="12700">
            <a:miter lim="400000"/>
          </a:ln>
        </p:spPr>
      </p:pic>
      <p:sp>
        <p:nvSpPr>
          <p:cNvPr id="9" name="Shape 9"/>
          <p:cNvSpPr>
            <a:spLocks noGrp="1"/>
          </p:cNvSpPr>
          <p:nvPr>
            <p:ph type="title"/>
          </p:nvPr>
        </p:nvSpPr>
        <p:spPr>
          <a:xfrm>
            <a:off x="685800" y="1844675"/>
            <a:ext cx="7772400" cy="2041525"/>
          </a:xfrm>
          <a:prstGeom prst="rect">
            <a:avLst/>
          </a:prstGeom>
        </p:spPr>
        <p:txBody>
          <a:bodyPr>
            <a:noAutofit/>
          </a:bodyPr>
          <a:lstStyle>
            <a:lvl1pPr algn="ctr">
              <a:defRPr sz="4400"/>
            </a:lvl1pPr>
          </a:lstStyle>
          <a:p>
            <a:pPr lvl="0">
              <a:defRPr sz="1800"/>
            </a:pPr>
            <a:r>
              <a:rPr sz="4400"/>
              <a:t>Click to edit Master title style</a:t>
            </a:r>
          </a:p>
        </p:txBody>
      </p:sp>
      <p:sp>
        <p:nvSpPr>
          <p:cNvPr id="10" name="Shape 10"/>
          <p:cNvSpPr>
            <a:spLocks noGrp="1"/>
          </p:cNvSpPr>
          <p:nvPr>
            <p:ph type="body" idx="1"/>
          </p:nvPr>
        </p:nvSpPr>
        <p:spPr>
          <a:xfrm>
            <a:off x="1371600" y="3886200"/>
            <a:ext cx="6400800" cy="2971800"/>
          </a:xfrm>
          <a:prstGeom prst="rect">
            <a:avLst/>
          </a:prstGeom>
        </p:spPr>
        <p:txBody>
          <a:bodyPr/>
          <a:lstStyle>
            <a:lvl1pPr marL="0" indent="0" algn="ctr">
              <a:buSzTx/>
              <a:buFontTx/>
              <a:buNone/>
              <a:defRPr>
                <a:solidFill>
                  <a:srgbClr val="888888"/>
                </a:solidFill>
              </a:defRPr>
            </a:lvl1pPr>
          </a:lstStyle>
          <a:p>
            <a:pPr lvl="0">
              <a:defRPr sz="1800">
                <a:solidFill>
                  <a:srgbClr val="000000"/>
                </a:solidFill>
              </a:defRPr>
            </a:pPr>
            <a:r>
              <a:rPr sz="3200">
                <a:solidFill>
                  <a:srgbClr val="888888"/>
                </a:solidFill>
              </a:rPr>
              <a:t>Click to edit Master subtitle style</a:t>
            </a:r>
          </a:p>
        </p:txBody>
      </p:sp>
      <p:sp>
        <p:nvSpPr>
          <p:cNvPr id="11" name="Shape 1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49" name="Shape 49"/>
          <p:cNvSpPr>
            <a:spLocks noGrp="1"/>
          </p:cNvSpPr>
          <p:nvPr>
            <p:ph type="title"/>
          </p:nvPr>
        </p:nvSpPr>
        <p:spPr>
          <a:xfrm>
            <a:off x="457200" y="0"/>
            <a:ext cx="3008314" cy="1435100"/>
          </a:xfrm>
          <a:prstGeom prst="rect">
            <a:avLst/>
          </a:prstGeom>
        </p:spPr>
        <p:txBody>
          <a:bodyPr anchor="b">
            <a:noAutofit/>
          </a:bodyPr>
          <a:lstStyle>
            <a:lvl1pPr algn="l">
              <a:defRPr sz="2000" b="1"/>
            </a:lvl1pPr>
          </a:lstStyle>
          <a:p>
            <a:pPr lvl="0">
              <a:defRPr sz="1800" b="0"/>
            </a:pPr>
            <a:r>
              <a:rPr sz="2000" b="1"/>
              <a:t>Click to edit Master title style</a:t>
            </a:r>
          </a:p>
        </p:txBody>
      </p:sp>
      <p:sp>
        <p:nvSpPr>
          <p:cNvPr id="50" name="Shape 50"/>
          <p:cNvSpPr>
            <a:spLocks noGrp="1"/>
          </p:cNvSpPr>
          <p:nvPr>
            <p:ph type="body" idx="1"/>
          </p:nvPr>
        </p:nvSpPr>
        <p:spPr>
          <a:xfrm>
            <a:off x="3575050" y="273050"/>
            <a:ext cx="5111750" cy="6584950"/>
          </a:xfrm>
          <a:prstGeom prst="rect">
            <a:avLst/>
          </a:prstGeom>
        </p:spPr>
        <p:txBody>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51" name="Shape 5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53" name="Shape 53"/>
          <p:cNvSpPr>
            <a:spLocks noGrp="1"/>
          </p:cNvSpPr>
          <p:nvPr>
            <p:ph type="title"/>
          </p:nvPr>
        </p:nvSpPr>
        <p:spPr>
          <a:xfrm>
            <a:off x="1792288" y="4800600"/>
            <a:ext cx="5486401" cy="566738"/>
          </a:xfrm>
          <a:prstGeom prst="rect">
            <a:avLst/>
          </a:prstGeom>
        </p:spPr>
        <p:txBody>
          <a:bodyPr anchor="b">
            <a:noAutofit/>
          </a:bodyPr>
          <a:lstStyle>
            <a:lvl1pPr algn="l">
              <a:defRPr sz="2000" b="1"/>
            </a:lvl1pPr>
          </a:lstStyle>
          <a:p>
            <a:pPr lvl="0">
              <a:defRPr sz="1800" b="0"/>
            </a:pPr>
            <a:r>
              <a:rPr sz="2000" b="1"/>
              <a:t>Click to edit Master title style</a:t>
            </a:r>
          </a:p>
        </p:txBody>
      </p:sp>
      <p:sp>
        <p:nvSpPr>
          <p:cNvPr id="54" name="Shape 54"/>
          <p:cNvSpPr>
            <a:spLocks noGrp="1"/>
          </p:cNvSpPr>
          <p:nvPr>
            <p:ph type="body" idx="1"/>
          </p:nvPr>
        </p:nvSpPr>
        <p:spPr>
          <a:xfrm>
            <a:off x="1792288" y="5367337"/>
            <a:ext cx="5486401" cy="804863"/>
          </a:xfrm>
          <a:prstGeom prst="rect">
            <a:avLst/>
          </a:prstGeom>
        </p:spPr>
        <p:txBody>
          <a:bodyPr/>
          <a:lstStyle>
            <a:lvl1pPr marL="0" indent="0">
              <a:spcBef>
                <a:spcPts val="300"/>
              </a:spcBef>
              <a:buSzTx/>
              <a:buFontTx/>
              <a:buNone/>
              <a:defRPr sz="1400"/>
            </a:lvl1pPr>
          </a:lstStyle>
          <a:p>
            <a:pPr lvl="0">
              <a:defRPr sz="1800"/>
            </a:pPr>
            <a:r>
              <a:rPr sz="1400"/>
              <a:t>Click to edit Master text styles</a:t>
            </a:r>
          </a:p>
        </p:txBody>
      </p:sp>
      <p:sp>
        <p:nvSpPr>
          <p:cNvPr id="55" name="Shape 5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57" name="Shape 57"/>
          <p:cNvSpPr>
            <a:spLocks noGrp="1"/>
          </p:cNvSpPr>
          <p:nvPr>
            <p:ph type="title"/>
          </p:nvPr>
        </p:nvSpPr>
        <p:spPr>
          <a:xfrm>
            <a:off x="1547812" y="0"/>
            <a:ext cx="7596188" cy="1187450"/>
          </a:xfrm>
          <a:prstGeom prst="rect">
            <a:avLst/>
          </a:prstGeom>
        </p:spPr>
        <p:txBody>
          <a:bodyPr>
            <a:noAutofit/>
          </a:bodyPr>
          <a:lstStyle>
            <a:lvl1pPr algn="ctr">
              <a:defRPr sz="4400"/>
            </a:lvl1pPr>
          </a:lstStyle>
          <a:p>
            <a:pPr lvl="0">
              <a:defRPr sz="1800"/>
            </a:pPr>
            <a:r>
              <a:rPr sz="4400"/>
              <a:t>Click to edit Master title style</a:t>
            </a:r>
          </a:p>
        </p:txBody>
      </p:sp>
      <p:sp>
        <p:nvSpPr>
          <p:cNvPr id="58" name="Shape 58"/>
          <p:cNvSpPr>
            <a:spLocks noGrp="1"/>
          </p:cNvSpPr>
          <p:nvPr>
            <p:ph type="body" idx="1"/>
          </p:nvPr>
        </p:nvSpPr>
        <p:spPr>
          <a:prstGeom prst="rect">
            <a:avLst/>
          </a:prstGeom>
        </p:spPr>
        <p:txBody>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59" name="Shape 5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61" name="Shape 61"/>
          <p:cNvSpPr>
            <a:spLocks noGrp="1"/>
          </p:cNvSpPr>
          <p:nvPr>
            <p:ph type="title"/>
          </p:nvPr>
        </p:nvSpPr>
        <p:spPr>
          <a:xfrm>
            <a:off x="6629400" y="0"/>
            <a:ext cx="2057400" cy="6400802"/>
          </a:xfrm>
          <a:prstGeom prst="rect">
            <a:avLst/>
          </a:prstGeom>
        </p:spPr>
        <p:txBody>
          <a:bodyPr>
            <a:noAutofit/>
          </a:bodyPr>
          <a:lstStyle>
            <a:lvl1pPr algn="ctr">
              <a:defRPr sz="4400"/>
            </a:lvl1pPr>
          </a:lstStyle>
          <a:p>
            <a:pPr lvl="0">
              <a:defRPr sz="1800"/>
            </a:pPr>
            <a:r>
              <a:rPr sz="4400"/>
              <a:t>Click to edit Master title style</a:t>
            </a:r>
          </a:p>
        </p:txBody>
      </p:sp>
      <p:sp>
        <p:nvSpPr>
          <p:cNvPr id="62" name="Shape 62"/>
          <p:cNvSpPr>
            <a:spLocks noGrp="1"/>
          </p:cNvSpPr>
          <p:nvPr>
            <p:ph type="body" idx="1"/>
          </p:nvPr>
        </p:nvSpPr>
        <p:spPr>
          <a:xfrm>
            <a:off x="457200" y="274638"/>
            <a:ext cx="6019800" cy="6583363"/>
          </a:xfrm>
          <a:prstGeom prst="rect">
            <a:avLst/>
          </a:prstGeom>
        </p:spPr>
        <p:txBody>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63" name="Shape 6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65" name="Shape 65"/>
          <p:cNvSpPr>
            <a:spLocks noGrp="1"/>
          </p:cNvSpPr>
          <p:nvPr>
            <p:ph type="body" idx="1"/>
          </p:nvPr>
        </p:nvSpPr>
        <p:spPr>
          <a:xfrm>
            <a:off x="368300" y="1044575"/>
            <a:ext cx="8418514" cy="1046163"/>
          </a:xfrm>
          <a:prstGeom prst="rect">
            <a:avLst/>
          </a:prstGeom>
        </p:spPr>
        <p:txBody>
          <a:bodyPr/>
          <a:lstStyle/>
          <a:p>
            <a:pPr marL="0" lvl="0" indent="0" defTabSz="457200">
              <a:spcBef>
                <a:spcPts val="0"/>
              </a:spcBef>
              <a:buSzTx/>
              <a:buFontTx/>
              <a:buNone/>
              <a:defRPr sz="1800"/>
            </a:pPr>
            <a:r>
              <a:rPr sz="3200">
                <a:solidFill>
                  <a:srgbClr val="E75306"/>
                </a:solidFill>
              </a:rPr>
              <a:t>Title 1</a:t>
            </a:r>
          </a:p>
          <a:p>
            <a:pPr marL="0" lvl="0" indent="0" defTabSz="457200">
              <a:spcBef>
                <a:spcPts val="0"/>
              </a:spcBef>
              <a:buSzTx/>
              <a:buFontTx/>
              <a:buNone/>
              <a:defRPr sz="1800"/>
            </a:pPr>
            <a:r>
              <a:rPr sz="3200">
                <a:solidFill>
                  <a:srgbClr val="E75306"/>
                </a:solidFill>
              </a:rPr>
              <a:t>Title 2</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3" name="Shape 13"/>
          <p:cNvSpPr>
            <a:spLocks noGrp="1"/>
          </p:cNvSpPr>
          <p:nvPr>
            <p:ph type="title"/>
          </p:nvPr>
        </p:nvSpPr>
        <p:spPr>
          <a:prstGeom prst="rect">
            <a:avLst/>
          </a:prstGeom>
        </p:spPr>
        <p:txBody>
          <a:bodyPr/>
          <a:lstStyle/>
          <a:p>
            <a:pPr lvl="0">
              <a:defRPr sz="1800"/>
            </a:pPr>
            <a:r>
              <a:rPr sz="3200"/>
              <a:t>Click to edit Master title style</a:t>
            </a:r>
          </a:p>
        </p:txBody>
      </p:sp>
      <p:sp>
        <p:nvSpPr>
          <p:cNvPr id="14" name="Shape 14"/>
          <p:cNvSpPr>
            <a:spLocks noGrp="1"/>
          </p:cNvSpPr>
          <p:nvPr>
            <p:ph type="body" idx="1"/>
          </p:nvPr>
        </p:nvSpPr>
        <p:spPr>
          <a:prstGeom prst="rect">
            <a:avLst/>
          </a:prstGeom>
        </p:spPr>
        <p:txBody>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15" name="Shape 1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17" name="Shape 17"/>
          <p:cNvSpPr/>
          <p:nvPr/>
        </p:nvSpPr>
        <p:spPr>
          <a:xfrm>
            <a:off x="179387" y="1341437"/>
            <a:ext cx="8785226" cy="5351464"/>
          </a:xfrm>
          <a:prstGeom prst="rect">
            <a:avLst/>
          </a:prstGeom>
          <a:solidFill>
            <a:srgbClr val="FFFFFF"/>
          </a:solidFill>
          <a:ln w="19050">
            <a:solidFill>
              <a:srgbClr val="3A5E8A"/>
            </a:solidFill>
          </a:ln>
          <a:effectLst>
            <a:outerShdw blurRad="50800" dist="38100" dir="2700000" rotWithShape="0">
              <a:srgbClr val="000000">
                <a:alpha val="40000"/>
              </a:srgbClr>
            </a:outerShdw>
          </a:effectLst>
        </p:spPr>
        <p:txBody>
          <a:bodyPr lIns="0" tIns="0" rIns="0" bIns="0" anchor="ctr"/>
          <a:lstStyle/>
          <a:p>
            <a:pPr lvl="0" algn="ctr">
              <a:defRPr>
                <a:solidFill>
                  <a:srgbClr val="FFFFFF"/>
                </a:solidFill>
              </a:defRPr>
            </a:pPr>
            <a:endParaRPr/>
          </a:p>
        </p:txBody>
      </p:sp>
      <p:pic>
        <p:nvPicPr>
          <p:cNvPr id="18" name="image4.png"/>
          <p:cNvPicPr/>
          <p:nvPr/>
        </p:nvPicPr>
        <p:blipFill>
          <a:blip r:embed="rId2">
            <a:extLst/>
          </a:blip>
          <a:stretch>
            <a:fillRect/>
          </a:stretch>
        </p:blipFill>
        <p:spPr>
          <a:xfrm>
            <a:off x="8426450" y="1844675"/>
            <a:ext cx="504825" cy="3328988"/>
          </a:xfrm>
          <a:prstGeom prst="rect">
            <a:avLst/>
          </a:prstGeom>
          <a:ln w="12700">
            <a:miter lim="400000"/>
          </a:ln>
        </p:spPr>
      </p:pic>
      <p:pic>
        <p:nvPicPr>
          <p:cNvPr id="19" name="image5.png"/>
          <p:cNvPicPr/>
          <p:nvPr/>
        </p:nvPicPr>
        <p:blipFill>
          <a:blip r:embed="rId3">
            <a:extLst/>
          </a:blip>
          <a:stretch>
            <a:fillRect/>
          </a:stretch>
        </p:blipFill>
        <p:spPr>
          <a:xfrm>
            <a:off x="7299325" y="1395412"/>
            <a:ext cx="1604963" cy="315913"/>
          </a:xfrm>
          <a:prstGeom prst="rect">
            <a:avLst/>
          </a:prstGeom>
          <a:ln w="12700">
            <a:miter lim="400000"/>
          </a:ln>
        </p:spPr>
      </p:pic>
      <p:sp>
        <p:nvSpPr>
          <p:cNvPr id="20" name="Shape 20"/>
          <p:cNvSpPr>
            <a:spLocks noGrp="1"/>
          </p:cNvSpPr>
          <p:nvPr>
            <p:ph type="title"/>
          </p:nvPr>
        </p:nvSpPr>
        <p:spPr>
          <a:xfrm>
            <a:off x="1547812" y="0"/>
            <a:ext cx="7596188" cy="1187450"/>
          </a:xfrm>
          <a:prstGeom prst="rect">
            <a:avLst/>
          </a:prstGeom>
        </p:spPr>
        <p:txBody>
          <a:bodyPr>
            <a:noAutofit/>
          </a:bodyPr>
          <a:lstStyle>
            <a:lvl1pPr algn="ctr">
              <a:defRPr sz="4400"/>
            </a:lvl1pPr>
          </a:lstStyle>
          <a:p>
            <a:pPr lvl="0">
              <a:defRPr sz="1800"/>
            </a:pPr>
            <a:r>
              <a:rPr sz="4400"/>
              <a:t>Click to edit Master title style</a:t>
            </a:r>
          </a:p>
        </p:txBody>
      </p:sp>
      <p:sp>
        <p:nvSpPr>
          <p:cNvPr id="21" name="Shape 2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1_Custom Layout">
    <p:spTree>
      <p:nvGrpSpPr>
        <p:cNvPr id="1" name=""/>
        <p:cNvGrpSpPr/>
        <p:nvPr/>
      </p:nvGrpSpPr>
      <p:grpSpPr>
        <a:xfrm>
          <a:off x="0" y="0"/>
          <a:ext cx="0" cy="0"/>
          <a:chOff x="0" y="0"/>
          <a:chExt cx="0" cy="0"/>
        </a:xfrm>
      </p:grpSpPr>
      <p:sp>
        <p:nvSpPr>
          <p:cNvPr id="23" name="Shape 23"/>
          <p:cNvSpPr/>
          <p:nvPr/>
        </p:nvSpPr>
        <p:spPr>
          <a:xfrm>
            <a:off x="179387" y="1341437"/>
            <a:ext cx="8785226" cy="5351464"/>
          </a:xfrm>
          <a:prstGeom prst="rect">
            <a:avLst/>
          </a:prstGeom>
          <a:solidFill>
            <a:srgbClr val="FFFFFF"/>
          </a:solidFill>
          <a:ln w="19050">
            <a:solidFill>
              <a:srgbClr val="3A5E8A"/>
            </a:solidFill>
          </a:ln>
          <a:effectLst>
            <a:outerShdw blurRad="50800" dist="38100" dir="2700000" rotWithShape="0">
              <a:srgbClr val="000000">
                <a:alpha val="40000"/>
              </a:srgbClr>
            </a:outerShdw>
          </a:effectLst>
        </p:spPr>
        <p:txBody>
          <a:bodyPr lIns="0" tIns="0" rIns="0" bIns="0" anchor="ctr"/>
          <a:lstStyle/>
          <a:p>
            <a:pPr lvl="0" algn="ctr">
              <a:defRPr>
                <a:solidFill>
                  <a:srgbClr val="FFFFFF"/>
                </a:solidFill>
              </a:defRPr>
            </a:pPr>
            <a:endParaRPr/>
          </a:p>
        </p:txBody>
      </p:sp>
      <p:pic>
        <p:nvPicPr>
          <p:cNvPr id="24" name="image4.png"/>
          <p:cNvPicPr/>
          <p:nvPr/>
        </p:nvPicPr>
        <p:blipFill>
          <a:blip r:embed="rId2">
            <a:extLst/>
          </a:blip>
          <a:stretch>
            <a:fillRect/>
          </a:stretch>
        </p:blipFill>
        <p:spPr>
          <a:xfrm>
            <a:off x="8426450" y="1844675"/>
            <a:ext cx="504825" cy="3328988"/>
          </a:xfrm>
          <a:prstGeom prst="rect">
            <a:avLst/>
          </a:prstGeom>
          <a:ln w="12700">
            <a:miter lim="400000"/>
          </a:ln>
        </p:spPr>
      </p:pic>
      <p:pic>
        <p:nvPicPr>
          <p:cNvPr id="25" name="image5.png"/>
          <p:cNvPicPr/>
          <p:nvPr/>
        </p:nvPicPr>
        <p:blipFill>
          <a:blip r:embed="rId3">
            <a:extLst/>
          </a:blip>
          <a:stretch>
            <a:fillRect/>
          </a:stretch>
        </p:blipFill>
        <p:spPr>
          <a:xfrm>
            <a:off x="7299325" y="1395412"/>
            <a:ext cx="1604963" cy="315913"/>
          </a:xfrm>
          <a:prstGeom prst="rect">
            <a:avLst/>
          </a:prstGeom>
          <a:ln w="12700">
            <a:miter lim="400000"/>
          </a:ln>
        </p:spPr>
      </p:pic>
      <p:pic>
        <p:nvPicPr>
          <p:cNvPr id="26" name="image6.png"/>
          <p:cNvPicPr/>
          <p:nvPr/>
        </p:nvPicPr>
        <p:blipFill>
          <a:blip r:embed="rId4">
            <a:extLst/>
          </a:blip>
          <a:stretch>
            <a:fillRect/>
          </a:stretch>
        </p:blipFill>
        <p:spPr>
          <a:xfrm>
            <a:off x="4859337" y="5732462"/>
            <a:ext cx="3954463" cy="750888"/>
          </a:xfrm>
          <a:prstGeom prst="rect">
            <a:avLst/>
          </a:prstGeom>
          <a:ln w="12700">
            <a:miter lim="400000"/>
          </a:ln>
        </p:spPr>
      </p:pic>
      <p:pic>
        <p:nvPicPr>
          <p:cNvPr id="27" name="image7.png"/>
          <p:cNvPicPr/>
          <p:nvPr/>
        </p:nvPicPr>
        <p:blipFill>
          <a:blip r:embed="rId5">
            <a:extLst/>
          </a:blip>
          <a:stretch>
            <a:fillRect/>
          </a:stretch>
        </p:blipFill>
        <p:spPr>
          <a:xfrm>
            <a:off x="323850" y="1905000"/>
            <a:ext cx="4376738" cy="4724400"/>
          </a:xfrm>
          <a:prstGeom prst="rect">
            <a:avLst/>
          </a:prstGeom>
          <a:ln w="12700">
            <a:miter lim="400000"/>
          </a:ln>
        </p:spPr>
      </p:pic>
      <p:sp>
        <p:nvSpPr>
          <p:cNvPr id="28" name="Shape 28"/>
          <p:cNvSpPr/>
          <p:nvPr/>
        </p:nvSpPr>
        <p:spPr>
          <a:xfrm>
            <a:off x="198437" y="1341437"/>
            <a:ext cx="6389689" cy="61736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a:latin typeface="Arial"/>
                <a:ea typeface="Arial"/>
                <a:cs typeface="Arial"/>
                <a:sym typeface="Arial"/>
              </a:rPr>
              <a:t>MATHEMATEG - LLINOL || PAPUR 1 SYLFAENOL (03)</a:t>
            </a:r>
            <a:br>
              <a:rPr>
                <a:latin typeface="Arial"/>
                <a:ea typeface="Arial"/>
                <a:cs typeface="Arial"/>
                <a:sym typeface="Arial"/>
              </a:rPr>
            </a:br>
            <a:r>
              <a:rPr>
                <a:latin typeface="Arial"/>
                <a:ea typeface="Arial"/>
                <a:cs typeface="Arial"/>
                <a:sym typeface="Arial"/>
              </a:rPr>
              <a:t>TGAU Tachwedd - 2012</a:t>
            </a:r>
          </a:p>
        </p:txBody>
      </p:sp>
      <p:sp>
        <p:nvSpPr>
          <p:cNvPr id="29" name="Shape 29"/>
          <p:cNvSpPr>
            <a:spLocks noGrp="1"/>
          </p:cNvSpPr>
          <p:nvPr>
            <p:ph type="title"/>
          </p:nvPr>
        </p:nvSpPr>
        <p:spPr>
          <a:xfrm>
            <a:off x="1547812" y="0"/>
            <a:ext cx="7596188" cy="1187450"/>
          </a:xfrm>
          <a:prstGeom prst="rect">
            <a:avLst/>
          </a:prstGeom>
        </p:spPr>
        <p:txBody>
          <a:bodyPr>
            <a:noAutofit/>
          </a:bodyPr>
          <a:lstStyle>
            <a:lvl1pPr algn="ctr">
              <a:defRPr sz="4400"/>
            </a:lvl1pPr>
          </a:lstStyle>
          <a:p>
            <a:pPr lvl="0">
              <a:defRPr sz="1800"/>
            </a:pPr>
            <a:r>
              <a:rPr sz="4400"/>
              <a:t>Click to edit Master title style</a:t>
            </a:r>
          </a:p>
        </p:txBody>
      </p:sp>
      <p:sp>
        <p:nvSpPr>
          <p:cNvPr id="30" name="Shape 3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2" name="Shape 32"/>
          <p:cNvSpPr>
            <a:spLocks noGrp="1"/>
          </p:cNvSpPr>
          <p:nvPr>
            <p:ph type="title"/>
          </p:nvPr>
        </p:nvSpPr>
        <p:spPr>
          <a:xfrm>
            <a:off x="722312" y="4406900"/>
            <a:ext cx="7772401" cy="1362075"/>
          </a:xfrm>
          <a:prstGeom prst="rect">
            <a:avLst/>
          </a:prstGeom>
        </p:spPr>
        <p:txBody>
          <a:bodyPr anchor="t">
            <a:noAutofit/>
          </a:bodyPr>
          <a:lstStyle>
            <a:lvl1pPr algn="l">
              <a:defRPr sz="4000" b="1" cap="all"/>
            </a:lvl1pPr>
          </a:lstStyle>
          <a:p>
            <a:pPr lvl="0">
              <a:defRPr sz="1800" b="0" cap="none"/>
            </a:pPr>
            <a:r>
              <a:rPr sz="4000" b="1" cap="all"/>
              <a:t>Click to edit Master title style</a:t>
            </a:r>
          </a:p>
        </p:txBody>
      </p:sp>
      <p:sp>
        <p:nvSpPr>
          <p:cNvPr id="33" name="Shape 33"/>
          <p:cNvSpPr>
            <a:spLocks noGrp="1"/>
          </p:cNvSpPr>
          <p:nvPr>
            <p:ph type="body"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stStyle>
          <a:p>
            <a:pPr lvl="0">
              <a:defRPr sz="1800">
                <a:solidFill>
                  <a:srgbClr val="000000"/>
                </a:solidFill>
              </a:defRPr>
            </a:pPr>
            <a:r>
              <a:rPr sz="2000">
                <a:solidFill>
                  <a:srgbClr val="888888"/>
                </a:solidFill>
              </a:rPr>
              <a:t>Click to edit Master text styles</a:t>
            </a:r>
          </a:p>
        </p:txBody>
      </p:sp>
      <p:sp>
        <p:nvSpPr>
          <p:cNvPr id="34" name="Shape 3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6" name="Shape 36"/>
          <p:cNvSpPr>
            <a:spLocks noGrp="1"/>
          </p:cNvSpPr>
          <p:nvPr>
            <p:ph type="title"/>
          </p:nvPr>
        </p:nvSpPr>
        <p:spPr>
          <a:xfrm>
            <a:off x="1547812" y="0"/>
            <a:ext cx="7596188" cy="1187450"/>
          </a:xfrm>
          <a:prstGeom prst="rect">
            <a:avLst/>
          </a:prstGeom>
        </p:spPr>
        <p:txBody>
          <a:bodyPr>
            <a:noAutofit/>
          </a:bodyPr>
          <a:lstStyle>
            <a:lvl1pPr algn="ctr">
              <a:defRPr sz="4400"/>
            </a:lvl1pPr>
          </a:lstStyle>
          <a:p>
            <a:pPr lvl="0">
              <a:defRPr sz="1800"/>
            </a:pPr>
            <a:r>
              <a:rPr sz="4400"/>
              <a:t>Click to edit Master title style</a:t>
            </a:r>
          </a:p>
        </p:txBody>
      </p:sp>
      <p:sp>
        <p:nvSpPr>
          <p:cNvPr id="37" name="Shape 37"/>
          <p:cNvSpPr>
            <a:spLocks noGrp="1"/>
          </p:cNvSpPr>
          <p:nvPr>
            <p:ph type="body"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Click to edit Master text styles</a:t>
            </a:r>
          </a:p>
          <a:p>
            <a:pPr lvl="1">
              <a:defRPr sz="1800"/>
            </a:pPr>
            <a:r>
              <a:rPr sz="2800"/>
              <a:t>Second level</a:t>
            </a:r>
          </a:p>
          <a:p>
            <a:pPr lvl="2">
              <a:defRPr sz="1800"/>
            </a:pPr>
            <a:r>
              <a:rPr sz="2800"/>
              <a:t>Third level</a:t>
            </a:r>
          </a:p>
          <a:p>
            <a:pPr lvl="3">
              <a:defRPr sz="1800"/>
            </a:pPr>
            <a:r>
              <a:rPr sz="2800"/>
              <a:t>Fourth level</a:t>
            </a:r>
          </a:p>
          <a:p>
            <a:pPr lvl="4">
              <a:defRPr sz="1800"/>
            </a:pPr>
            <a:r>
              <a:rPr sz="2800"/>
              <a:t>Fifth level</a:t>
            </a:r>
          </a:p>
        </p:txBody>
      </p:sp>
      <p:sp>
        <p:nvSpPr>
          <p:cNvPr id="38" name="Shape 3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0" name="Shape 40"/>
          <p:cNvSpPr>
            <a:spLocks noGrp="1"/>
          </p:cNvSpPr>
          <p:nvPr>
            <p:ph type="title"/>
          </p:nvPr>
        </p:nvSpPr>
        <p:spPr>
          <a:xfrm>
            <a:off x="1547812" y="16946"/>
            <a:ext cx="7596188" cy="1153558"/>
          </a:xfrm>
          <a:prstGeom prst="rect">
            <a:avLst/>
          </a:prstGeom>
        </p:spPr>
        <p:txBody>
          <a:bodyPr>
            <a:noAutofit/>
          </a:bodyPr>
          <a:lstStyle>
            <a:lvl1pPr algn="ctr">
              <a:defRPr sz="4400"/>
            </a:lvl1pPr>
          </a:lstStyle>
          <a:p>
            <a:pPr lvl="0">
              <a:defRPr sz="1800"/>
            </a:pPr>
            <a:r>
              <a:rPr sz="4400"/>
              <a:t>Click to edit Master title style</a:t>
            </a:r>
          </a:p>
        </p:txBody>
      </p:sp>
      <p:sp>
        <p:nvSpPr>
          <p:cNvPr id="41" name="Shape 41"/>
          <p:cNvSpPr>
            <a:spLocks noGrp="1"/>
          </p:cNvSpPr>
          <p:nvPr>
            <p:ph type="body" idx="1"/>
          </p:nvPr>
        </p:nvSpPr>
        <p:spPr>
          <a:xfrm>
            <a:off x="457200" y="1170503"/>
            <a:ext cx="4040188" cy="1004372"/>
          </a:xfrm>
          <a:prstGeom prst="rect">
            <a:avLst/>
          </a:prstGeom>
        </p:spPr>
        <p:txBody>
          <a:bodyPr anchor="b"/>
          <a:lstStyle>
            <a:lvl1pPr marL="0" indent="0">
              <a:spcBef>
                <a:spcPts val="500"/>
              </a:spcBef>
              <a:buSzTx/>
              <a:buFontTx/>
              <a:buNone/>
              <a:defRPr sz="2400" b="1"/>
            </a:lvl1pPr>
          </a:lstStyle>
          <a:p>
            <a:pPr lvl="0">
              <a:defRPr sz="1800" b="0"/>
            </a:pPr>
            <a:r>
              <a:rPr sz="2400" b="1"/>
              <a:t>Click to edit Master text styles</a:t>
            </a:r>
          </a:p>
        </p:txBody>
      </p:sp>
      <p:sp>
        <p:nvSpPr>
          <p:cNvPr id="42" name="Shape 4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4" name="Shape 44"/>
          <p:cNvSpPr>
            <a:spLocks noGrp="1"/>
          </p:cNvSpPr>
          <p:nvPr>
            <p:ph type="title"/>
          </p:nvPr>
        </p:nvSpPr>
        <p:spPr>
          <a:xfrm>
            <a:off x="1547812" y="0"/>
            <a:ext cx="7596188" cy="1187450"/>
          </a:xfrm>
          <a:prstGeom prst="rect">
            <a:avLst/>
          </a:prstGeom>
        </p:spPr>
        <p:txBody>
          <a:bodyPr>
            <a:noAutofit/>
          </a:bodyPr>
          <a:lstStyle>
            <a:lvl1pPr algn="ctr">
              <a:defRPr sz="4400"/>
            </a:lvl1pPr>
          </a:lstStyle>
          <a:p>
            <a:pPr lvl="0">
              <a:defRPr sz="1800"/>
            </a:pPr>
            <a:r>
              <a:rPr sz="4400"/>
              <a:t>Click to edit Master title style</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7" name="Shape 4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png" descr="Y:\Tools and Systems\Educational Support\Marketing and Communications\Jay\Banners\Power Point\EDUQAS-POWERPOINTheader.png"/>
          <p:cNvPicPr/>
          <p:nvPr/>
        </p:nvPicPr>
        <p:blipFill>
          <a:blip r:embed="rId16">
            <a:extLst/>
          </a:blip>
          <a:stretch>
            <a:fillRect/>
          </a:stretch>
        </p:blipFill>
        <p:spPr>
          <a:xfrm>
            <a:off x="0" y="0"/>
            <a:ext cx="9144000" cy="1309688"/>
          </a:xfrm>
          <a:prstGeom prst="rect">
            <a:avLst/>
          </a:prstGeom>
          <a:ln w="12700">
            <a:miter lim="400000"/>
          </a:ln>
        </p:spPr>
      </p:pic>
      <p:sp>
        <p:nvSpPr>
          <p:cNvPr id="3" name="Shape 3"/>
          <p:cNvSpPr>
            <a:spLocks noGrp="1"/>
          </p:cNvSpPr>
          <p:nvPr>
            <p:ph type="title"/>
          </p:nvPr>
        </p:nvSpPr>
        <p:spPr>
          <a:xfrm>
            <a:off x="1475655" y="0"/>
            <a:ext cx="7668346" cy="1187069"/>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pPr lvl="0">
              <a:defRPr sz="1800"/>
            </a:pPr>
            <a:r>
              <a:rPr sz="3200"/>
              <a:t>Click to edit Master title style</a:t>
            </a:r>
          </a:p>
        </p:txBody>
      </p:sp>
      <p:sp>
        <p:nvSpPr>
          <p:cNvPr id="4" name="Shape 4"/>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5" name="Shape 5"/>
          <p:cNvSpPr>
            <a:spLocks noGrp="1"/>
          </p:cNvSpPr>
          <p:nvPr>
            <p:ph type="sldNum" sz="quarter" idx="2"/>
          </p:nvPr>
        </p:nvSpPr>
        <p:spPr>
          <a:xfrm>
            <a:off x="6553200" y="6404292"/>
            <a:ext cx="2133600" cy="269241"/>
          </a:xfrm>
          <a:prstGeom prst="rect">
            <a:avLst/>
          </a:prstGeom>
          <a:ln w="12700">
            <a:miter lim="400000"/>
          </a:ln>
        </p:spPr>
        <p:txBody>
          <a:bodyPr lIns="45719" rIns="45719" anchor="ctr">
            <a:spAutoFit/>
          </a:bodyPr>
          <a:lstStyle>
            <a:lvl1pPr algn="r">
              <a:defRPr sz="1200">
                <a:solidFill>
                  <a:srgbClr val="888888"/>
                </a:solidFil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algn="r">
        <a:defRPr sz="3200">
          <a:latin typeface="Calibri"/>
          <a:ea typeface="Calibri"/>
          <a:cs typeface="Calibri"/>
          <a:sym typeface="Calibri"/>
        </a:defRPr>
      </a:lvl1pPr>
      <a:lvl2pPr algn="r">
        <a:defRPr sz="3200">
          <a:latin typeface="Calibri"/>
          <a:ea typeface="Calibri"/>
          <a:cs typeface="Calibri"/>
          <a:sym typeface="Calibri"/>
        </a:defRPr>
      </a:lvl2pPr>
      <a:lvl3pPr algn="r">
        <a:defRPr sz="3200">
          <a:latin typeface="Calibri"/>
          <a:ea typeface="Calibri"/>
          <a:cs typeface="Calibri"/>
          <a:sym typeface="Calibri"/>
        </a:defRPr>
      </a:lvl3pPr>
      <a:lvl4pPr algn="r">
        <a:defRPr sz="3200">
          <a:latin typeface="Calibri"/>
          <a:ea typeface="Calibri"/>
          <a:cs typeface="Calibri"/>
          <a:sym typeface="Calibri"/>
        </a:defRPr>
      </a:lvl4pPr>
      <a:lvl5pPr algn="r">
        <a:defRPr sz="3200">
          <a:latin typeface="Calibri"/>
          <a:ea typeface="Calibri"/>
          <a:cs typeface="Calibri"/>
          <a:sym typeface="Calibri"/>
        </a:defRPr>
      </a:lvl5pPr>
      <a:lvl6pPr indent="457200" algn="r">
        <a:defRPr sz="3200">
          <a:latin typeface="Calibri"/>
          <a:ea typeface="Calibri"/>
          <a:cs typeface="Calibri"/>
          <a:sym typeface="Calibri"/>
        </a:defRPr>
      </a:lvl6pPr>
      <a:lvl7pPr indent="914400" algn="r">
        <a:defRPr sz="3200">
          <a:latin typeface="Calibri"/>
          <a:ea typeface="Calibri"/>
          <a:cs typeface="Calibri"/>
          <a:sym typeface="Calibri"/>
        </a:defRPr>
      </a:lvl7pPr>
      <a:lvl8pPr indent="1371600" algn="r">
        <a:defRPr sz="3200">
          <a:latin typeface="Calibri"/>
          <a:ea typeface="Calibri"/>
          <a:cs typeface="Calibri"/>
          <a:sym typeface="Calibri"/>
        </a:defRPr>
      </a:lvl8pPr>
      <a:lvl9pPr indent="1828800" algn="r">
        <a:defRPr sz="3200">
          <a:latin typeface="Calibri"/>
          <a:ea typeface="Calibri"/>
          <a:cs typeface="Calibri"/>
          <a:sym typeface="Calibri"/>
        </a:defRPr>
      </a:lvl9pPr>
    </p:titleStyle>
    <p:body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indent="2286000" algn="r">
        <a:defRPr sz="1200">
          <a:solidFill>
            <a:schemeClr val="tx1"/>
          </a:solidFill>
          <a:latin typeface="+mn-lt"/>
          <a:ea typeface="+mn-ea"/>
          <a:cs typeface="+mn-cs"/>
          <a:sym typeface="Calibri"/>
        </a:defRPr>
      </a:lvl6pPr>
      <a:lvl7pPr indent="2743200" algn="r">
        <a:defRPr sz="1200">
          <a:solidFill>
            <a:schemeClr val="tx1"/>
          </a:solidFill>
          <a:latin typeface="+mn-lt"/>
          <a:ea typeface="+mn-ea"/>
          <a:cs typeface="+mn-cs"/>
          <a:sym typeface="Calibri"/>
        </a:defRPr>
      </a:lvl7pPr>
      <a:lvl8pPr indent="3200400" algn="r">
        <a:defRPr sz="1200">
          <a:solidFill>
            <a:schemeClr val="tx1"/>
          </a:solidFill>
          <a:latin typeface="+mn-lt"/>
          <a:ea typeface="+mn-ea"/>
          <a:cs typeface="+mn-cs"/>
          <a:sym typeface="Calibri"/>
        </a:defRPr>
      </a:lvl8pPr>
      <a:lvl9pPr indent="3657600"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www.coursera.org/learn/historical-fiction/lecture/RCDcg/the-global-reach-of-the-historical-fiction-genre" TargetMode="External"/><Relationship Id="rId2" Type="http://schemas.openxmlformats.org/officeDocument/2006/relationships/hyperlink" Target="https://www.youtube.com/user/britishlibrary/playlists" TargetMode="External"/><Relationship Id="rId1" Type="http://schemas.openxmlformats.org/officeDocument/2006/relationships/slideLayout" Target="../slideLayouts/slideLayout9.xml"/><Relationship Id="rId5" Type="http://schemas.openxmlformats.org/officeDocument/2006/relationships/hyperlink" Target="https://www.youtube.com/watch?v=fdgDoT8LJaM&amp;t=9s" TargetMode="External"/><Relationship Id="rId4" Type="http://schemas.openxmlformats.org/officeDocument/2006/relationships/hyperlink" Target="https://itunes.apple.com/gb/podcast/geeks-guide-to-galaxy-science-fiction-interviews-sci/id395738416?mt=2"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p:nvPr/>
        </p:nvSpPr>
        <p:spPr>
          <a:xfrm>
            <a:off x="107504" y="260648"/>
            <a:ext cx="8928991" cy="275767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defTabSz="457200">
              <a:lnSpc>
                <a:spcPct val="80000"/>
              </a:lnSpc>
              <a:defRPr sz="3900" spc="-30">
                <a:solidFill>
                  <a:srgbClr val="FFFFFF"/>
                </a:solidFill>
                <a:latin typeface="Gotham Rounded Book"/>
                <a:ea typeface="Gotham Rounded Book"/>
                <a:cs typeface="Gotham Rounded Book"/>
                <a:sym typeface="Gotham Rounded Book"/>
              </a:defRPr>
            </a:lvl1pPr>
          </a:lstStyle>
          <a:p>
            <a:pPr eaLnBrk="0" fontAlgn="base" hangingPunct="0">
              <a:spcBef>
                <a:spcPct val="0"/>
              </a:spcBef>
              <a:spcAft>
                <a:spcPct val="0"/>
              </a:spcAft>
              <a:defRPr/>
            </a:pPr>
            <a:r>
              <a:rPr lang="en-GB" sz="3600" cap="all" dirty="0">
                <a:solidFill>
                  <a:prstClr val="white"/>
                </a:solidFill>
                <a:ea typeface="Times New Roman"/>
                <a:cs typeface="Times New Roman"/>
              </a:rPr>
              <a:t>WJEC </a:t>
            </a:r>
            <a:r>
              <a:rPr lang="en-GB" sz="3600" cap="all" dirty="0" err="1">
                <a:solidFill>
                  <a:prstClr val="white"/>
                </a:solidFill>
                <a:ea typeface="Times New Roman"/>
                <a:cs typeface="Times New Roman"/>
              </a:rPr>
              <a:t>Eduqas</a:t>
            </a:r>
            <a:endParaRPr lang="en-GB" sz="3600" cap="all" dirty="0">
              <a:solidFill>
                <a:prstClr val="white"/>
              </a:solidFill>
              <a:ea typeface="Times New Roman"/>
              <a:cs typeface="Times New Roman"/>
            </a:endParaRPr>
          </a:p>
          <a:p>
            <a:pPr eaLnBrk="0" fontAlgn="base" hangingPunct="0">
              <a:spcBef>
                <a:spcPct val="0"/>
              </a:spcBef>
              <a:spcAft>
                <a:spcPct val="0"/>
              </a:spcAft>
              <a:defRPr/>
            </a:pPr>
            <a:r>
              <a:rPr lang="en-GB" sz="3600" cap="all" dirty="0">
                <a:solidFill>
                  <a:prstClr val="white"/>
                </a:solidFill>
                <a:ea typeface="Times New Roman"/>
                <a:cs typeface="Times New Roman"/>
              </a:rPr>
              <a:t>A Level English Language and literature </a:t>
            </a:r>
          </a:p>
          <a:p>
            <a:pPr eaLnBrk="0" fontAlgn="base" hangingPunct="0">
              <a:spcBef>
                <a:spcPct val="0"/>
              </a:spcBef>
              <a:spcAft>
                <a:spcPct val="0"/>
              </a:spcAft>
              <a:defRPr/>
            </a:pPr>
            <a:r>
              <a:rPr lang="en-GB" sz="3600" cap="all" dirty="0">
                <a:solidFill>
                  <a:prstClr val="white"/>
                </a:solidFill>
                <a:ea typeface="Times New Roman"/>
                <a:cs typeface="Times New Roman"/>
              </a:rPr>
              <a:t>CPD Autumn 2017</a:t>
            </a:r>
          </a:p>
          <a:p>
            <a:pPr eaLnBrk="0" fontAlgn="base" hangingPunct="0">
              <a:spcBef>
                <a:spcPct val="0"/>
              </a:spcBef>
              <a:spcAft>
                <a:spcPct val="0"/>
              </a:spcAft>
              <a:defRPr/>
            </a:pPr>
            <a:endParaRPr lang="en-GB" sz="4000" cap="all" dirty="0">
              <a:solidFill>
                <a:prstClr val="white"/>
              </a:solidFill>
              <a:ea typeface="Times New Roman"/>
              <a:cs typeface="Times New Roman"/>
            </a:endParaRPr>
          </a:p>
          <a:p>
            <a:pPr eaLnBrk="0" fontAlgn="base" hangingPunct="0">
              <a:spcBef>
                <a:spcPct val="0"/>
              </a:spcBef>
              <a:spcAft>
                <a:spcPct val="0"/>
              </a:spcAft>
              <a:defRPr/>
            </a:pPr>
            <a:r>
              <a:rPr lang="en-GB" sz="4000" cap="all" dirty="0">
                <a:solidFill>
                  <a:prstClr val="white"/>
                </a:solidFill>
                <a:ea typeface="Times New Roman"/>
                <a:cs typeface="Times New Roman"/>
              </a:rPr>
              <a:t>Component </a:t>
            </a:r>
            <a:r>
              <a:rPr lang="en-GB" sz="4000" cap="all" dirty="0" smtClean="0">
                <a:solidFill>
                  <a:prstClr val="white"/>
                </a:solidFill>
                <a:ea typeface="Times New Roman"/>
                <a:cs typeface="Times New Roman"/>
              </a:rPr>
              <a:t>4: NEA</a:t>
            </a:r>
            <a:endParaRPr lang="en-GB" sz="4000" cap="all" dirty="0">
              <a:solidFill>
                <a:prstClr val="white"/>
              </a:solidFill>
              <a:ea typeface="Times New Roman"/>
              <a:cs typeface="Times New Roman"/>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10</a:t>
            </a:fld>
            <a:endParaRPr sz="1200">
              <a:solidFill>
                <a:srgbClr val="888888"/>
              </a:solidFill>
            </a:endParaRPr>
          </a:p>
        </p:txBody>
      </p:sp>
      <p:sp>
        <p:nvSpPr>
          <p:cNvPr id="106" name="Shape 106"/>
          <p:cNvSpPr>
            <a:spLocks noGrp="1"/>
          </p:cNvSpPr>
          <p:nvPr>
            <p:ph type="body" idx="4294967295"/>
          </p:nvPr>
        </p:nvSpPr>
        <p:spPr>
          <a:xfrm>
            <a:off x="362742" y="1196752"/>
            <a:ext cx="8418515" cy="1265239"/>
          </a:xfrm>
          <a:prstGeom prst="rect">
            <a:avLst/>
          </a:prstGeom>
        </p:spPr>
        <p:txBody>
          <a:bodyPr lIns="0" tIns="0" rIns="0" bIns="0">
            <a:normAutofit/>
          </a:bodyPr>
          <a:lstStyle/>
          <a:p>
            <a:pPr marL="0" lvl="0" indent="0" defTabSz="411479">
              <a:spcBef>
                <a:spcPts val="600"/>
              </a:spcBef>
              <a:buSzTx/>
              <a:buFontTx/>
              <a:buNone/>
              <a:defRPr sz="1800"/>
            </a:pPr>
            <a:r>
              <a:rPr sz="3700" dirty="0">
                <a:solidFill>
                  <a:srgbClr val="DD551F"/>
                </a:solidFill>
                <a:latin typeface="Arial"/>
                <a:ea typeface="Arial"/>
                <a:cs typeface="Arial"/>
                <a:sym typeface="Arial"/>
              </a:rPr>
              <a:t>Key Issues from the Moderator Report </a:t>
            </a:r>
          </a:p>
          <a:p>
            <a:pPr marL="0" lvl="0" indent="0" defTabSz="411479">
              <a:spcBef>
                <a:spcPts val="600"/>
              </a:spcBef>
              <a:buSzTx/>
              <a:buFontTx/>
              <a:buNone/>
              <a:defRPr sz="1800"/>
            </a:pPr>
            <a:r>
              <a:rPr sz="3700" dirty="0">
                <a:solidFill>
                  <a:srgbClr val="DD551F"/>
                </a:solidFill>
                <a:latin typeface="Arial"/>
                <a:ea typeface="Arial"/>
                <a:cs typeface="Arial"/>
                <a:sym typeface="Arial"/>
              </a:rPr>
              <a:t>					Creative Writing</a:t>
            </a:r>
          </a:p>
        </p:txBody>
      </p:sp>
      <p:sp>
        <p:nvSpPr>
          <p:cNvPr id="107" name="Shape 107"/>
          <p:cNvSpPr/>
          <p:nvPr/>
        </p:nvSpPr>
        <p:spPr>
          <a:xfrm>
            <a:off x="261863" y="2750583"/>
            <a:ext cx="8620274" cy="34036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436700" lvl="0" indent="-436700" defTabSz="457200">
              <a:buSzPct val="100000"/>
              <a:buFont typeface="Helvetica"/>
              <a:buChar char="•"/>
            </a:pPr>
            <a:r>
              <a:rPr sz="2800">
                <a:uFill>
                  <a:solidFill/>
                </a:uFill>
                <a:latin typeface="+mn-lt"/>
                <a:ea typeface="+mn-ea"/>
                <a:cs typeface="+mn-cs"/>
                <a:sym typeface="Helvetica"/>
              </a:rPr>
              <a:t>First person narrative or monologue? Editorial or review?  Make sure the task fits the concept and the candidate</a:t>
            </a:r>
            <a:endParaRPr sz="2800">
              <a:uFill>
                <a:solidFill/>
              </a:uFill>
            </a:endParaRPr>
          </a:p>
          <a:p>
            <a:pPr lvl="0" defTabSz="457200"/>
            <a:endParaRPr sz="2800">
              <a:uFill>
                <a:solidFill/>
              </a:uFill>
            </a:endParaRPr>
          </a:p>
          <a:p>
            <a:pPr marL="436700" lvl="0" indent="-436700" defTabSz="457200">
              <a:buSzPct val="100000"/>
              <a:buFont typeface="Helvetica"/>
              <a:buChar char="•"/>
            </a:pPr>
            <a:r>
              <a:rPr sz="2800">
                <a:uFill>
                  <a:solidFill/>
                </a:uFill>
                <a:latin typeface="+mn-lt"/>
                <a:ea typeface="+mn-ea"/>
                <a:cs typeface="+mn-cs"/>
                <a:sym typeface="Helvetica"/>
              </a:rPr>
              <a:t>Candidates could include a brief text descriptor to provide clarification for the link to the genre study</a:t>
            </a:r>
            <a:endParaRPr sz="2800">
              <a:uFill>
                <a:solidFill/>
              </a:uFill>
            </a:endParaRPr>
          </a:p>
          <a:p>
            <a:pPr lvl="0" defTabSz="457200"/>
            <a:endParaRPr sz="2800">
              <a:uFill>
                <a:solidFill/>
              </a:uFill>
            </a:endParaRPr>
          </a:p>
          <a:p>
            <a:pPr marL="436700" lvl="0" indent="-436700" defTabSz="457200">
              <a:buSzPct val="100000"/>
              <a:buFont typeface="Helvetica"/>
              <a:buChar char="•"/>
            </a:pPr>
            <a:r>
              <a:rPr sz="2800">
                <a:uFill>
                  <a:solidFill/>
                </a:uFill>
                <a:latin typeface="+mn-lt"/>
                <a:ea typeface="+mn-ea"/>
                <a:cs typeface="+mn-cs"/>
                <a:sym typeface="Helvetica"/>
              </a:rPr>
              <a:t>Proof reading</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11</a:t>
            </a:fld>
            <a:endParaRPr sz="1200">
              <a:solidFill>
                <a:srgbClr val="888888"/>
              </a:solidFill>
            </a:endParaRPr>
          </a:p>
        </p:txBody>
      </p:sp>
      <p:sp>
        <p:nvSpPr>
          <p:cNvPr id="110" name="Shape 110"/>
          <p:cNvSpPr>
            <a:spLocks noGrp="1"/>
          </p:cNvSpPr>
          <p:nvPr>
            <p:ph type="body" idx="4294967295"/>
          </p:nvPr>
        </p:nvSpPr>
        <p:spPr>
          <a:xfrm>
            <a:off x="362742" y="1196752"/>
            <a:ext cx="8418515" cy="1265239"/>
          </a:xfrm>
          <a:prstGeom prst="rect">
            <a:avLst/>
          </a:prstGeom>
        </p:spPr>
        <p:txBody>
          <a:bodyPr lIns="0" tIns="0" rIns="0" bIns="0">
            <a:normAutofit/>
          </a:bodyPr>
          <a:lstStyle/>
          <a:p>
            <a:pPr marL="0" lvl="0" indent="0" defTabSz="411479">
              <a:spcBef>
                <a:spcPts val="600"/>
              </a:spcBef>
              <a:buSzTx/>
              <a:buFontTx/>
              <a:buNone/>
              <a:defRPr sz="1800"/>
            </a:pPr>
            <a:r>
              <a:rPr sz="3700" dirty="0">
                <a:solidFill>
                  <a:srgbClr val="DD551F"/>
                </a:solidFill>
                <a:latin typeface="Arial"/>
                <a:ea typeface="Arial"/>
                <a:cs typeface="Arial"/>
                <a:sym typeface="Arial"/>
              </a:rPr>
              <a:t>Key Issues from the Moderator Report </a:t>
            </a:r>
          </a:p>
          <a:p>
            <a:pPr marL="0" lvl="0" indent="0" defTabSz="411479">
              <a:spcBef>
                <a:spcPts val="600"/>
              </a:spcBef>
              <a:buSzTx/>
              <a:buFontTx/>
              <a:buNone/>
              <a:defRPr sz="1800"/>
            </a:pPr>
            <a:r>
              <a:rPr sz="3700" dirty="0">
                <a:solidFill>
                  <a:srgbClr val="DD551F"/>
                </a:solidFill>
                <a:latin typeface="Arial"/>
                <a:ea typeface="Arial"/>
                <a:cs typeface="Arial"/>
                <a:sym typeface="Arial"/>
              </a:rPr>
              <a:t>					Creative Writing</a:t>
            </a:r>
          </a:p>
        </p:txBody>
      </p:sp>
      <p:sp>
        <p:nvSpPr>
          <p:cNvPr id="111" name="Shape 111"/>
          <p:cNvSpPr/>
          <p:nvPr/>
        </p:nvSpPr>
        <p:spPr>
          <a:xfrm>
            <a:off x="261863" y="2750583"/>
            <a:ext cx="8620274" cy="2590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436700" lvl="0" indent="-436700" defTabSz="457200">
              <a:buSzPct val="100000"/>
              <a:buFont typeface="Helvetica"/>
              <a:buChar char="•"/>
            </a:pPr>
            <a:r>
              <a:rPr sz="2800">
                <a:uFill>
                  <a:solidFill/>
                </a:uFill>
                <a:latin typeface="+mn-lt"/>
                <a:ea typeface="+mn-ea"/>
                <a:cs typeface="+mn-cs"/>
                <a:sym typeface="Helvetica"/>
              </a:rPr>
              <a:t>Originality!  Candidates should avoid basing their writing on existing characters and narratives</a:t>
            </a:r>
          </a:p>
          <a:p>
            <a:pPr lvl="0" defTabSz="457200"/>
            <a:endParaRPr sz="2800">
              <a:uFill>
                <a:solidFill/>
              </a:uFill>
              <a:latin typeface="+mn-lt"/>
              <a:ea typeface="+mn-ea"/>
              <a:cs typeface="+mn-cs"/>
              <a:sym typeface="Helvetica"/>
            </a:endParaRPr>
          </a:p>
          <a:p>
            <a:pPr marL="436700" lvl="0" indent="-436700" defTabSz="457200">
              <a:buSzPct val="100000"/>
              <a:buFont typeface="Helvetica"/>
              <a:buChar char="•"/>
            </a:pPr>
            <a:r>
              <a:rPr sz="2800">
                <a:uFill>
                  <a:solidFill/>
                </a:uFill>
                <a:latin typeface="+mn-lt"/>
                <a:ea typeface="+mn-ea"/>
                <a:cs typeface="+mn-cs"/>
                <a:sym typeface="Helvetica"/>
              </a:rPr>
              <a:t>Consider audience and purpose of non-literary texts</a:t>
            </a:r>
          </a:p>
          <a:p>
            <a:pPr lvl="0" defTabSz="457200"/>
            <a:endParaRPr sz="2800">
              <a:uFill>
                <a:solidFill/>
              </a:uFill>
              <a:latin typeface="+mn-lt"/>
              <a:ea typeface="+mn-ea"/>
              <a:cs typeface="+mn-cs"/>
              <a:sym typeface="Helvetica"/>
            </a:endParaRPr>
          </a:p>
          <a:p>
            <a:pPr marL="436700" lvl="0" indent="-436700" defTabSz="457200">
              <a:buSzPct val="100000"/>
              <a:buFont typeface="Helvetica"/>
              <a:buChar char="•"/>
            </a:pPr>
            <a:r>
              <a:rPr sz="2800">
                <a:uFill>
                  <a:solidFill/>
                </a:uFill>
                <a:latin typeface="+mn-lt"/>
                <a:ea typeface="+mn-ea"/>
                <a:cs typeface="+mn-cs"/>
                <a:sym typeface="Helvetica"/>
              </a:rPr>
              <a:t>The writing pieces do not need to be linked</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p:nvPr/>
        </p:nvSpPr>
        <p:spPr>
          <a:xfrm>
            <a:off x="241300" y="1124277"/>
            <a:ext cx="8597900" cy="116586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defTabSz="457200">
              <a:lnSpc>
                <a:spcPct val="80000"/>
              </a:lnSpc>
              <a:defRPr sz="3900" spc="-30">
                <a:solidFill>
                  <a:srgbClr val="FFFFFF"/>
                </a:solidFill>
                <a:latin typeface="Gotham Rounded Book"/>
                <a:ea typeface="Gotham Rounded Book"/>
                <a:cs typeface="Gotham Rounded Book"/>
                <a:sym typeface="Gotham Rounded Book"/>
              </a:defRPr>
            </a:lvl1pPr>
          </a:lstStyle>
          <a:p>
            <a:pPr lvl="0">
              <a:defRPr sz="1800" spc="0">
                <a:solidFill>
                  <a:srgbClr val="000000"/>
                </a:solidFill>
              </a:defRPr>
            </a:pPr>
            <a:r>
              <a:rPr sz="3900" spc="-30">
                <a:solidFill>
                  <a:srgbClr val="FFFFFF"/>
                </a:solidFill>
              </a:rPr>
              <a:t>NON-EXAMINATION ASSESSMENT (NEA) - Activities</a:t>
            </a:r>
          </a:p>
        </p:txBody>
      </p:sp>
    </p:spTree>
    <p:extLst>
      <p:ext uri="{BB962C8B-B14F-4D97-AF65-F5344CB8AC3E}">
        <p14:creationId xmlns:p14="http://schemas.microsoft.com/office/powerpoint/2010/main" val="276911650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image1.png" descr="Y:\Tools and Systems\Educational Support\Marketing and Communications\Jay\Banners\Power Point\EDUQAS-POWERPOINTheader.png"/>
          <p:cNvPicPr/>
          <p:nvPr/>
        </p:nvPicPr>
        <p:blipFill>
          <a:blip r:embed="rId2">
            <a:extLst/>
          </a:blip>
          <a:stretch>
            <a:fillRect/>
          </a:stretch>
        </p:blipFill>
        <p:spPr>
          <a:xfrm>
            <a:off x="0" y="0"/>
            <a:ext cx="9144000" cy="1308920"/>
          </a:xfrm>
          <a:prstGeom prst="rect">
            <a:avLst/>
          </a:prstGeom>
          <a:ln w="12700">
            <a:miter lim="400000"/>
          </a:ln>
        </p:spPr>
      </p:pic>
      <p:sp>
        <p:nvSpPr>
          <p:cNvPr id="72" name="Shape 72"/>
          <p:cNvSpPr>
            <a:spLocks noGrp="1"/>
          </p:cNvSpPr>
          <p:nvPr>
            <p:ph type="body" idx="1"/>
          </p:nvPr>
        </p:nvSpPr>
        <p:spPr>
          <a:xfrm>
            <a:off x="3314698" y="3332955"/>
            <a:ext cx="2514603" cy="655243"/>
          </a:xfrm>
          <a:prstGeom prst="rect">
            <a:avLst/>
          </a:prstGeom>
        </p:spPr>
        <p:txBody>
          <a:bodyPr lIns="0" tIns="0" rIns="0" bIns="0">
            <a:normAutofit/>
          </a:bodyPr>
          <a:lstStyle>
            <a:lvl1pPr marL="0" indent="0" defTabSz="457200">
              <a:spcBef>
                <a:spcPts val="0"/>
              </a:spcBef>
              <a:buSzTx/>
              <a:buFontTx/>
              <a:buNone/>
              <a:defRPr b="1">
                <a:solidFill>
                  <a:srgbClr val="E75306"/>
                </a:solidFill>
              </a:defRPr>
            </a:lvl1pPr>
          </a:lstStyle>
          <a:p>
            <a:pPr lvl="0">
              <a:defRPr sz="1800" b="0">
                <a:solidFill>
                  <a:srgbClr val="000000"/>
                </a:solidFill>
              </a:defRPr>
            </a:pPr>
            <a:r>
              <a:rPr sz="3600" b="1" dirty="0">
                <a:solidFill>
                  <a:srgbClr val="E75306"/>
                </a:solidFill>
              </a:rPr>
              <a:t>Activity One</a:t>
            </a:r>
          </a:p>
        </p:txBody>
      </p:sp>
    </p:spTree>
    <p:extLst>
      <p:ext uri="{BB962C8B-B14F-4D97-AF65-F5344CB8AC3E}">
        <p14:creationId xmlns:p14="http://schemas.microsoft.com/office/powerpoint/2010/main" val="421865859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14</a:t>
            </a:fld>
            <a:endParaRPr sz="1200">
              <a:solidFill>
                <a:srgbClr val="888888"/>
              </a:solidFill>
            </a:endParaRPr>
          </a:p>
        </p:txBody>
      </p:sp>
      <p:sp>
        <p:nvSpPr>
          <p:cNvPr id="75" name="Shape 75"/>
          <p:cNvSpPr>
            <a:spLocks noGrp="1"/>
          </p:cNvSpPr>
          <p:nvPr>
            <p:ph type="body" idx="4294967295"/>
          </p:nvPr>
        </p:nvSpPr>
        <p:spPr>
          <a:xfrm>
            <a:off x="358626" y="1427954"/>
            <a:ext cx="8418515" cy="700329"/>
          </a:xfrm>
          <a:prstGeom prst="rect">
            <a:avLst/>
          </a:prstGeom>
        </p:spPr>
        <p:txBody>
          <a:bodyPr lIns="0" tIns="0" rIns="0" bIns="0">
            <a:normAutofit/>
          </a:bodyPr>
          <a:lstStyle>
            <a:lvl1pPr marL="0" indent="0" defTabSz="457200">
              <a:spcBef>
                <a:spcPts val="0"/>
              </a:spcBef>
              <a:buSzTx/>
              <a:buFontTx/>
              <a:buNone/>
              <a:defRPr>
                <a:solidFill>
                  <a:srgbClr val="E75306"/>
                </a:solidFill>
              </a:defRPr>
            </a:lvl1pPr>
          </a:lstStyle>
          <a:p>
            <a:pPr lvl="0">
              <a:defRPr sz="1800">
                <a:solidFill>
                  <a:srgbClr val="000000"/>
                </a:solidFill>
              </a:defRPr>
            </a:pPr>
            <a:r>
              <a:rPr sz="3200">
                <a:solidFill>
                  <a:srgbClr val="E75306"/>
                </a:solidFill>
              </a:rPr>
              <a:t>AO3 - Exploring Genre</a:t>
            </a:r>
          </a:p>
        </p:txBody>
      </p:sp>
      <p:sp>
        <p:nvSpPr>
          <p:cNvPr id="76" name="Shape 76"/>
          <p:cNvSpPr/>
          <p:nvPr/>
        </p:nvSpPr>
        <p:spPr>
          <a:xfrm>
            <a:off x="358625" y="2128283"/>
            <a:ext cx="8620277" cy="31648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defTabSz="457200"/>
            <a:r>
              <a:rPr sz="2800">
                <a:uFill>
                  <a:solidFill/>
                </a:uFill>
                <a:latin typeface="+mn-lt"/>
                <a:ea typeface="+mn-ea"/>
                <a:cs typeface="+mn-cs"/>
                <a:sym typeface="Helvetica"/>
              </a:rPr>
              <a:t>Table Discussion:</a:t>
            </a:r>
            <a:endParaRPr sz="2800">
              <a:uFill>
                <a:solidFill/>
              </a:uFill>
            </a:endParaRPr>
          </a:p>
          <a:p>
            <a:pPr lvl="0" defTabSz="457200"/>
            <a:endParaRPr sz="2800">
              <a:uFill>
                <a:solidFill/>
              </a:uFill>
            </a:endParaRPr>
          </a:p>
          <a:p>
            <a:pPr lvl="0" defTabSz="457200"/>
            <a:endParaRPr sz="2800">
              <a:uFill>
                <a:solidFill/>
              </a:uFill>
            </a:endParaRPr>
          </a:p>
          <a:p>
            <a:pPr lvl="0" algn="ctr" defTabSz="457200"/>
            <a:r>
              <a:rPr sz="4000" b="1">
                <a:uFill>
                  <a:solidFill/>
                </a:uFill>
                <a:latin typeface="+mn-lt"/>
                <a:ea typeface="+mn-ea"/>
                <a:cs typeface="+mn-cs"/>
                <a:sym typeface="Helvetica"/>
              </a:rPr>
              <a:t>How do you ensure your candidates have an overview of their chosen genre?</a:t>
            </a:r>
          </a:p>
        </p:txBody>
      </p:sp>
    </p:spTree>
    <p:extLst>
      <p:ext uri="{BB962C8B-B14F-4D97-AF65-F5344CB8AC3E}">
        <p14:creationId xmlns:p14="http://schemas.microsoft.com/office/powerpoint/2010/main" val="60961873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15</a:t>
            </a:fld>
            <a:endParaRPr sz="1200">
              <a:solidFill>
                <a:srgbClr val="888888"/>
              </a:solidFill>
            </a:endParaRPr>
          </a:p>
        </p:txBody>
      </p:sp>
      <p:sp>
        <p:nvSpPr>
          <p:cNvPr id="79" name="Shape 79"/>
          <p:cNvSpPr>
            <a:spLocks noGrp="1"/>
          </p:cNvSpPr>
          <p:nvPr>
            <p:ph type="body" idx="4294967295"/>
          </p:nvPr>
        </p:nvSpPr>
        <p:spPr>
          <a:xfrm>
            <a:off x="395536" y="1124744"/>
            <a:ext cx="8418515" cy="5040560"/>
          </a:xfrm>
          <a:prstGeom prst="rect">
            <a:avLst/>
          </a:prstGeom>
        </p:spPr>
        <p:txBody>
          <a:bodyPr lIns="0" tIns="0" rIns="0" bIns="0">
            <a:normAutofit fontScale="92500" lnSpcReduction="10000"/>
          </a:bodyPr>
          <a:lstStyle/>
          <a:p>
            <a:pPr marL="0" lvl="0" indent="0" defTabSz="457200">
              <a:buSzTx/>
              <a:buFontTx/>
              <a:buNone/>
              <a:defRPr sz="1800"/>
            </a:pPr>
            <a:r>
              <a:rPr sz="3200" dirty="0">
                <a:solidFill>
                  <a:srgbClr val="FF5F2F"/>
                </a:solidFill>
                <a:latin typeface="Arial Bold"/>
                <a:ea typeface="Arial Bold"/>
                <a:cs typeface="Arial Bold"/>
                <a:sym typeface="Arial Bold"/>
              </a:rPr>
              <a:t>Using Moving Image/Podcasts</a:t>
            </a:r>
            <a:endParaRPr dirty="0">
              <a:solidFill>
                <a:srgbClr val="FF5F2F"/>
              </a:solidFill>
              <a:latin typeface="Arial Bold"/>
              <a:ea typeface="Arial Bold"/>
              <a:cs typeface="Arial Bold"/>
              <a:sym typeface="Arial Bold"/>
            </a:endParaRPr>
          </a:p>
          <a:p>
            <a:pPr marL="0" lvl="0" indent="0" defTabSz="457200">
              <a:buSzTx/>
              <a:buFontTx/>
              <a:buNone/>
              <a:defRPr sz="1800"/>
            </a:pPr>
            <a:endParaRPr sz="2000" dirty="0">
              <a:solidFill>
                <a:srgbClr val="FF5F2F"/>
              </a:solidFill>
              <a:latin typeface="Arial Bold"/>
              <a:ea typeface="Arial Bold"/>
              <a:cs typeface="Arial Bold"/>
              <a:sym typeface="Arial Bold"/>
            </a:endParaRPr>
          </a:p>
          <a:p>
            <a:pPr marL="0" lvl="0" indent="0" defTabSz="457200">
              <a:buSzTx/>
              <a:buFontTx/>
              <a:buNone/>
              <a:defRPr sz="1800"/>
            </a:pPr>
            <a:r>
              <a:rPr sz="3000" dirty="0">
                <a:solidFill>
                  <a:schemeClr val="tx1"/>
                </a:solidFill>
                <a:latin typeface="Arial Bold"/>
                <a:ea typeface="Arial Bold"/>
                <a:cs typeface="Arial Bold"/>
                <a:sym typeface="Arial Bold"/>
              </a:rPr>
              <a:t>Suggestions from Teachers:</a:t>
            </a:r>
          </a:p>
          <a:p>
            <a:pPr marL="356491" lvl="0" indent="-356491" defTabSz="457200">
              <a:buClr>
                <a:srgbClr val="0000FF"/>
              </a:buClr>
              <a:buFontTx/>
              <a:defRPr sz="1800"/>
            </a:pPr>
            <a:r>
              <a:rPr sz="2600" dirty="0">
                <a:solidFill>
                  <a:srgbClr val="FF5F2F"/>
                </a:solidFill>
                <a:latin typeface="Arial"/>
                <a:ea typeface="Arial"/>
                <a:cs typeface="Arial"/>
                <a:sym typeface="Arial"/>
                <a:hlinkClick r:id="rId2"/>
              </a:rPr>
              <a:t>https://www.youtube.com/user/britishlibrary/playlists</a:t>
            </a:r>
            <a:r>
              <a:rPr sz="2600" dirty="0">
                <a:solidFill>
                  <a:srgbClr val="FF5F2F"/>
                </a:solidFill>
                <a:latin typeface="Arial"/>
                <a:ea typeface="Arial"/>
                <a:cs typeface="Arial"/>
                <a:sym typeface="Arial"/>
              </a:rPr>
              <a:t>   </a:t>
            </a:r>
            <a:r>
              <a:rPr sz="2600" dirty="0">
                <a:solidFill>
                  <a:schemeClr val="tx1"/>
                </a:solidFill>
                <a:latin typeface="Arial"/>
                <a:ea typeface="Arial"/>
                <a:cs typeface="Arial"/>
                <a:sym typeface="Arial"/>
              </a:rPr>
              <a:t>- clips on romance, gothic and dystopia genres</a:t>
            </a:r>
          </a:p>
          <a:p>
            <a:pPr marL="356491" lvl="0" indent="-356491" defTabSz="457200">
              <a:buClr>
                <a:srgbClr val="0000FF"/>
              </a:buClr>
              <a:buFontTx/>
              <a:defRPr sz="1800"/>
            </a:pPr>
            <a:r>
              <a:rPr sz="2600" dirty="0">
                <a:solidFill>
                  <a:srgbClr val="FF5F2F"/>
                </a:solidFill>
                <a:latin typeface="Arial"/>
                <a:ea typeface="Arial"/>
                <a:cs typeface="Arial"/>
                <a:sym typeface="Arial"/>
                <a:hlinkClick r:id="rId3"/>
              </a:rPr>
              <a:t>https://www.coursera.org/learn/historical-fiction/lecture/RCDcg/the-global-reach-of-the-historical-fiction-genre</a:t>
            </a:r>
            <a:r>
              <a:rPr sz="2600" dirty="0">
                <a:solidFill>
                  <a:srgbClr val="FF5F2F"/>
                </a:solidFill>
                <a:latin typeface="Arial"/>
                <a:ea typeface="Arial"/>
                <a:cs typeface="Arial"/>
                <a:sym typeface="Arial"/>
              </a:rPr>
              <a:t>    </a:t>
            </a:r>
            <a:r>
              <a:rPr sz="2600" dirty="0">
                <a:solidFill>
                  <a:schemeClr val="tx1"/>
                </a:solidFill>
                <a:latin typeface="Arial"/>
                <a:ea typeface="Arial"/>
                <a:cs typeface="Arial"/>
                <a:sym typeface="Arial"/>
              </a:rPr>
              <a:t>- overview of historical fiction genre</a:t>
            </a:r>
          </a:p>
          <a:p>
            <a:pPr marL="356491" lvl="0" indent="-356491" defTabSz="457200">
              <a:buClr>
                <a:srgbClr val="0000FF"/>
              </a:buClr>
              <a:buFontTx/>
              <a:defRPr sz="1800"/>
            </a:pPr>
            <a:r>
              <a:rPr sz="2600" dirty="0">
                <a:solidFill>
                  <a:srgbClr val="FF5F2F"/>
                </a:solidFill>
                <a:latin typeface="Arial"/>
                <a:ea typeface="Arial"/>
                <a:cs typeface="Arial"/>
                <a:sym typeface="Arial"/>
                <a:hlinkClick r:id="rId4"/>
              </a:rPr>
              <a:t>https://itunes.apple.com/gb/podcast/geeks-guide-to-galaxy-science-fiction-interviews-sci/id395738416?mt=2</a:t>
            </a:r>
            <a:r>
              <a:rPr sz="2600" dirty="0">
                <a:solidFill>
                  <a:srgbClr val="FF5F2F"/>
                </a:solidFill>
                <a:latin typeface="Arial"/>
                <a:ea typeface="Arial"/>
                <a:cs typeface="Arial"/>
                <a:sym typeface="Arial"/>
              </a:rPr>
              <a:t>     </a:t>
            </a:r>
            <a:r>
              <a:rPr sz="2600" dirty="0">
                <a:solidFill>
                  <a:schemeClr val="tx1"/>
                </a:solidFill>
                <a:latin typeface="Arial"/>
                <a:ea typeface="Arial"/>
                <a:cs typeface="Arial"/>
                <a:sym typeface="Arial"/>
              </a:rPr>
              <a:t>- science fiction podcast</a:t>
            </a:r>
          </a:p>
          <a:p>
            <a:pPr marL="356491" lvl="0" indent="-356491" defTabSz="457200">
              <a:buClr>
                <a:srgbClr val="0000FF"/>
              </a:buClr>
              <a:buFontTx/>
              <a:defRPr sz="1800"/>
            </a:pPr>
            <a:r>
              <a:rPr sz="2600" dirty="0">
                <a:solidFill>
                  <a:srgbClr val="FF5F2F"/>
                </a:solidFill>
                <a:latin typeface="Arial"/>
                <a:ea typeface="Arial"/>
                <a:cs typeface="Arial"/>
                <a:sym typeface="Arial"/>
                <a:hlinkClick r:id="rId5"/>
              </a:rPr>
              <a:t>https://www.youtube.com/watch?v=fdgDoT8LJaM&amp;t=9s</a:t>
            </a:r>
            <a:r>
              <a:rPr sz="2600" dirty="0">
                <a:solidFill>
                  <a:srgbClr val="FF5F2F"/>
                </a:solidFill>
                <a:latin typeface="Arial"/>
                <a:ea typeface="Arial"/>
                <a:cs typeface="Arial"/>
                <a:sym typeface="Arial"/>
              </a:rPr>
              <a:t>  </a:t>
            </a:r>
            <a:r>
              <a:rPr sz="2600" dirty="0">
                <a:solidFill>
                  <a:schemeClr val="tx1"/>
                </a:solidFill>
                <a:latin typeface="Arial"/>
                <a:ea typeface="Arial"/>
                <a:cs typeface="Arial"/>
                <a:sym typeface="Arial"/>
              </a:rPr>
              <a:t>- a lecture on gothic fiction by David Punter</a:t>
            </a:r>
          </a:p>
        </p:txBody>
      </p:sp>
    </p:spTree>
    <p:extLst>
      <p:ext uri="{BB962C8B-B14F-4D97-AF65-F5344CB8AC3E}">
        <p14:creationId xmlns:p14="http://schemas.microsoft.com/office/powerpoint/2010/main" val="283603739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16</a:t>
            </a:fld>
            <a:endParaRPr sz="1200">
              <a:solidFill>
                <a:srgbClr val="888888"/>
              </a:solidFill>
            </a:endParaRPr>
          </a:p>
        </p:txBody>
      </p:sp>
      <p:sp>
        <p:nvSpPr>
          <p:cNvPr id="82" name="Shape 82"/>
          <p:cNvSpPr>
            <a:spLocks noGrp="1"/>
          </p:cNvSpPr>
          <p:nvPr>
            <p:ph type="body" idx="4294967295"/>
          </p:nvPr>
        </p:nvSpPr>
        <p:spPr>
          <a:xfrm>
            <a:off x="487362" y="1567654"/>
            <a:ext cx="8418515" cy="4794105"/>
          </a:xfrm>
          <a:prstGeom prst="rect">
            <a:avLst/>
          </a:prstGeom>
        </p:spPr>
        <p:txBody>
          <a:bodyPr lIns="0" tIns="0" rIns="0" bIns="0">
            <a:normAutofit/>
          </a:bodyPr>
          <a:lstStyle/>
          <a:p>
            <a:pPr marL="0" lvl="0" indent="0" defTabSz="457200">
              <a:spcBef>
                <a:spcPts val="0"/>
              </a:spcBef>
              <a:buSzTx/>
              <a:buFontTx/>
              <a:buNone/>
              <a:defRPr sz="1800"/>
            </a:pPr>
            <a:r>
              <a:rPr sz="3600" b="1" dirty="0">
                <a:solidFill>
                  <a:srgbClr val="E75306"/>
                </a:solidFill>
                <a:latin typeface="Arial" panose="020B0604020202020204" pitchFamily="34" charset="0"/>
                <a:cs typeface="Arial" panose="020B0604020202020204" pitchFamily="34" charset="0"/>
              </a:rPr>
              <a:t>Creating a Timeline:</a:t>
            </a:r>
          </a:p>
          <a:p>
            <a:pPr marL="0" lvl="0" indent="0" defTabSz="457200">
              <a:spcBef>
                <a:spcPts val="0"/>
              </a:spcBef>
              <a:buSzTx/>
              <a:buFontTx/>
              <a:buNone/>
              <a:defRPr sz="1800"/>
            </a:pPr>
            <a:endParaRPr sz="3200" dirty="0">
              <a:solidFill>
                <a:srgbClr val="E75306"/>
              </a:solidFill>
            </a:endParaRPr>
          </a:p>
          <a:p>
            <a:pPr marL="0" lvl="0" indent="0" defTabSz="457200">
              <a:spcBef>
                <a:spcPts val="0"/>
              </a:spcBef>
              <a:buSzTx/>
              <a:buFontTx/>
              <a:buNone/>
              <a:defRPr sz="1800"/>
            </a:pPr>
            <a:r>
              <a:rPr lang="en-GB" sz="3200" dirty="0" smtClean="0">
                <a:solidFill>
                  <a:schemeClr val="tx1"/>
                </a:solidFill>
                <a:latin typeface="Arial" panose="020B0604020202020204" pitchFamily="34" charset="0"/>
                <a:cs typeface="Arial" panose="020B0604020202020204" pitchFamily="34" charset="0"/>
              </a:rPr>
              <a:t>Candidates</a:t>
            </a:r>
            <a:r>
              <a:rPr sz="3200" dirty="0" smtClean="0">
                <a:solidFill>
                  <a:schemeClr val="tx1"/>
                </a:solidFill>
                <a:latin typeface="Arial" panose="020B0604020202020204" pitchFamily="34" charset="0"/>
                <a:cs typeface="Arial" panose="020B0604020202020204" pitchFamily="34" charset="0"/>
              </a:rPr>
              <a:t> </a:t>
            </a:r>
            <a:r>
              <a:rPr sz="3200" dirty="0">
                <a:solidFill>
                  <a:schemeClr val="tx1"/>
                </a:solidFill>
                <a:latin typeface="Arial" panose="020B0604020202020204" pitchFamily="34" charset="0"/>
                <a:cs typeface="Arial" panose="020B0604020202020204" pitchFamily="34" charset="0"/>
              </a:rPr>
              <a:t>can explore examples of texts from different points on the timeline and consider the similarities and differences.  </a:t>
            </a:r>
          </a:p>
          <a:p>
            <a:pPr marL="0" lvl="0" indent="0" defTabSz="457200">
              <a:spcBef>
                <a:spcPts val="0"/>
              </a:spcBef>
              <a:buSzTx/>
              <a:buFontTx/>
              <a:buNone/>
              <a:defRPr sz="1800"/>
            </a:pPr>
            <a:endParaRPr sz="3200" dirty="0">
              <a:solidFill>
                <a:schemeClr val="tx1"/>
              </a:solidFill>
              <a:latin typeface="Arial" panose="020B0604020202020204" pitchFamily="34" charset="0"/>
              <a:cs typeface="Arial" panose="020B0604020202020204" pitchFamily="34" charset="0"/>
            </a:endParaRPr>
          </a:p>
          <a:p>
            <a:pPr marL="0" lvl="0" indent="0" defTabSz="457200">
              <a:spcBef>
                <a:spcPts val="0"/>
              </a:spcBef>
              <a:buSzTx/>
              <a:buFontTx/>
              <a:buNone/>
              <a:defRPr sz="1800"/>
            </a:pPr>
            <a:r>
              <a:rPr sz="3200" dirty="0">
                <a:solidFill>
                  <a:schemeClr val="tx1"/>
                </a:solidFill>
                <a:latin typeface="Arial" panose="020B0604020202020204" pitchFamily="34" charset="0"/>
                <a:cs typeface="Arial" panose="020B0604020202020204" pitchFamily="34" charset="0"/>
              </a:rPr>
              <a:t>How do they reflect/subvert the typical conventions of the genre?</a:t>
            </a:r>
          </a:p>
        </p:txBody>
      </p:sp>
    </p:spTree>
    <p:extLst>
      <p:ext uri="{BB962C8B-B14F-4D97-AF65-F5344CB8AC3E}">
        <p14:creationId xmlns:p14="http://schemas.microsoft.com/office/powerpoint/2010/main" val="207494053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17</a:t>
            </a:fld>
            <a:endParaRPr sz="1200">
              <a:solidFill>
                <a:srgbClr val="888888"/>
              </a:solidFill>
            </a:endParaRPr>
          </a:p>
        </p:txBody>
      </p:sp>
      <p:pic>
        <p:nvPicPr>
          <p:cNvPr id="85" name="image3.png"/>
          <p:cNvPicPr/>
          <p:nvPr/>
        </p:nvPicPr>
        <p:blipFill>
          <a:blip r:embed="rId2">
            <a:extLst/>
          </a:blip>
          <a:stretch>
            <a:fillRect/>
          </a:stretch>
        </p:blipFill>
        <p:spPr>
          <a:xfrm>
            <a:off x="0" y="1358604"/>
            <a:ext cx="9144000" cy="4826591"/>
          </a:xfrm>
          <a:prstGeom prst="rect">
            <a:avLst/>
          </a:prstGeom>
          <a:ln w="12700">
            <a:miter lim="400000"/>
          </a:ln>
        </p:spPr>
      </p:pic>
    </p:spTree>
    <p:extLst>
      <p:ext uri="{BB962C8B-B14F-4D97-AF65-F5344CB8AC3E}">
        <p14:creationId xmlns:p14="http://schemas.microsoft.com/office/powerpoint/2010/main" val="274050341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18</a:t>
            </a:fld>
            <a:endParaRPr sz="1200">
              <a:solidFill>
                <a:srgbClr val="888888"/>
              </a:solidFill>
            </a:endParaRPr>
          </a:p>
        </p:txBody>
      </p:sp>
      <p:pic>
        <p:nvPicPr>
          <p:cNvPr id="88" name="image4.png"/>
          <p:cNvPicPr/>
          <p:nvPr/>
        </p:nvPicPr>
        <p:blipFill>
          <a:blip r:embed="rId2">
            <a:extLst/>
          </a:blip>
          <a:stretch>
            <a:fillRect/>
          </a:stretch>
        </p:blipFill>
        <p:spPr>
          <a:xfrm>
            <a:off x="0" y="1337791"/>
            <a:ext cx="9144000" cy="4842818"/>
          </a:xfrm>
          <a:prstGeom prst="rect">
            <a:avLst/>
          </a:prstGeom>
          <a:ln w="12700">
            <a:miter lim="400000"/>
          </a:ln>
        </p:spPr>
      </p:pic>
    </p:spTree>
    <p:extLst>
      <p:ext uri="{BB962C8B-B14F-4D97-AF65-F5344CB8AC3E}">
        <p14:creationId xmlns:p14="http://schemas.microsoft.com/office/powerpoint/2010/main" val="426373127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19</a:t>
            </a:fld>
            <a:endParaRPr sz="1200">
              <a:solidFill>
                <a:srgbClr val="888888"/>
              </a:solidFill>
            </a:endParaRPr>
          </a:p>
        </p:txBody>
      </p:sp>
      <p:pic>
        <p:nvPicPr>
          <p:cNvPr id="91" name="image5.png"/>
          <p:cNvPicPr/>
          <p:nvPr/>
        </p:nvPicPr>
        <p:blipFill>
          <a:blip r:embed="rId2">
            <a:extLst/>
          </a:blip>
          <a:stretch>
            <a:fillRect/>
          </a:stretch>
        </p:blipFill>
        <p:spPr>
          <a:xfrm>
            <a:off x="0" y="1375891"/>
            <a:ext cx="9144000" cy="4842818"/>
          </a:xfrm>
          <a:prstGeom prst="rect">
            <a:avLst/>
          </a:prstGeom>
          <a:ln w="12700">
            <a:miter lim="400000"/>
          </a:ln>
        </p:spPr>
      </p:pic>
    </p:spTree>
    <p:extLst>
      <p:ext uri="{BB962C8B-B14F-4D97-AF65-F5344CB8AC3E}">
        <p14:creationId xmlns:p14="http://schemas.microsoft.com/office/powerpoint/2010/main" val="160069554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image1.png" descr="Y:\Tools and Systems\Educational Support\Marketing and Communications\Jay\Banners\Power Point\EDUQAS-POWERPOINTheader.png"/>
          <p:cNvPicPr/>
          <p:nvPr/>
        </p:nvPicPr>
        <p:blipFill>
          <a:blip r:embed="rId2">
            <a:extLst/>
          </a:blip>
          <a:stretch>
            <a:fillRect/>
          </a:stretch>
        </p:blipFill>
        <p:spPr>
          <a:xfrm>
            <a:off x="0" y="0"/>
            <a:ext cx="9144000" cy="1308920"/>
          </a:xfrm>
          <a:prstGeom prst="rect">
            <a:avLst/>
          </a:prstGeom>
          <a:ln w="12700">
            <a:miter lim="400000"/>
          </a:ln>
        </p:spPr>
      </p:pic>
      <p:sp>
        <p:nvSpPr>
          <p:cNvPr id="72" name="Shape 72"/>
          <p:cNvSpPr/>
          <p:nvPr/>
        </p:nvSpPr>
        <p:spPr>
          <a:xfrm>
            <a:off x="281192" y="1093410"/>
            <a:ext cx="8469518" cy="60988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ct val="80000"/>
              </a:lnSpc>
              <a:defRPr sz="3600" spc="-50">
                <a:solidFill>
                  <a:srgbClr val="DF3C06"/>
                </a:solidFill>
                <a:latin typeface="Arial"/>
                <a:ea typeface="Arial"/>
                <a:cs typeface="Arial"/>
                <a:sym typeface="Arial"/>
              </a:defRPr>
            </a:lvl1pPr>
          </a:lstStyle>
          <a:p>
            <a:pPr lvl="0">
              <a:defRPr sz="1800" spc="0">
                <a:solidFill>
                  <a:srgbClr val="000000"/>
                </a:solidFill>
              </a:defRPr>
            </a:pPr>
            <a:r>
              <a:rPr sz="3600" spc="-50">
                <a:solidFill>
                  <a:srgbClr val="DF3C06"/>
                </a:solidFill>
              </a:rPr>
              <a:t>Overview of Unit</a:t>
            </a:r>
          </a:p>
        </p:txBody>
      </p:sp>
      <p:sp>
        <p:nvSpPr>
          <p:cNvPr id="73" name="Shape 73"/>
          <p:cNvSpPr/>
          <p:nvPr/>
        </p:nvSpPr>
        <p:spPr>
          <a:xfrm>
            <a:off x="358625" y="1916832"/>
            <a:ext cx="8620277" cy="2518207"/>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defTabSz="457200"/>
            <a:r>
              <a:rPr sz="2800" dirty="0">
                <a:uFill>
                  <a:solidFill/>
                </a:uFill>
                <a:latin typeface="Arial"/>
                <a:ea typeface="Arial"/>
                <a:cs typeface="Arial"/>
                <a:sym typeface="Arial"/>
              </a:rPr>
              <a:t>Section A: Genre study</a:t>
            </a:r>
            <a:endParaRPr sz="2800" dirty="0">
              <a:uFill>
                <a:solidFill/>
              </a:uFill>
            </a:endParaRPr>
          </a:p>
          <a:p>
            <a:pPr lvl="0" defTabSz="457200"/>
            <a:endParaRPr sz="2800" dirty="0">
              <a:uFill>
                <a:solidFill/>
              </a:uFill>
            </a:endParaRPr>
          </a:p>
          <a:p>
            <a:pPr lvl="0" defTabSz="457200"/>
            <a:r>
              <a:rPr sz="2800" dirty="0">
                <a:uFill>
                  <a:solidFill/>
                </a:uFill>
                <a:latin typeface="Arial"/>
                <a:ea typeface="Arial"/>
                <a:cs typeface="Arial"/>
                <a:sym typeface="Arial"/>
              </a:rPr>
              <a:t>Learners are required to submit a 1500-word study based on the reading of a prose text (selected from a prescribed list) and related wider reading from one of the following literary/non-literary prose genres:</a:t>
            </a:r>
          </a:p>
        </p:txBody>
      </p:sp>
      <p:sp>
        <p:nvSpPr>
          <p:cNvPr id="74" name="Shape 74"/>
          <p:cNvSpPr/>
          <p:nvPr/>
        </p:nvSpPr>
        <p:spPr>
          <a:xfrm>
            <a:off x="1043608" y="4653136"/>
            <a:ext cx="2413174" cy="193899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87311" lvl="0" indent="-87311" defTabSz="457200">
              <a:buSzPct val="100000"/>
              <a:buFont typeface="Arial"/>
              <a:buChar char="•"/>
              <a:tabLst>
                <a:tab pos="114300" algn="l"/>
              </a:tabLst>
            </a:pPr>
            <a:r>
              <a:rPr dirty="0">
                <a:uFill>
                  <a:solidFill/>
                </a:uFill>
                <a:latin typeface="Arial"/>
                <a:ea typeface="Arial"/>
                <a:cs typeface="Arial"/>
                <a:sym typeface="Arial"/>
              </a:rPr>
              <a:t>Gothic</a:t>
            </a:r>
            <a:endParaRPr baseline="-13333" dirty="0">
              <a:uFill>
                <a:solidFill/>
              </a:uFill>
            </a:endParaRPr>
          </a:p>
          <a:p>
            <a:pPr marL="87311" lvl="0" indent="-87311" defTabSz="457200">
              <a:buSzPct val="100000"/>
              <a:buFont typeface="Arial"/>
              <a:buChar char="•"/>
              <a:tabLst>
                <a:tab pos="114300" algn="l"/>
              </a:tabLst>
            </a:pPr>
            <a:r>
              <a:rPr dirty="0">
                <a:uFill>
                  <a:solidFill/>
                </a:uFill>
                <a:latin typeface="Arial"/>
                <a:ea typeface="Arial"/>
                <a:cs typeface="Arial"/>
                <a:sym typeface="Arial"/>
              </a:rPr>
              <a:t>science fiction</a:t>
            </a:r>
            <a:endParaRPr baseline="-13333" dirty="0">
              <a:uFill>
                <a:solidFill/>
              </a:uFill>
            </a:endParaRPr>
          </a:p>
          <a:p>
            <a:pPr marL="87311" lvl="0" indent="-87311" defTabSz="457200">
              <a:buSzPct val="100000"/>
              <a:buFont typeface="Arial"/>
              <a:buChar char="•"/>
              <a:tabLst>
                <a:tab pos="114300" algn="l"/>
              </a:tabLst>
            </a:pPr>
            <a:r>
              <a:rPr dirty="0">
                <a:uFill>
                  <a:solidFill/>
                </a:uFill>
                <a:latin typeface="Arial"/>
                <a:ea typeface="Arial"/>
                <a:cs typeface="Arial"/>
                <a:sym typeface="Arial"/>
              </a:rPr>
              <a:t>romance</a:t>
            </a:r>
            <a:endParaRPr baseline="-13333" dirty="0">
              <a:uFill>
                <a:solidFill/>
              </a:uFill>
            </a:endParaRPr>
          </a:p>
          <a:p>
            <a:pPr marL="87311" lvl="0" indent="-87311" defTabSz="457200">
              <a:buSzPct val="100000"/>
              <a:buFont typeface="Arial"/>
              <a:buChar char="•"/>
              <a:tabLst>
                <a:tab pos="114300" algn="l"/>
              </a:tabLst>
            </a:pPr>
            <a:r>
              <a:rPr dirty="0">
                <a:uFill>
                  <a:solidFill/>
                </a:uFill>
                <a:latin typeface="Arial"/>
                <a:ea typeface="Arial"/>
                <a:cs typeface="Arial"/>
                <a:sym typeface="Arial"/>
              </a:rPr>
              <a:t>dystopia</a:t>
            </a:r>
            <a:endParaRPr baseline="-13333" dirty="0">
              <a:uFill>
                <a:solidFill/>
              </a:uFill>
            </a:endParaRPr>
          </a:p>
          <a:p>
            <a:pPr marL="87311" lvl="0" indent="-87311" defTabSz="457200">
              <a:buSzPct val="100000"/>
              <a:buFont typeface="Arial"/>
              <a:buChar char="•"/>
              <a:tabLst>
                <a:tab pos="114300" algn="l"/>
              </a:tabLst>
            </a:pPr>
            <a:r>
              <a:rPr dirty="0">
                <a:uFill>
                  <a:solidFill/>
                </a:uFill>
                <a:latin typeface="Arial"/>
                <a:ea typeface="Arial"/>
                <a:cs typeface="Arial"/>
                <a:sym typeface="Arial"/>
              </a:rPr>
              <a:t>crime</a:t>
            </a:r>
            <a:endParaRPr baseline="-13333" dirty="0">
              <a:uFill>
                <a:solidFill/>
              </a:uFill>
            </a:endParaRPr>
          </a:p>
          <a:p>
            <a:pPr marL="87311" lvl="0" indent="-87311" defTabSz="457200">
              <a:buSzPct val="100000"/>
              <a:buFont typeface="Arial"/>
              <a:buChar char="•"/>
              <a:tabLst>
                <a:tab pos="114300" algn="l"/>
              </a:tabLst>
            </a:pPr>
            <a:r>
              <a:rPr dirty="0">
                <a:uFill>
                  <a:solidFill/>
                </a:uFill>
                <a:latin typeface="Arial"/>
                <a:ea typeface="Arial"/>
                <a:cs typeface="Arial"/>
                <a:sym typeface="Arial"/>
              </a:rPr>
              <a:t>satire/comedy</a:t>
            </a:r>
            <a:endParaRPr baseline="-13333" dirty="0">
              <a:uFill>
                <a:solidFill/>
              </a:uFill>
            </a:endParaRPr>
          </a:p>
          <a:p>
            <a:pPr marL="87311" lvl="0" indent="-87311" defTabSz="457200">
              <a:buSzPct val="100000"/>
              <a:buFont typeface="Arial"/>
              <a:buChar char="•"/>
              <a:tabLst>
                <a:tab pos="114300" algn="l"/>
              </a:tabLst>
            </a:pPr>
            <a:r>
              <a:rPr dirty="0">
                <a:uFill>
                  <a:solidFill/>
                </a:uFill>
                <a:latin typeface="Arial"/>
                <a:ea typeface="Arial"/>
                <a:cs typeface="Arial"/>
                <a:sym typeface="Arial"/>
              </a:rPr>
              <a:t>historical fiction</a:t>
            </a:r>
          </a:p>
        </p:txBody>
      </p:sp>
      <p:sp>
        <p:nvSpPr>
          <p:cNvPr id="75" name="Shape 75"/>
          <p:cNvSpPr/>
          <p:nvPr/>
        </p:nvSpPr>
        <p:spPr>
          <a:xfrm>
            <a:off x="3635897" y="4692749"/>
            <a:ext cx="2931876" cy="166199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87311" lvl="0" indent="-87311" defTabSz="457200">
              <a:buSzPct val="100000"/>
              <a:buFont typeface="Arial"/>
              <a:buChar char="•"/>
              <a:tabLst>
                <a:tab pos="114300" algn="l"/>
              </a:tabLst>
            </a:pPr>
            <a:r>
              <a:rPr dirty="0">
                <a:uFill>
                  <a:solidFill/>
                </a:uFill>
                <a:latin typeface="Arial"/>
                <a:ea typeface="Arial"/>
                <a:cs typeface="Arial"/>
                <a:sym typeface="Arial"/>
              </a:rPr>
              <a:t>war/conflict</a:t>
            </a:r>
            <a:endParaRPr baseline="-13333" dirty="0">
              <a:uFill>
                <a:solidFill/>
              </a:uFill>
            </a:endParaRPr>
          </a:p>
          <a:p>
            <a:pPr marL="87311" lvl="0" indent="-87311" defTabSz="457200">
              <a:buSzPct val="100000"/>
              <a:buFont typeface="Arial"/>
              <a:buChar char="•"/>
              <a:tabLst>
                <a:tab pos="114300" algn="l"/>
              </a:tabLst>
            </a:pPr>
            <a:r>
              <a:rPr dirty="0">
                <a:uFill>
                  <a:solidFill/>
                </a:uFill>
                <a:latin typeface="Arial"/>
                <a:ea typeface="Arial"/>
                <a:cs typeface="Arial"/>
                <a:sym typeface="Arial"/>
              </a:rPr>
              <a:t>adventure/journeys</a:t>
            </a:r>
            <a:endParaRPr baseline="-13333" dirty="0">
              <a:uFill>
                <a:solidFill/>
              </a:uFill>
            </a:endParaRPr>
          </a:p>
          <a:p>
            <a:pPr marL="87311" lvl="0" indent="-87311" defTabSz="457200">
              <a:buSzPct val="100000"/>
              <a:buFont typeface="Arial"/>
              <a:buChar char="•"/>
              <a:tabLst>
                <a:tab pos="114300" algn="l"/>
              </a:tabLst>
            </a:pPr>
            <a:r>
              <a:rPr dirty="0">
                <a:uFill>
                  <a:solidFill/>
                </a:uFill>
                <a:latin typeface="Arial"/>
                <a:ea typeface="Arial"/>
                <a:cs typeface="Arial"/>
                <a:sym typeface="Arial"/>
              </a:rPr>
              <a:t>life writing</a:t>
            </a:r>
            <a:endParaRPr baseline="-13333" dirty="0">
              <a:uFill>
                <a:solidFill/>
              </a:uFill>
            </a:endParaRPr>
          </a:p>
          <a:p>
            <a:pPr marL="87311" lvl="0" indent="-87311" defTabSz="457200">
              <a:buSzPct val="100000"/>
              <a:buFont typeface="Arial"/>
              <a:buChar char="•"/>
              <a:tabLst>
                <a:tab pos="114300" algn="l"/>
              </a:tabLst>
            </a:pPr>
            <a:r>
              <a:rPr dirty="0">
                <a:uFill>
                  <a:solidFill/>
                </a:uFill>
                <a:latin typeface="Arial"/>
                <a:ea typeface="Arial"/>
                <a:cs typeface="Arial"/>
                <a:sym typeface="Arial"/>
              </a:rPr>
              <a:t>journalism</a:t>
            </a:r>
            <a:endParaRPr baseline="-13333" dirty="0">
              <a:uFill>
                <a:solidFill/>
              </a:uFill>
            </a:endParaRPr>
          </a:p>
          <a:p>
            <a:pPr marL="87311" lvl="0" indent="-87311" defTabSz="457200">
              <a:buSzPct val="100000"/>
              <a:buFont typeface="Arial"/>
              <a:buChar char="•"/>
              <a:tabLst>
                <a:tab pos="114300" algn="l"/>
              </a:tabLst>
            </a:pPr>
            <a:r>
              <a:rPr dirty="0">
                <a:uFill>
                  <a:solidFill/>
                </a:uFill>
                <a:latin typeface="Arial"/>
                <a:ea typeface="Arial"/>
                <a:cs typeface="Arial"/>
                <a:sym typeface="Arial"/>
              </a:rPr>
              <a:t>travel</a:t>
            </a:r>
            <a:endParaRPr baseline="-13333" dirty="0">
              <a:uFill>
                <a:solidFill/>
              </a:uFill>
            </a:endParaRPr>
          </a:p>
          <a:p>
            <a:pPr marL="87311" lvl="0" indent="-87311" defTabSz="457200">
              <a:buSzPct val="100000"/>
              <a:buFont typeface="Arial"/>
              <a:buChar char="•"/>
              <a:tabLst>
                <a:tab pos="114300" algn="l"/>
              </a:tabLst>
            </a:pPr>
            <a:r>
              <a:rPr dirty="0">
                <a:uFill>
                  <a:solidFill/>
                </a:uFill>
                <a:latin typeface="Arial"/>
                <a:ea typeface="Arial"/>
                <a:cs typeface="Arial"/>
                <a:sym typeface="Arial"/>
              </a:rPr>
              <a:t>identity/the outsider</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20</a:t>
            </a:fld>
            <a:endParaRPr sz="1200">
              <a:solidFill>
                <a:srgbClr val="888888"/>
              </a:solidFill>
            </a:endParaRPr>
          </a:p>
        </p:txBody>
      </p:sp>
      <p:pic>
        <p:nvPicPr>
          <p:cNvPr id="94" name="image6.png"/>
          <p:cNvPicPr/>
          <p:nvPr/>
        </p:nvPicPr>
        <p:blipFill>
          <a:blip r:embed="rId2">
            <a:extLst/>
          </a:blip>
          <a:stretch>
            <a:fillRect/>
          </a:stretch>
        </p:blipFill>
        <p:spPr>
          <a:xfrm>
            <a:off x="0" y="1398475"/>
            <a:ext cx="9144000" cy="4848449"/>
          </a:xfrm>
          <a:prstGeom prst="rect">
            <a:avLst/>
          </a:prstGeom>
          <a:ln w="12700">
            <a:miter lim="400000"/>
          </a:ln>
        </p:spPr>
      </p:pic>
    </p:spTree>
    <p:extLst>
      <p:ext uri="{BB962C8B-B14F-4D97-AF65-F5344CB8AC3E}">
        <p14:creationId xmlns:p14="http://schemas.microsoft.com/office/powerpoint/2010/main" val="34068682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21</a:t>
            </a:fld>
            <a:endParaRPr sz="1200">
              <a:solidFill>
                <a:srgbClr val="888888"/>
              </a:solidFill>
            </a:endParaRPr>
          </a:p>
        </p:txBody>
      </p:sp>
      <p:sp>
        <p:nvSpPr>
          <p:cNvPr id="97" name="Shape 97"/>
          <p:cNvSpPr>
            <a:spLocks noGrp="1"/>
          </p:cNvSpPr>
          <p:nvPr>
            <p:ph type="body" idx="4294967295"/>
          </p:nvPr>
        </p:nvSpPr>
        <p:spPr>
          <a:xfrm>
            <a:off x="487362" y="1567654"/>
            <a:ext cx="8418515" cy="4604498"/>
          </a:xfrm>
          <a:prstGeom prst="rect">
            <a:avLst/>
          </a:prstGeom>
        </p:spPr>
        <p:txBody>
          <a:bodyPr lIns="0" tIns="0" rIns="0" bIns="0">
            <a:normAutofit/>
          </a:bodyPr>
          <a:lstStyle/>
          <a:p>
            <a:pPr marL="0" lvl="0" indent="0" defTabSz="457200">
              <a:buSzTx/>
              <a:buFontTx/>
              <a:buNone/>
              <a:defRPr sz="1800"/>
            </a:pPr>
            <a:r>
              <a:rPr sz="3200" dirty="0">
                <a:solidFill>
                  <a:srgbClr val="D75214"/>
                </a:solidFill>
                <a:latin typeface="Arial Bold"/>
                <a:ea typeface="Arial Bold"/>
                <a:cs typeface="Arial Bold"/>
                <a:sym typeface="Arial Bold"/>
              </a:rPr>
              <a:t>Extracts through the Ages:</a:t>
            </a:r>
            <a:endParaRPr dirty="0">
              <a:solidFill>
                <a:srgbClr val="D75214"/>
              </a:solidFill>
              <a:latin typeface="Arial Bold"/>
              <a:ea typeface="Arial Bold"/>
              <a:cs typeface="Arial Bold"/>
              <a:sym typeface="Arial Bold"/>
            </a:endParaRPr>
          </a:p>
          <a:p>
            <a:pPr marL="0" lvl="0" indent="0" defTabSz="457200">
              <a:buSzTx/>
              <a:buFontTx/>
              <a:buNone/>
              <a:defRPr sz="1800"/>
            </a:pPr>
            <a:endParaRPr dirty="0">
              <a:solidFill>
                <a:schemeClr val="tx1"/>
              </a:solidFill>
              <a:latin typeface="Arial"/>
              <a:ea typeface="Arial"/>
              <a:cs typeface="Arial"/>
              <a:sym typeface="Arial"/>
            </a:endParaRPr>
          </a:p>
          <a:p>
            <a:pPr marL="0" lvl="0" indent="0" algn="just" defTabSz="457200">
              <a:buSzTx/>
              <a:buFontTx/>
              <a:buNone/>
              <a:defRPr sz="1800"/>
            </a:pPr>
            <a:r>
              <a:rPr sz="3200" dirty="0">
                <a:solidFill>
                  <a:schemeClr val="tx1"/>
                </a:solidFill>
                <a:latin typeface="Arial"/>
                <a:ea typeface="Arial"/>
                <a:cs typeface="Arial"/>
                <a:sym typeface="Arial"/>
              </a:rPr>
              <a:t>Candidates conduct independent research into the cultural, historical and social issues from points in the timeline.</a:t>
            </a:r>
            <a:endParaRPr dirty="0">
              <a:solidFill>
                <a:schemeClr val="tx1"/>
              </a:solidFill>
              <a:latin typeface="Arial"/>
              <a:ea typeface="Arial"/>
              <a:cs typeface="Arial"/>
              <a:sym typeface="Arial"/>
            </a:endParaRPr>
          </a:p>
          <a:p>
            <a:pPr marL="0" lvl="0" indent="0" algn="just" defTabSz="457200">
              <a:buSzTx/>
              <a:buFontTx/>
              <a:buNone/>
              <a:defRPr sz="1800"/>
            </a:pPr>
            <a:endParaRPr dirty="0">
              <a:solidFill>
                <a:schemeClr val="tx1"/>
              </a:solidFill>
              <a:latin typeface="Arial"/>
              <a:ea typeface="Arial"/>
              <a:cs typeface="Arial"/>
              <a:sym typeface="Arial"/>
            </a:endParaRPr>
          </a:p>
          <a:p>
            <a:pPr marL="0" lvl="0" indent="0" algn="just" defTabSz="457200">
              <a:buSzTx/>
              <a:buFontTx/>
              <a:buNone/>
              <a:defRPr sz="1800"/>
            </a:pPr>
            <a:r>
              <a:rPr sz="3200" dirty="0">
                <a:solidFill>
                  <a:schemeClr val="tx1"/>
                </a:solidFill>
                <a:latin typeface="Arial"/>
                <a:ea typeface="Arial"/>
                <a:cs typeface="Arial"/>
                <a:sym typeface="Arial"/>
              </a:rPr>
              <a:t>Then, candidates explore a series of extracts and discuss the how the genre has evolved.</a:t>
            </a:r>
          </a:p>
        </p:txBody>
      </p:sp>
    </p:spTree>
    <p:extLst>
      <p:ext uri="{BB962C8B-B14F-4D97-AF65-F5344CB8AC3E}">
        <p14:creationId xmlns:p14="http://schemas.microsoft.com/office/powerpoint/2010/main" val="25221990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22</a:t>
            </a:fld>
            <a:endParaRPr sz="1200">
              <a:solidFill>
                <a:srgbClr val="888888"/>
              </a:solidFill>
            </a:endParaRPr>
          </a:p>
        </p:txBody>
      </p:sp>
      <p:pic>
        <p:nvPicPr>
          <p:cNvPr id="100" name="image7.png"/>
          <p:cNvPicPr/>
          <p:nvPr/>
        </p:nvPicPr>
        <p:blipFill>
          <a:blip r:embed="rId2">
            <a:extLst/>
          </a:blip>
          <a:stretch>
            <a:fillRect/>
          </a:stretch>
        </p:blipFill>
        <p:spPr>
          <a:xfrm>
            <a:off x="382472" y="1404834"/>
            <a:ext cx="3701326" cy="5110266"/>
          </a:xfrm>
          <a:prstGeom prst="rect">
            <a:avLst/>
          </a:prstGeom>
          <a:ln w="12700">
            <a:miter lim="400000"/>
          </a:ln>
        </p:spPr>
      </p:pic>
      <p:pic>
        <p:nvPicPr>
          <p:cNvPr id="101" name="image8.png"/>
          <p:cNvPicPr/>
          <p:nvPr/>
        </p:nvPicPr>
        <p:blipFill>
          <a:blip r:embed="rId3">
            <a:extLst/>
          </a:blip>
          <a:stretch>
            <a:fillRect/>
          </a:stretch>
        </p:blipFill>
        <p:spPr>
          <a:xfrm>
            <a:off x="4529682" y="1404834"/>
            <a:ext cx="3602814" cy="5110266"/>
          </a:xfrm>
          <a:prstGeom prst="rect">
            <a:avLst/>
          </a:prstGeom>
          <a:ln w="12700">
            <a:miter lim="400000"/>
          </a:ln>
        </p:spPr>
      </p:pic>
    </p:spTree>
    <p:extLst>
      <p:ext uri="{BB962C8B-B14F-4D97-AF65-F5344CB8AC3E}">
        <p14:creationId xmlns:p14="http://schemas.microsoft.com/office/powerpoint/2010/main" val="25864612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23</a:t>
            </a:fld>
            <a:endParaRPr sz="1200">
              <a:solidFill>
                <a:srgbClr val="888888"/>
              </a:solidFill>
            </a:endParaRPr>
          </a:p>
        </p:txBody>
      </p:sp>
      <p:sp>
        <p:nvSpPr>
          <p:cNvPr id="104" name="Shape 104"/>
          <p:cNvSpPr>
            <a:spLocks noGrp="1"/>
          </p:cNvSpPr>
          <p:nvPr>
            <p:ph type="body" idx="4294967295"/>
          </p:nvPr>
        </p:nvSpPr>
        <p:spPr>
          <a:xfrm>
            <a:off x="3314698" y="3332955"/>
            <a:ext cx="2514603" cy="655243"/>
          </a:xfrm>
          <a:prstGeom prst="rect">
            <a:avLst/>
          </a:prstGeom>
        </p:spPr>
        <p:txBody>
          <a:bodyPr lIns="0" tIns="0" rIns="0" bIns="0">
            <a:normAutofit/>
          </a:bodyPr>
          <a:lstStyle>
            <a:lvl1pPr marL="0" indent="0" defTabSz="457200">
              <a:spcBef>
                <a:spcPts val="0"/>
              </a:spcBef>
              <a:buSzTx/>
              <a:buFontTx/>
              <a:buNone/>
              <a:defRPr b="1">
                <a:solidFill>
                  <a:srgbClr val="E75306"/>
                </a:solidFill>
              </a:defRPr>
            </a:lvl1pPr>
          </a:lstStyle>
          <a:p>
            <a:pPr lvl="0">
              <a:defRPr sz="1800" b="0">
                <a:solidFill>
                  <a:srgbClr val="000000"/>
                </a:solidFill>
              </a:defRPr>
            </a:pPr>
            <a:r>
              <a:rPr sz="3600" b="1" dirty="0">
                <a:solidFill>
                  <a:srgbClr val="E75306"/>
                </a:solidFill>
              </a:rPr>
              <a:t>Activity Two</a:t>
            </a:r>
          </a:p>
        </p:txBody>
      </p:sp>
    </p:spTree>
    <p:extLst>
      <p:ext uri="{BB962C8B-B14F-4D97-AF65-F5344CB8AC3E}">
        <p14:creationId xmlns:p14="http://schemas.microsoft.com/office/powerpoint/2010/main" val="277139622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24</a:t>
            </a:fld>
            <a:endParaRPr sz="1200">
              <a:solidFill>
                <a:srgbClr val="888888"/>
              </a:solidFill>
            </a:endParaRPr>
          </a:p>
        </p:txBody>
      </p:sp>
      <p:sp>
        <p:nvSpPr>
          <p:cNvPr id="107" name="Shape 107"/>
          <p:cNvSpPr>
            <a:spLocks noGrp="1"/>
          </p:cNvSpPr>
          <p:nvPr>
            <p:ph type="body" idx="4294967295"/>
          </p:nvPr>
        </p:nvSpPr>
        <p:spPr>
          <a:xfrm>
            <a:off x="358626" y="1427954"/>
            <a:ext cx="8418515" cy="700329"/>
          </a:xfrm>
          <a:prstGeom prst="rect">
            <a:avLst/>
          </a:prstGeom>
        </p:spPr>
        <p:txBody>
          <a:bodyPr lIns="0" tIns="0" rIns="0" bIns="0">
            <a:normAutofit/>
          </a:bodyPr>
          <a:lstStyle>
            <a:lvl1pPr marL="0" indent="0" defTabSz="457200">
              <a:spcBef>
                <a:spcPts val="0"/>
              </a:spcBef>
              <a:buSzTx/>
              <a:buFontTx/>
              <a:buNone/>
              <a:defRPr>
                <a:solidFill>
                  <a:srgbClr val="E75306"/>
                </a:solidFill>
              </a:defRPr>
            </a:lvl1pPr>
          </a:lstStyle>
          <a:p>
            <a:pPr lvl="0">
              <a:defRPr sz="1800">
                <a:solidFill>
                  <a:srgbClr val="000000"/>
                </a:solidFill>
              </a:defRPr>
            </a:pPr>
            <a:r>
              <a:rPr sz="3200">
                <a:solidFill>
                  <a:srgbClr val="E75306"/>
                </a:solidFill>
              </a:rPr>
              <a:t>Assessment Task</a:t>
            </a:r>
          </a:p>
        </p:txBody>
      </p:sp>
      <p:sp>
        <p:nvSpPr>
          <p:cNvPr id="108" name="Shape 108"/>
          <p:cNvSpPr/>
          <p:nvPr/>
        </p:nvSpPr>
        <p:spPr>
          <a:xfrm>
            <a:off x="261863" y="2289089"/>
            <a:ext cx="8620274" cy="2844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defTabSz="457200"/>
            <a:endParaRPr sz="2800">
              <a:uFill>
                <a:solidFill/>
              </a:uFill>
            </a:endParaRPr>
          </a:p>
          <a:p>
            <a:pPr lvl="0" algn="ctr" defTabSz="457200"/>
            <a:r>
              <a:rPr sz="4000" b="1">
                <a:uFill>
                  <a:solidFill/>
                </a:uFill>
                <a:latin typeface="+mn-lt"/>
                <a:ea typeface="+mn-ea"/>
                <a:cs typeface="+mn-cs"/>
                <a:sym typeface="Helvetica"/>
              </a:rPr>
              <a:t>Read Candidate A’s folder.  </a:t>
            </a:r>
            <a:endParaRPr sz="4000" b="1">
              <a:uFill>
                <a:solidFill/>
              </a:uFill>
            </a:endParaRPr>
          </a:p>
          <a:p>
            <a:pPr lvl="0" algn="ctr" defTabSz="457200"/>
            <a:endParaRPr sz="4000" b="1">
              <a:uFill>
                <a:solidFill/>
              </a:uFill>
            </a:endParaRPr>
          </a:p>
          <a:p>
            <a:pPr lvl="0" algn="ctr" defTabSz="457200"/>
            <a:r>
              <a:rPr sz="4000" b="1">
                <a:uFill>
                  <a:solidFill/>
                </a:uFill>
                <a:latin typeface="+mn-lt"/>
                <a:ea typeface="+mn-ea"/>
                <a:cs typeface="+mn-cs"/>
                <a:sym typeface="Helvetica"/>
              </a:rPr>
              <a:t>What mark would you award this folder for each AO?</a:t>
            </a:r>
          </a:p>
        </p:txBody>
      </p:sp>
    </p:spTree>
    <p:extLst>
      <p:ext uri="{BB962C8B-B14F-4D97-AF65-F5344CB8AC3E}">
        <p14:creationId xmlns:p14="http://schemas.microsoft.com/office/powerpoint/2010/main" val="32711308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25</a:t>
            </a:fld>
            <a:endParaRPr sz="1200">
              <a:solidFill>
                <a:srgbClr val="888888"/>
              </a:solidFill>
            </a:endParaRPr>
          </a:p>
        </p:txBody>
      </p:sp>
      <p:pic>
        <p:nvPicPr>
          <p:cNvPr id="111" name="pasted-image.png"/>
          <p:cNvPicPr/>
          <p:nvPr/>
        </p:nvPicPr>
        <p:blipFill>
          <a:blip r:embed="rId2">
            <a:extLst/>
          </a:blip>
          <a:stretch>
            <a:fillRect/>
          </a:stretch>
        </p:blipFill>
        <p:spPr>
          <a:xfrm>
            <a:off x="830449" y="966252"/>
            <a:ext cx="7483102" cy="5547091"/>
          </a:xfrm>
          <a:prstGeom prst="rect">
            <a:avLst/>
          </a:prstGeom>
          <a:ln w="12700">
            <a:miter lim="400000"/>
          </a:ln>
        </p:spPr>
      </p:pic>
    </p:spTree>
    <p:extLst>
      <p:ext uri="{BB962C8B-B14F-4D97-AF65-F5344CB8AC3E}">
        <p14:creationId xmlns:p14="http://schemas.microsoft.com/office/powerpoint/2010/main" val="265522836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26</a:t>
            </a:fld>
            <a:endParaRPr sz="1200">
              <a:solidFill>
                <a:srgbClr val="888888"/>
              </a:solidFill>
            </a:endParaRPr>
          </a:p>
        </p:txBody>
      </p:sp>
      <p:sp>
        <p:nvSpPr>
          <p:cNvPr id="114" name="Shape 114"/>
          <p:cNvSpPr>
            <a:spLocks noGrp="1"/>
          </p:cNvSpPr>
          <p:nvPr>
            <p:ph type="body" idx="4294967295"/>
          </p:nvPr>
        </p:nvSpPr>
        <p:spPr>
          <a:xfrm>
            <a:off x="487362" y="3320255"/>
            <a:ext cx="8418515" cy="655243"/>
          </a:xfrm>
          <a:prstGeom prst="rect">
            <a:avLst/>
          </a:prstGeom>
        </p:spPr>
        <p:txBody>
          <a:bodyPr lIns="0" tIns="0" rIns="0" bIns="0">
            <a:normAutofit/>
          </a:bodyPr>
          <a:lstStyle>
            <a:lvl1pPr marL="0" indent="0" defTabSz="457200">
              <a:spcBef>
                <a:spcPts val="0"/>
              </a:spcBef>
              <a:buSzTx/>
              <a:buFontTx/>
              <a:buNone/>
              <a:defRPr sz="3100" b="1">
                <a:solidFill>
                  <a:srgbClr val="E75306"/>
                </a:solidFill>
              </a:defRPr>
            </a:lvl1pPr>
          </a:lstStyle>
          <a:p>
            <a:pPr lvl="0">
              <a:defRPr sz="1800" b="0">
                <a:solidFill>
                  <a:srgbClr val="000000"/>
                </a:solidFill>
              </a:defRPr>
            </a:pPr>
            <a:r>
              <a:rPr sz="3100" b="1" dirty="0">
                <a:solidFill>
                  <a:schemeClr val="tx1"/>
                </a:solidFill>
                <a:latin typeface="Arial" panose="020B0604020202020204" pitchFamily="34" charset="0"/>
                <a:cs typeface="Arial" panose="020B0604020202020204" pitchFamily="34" charset="0"/>
              </a:rPr>
              <a:t>Principal Moderator’s Comments: Section A</a:t>
            </a:r>
          </a:p>
        </p:txBody>
      </p:sp>
    </p:spTree>
    <p:extLst>
      <p:ext uri="{BB962C8B-B14F-4D97-AF65-F5344CB8AC3E}">
        <p14:creationId xmlns:p14="http://schemas.microsoft.com/office/powerpoint/2010/main" val="348410085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27</a:t>
            </a:fld>
            <a:endParaRPr sz="1200">
              <a:solidFill>
                <a:srgbClr val="888888"/>
              </a:solidFill>
            </a:endParaRPr>
          </a:p>
        </p:txBody>
      </p:sp>
      <p:sp>
        <p:nvSpPr>
          <p:cNvPr id="117" name="Shape 117"/>
          <p:cNvSpPr/>
          <p:nvPr/>
        </p:nvSpPr>
        <p:spPr>
          <a:xfrm>
            <a:off x="419262" y="1268729"/>
            <a:ext cx="8028160" cy="501675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defTabSz="457200"/>
            <a:r>
              <a:rPr sz="3200" dirty="0">
                <a:solidFill>
                  <a:srgbClr val="E75306"/>
                </a:solidFill>
              </a:rPr>
              <a:t>AO1</a:t>
            </a:r>
          </a:p>
          <a:p>
            <a:pPr lvl="0" defTabSz="457200"/>
            <a:endParaRPr sz="3200" dirty="0">
              <a:solidFill>
                <a:srgbClr val="E75306"/>
              </a:solidFill>
            </a:endParaRPr>
          </a:p>
          <a:p>
            <a:pPr marL="320842" lvl="0" indent="-320842" defTabSz="457200">
              <a:buSzPct val="100000"/>
              <a:buChar char="•"/>
            </a:pPr>
            <a:r>
              <a:rPr sz="3200" dirty="0">
                <a:solidFill>
                  <a:schemeClr val="tx1"/>
                </a:solidFill>
                <a:latin typeface="Arial" panose="020B0604020202020204" pitchFamily="34" charset="0"/>
                <a:cs typeface="Arial" panose="020B0604020202020204" pitchFamily="34" charset="0"/>
              </a:rPr>
              <a:t>Confident academic tone (Band 5)</a:t>
            </a:r>
          </a:p>
          <a:p>
            <a:pPr marL="320842" lvl="0" indent="-320842" defTabSz="457200">
              <a:buSzPct val="100000"/>
              <a:buChar char="•"/>
            </a:pPr>
            <a:r>
              <a:rPr sz="3200" dirty="0">
                <a:solidFill>
                  <a:schemeClr val="tx1"/>
                </a:solidFill>
                <a:latin typeface="Arial" panose="020B0604020202020204" pitchFamily="34" charset="0"/>
                <a:cs typeface="Arial" panose="020B0604020202020204" pitchFamily="34" charset="0"/>
              </a:rPr>
              <a:t>Clearly focused on the question (Band 5)</a:t>
            </a:r>
          </a:p>
          <a:p>
            <a:pPr marL="320842" lvl="0" indent="-320842" defTabSz="457200">
              <a:buSzPct val="100000"/>
              <a:buChar char="•"/>
            </a:pPr>
            <a:r>
              <a:rPr sz="3200" dirty="0">
                <a:solidFill>
                  <a:schemeClr val="tx1"/>
                </a:solidFill>
                <a:latin typeface="Arial" panose="020B0604020202020204" pitchFamily="34" charset="0"/>
                <a:cs typeface="Arial" panose="020B0604020202020204" pitchFamily="34" charset="0"/>
              </a:rPr>
              <a:t>Purposeful application of terminology but could develop this further as the range isn’t wide enough (Band 4)</a:t>
            </a:r>
          </a:p>
          <a:p>
            <a:pPr marL="320842" lvl="0" indent="-320842" defTabSz="457200">
              <a:buSzPct val="100000"/>
              <a:buChar char="•"/>
            </a:pPr>
            <a:r>
              <a:rPr sz="3200" dirty="0">
                <a:solidFill>
                  <a:schemeClr val="tx1"/>
                </a:solidFill>
                <a:latin typeface="Arial" panose="020B0604020202020204" pitchFamily="34" charset="0"/>
                <a:cs typeface="Arial" panose="020B0604020202020204" pitchFamily="34" charset="0"/>
              </a:rPr>
              <a:t>Ideas are well </a:t>
            </a:r>
            <a:r>
              <a:rPr sz="3200" dirty="0" err="1">
                <a:solidFill>
                  <a:schemeClr val="tx1"/>
                </a:solidFill>
                <a:latin typeface="Arial" panose="020B0604020202020204" pitchFamily="34" charset="0"/>
                <a:cs typeface="Arial" panose="020B0604020202020204" pitchFamily="34" charset="0"/>
              </a:rPr>
              <a:t>organised</a:t>
            </a:r>
            <a:r>
              <a:rPr sz="3200" dirty="0">
                <a:solidFill>
                  <a:schemeClr val="tx1"/>
                </a:solidFill>
                <a:latin typeface="Arial" panose="020B0604020202020204" pitchFamily="34" charset="0"/>
                <a:cs typeface="Arial" panose="020B0604020202020204" pitchFamily="34" charset="0"/>
              </a:rPr>
              <a:t> but topic sentences could have been refined in places (Band 4)</a:t>
            </a:r>
          </a:p>
        </p:txBody>
      </p:sp>
      <p:sp>
        <p:nvSpPr>
          <p:cNvPr id="118" name="Shape 118"/>
          <p:cNvSpPr/>
          <p:nvPr/>
        </p:nvSpPr>
        <p:spPr>
          <a:xfrm>
            <a:off x="670682" y="6196329"/>
            <a:ext cx="2481981" cy="358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t>8/10 Band 4</a:t>
            </a:r>
          </a:p>
        </p:txBody>
      </p:sp>
    </p:spTree>
    <p:extLst>
      <p:ext uri="{BB962C8B-B14F-4D97-AF65-F5344CB8AC3E}">
        <p14:creationId xmlns:p14="http://schemas.microsoft.com/office/powerpoint/2010/main" val="248998922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28</a:t>
            </a:fld>
            <a:endParaRPr sz="1200">
              <a:solidFill>
                <a:srgbClr val="888888"/>
              </a:solidFill>
            </a:endParaRPr>
          </a:p>
        </p:txBody>
      </p:sp>
      <p:sp>
        <p:nvSpPr>
          <p:cNvPr id="121" name="Shape 121"/>
          <p:cNvSpPr/>
          <p:nvPr/>
        </p:nvSpPr>
        <p:spPr>
          <a:xfrm>
            <a:off x="419262" y="1370330"/>
            <a:ext cx="8028160" cy="452431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defTabSz="457200"/>
            <a:r>
              <a:rPr sz="3200" dirty="0">
                <a:solidFill>
                  <a:srgbClr val="E75306"/>
                </a:solidFill>
              </a:rPr>
              <a:t>AO2</a:t>
            </a:r>
          </a:p>
          <a:p>
            <a:pPr lvl="0" defTabSz="457200"/>
            <a:endParaRPr sz="3200" dirty="0">
              <a:solidFill>
                <a:schemeClr val="tx1"/>
              </a:solidFill>
              <a:latin typeface="Arial" panose="020B0604020202020204" pitchFamily="34" charset="0"/>
              <a:cs typeface="Arial" panose="020B0604020202020204" pitchFamily="34" charset="0"/>
            </a:endParaRPr>
          </a:p>
          <a:p>
            <a:pPr marL="320842" lvl="0" indent="-320842" defTabSz="457200">
              <a:buSzPct val="100000"/>
              <a:buChar char="•"/>
            </a:pPr>
            <a:r>
              <a:rPr sz="3200" dirty="0">
                <a:solidFill>
                  <a:schemeClr val="tx1"/>
                </a:solidFill>
                <a:latin typeface="Arial" panose="020B0604020202020204" pitchFamily="34" charset="0"/>
                <a:cs typeface="Arial" panose="020B0604020202020204" pitchFamily="34" charset="0"/>
              </a:rPr>
              <a:t>Perceptive analysis of how language choices affect meaning but needs a wider range of terminology (Band 5-)</a:t>
            </a:r>
          </a:p>
          <a:p>
            <a:pPr marL="320842" lvl="0" indent="-320842" defTabSz="457200">
              <a:buSzPct val="100000"/>
              <a:buChar char="•"/>
            </a:pPr>
            <a:r>
              <a:rPr sz="3200" dirty="0">
                <a:solidFill>
                  <a:schemeClr val="tx1"/>
                </a:solidFill>
                <a:latin typeface="Arial" panose="020B0604020202020204" pitchFamily="34" charset="0"/>
                <a:cs typeface="Arial" panose="020B0604020202020204" pitchFamily="34" charset="0"/>
              </a:rPr>
              <a:t>Matured and assured reading of texts (Band 5)</a:t>
            </a:r>
          </a:p>
          <a:p>
            <a:pPr marL="320842" lvl="0" indent="-320842" defTabSz="457200">
              <a:buSzPct val="100000"/>
              <a:buChar char="•"/>
            </a:pPr>
            <a:r>
              <a:rPr sz="3200" dirty="0">
                <a:solidFill>
                  <a:schemeClr val="tx1"/>
                </a:solidFill>
                <a:latin typeface="Arial" panose="020B0604020202020204" pitchFamily="34" charset="0"/>
                <a:cs typeface="Arial" panose="020B0604020202020204" pitchFamily="34" charset="0"/>
              </a:rPr>
              <a:t>Confident understanding is shown throughout (Band 5)</a:t>
            </a:r>
          </a:p>
        </p:txBody>
      </p:sp>
      <p:sp>
        <p:nvSpPr>
          <p:cNvPr id="122" name="Shape 122"/>
          <p:cNvSpPr/>
          <p:nvPr/>
        </p:nvSpPr>
        <p:spPr>
          <a:xfrm>
            <a:off x="670682" y="6196329"/>
            <a:ext cx="2481981" cy="358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t>9/10 Band 5</a:t>
            </a:r>
          </a:p>
        </p:txBody>
      </p:sp>
    </p:spTree>
    <p:extLst>
      <p:ext uri="{BB962C8B-B14F-4D97-AF65-F5344CB8AC3E}">
        <p14:creationId xmlns:p14="http://schemas.microsoft.com/office/powerpoint/2010/main" val="181554489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29</a:t>
            </a:fld>
            <a:endParaRPr sz="1200">
              <a:solidFill>
                <a:srgbClr val="888888"/>
              </a:solidFill>
            </a:endParaRPr>
          </a:p>
        </p:txBody>
      </p:sp>
      <p:sp>
        <p:nvSpPr>
          <p:cNvPr id="125" name="Shape 125"/>
          <p:cNvSpPr/>
          <p:nvPr/>
        </p:nvSpPr>
        <p:spPr>
          <a:xfrm>
            <a:off x="419262" y="1370330"/>
            <a:ext cx="8028160" cy="403187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defTabSz="457200"/>
            <a:r>
              <a:rPr sz="3200" dirty="0">
                <a:solidFill>
                  <a:srgbClr val="E75306"/>
                </a:solidFill>
              </a:rPr>
              <a:t>AO3</a:t>
            </a:r>
          </a:p>
          <a:p>
            <a:pPr lvl="0" defTabSz="457200"/>
            <a:endParaRPr sz="3200" dirty="0">
              <a:solidFill>
                <a:schemeClr val="tx1"/>
              </a:solidFill>
              <a:latin typeface="Arial" panose="020B0604020202020204" pitchFamily="34" charset="0"/>
              <a:cs typeface="Arial" panose="020B0604020202020204" pitchFamily="34" charset="0"/>
            </a:endParaRPr>
          </a:p>
          <a:p>
            <a:pPr marL="320842" lvl="0" indent="-320842" defTabSz="457200">
              <a:buSzPct val="100000"/>
              <a:buChar char="•"/>
            </a:pPr>
            <a:r>
              <a:rPr sz="3200" dirty="0">
                <a:solidFill>
                  <a:schemeClr val="tx1"/>
                </a:solidFill>
                <a:latin typeface="Arial" panose="020B0604020202020204" pitchFamily="34" charset="0"/>
                <a:cs typeface="Arial" panose="020B0604020202020204" pitchFamily="34" charset="0"/>
              </a:rPr>
              <a:t>Confident grasp of overview (Band 5)</a:t>
            </a:r>
          </a:p>
          <a:p>
            <a:pPr marL="320842" lvl="0" indent="-320842" defTabSz="457200">
              <a:buSzPct val="100000"/>
              <a:buChar char="•"/>
            </a:pPr>
            <a:r>
              <a:rPr sz="3200" dirty="0">
                <a:solidFill>
                  <a:schemeClr val="tx1"/>
                </a:solidFill>
                <a:latin typeface="Arial" panose="020B0604020202020204" pitchFamily="34" charset="0"/>
                <a:cs typeface="Arial" panose="020B0604020202020204" pitchFamily="34" charset="0"/>
              </a:rPr>
              <a:t>Confident and purposeful references to relevant historical and cultural contexts (Band 5)</a:t>
            </a:r>
          </a:p>
          <a:p>
            <a:pPr marL="320842" lvl="0" indent="-320842" defTabSz="457200">
              <a:buSzPct val="100000"/>
              <a:buChar char="•"/>
            </a:pPr>
            <a:r>
              <a:rPr sz="3200" dirty="0">
                <a:solidFill>
                  <a:schemeClr val="tx1"/>
                </a:solidFill>
                <a:latin typeface="Arial" panose="020B0604020202020204" pitchFamily="34" charset="0"/>
                <a:cs typeface="Arial" panose="020B0604020202020204" pitchFamily="34" charset="0"/>
              </a:rPr>
              <a:t>Clear awareness of the genre but could develop this more explicitly (Band 4)</a:t>
            </a:r>
          </a:p>
        </p:txBody>
      </p:sp>
      <p:sp>
        <p:nvSpPr>
          <p:cNvPr id="126" name="Shape 126"/>
          <p:cNvSpPr/>
          <p:nvPr/>
        </p:nvSpPr>
        <p:spPr>
          <a:xfrm>
            <a:off x="670682" y="6196329"/>
            <a:ext cx="2481981" cy="358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t>9/10 Band 5</a:t>
            </a:r>
          </a:p>
        </p:txBody>
      </p:sp>
    </p:spTree>
    <p:extLst>
      <p:ext uri="{BB962C8B-B14F-4D97-AF65-F5344CB8AC3E}">
        <p14:creationId xmlns:p14="http://schemas.microsoft.com/office/powerpoint/2010/main" val="296277369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3</a:t>
            </a:fld>
            <a:endParaRPr sz="1200">
              <a:solidFill>
                <a:srgbClr val="888888"/>
              </a:solidFill>
            </a:endParaRPr>
          </a:p>
        </p:txBody>
      </p:sp>
      <p:sp>
        <p:nvSpPr>
          <p:cNvPr id="78" name="Shape 78"/>
          <p:cNvSpPr>
            <a:spLocks noGrp="1"/>
          </p:cNvSpPr>
          <p:nvPr>
            <p:ph type="body" idx="4294967295"/>
          </p:nvPr>
        </p:nvSpPr>
        <p:spPr>
          <a:xfrm>
            <a:off x="328209" y="1059654"/>
            <a:ext cx="8418516" cy="700329"/>
          </a:xfrm>
          <a:prstGeom prst="rect">
            <a:avLst/>
          </a:prstGeom>
        </p:spPr>
        <p:txBody>
          <a:bodyPr lIns="0" tIns="0" rIns="0" bIns="0">
            <a:normAutofit/>
          </a:bodyPr>
          <a:lstStyle>
            <a:lvl1pPr marL="0" indent="0" defTabSz="457200">
              <a:buSzTx/>
              <a:buFontTx/>
              <a:buNone/>
              <a:defRPr>
                <a:solidFill>
                  <a:srgbClr val="EF370C"/>
                </a:solidFill>
                <a:latin typeface="Arial"/>
                <a:ea typeface="Arial"/>
                <a:cs typeface="Arial"/>
                <a:sym typeface="Arial"/>
              </a:defRPr>
            </a:lvl1pPr>
          </a:lstStyle>
          <a:p>
            <a:pPr lvl="0">
              <a:defRPr sz="1800">
                <a:solidFill>
                  <a:srgbClr val="000000"/>
                </a:solidFill>
              </a:defRPr>
            </a:pPr>
            <a:r>
              <a:rPr sz="3200" dirty="0">
                <a:solidFill>
                  <a:srgbClr val="EF370C"/>
                </a:solidFill>
              </a:rPr>
              <a:t>Section A - Assessment Objectives</a:t>
            </a:r>
          </a:p>
        </p:txBody>
      </p:sp>
      <p:sp>
        <p:nvSpPr>
          <p:cNvPr id="79" name="Shape 79"/>
          <p:cNvSpPr/>
          <p:nvPr/>
        </p:nvSpPr>
        <p:spPr>
          <a:xfrm>
            <a:off x="358625" y="1759983"/>
            <a:ext cx="8620277" cy="461664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defTabSz="457200">
              <a:buSzPct val="100000"/>
              <a:tabLst>
                <a:tab pos="114300" algn="l"/>
              </a:tabLst>
            </a:pPr>
            <a:r>
              <a:rPr sz="2000" b="1" dirty="0" smtClean="0">
                <a:uFill>
                  <a:solidFill/>
                </a:uFill>
                <a:latin typeface="Arial" panose="020B0604020202020204" pitchFamily="34" charset="0"/>
                <a:ea typeface="Arial"/>
                <a:cs typeface="Arial" panose="020B0604020202020204" pitchFamily="34" charset="0"/>
                <a:sym typeface="Arial"/>
              </a:rPr>
              <a:t>AO1</a:t>
            </a:r>
            <a:endParaRPr lang="en-GB" sz="2000" b="1" dirty="0" smtClean="0">
              <a:uFill>
                <a:solidFill/>
              </a:uFill>
              <a:latin typeface="Arial" panose="020B0604020202020204" pitchFamily="34" charset="0"/>
              <a:ea typeface="Arial"/>
              <a:cs typeface="Arial" panose="020B0604020202020204" pitchFamily="34" charset="0"/>
              <a:sym typeface="Arial"/>
            </a:endParaRPr>
          </a:p>
          <a:p>
            <a:pPr marL="342900" lvl="4" indent="-342900" defTabSz="457200">
              <a:buSzPct val="100000"/>
              <a:buFont typeface="Arial" panose="020B0604020202020204" pitchFamily="34" charset="0"/>
              <a:buChar char="•"/>
              <a:tabLst>
                <a:tab pos="114300" algn="l"/>
              </a:tabLst>
            </a:pPr>
            <a:r>
              <a:rPr lang="en-GB" sz="2000" dirty="0" smtClean="0">
                <a:uFill>
                  <a:solidFill/>
                </a:uFill>
                <a:latin typeface="Arial" panose="020B0604020202020204" pitchFamily="34" charset="0"/>
                <a:ea typeface="Arial"/>
                <a:cs typeface="Arial" panose="020B0604020202020204" pitchFamily="34" charset="0"/>
                <a:sym typeface="Arial"/>
              </a:rPr>
              <a:t>a</a:t>
            </a:r>
            <a:r>
              <a:rPr sz="2000" dirty="0" err="1" smtClean="0">
                <a:uFill>
                  <a:solidFill/>
                </a:uFill>
                <a:latin typeface="Arial" panose="020B0604020202020204" pitchFamily="34" charset="0"/>
                <a:ea typeface="Arial"/>
                <a:cs typeface="Arial" panose="020B0604020202020204" pitchFamily="34" charset="0"/>
                <a:sym typeface="Arial"/>
              </a:rPr>
              <a:t>pply</a:t>
            </a:r>
            <a:r>
              <a:rPr sz="2000" dirty="0" smtClean="0">
                <a:uFill>
                  <a:solidFill/>
                </a:uFill>
                <a:latin typeface="Arial" panose="020B0604020202020204" pitchFamily="34" charset="0"/>
                <a:ea typeface="Arial"/>
                <a:cs typeface="Arial" panose="020B0604020202020204" pitchFamily="34" charset="0"/>
                <a:sym typeface="Arial"/>
              </a:rPr>
              <a:t> </a:t>
            </a:r>
            <a:r>
              <a:rPr sz="2000" dirty="0">
                <a:uFill>
                  <a:solidFill/>
                </a:uFill>
                <a:latin typeface="Arial" panose="020B0604020202020204" pitchFamily="34" charset="0"/>
                <a:ea typeface="Arial"/>
                <a:cs typeface="Arial" panose="020B0604020202020204" pitchFamily="34" charset="0"/>
                <a:sym typeface="Arial"/>
              </a:rPr>
              <a:t>concepts and methods from integrated linguistic and literary study, using associated terminology and coherent written </a:t>
            </a:r>
            <a:r>
              <a:rPr sz="2000" dirty="0" smtClean="0">
                <a:uFill>
                  <a:solidFill/>
                </a:uFill>
                <a:latin typeface="Arial" panose="020B0604020202020204" pitchFamily="34" charset="0"/>
                <a:ea typeface="Arial"/>
                <a:cs typeface="Arial" panose="020B0604020202020204" pitchFamily="34" charset="0"/>
                <a:sym typeface="Arial"/>
              </a:rPr>
              <a:t>expression</a:t>
            </a:r>
            <a:endParaRPr lang="en-GB" sz="2000" dirty="0">
              <a:uFill>
                <a:solidFill/>
              </a:uFill>
              <a:latin typeface="Arial" panose="020B0604020202020204" pitchFamily="34" charset="0"/>
              <a:ea typeface="Arial"/>
              <a:cs typeface="Arial" panose="020B0604020202020204" pitchFamily="34" charset="0"/>
            </a:endParaRPr>
          </a:p>
          <a:p>
            <a:pPr marL="342900" lvl="0" indent="-342900" defTabSz="457200">
              <a:buSzPct val="100000"/>
              <a:buFont typeface="Arial" panose="020B0604020202020204" pitchFamily="34" charset="0"/>
              <a:buChar char="•"/>
              <a:tabLst>
                <a:tab pos="114300" algn="l"/>
              </a:tabLst>
            </a:pPr>
            <a:r>
              <a:rPr sz="2000" dirty="0" smtClean="0">
                <a:uFill>
                  <a:solidFill/>
                </a:uFill>
                <a:latin typeface="Arial" panose="020B0604020202020204" pitchFamily="34" charset="0"/>
                <a:ea typeface="Arial"/>
                <a:cs typeface="Arial" panose="020B0604020202020204" pitchFamily="34" charset="0"/>
                <a:sym typeface="Arial"/>
              </a:rPr>
              <a:t>use </a:t>
            </a:r>
            <a:r>
              <a:rPr sz="2000" dirty="0">
                <a:uFill>
                  <a:solidFill/>
                </a:uFill>
                <a:latin typeface="Arial" panose="020B0604020202020204" pitchFamily="34" charset="0"/>
                <a:ea typeface="Arial"/>
                <a:cs typeface="Arial" panose="020B0604020202020204" pitchFamily="34" charset="0"/>
                <a:sym typeface="Arial"/>
              </a:rPr>
              <a:t>English appropriately and accurately and engage in a clear academic style and </a:t>
            </a:r>
            <a:r>
              <a:rPr sz="2000" dirty="0" smtClean="0">
                <a:uFill>
                  <a:solidFill/>
                </a:uFill>
                <a:latin typeface="Arial" panose="020B0604020202020204" pitchFamily="34" charset="0"/>
                <a:ea typeface="Arial"/>
                <a:cs typeface="Arial" panose="020B0604020202020204" pitchFamily="34" charset="0"/>
                <a:sym typeface="Arial"/>
              </a:rPr>
              <a:t>register </a:t>
            </a:r>
            <a:endParaRPr sz="2000" dirty="0">
              <a:uFill>
                <a:solidFill/>
              </a:uFill>
              <a:latin typeface="Arial" panose="020B0604020202020204" pitchFamily="34" charset="0"/>
              <a:cs typeface="Arial" panose="020B0604020202020204" pitchFamily="34" charset="0"/>
            </a:endParaRPr>
          </a:p>
          <a:p>
            <a:pPr lvl="0" defTabSz="457200">
              <a:buSzPct val="100000"/>
              <a:tabLst>
                <a:tab pos="152400" algn="l"/>
                <a:tab pos="457200" algn="l"/>
              </a:tabLst>
            </a:pPr>
            <a:endParaRPr lang="en-GB" sz="2000" b="1" dirty="0" smtClean="0">
              <a:uFill>
                <a:solidFill/>
              </a:uFill>
              <a:latin typeface="Arial" panose="020B0604020202020204" pitchFamily="34" charset="0"/>
              <a:ea typeface="Arial"/>
              <a:cs typeface="Arial" panose="020B0604020202020204" pitchFamily="34" charset="0"/>
              <a:sym typeface="Arial"/>
            </a:endParaRPr>
          </a:p>
          <a:p>
            <a:pPr lvl="0" defTabSz="457200">
              <a:buSzPct val="100000"/>
              <a:tabLst>
                <a:tab pos="152400" algn="l"/>
                <a:tab pos="457200" algn="l"/>
              </a:tabLst>
            </a:pPr>
            <a:r>
              <a:rPr sz="2000" b="1" dirty="0" smtClean="0">
                <a:uFill>
                  <a:solidFill/>
                </a:uFill>
                <a:latin typeface="Arial" panose="020B0604020202020204" pitchFamily="34" charset="0"/>
                <a:ea typeface="Arial"/>
                <a:cs typeface="Arial" panose="020B0604020202020204" pitchFamily="34" charset="0"/>
                <a:sym typeface="Arial"/>
              </a:rPr>
              <a:t>AO2 </a:t>
            </a:r>
            <a:endParaRPr lang="en-GB" sz="2000" b="1" dirty="0" smtClean="0">
              <a:uFill>
                <a:solidFill/>
              </a:uFill>
              <a:latin typeface="Arial" panose="020B0604020202020204" pitchFamily="34" charset="0"/>
              <a:ea typeface="Arial"/>
              <a:cs typeface="Arial" panose="020B0604020202020204" pitchFamily="34" charset="0"/>
              <a:sym typeface="Arial"/>
            </a:endParaRPr>
          </a:p>
          <a:p>
            <a:pPr marL="342900" lvl="0" indent="-342900" defTabSz="457200">
              <a:buSzPct val="100000"/>
              <a:buFont typeface="Arial" panose="020B0604020202020204" pitchFamily="34" charset="0"/>
              <a:buChar char="•"/>
              <a:tabLst>
                <a:tab pos="152400" algn="l"/>
                <a:tab pos="457200" algn="l"/>
              </a:tabLst>
            </a:pPr>
            <a:r>
              <a:rPr sz="2000" dirty="0" err="1" smtClean="0">
                <a:uFill>
                  <a:solidFill/>
                </a:uFill>
                <a:latin typeface="Arial" panose="020B0604020202020204" pitchFamily="34" charset="0"/>
                <a:ea typeface="Arial"/>
                <a:cs typeface="Arial" panose="020B0604020202020204" pitchFamily="34" charset="0"/>
                <a:sym typeface="Arial"/>
              </a:rPr>
              <a:t>analyse</a:t>
            </a:r>
            <a:r>
              <a:rPr sz="2000" dirty="0" smtClean="0">
                <a:uFill>
                  <a:solidFill/>
                </a:uFill>
                <a:latin typeface="Arial" panose="020B0604020202020204" pitchFamily="34" charset="0"/>
                <a:ea typeface="Arial"/>
                <a:cs typeface="Arial" panose="020B0604020202020204" pitchFamily="34" charset="0"/>
                <a:sym typeface="Arial"/>
              </a:rPr>
              <a:t> </a:t>
            </a:r>
            <a:r>
              <a:rPr sz="2000" dirty="0">
                <a:uFill>
                  <a:solidFill/>
                </a:uFill>
                <a:latin typeface="Arial" panose="020B0604020202020204" pitchFamily="34" charset="0"/>
                <a:ea typeface="Arial"/>
                <a:cs typeface="Arial" panose="020B0604020202020204" pitchFamily="34" charset="0"/>
                <a:sym typeface="Arial"/>
              </a:rPr>
              <a:t>the ways in which meanings are shaped </a:t>
            </a:r>
            <a:endParaRPr sz="2000" dirty="0">
              <a:uFill>
                <a:solidFill/>
              </a:uFill>
              <a:latin typeface="Arial" panose="020B0604020202020204" pitchFamily="34" charset="0"/>
              <a:cs typeface="Arial" panose="020B0604020202020204" pitchFamily="34" charset="0"/>
            </a:endParaRPr>
          </a:p>
          <a:p>
            <a:pPr lvl="0" defTabSz="457200">
              <a:buSzPct val="100000"/>
              <a:tabLst>
                <a:tab pos="152400" algn="l"/>
                <a:tab pos="457200" algn="l"/>
              </a:tabLst>
            </a:pPr>
            <a:endParaRPr lang="en-GB" sz="2000" b="1" dirty="0" smtClean="0">
              <a:uFill>
                <a:solidFill/>
              </a:uFill>
              <a:latin typeface="Arial" panose="020B0604020202020204" pitchFamily="34" charset="0"/>
              <a:ea typeface="Arial"/>
              <a:cs typeface="Arial" panose="020B0604020202020204" pitchFamily="34" charset="0"/>
              <a:sym typeface="Arial"/>
            </a:endParaRPr>
          </a:p>
          <a:p>
            <a:pPr lvl="0" defTabSz="457200">
              <a:buSzPct val="100000"/>
              <a:tabLst>
                <a:tab pos="152400" algn="l"/>
                <a:tab pos="457200" algn="l"/>
              </a:tabLst>
            </a:pPr>
            <a:r>
              <a:rPr sz="2000" b="1" dirty="0" smtClean="0">
                <a:uFill>
                  <a:solidFill/>
                </a:uFill>
                <a:latin typeface="Arial" panose="020B0604020202020204" pitchFamily="34" charset="0"/>
                <a:ea typeface="Arial"/>
                <a:cs typeface="Arial" panose="020B0604020202020204" pitchFamily="34" charset="0"/>
                <a:sym typeface="Arial"/>
              </a:rPr>
              <a:t>AO3</a:t>
            </a:r>
            <a:r>
              <a:rPr sz="2000" dirty="0">
                <a:uFill>
                  <a:solidFill/>
                </a:uFill>
                <a:latin typeface="Arial" panose="020B0604020202020204" pitchFamily="34" charset="0"/>
                <a:ea typeface="Times Roman"/>
                <a:cs typeface="Arial" panose="020B0604020202020204" pitchFamily="34" charset="0"/>
                <a:sym typeface="Times Roman"/>
              </a:rPr>
              <a:t>	</a:t>
            </a:r>
            <a:endParaRPr lang="en-GB" sz="2000" dirty="0" smtClean="0">
              <a:uFill>
                <a:solidFill/>
              </a:uFill>
              <a:latin typeface="Arial" panose="020B0604020202020204" pitchFamily="34" charset="0"/>
              <a:ea typeface="Times Roman"/>
              <a:cs typeface="Arial" panose="020B0604020202020204" pitchFamily="34" charset="0"/>
              <a:sym typeface="Times Roman"/>
            </a:endParaRPr>
          </a:p>
          <a:p>
            <a:pPr marL="342900" lvl="0" indent="-342900" defTabSz="457200">
              <a:buSzPct val="100000"/>
              <a:buFont typeface="Arial" panose="020B0604020202020204" pitchFamily="34" charset="0"/>
              <a:buChar char="•"/>
              <a:tabLst>
                <a:tab pos="152400" algn="l"/>
                <a:tab pos="457200" algn="l"/>
              </a:tabLst>
            </a:pPr>
            <a:r>
              <a:rPr sz="2000" dirty="0" smtClean="0">
                <a:uFill>
                  <a:solidFill/>
                </a:uFill>
                <a:latin typeface="Arial" panose="020B0604020202020204" pitchFamily="34" charset="0"/>
                <a:ea typeface="Arial"/>
                <a:cs typeface="Arial" panose="020B0604020202020204" pitchFamily="34" charset="0"/>
                <a:sym typeface="Arial"/>
              </a:rPr>
              <a:t>show </a:t>
            </a:r>
            <a:r>
              <a:rPr sz="2000" dirty="0">
                <a:uFill>
                  <a:solidFill/>
                </a:uFill>
                <a:latin typeface="Arial" panose="020B0604020202020204" pitchFamily="34" charset="0"/>
                <a:ea typeface="Arial"/>
                <a:cs typeface="Arial" panose="020B0604020202020204" pitchFamily="34" charset="0"/>
                <a:sym typeface="Arial"/>
              </a:rPr>
              <a:t>understanding of the contexts in which texts are produced and received</a:t>
            </a:r>
            <a:endParaRPr sz="2000" dirty="0">
              <a:uFill>
                <a:solidFill/>
              </a:uFill>
              <a:latin typeface="Arial" panose="020B0604020202020204" pitchFamily="34" charset="0"/>
              <a:cs typeface="Arial" panose="020B0604020202020204" pitchFamily="34" charset="0"/>
            </a:endParaRPr>
          </a:p>
          <a:p>
            <a:pPr lvl="0" defTabSz="457200"/>
            <a:endParaRPr sz="2000" dirty="0">
              <a:uFill>
                <a:solidFill/>
              </a:uFill>
              <a:latin typeface="Arial" panose="020B0604020202020204" pitchFamily="34" charset="0"/>
              <a:cs typeface="Arial" panose="020B0604020202020204" pitchFamily="34" charset="0"/>
            </a:endParaRPr>
          </a:p>
          <a:p>
            <a:pPr lvl="0" defTabSz="457200">
              <a:buSzPct val="100000"/>
              <a:tabLst>
                <a:tab pos="114300" algn="l"/>
              </a:tabLst>
            </a:pPr>
            <a:r>
              <a:rPr sz="2000" b="1" dirty="0" smtClean="0">
                <a:uFill>
                  <a:solidFill/>
                </a:uFill>
                <a:latin typeface="Arial" panose="020B0604020202020204" pitchFamily="34" charset="0"/>
                <a:ea typeface="Arial"/>
                <a:cs typeface="Arial" panose="020B0604020202020204" pitchFamily="34" charset="0"/>
                <a:sym typeface="Arial"/>
              </a:rPr>
              <a:t>AO4</a:t>
            </a:r>
            <a:endParaRPr sz="2000" b="1" dirty="0">
              <a:uFill>
                <a:solidFill/>
              </a:uFill>
              <a:latin typeface="Arial" panose="020B0604020202020204" pitchFamily="34" charset="0"/>
              <a:cs typeface="Arial" panose="020B0604020202020204" pitchFamily="34" charset="0"/>
            </a:endParaRPr>
          </a:p>
          <a:p>
            <a:pPr marL="342900" lvl="0" indent="-342900" defTabSz="457200">
              <a:buFont typeface="Arial" panose="020B0604020202020204" pitchFamily="34" charset="0"/>
              <a:buChar char="•"/>
            </a:pPr>
            <a:r>
              <a:rPr sz="2000" dirty="0" smtClean="0">
                <a:uFill>
                  <a:solidFill/>
                </a:uFill>
                <a:latin typeface="Arial" panose="020B0604020202020204" pitchFamily="34" charset="0"/>
                <a:ea typeface="Arial"/>
                <a:cs typeface="Arial" panose="020B0604020202020204" pitchFamily="34" charset="0"/>
                <a:sym typeface="Arial"/>
              </a:rPr>
              <a:t>show </a:t>
            </a:r>
            <a:r>
              <a:rPr sz="2000" dirty="0">
                <a:uFill>
                  <a:solidFill/>
                </a:uFill>
                <a:latin typeface="Arial" panose="020B0604020202020204" pitchFamily="34" charset="0"/>
                <a:ea typeface="Arial"/>
                <a:cs typeface="Arial" panose="020B0604020202020204" pitchFamily="34" charset="0"/>
                <a:sym typeface="Arial"/>
              </a:rPr>
              <a:t>understanding of the ways in which texts relate to each other</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30</a:t>
            </a:fld>
            <a:endParaRPr sz="1200">
              <a:solidFill>
                <a:srgbClr val="888888"/>
              </a:solidFill>
            </a:endParaRPr>
          </a:p>
        </p:txBody>
      </p:sp>
      <p:sp>
        <p:nvSpPr>
          <p:cNvPr id="129" name="Shape 129"/>
          <p:cNvSpPr/>
          <p:nvPr/>
        </p:nvSpPr>
        <p:spPr>
          <a:xfrm>
            <a:off x="419262" y="1370330"/>
            <a:ext cx="8028160" cy="403187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defTabSz="457200"/>
            <a:r>
              <a:rPr sz="3200" dirty="0">
                <a:solidFill>
                  <a:srgbClr val="E75306"/>
                </a:solidFill>
              </a:rPr>
              <a:t>AO4</a:t>
            </a:r>
          </a:p>
          <a:p>
            <a:pPr lvl="0" defTabSz="457200"/>
            <a:endParaRPr sz="3200" dirty="0">
              <a:solidFill>
                <a:srgbClr val="E75306"/>
              </a:solidFill>
            </a:endParaRPr>
          </a:p>
          <a:p>
            <a:pPr marL="320842" lvl="0" indent="-320842" defTabSz="457200">
              <a:buSzPct val="100000"/>
              <a:buChar char="•"/>
            </a:pPr>
            <a:r>
              <a:rPr sz="3200" dirty="0">
                <a:solidFill>
                  <a:schemeClr val="tx1"/>
                </a:solidFill>
                <a:latin typeface="Arial" panose="020B0604020202020204" pitchFamily="34" charset="0"/>
                <a:cs typeface="Arial" panose="020B0604020202020204" pitchFamily="34" charset="0"/>
              </a:rPr>
              <a:t>Confident comparative approach from the outset (Band 5)</a:t>
            </a:r>
          </a:p>
          <a:p>
            <a:pPr marL="320842" lvl="0" indent="-320842" defTabSz="457200">
              <a:buSzPct val="100000"/>
              <a:buChar char="•"/>
            </a:pPr>
            <a:r>
              <a:rPr sz="3200" dirty="0">
                <a:solidFill>
                  <a:schemeClr val="tx1"/>
                </a:solidFill>
                <a:latin typeface="Arial" panose="020B0604020202020204" pitchFamily="34" charset="0"/>
                <a:cs typeface="Arial" panose="020B0604020202020204" pitchFamily="34" charset="0"/>
              </a:rPr>
              <a:t>Astute and illuminating connections between the texts (Band 5)</a:t>
            </a:r>
          </a:p>
          <a:p>
            <a:pPr marL="320842" lvl="0" indent="-320842" defTabSz="457200">
              <a:buSzPct val="100000"/>
              <a:buChar char="•"/>
            </a:pPr>
            <a:r>
              <a:rPr sz="3200" dirty="0">
                <a:solidFill>
                  <a:schemeClr val="tx1"/>
                </a:solidFill>
                <a:latin typeface="Arial" panose="020B0604020202020204" pitchFamily="34" charset="0"/>
                <a:cs typeface="Arial" panose="020B0604020202020204" pitchFamily="34" charset="0"/>
              </a:rPr>
              <a:t>Purposeful and productive comparisons (Band 5)</a:t>
            </a:r>
          </a:p>
        </p:txBody>
      </p:sp>
      <p:sp>
        <p:nvSpPr>
          <p:cNvPr id="130" name="Shape 130"/>
          <p:cNvSpPr/>
          <p:nvPr/>
        </p:nvSpPr>
        <p:spPr>
          <a:xfrm>
            <a:off x="670682" y="6196329"/>
            <a:ext cx="2481981" cy="358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t>10/10 Band 5</a:t>
            </a:r>
          </a:p>
        </p:txBody>
      </p:sp>
    </p:spTree>
    <p:extLst>
      <p:ext uri="{BB962C8B-B14F-4D97-AF65-F5344CB8AC3E}">
        <p14:creationId xmlns:p14="http://schemas.microsoft.com/office/powerpoint/2010/main" val="2352081342"/>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31</a:t>
            </a:fld>
            <a:endParaRPr sz="1200">
              <a:solidFill>
                <a:srgbClr val="888888"/>
              </a:solidFill>
            </a:endParaRPr>
          </a:p>
        </p:txBody>
      </p:sp>
      <p:sp>
        <p:nvSpPr>
          <p:cNvPr id="133" name="Shape 133"/>
          <p:cNvSpPr>
            <a:spLocks noGrp="1"/>
          </p:cNvSpPr>
          <p:nvPr>
            <p:ph type="body" idx="4294967295"/>
          </p:nvPr>
        </p:nvSpPr>
        <p:spPr>
          <a:xfrm>
            <a:off x="1839018" y="3421855"/>
            <a:ext cx="5465964" cy="655243"/>
          </a:xfrm>
          <a:prstGeom prst="rect">
            <a:avLst/>
          </a:prstGeom>
        </p:spPr>
        <p:txBody>
          <a:bodyPr lIns="0" tIns="0" rIns="0" bIns="0">
            <a:normAutofit/>
          </a:bodyPr>
          <a:lstStyle>
            <a:lvl1pPr marL="0" indent="0" defTabSz="457200">
              <a:spcBef>
                <a:spcPts val="0"/>
              </a:spcBef>
              <a:buSzTx/>
              <a:buFontTx/>
              <a:buNone/>
              <a:defRPr b="1">
                <a:solidFill>
                  <a:srgbClr val="E75306"/>
                </a:solidFill>
              </a:defRPr>
            </a:lvl1pPr>
          </a:lstStyle>
          <a:p>
            <a:pPr lvl="0">
              <a:defRPr sz="1800" b="0">
                <a:solidFill>
                  <a:srgbClr val="000000"/>
                </a:solidFill>
              </a:defRPr>
            </a:pPr>
            <a:r>
              <a:rPr sz="3200" b="1" dirty="0">
                <a:solidFill>
                  <a:schemeClr val="tx1"/>
                </a:solidFill>
              </a:rPr>
              <a:t>Total Section A Mark:  36/40</a:t>
            </a:r>
          </a:p>
        </p:txBody>
      </p:sp>
    </p:spTree>
    <p:extLst>
      <p:ext uri="{BB962C8B-B14F-4D97-AF65-F5344CB8AC3E}">
        <p14:creationId xmlns:p14="http://schemas.microsoft.com/office/powerpoint/2010/main" val="1159628250"/>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32</a:t>
            </a:fld>
            <a:endParaRPr sz="1200">
              <a:solidFill>
                <a:srgbClr val="888888"/>
              </a:solidFill>
            </a:endParaRPr>
          </a:p>
        </p:txBody>
      </p:sp>
      <p:sp>
        <p:nvSpPr>
          <p:cNvPr id="136" name="Shape 136"/>
          <p:cNvSpPr>
            <a:spLocks noGrp="1"/>
          </p:cNvSpPr>
          <p:nvPr>
            <p:ph type="body" idx="4294967295"/>
          </p:nvPr>
        </p:nvSpPr>
        <p:spPr>
          <a:xfrm>
            <a:off x="487362" y="3320255"/>
            <a:ext cx="8418515" cy="655243"/>
          </a:xfrm>
          <a:prstGeom prst="rect">
            <a:avLst/>
          </a:prstGeom>
        </p:spPr>
        <p:txBody>
          <a:bodyPr lIns="0" tIns="0" rIns="0" bIns="0">
            <a:normAutofit/>
          </a:bodyPr>
          <a:lstStyle>
            <a:lvl1pPr marL="0" indent="0" defTabSz="457200">
              <a:spcBef>
                <a:spcPts val="0"/>
              </a:spcBef>
              <a:buSzTx/>
              <a:buFontTx/>
              <a:buNone/>
              <a:defRPr sz="3100" b="1">
                <a:solidFill>
                  <a:srgbClr val="E75306"/>
                </a:solidFill>
              </a:defRPr>
            </a:lvl1pPr>
          </a:lstStyle>
          <a:p>
            <a:pPr lvl="0">
              <a:defRPr sz="1800" b="0">
                <a:solidFill>
                  <a:srgbClr val="000000"/>
                </a:solidFill>
              </a:defRPr>
            </a:pPr>
            <a:r>
              <a:rPr sz="3100" b="1" dirty="0">
                <a:solidFill>
                  <a:schemeClr val="tx1"/>
                </a:solidFill>
              </a:rPr>
              <a:t>Principal Moderator’s Comments: Section B</a:t>
            </a:r>
          </a:p>
        </p:txBody>
      </p:sp>
    </p:spTree>
    <p:extLst>
      <p:ext uri="{BB962C8B-B14F-4D97-AF65-F5344CB8AC3E}">
        <p14:creationId xmlns:p14="http://schemas.microsoft.com/office/powerpoint/2010/main" val="392084576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33</a:t>
            </a:fld>
            <a:endParaRPr sz="1200">
              <a:solidFill>
                <a:srgbClr val="888888"/>
              </a:solidFill>
            </a:endParaRPr>
          </a:p>
        </p:txBody>
      </p:sp>
      <p:sp>
        <p:nvSpPr>
          <p:cNvPr id="139" name="Shape 139"/>
          <p:cNvSpPr/>
          <p:nvPr/>
        </p:nvSpPr>
        <p:spPr>
          <a:xfrm>
            <a:off x="419262" y="1370330"/>
            <a:ext cx="8028160" cy="403187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defTabSz="457200"/>
            <a:r>
              <a:rPr sz="3200" dirty="0">
                <a:solidFill>
                  <a:srgbClr val="E75306"/>
                </a:solidFill>
              </a:rPr>
              <a:t>AO5</a:t>
            </a:r>
          </a:p>
          <a:p>
            <a:pPr lvl="0" defTabSz="457200"/>
            <a:endParaRPr sz="3200" dirty="0">
              <a:solidFill>
                <a:srgbClr val="E75306"/>
              </a:solidFill>
            </a:endParaRPr>
          </a:p>
          <a:p>
            <a:pPr marL="320842" lvl="0" indent="-320842" defTabSz="457200">
              <a:buSzPct val="100000"/>
              <a:buChar char="•"/>
            </a:pPr>
            <a:r>
              <a:rPr sz="3200" dirty="0">
                <a:solidFill>
                  <a:schemeClr val="tx1"/>
                </a:solidFill>
                <a:latin typeface="Arial" panose="020B0604020202020204" pitchFamily="34" charset="0"/>
                <a:cs typeface="Arial" panose="020B0604020202020204" pitchFamily="34" charset="0"/>
              </a:rPr>
              <a:t>Clearly inspired by the Identity and the Outsider genre (Band 5)</a:t>
            </a:r>
          </a:p>
          <a:p>
            <a:pPr marL="320842" lvl="0" indent="-320842" defTabSz="457200">
              <a:buSzPct val="100000"/>
              <a:buChar char="•"/>
            </a:pPr>
            <a:r>
              <a:rPr sz="3200" dirty="0">
                <a:solidFill>
                  <a:schemeClr val="tx1"/>
                </a:solidFill>
                <a:latin typeface="Arial" panose="020B0604020202020204" pitchFamily="34" charset="0"/>
                <a:cs typeface="Arial" panose="020B0604020202020204" pitchFamily="34" charset="0"/>
              </a:rPr>
              <a:t>Very effective </a:t>
            </a:r>
            <a:r>
              <a:rPr sz="3200" dirty="0" err="1">
                <a:solidFill>
                  <a:schemeClr val="tx1"/>
                </a:solidFill>
                <a:latin typeface="Arial" panose="020B0604020202020204" pitchFamily="34" charset="0"/>
                <a:cs typeface="Arial" panose="020B0604020202020204" pitchFamily="34" charset="0"/>
              </a:rPr>
              <a:t>characterisation</a:t>
            </a:r>
            <a:r>
              <a:rPr sz="3200" dirty="0">
                <a:solidFill>
                  <a:schemeClr val="tx1"/>
                </a:solidFill>
                <a:latin typeface="Arial" panose="020B0604020202020204" pitchFamily="34" charset="0"/>
                <a:cs typeface="Arial" panose="020B0604020202020204" pitchFamily="34" charset="0"/>
              </a:rPr>
              <a:t> (Band 5)</a:t>
            </a:r>
          </a:p>
          <a:p>
            <a:pPr marL="320842" lvl="0" indent="-320842" defTabSz="457200">
              <a:buSzPct val="100000"/>
              <a:buChar char="•"/>
            </a:pPr>
            <a:r>
              <a:rPr sz="3200" dirty="0">
                <a:solidFill>
                  <a:schemeClr val="tx1"/>
                </a:solidFill>
                <a:latin typeface="Arial" panose="020B0604020202020204" pitchFamily="34" charset="0"/>
                <a:cs typeface="Arial" panose="020B0604020202020204" pitchFamily="34" charset="0"/>
              </a:rPr>
              <a:t>Writing is original and engaging (Band 5)</a:t>
            </a:r>
          </a:p>
          <a:p>
            <a:pPr marL="320842" lvl="0" indent="-320842" defTabSz="457200">
              <a:buSzPct val="100000"/>
              <a:buChar char="•"/>
            </a:pPr>
            <a:r>
              <a:rPr sz="3200" dirty="0">
                <a:solidFill>
                  <a:schemeClr val="tx1"/>
                </a:solidFill>
                <a:latin typeface="Arial" panose="020B0604020202020204" pitchFamily="34" charset="0"/>
                <a:cs typeface="Arial" panose="020B0604020202020204" pitchFamily="34" charset="0"/>
              </a:rPr>
              <a:t>Effective linguistic choices and use of imagery (Band 5)</a:t>
            </a:r>
          </a:p>
        </p:txBody>
      </p:sp>
      <p:sp>
        <p:nvSpPr>
          <p:cNvPr id="140" name="Shape 140"/>
          <p:cNvSpPr/>
          <p:nvPr/>
        </p:nvSpPr>
        <p:spPr>
          <a:xfrm>
            <a:off x="4899782" y="87629"/>
            <a:ext cx="3669877" cy="726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4300">
                <a:solidFill>
                  <a:srgbClr val="FFFFFF"/>
                </a:solidFill>
              </a:defRPr>
            </a:lvl1pPr>
          </a:lstStyle>
          <a:p>
            <a:pPr lvl="0">
              <a:defRPr sz="1800">
                <a:solidFill>
                  <a:srgbClr val="000000"/>
                </a:solidFill>
              </a:defRPr>
            </a:pPr>
            <a:r>
              <a:rPr sz="4300">
                <a:solidFill>
                  <a:srgbClr val="FFFFFF"/>
                </a:solidFill>
              </a:rPr>
              <a:t>Literary Piece</a:t>
            </a:r>
          </a:p>
        </p:txBody>
      </p:sp>
      <p:sp>
        <p:nvSpPr>
          <p:cNvPr id="141" name="Shape 141"/>
          <p:cNvSpPr/>
          <p:nvPr/>
        </p:nvSpPr>
        <p:spPr>
          <a:xfrm>
            <a:off x="670682" y="6196329"/>
            <a:ext cx="2481981" cy="358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t>18/20 Band 5</a:t>
            </a:r>
          </a:p>
        </p:txBody>
      </p:sp>
    </p:spTree>
    <p:extLst>
      <p:ext uri="{BB962C8B-B14F-4D97-AF65-F5344CB8AC3E}">
        <p14:creationId xmlns:p14="http://schemas.microsoft.com/office/powerpoint/2010/main" val="3556194242"/>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34</a:t>
            </a:fld>
            <a:endParaRPr sz="1200">
              <a:solidFill>
                <a:srgbClr val="888888"/>
              </a:solidFill>
            </a:endParaRPr>
          </a:p>
        </p:txBody>
      </p:sp>
      <p:sp>
        <p:nvSpPr>
          <p:cNvPr id="144" name="Shape 144"/>
          <p:cNvSpPr/>
          <p:nvPr/>
        </p:nvSpPr>
        <p:spPr>
          <a:xfrm>
            <a:off x="419262" y="1370330"/>
            <a:ext cx="8028160" cy="501675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defTabSz="457200"/>
            <a:r>
              <a:rPr sz="3200" dirty="0">
                <a:solidFill>
                  <a:srgbClr val="E75306"/>
                </a:solidFill>
              </a:rPr>
              <a:t>AO5</a:t>
            </a:r>
          </a:p>
          <a:p>
            <a:pPr lvl="0" defTabSz="457200"/>
            <a:endParaRPr sz="3200" dirty="0">
              <a:solidFill>
                <a:schemeClr val="tx1"/>
              </a:solidFill>
              <a:latin typeface="Arial" panose="020B0604020202020204" pitchFamily="34" charset="0"/>
              <a:cs typeface="Arial" panose="020B0604020202020204" pitchFamily="34" charset="0"/>
            </a:endParaRPr>
          </a:p>
          <a:p>
            <a:pPr marL="320842" lvl="0" indent="-320842" defTabSz="457200">
              <a:buSzPct val="100000"/>
              <a:buChar char="•"/>
            </a:pPr>
            <a:r>
              <a:rPr sz="3200" dirty="0">
                <a:solidFill>
                  <a:schemeClr val="tx1"/>
                </a:solidFill>
                <a:latin typeface="Arial" panose="020B0604020202020204" pitchFamily="34" charset="0"/>
                <a:cs typeface="Arial" panose="020B0604020202020204" pitchFamily="34" charset="0"/>
              </a:rPr>
              <a:t>Style is confident and tone is appropriate for audience and purpose (Band 5)</a:t>
            </a:r>
          </a:p>
          <a:p>
            <a:pPr marL="320842" lvl="0" indent="-320842" defTabSz="457200">
              <a:buSzPct val="100000"/>
              <a:buChar char="•"/>
            </a:pPr>
            <a:r>
              <a:rPr sz="3200" dirty="0">
                <a:solidFill>
                  <a:schemeClr val="tx1"/>
                </a:solidFill>
                <a:latin typeface="Arial" panose="020B0604020202020204" pitchFamily="34" charset="0"/>
                <a:cs typeface="Arial" panose="020B0604020202020204" pitchFamily="34" charset="0"/>
              </a:rPr>
              <a:t>Clear links to the genre study (Band 5)</a:t>
            </a:r>
          </a:p>
          <a:p>
            <a:pPr marL="320842" lvl="0" indent="-320842" defTabSz="457200">
              <a:buSzPct val="100000"/>
              <a:buChar char="•"/>
            </a:pPr>
            <a:r>
              <a:rPr sz="3200" dirty="0">
                <a:solidFill>
                  <a:schemeClr val="tx1"/>
                </a:solidFill>
                <a:latin typeface="Arial" panose="020B0604020202020204" pitchFamily="34" charset="0"/>
                <a:cs typeface="Arial" panose="020B0604020202020204" pitchFamily="34" charset="0"/>
              </a:rPr>
              <a:t>Secure levels of technical accuracy (Band 5)</a:t>
            </a:r>
          </a:p>
          <a:p>
            <a:pPr marL="320842" lvl="0" indent="-320842" defTabSz="457200">
              <a:buSzPct val="100000"/>
              <a:buChar char="•"/>
            </a:pPr>
            <a:r>
              <a:rPr sz="3200" dirty="0">
                <a:solidFill>
                  <a:schemeClr val="tx1"/>
                </a:solidFill>
                <a:latin typeface="Arial" panose="020B0604020202020204" pitchFamily="34" charset="0"/>
                <a:cs typeface="Arial" panose="020B0604020202020204" pitchFamily="34" charset="0"/>
              </a:rPr>
              <a:t>Effective literary and linguistic choices (Band 4)</a:t>
            </a:r>
          </a:p>
          <a:p>
            <a:pPr marL="320842" lvl="0" indent="-320842" defTabSz="457200">
              <a:buSzPct val="100000"/>
              <a:buChar char="•"/>
            </a:pPr>
            <a:r>
              <a:rPr sz="3200" dirty="0">
                <a:solidFill>
                  <a:schemeClr val="tx1"/>
                </a:solidFill>
                <a:latin typeface="Arial" panose="020B0604020202020204" pitchFamily="34" charset="0"/>
                <a:cs typeface="Arial" panose="020B0604020202020204" pitchFamily="34" charset="0"/>
              </a:rPr>
              <a:t>Clear sense of genre (Band 4)</a:t>
            </a:r>
          </a:p>
        </p:txBody>
      </p:sp>
      <p:sp>
        <p:nvSpPr>
          <p:cNvPr id="145" name="Shape 145"/>
          <p:cNvSpPr/>
          <p:nvPr/>
        </p:nvSpPr>
        <p:spPr>
          <a:xfrm>
            <a:off x="3784018" y="100329"/>
            <a:ext cx="4595836" cy="726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4300">
                <a:solidFill>
                  <a:srgbClr val="FFFFFF"/>
                </a:solidFill>
              </a:defRPr>
            </a:lvl1pPr>
          </a:lstStyle>
          <a:p>
            <a:pPr lvl="0">
              <a:defRPr sz="1800">
                <a:solidFill>
                  <a:srgbClr val="000000"/>
                </a:solidFill>
              </a:defRPr>
            </a:pPr>
            <a:r>
              <a:rPr sz="4300">
                <a:solidFill>
                  <a:srgbClr val="FFFFFF"/>
                </a:solidFill>
              </a:rPr>
              <a:t>Non-literary Piece</a:t>
            </a:r>
          </a:p>
        </p:txBody>
      </p:sp>
      <p:sp>
        <p:nvSpPr>
          <p:cNvPr id="146" name="Shape 146"/>
          <p:cNvSpPr/>
          <p:nvPr/>
        </p:nvSpPr>
        <p:spPr>
          <a:xfrm>
            <a:off x="670682" y="6196329"/>
            <a:ext cx="2481981" cy="358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t>17/20 Band 5</a:t>
            </a:r>
          </a:p>
        </p:txBody>
      </p:sp>
    </p:spTree>
    <p:extLst>
      <p:ext uri="{BB962C8B-B14F-4D97-AF65-F5344CB8AC3E}">
        <p14:creationId xmlns:p14="http://schemas.microsoft.com/office/powerpoint/2010/main" val="3846513998"/>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35</a:t>
            </a:fld>
            <a:endParaRPr sz="1200">
              <a:solidFill>
                <a:srgbClr val="888888"/>
              </a:solidFill>
            </a:endParaRPr>
          </a:p>
        </p:txBody>
      </p:sp>
      <p:sp>
        <p:nvSpPr>
          <p:cNvPr id="149" name="Shape 149"/>
          <p:cNvSpPr>
            <a:spLocks noGrp="1"/>
          </p:cNvSpPr>
          <p:nvPr>
            <p:ph type="body" idx="4294967295"/>
          </p:nvPr>
        </p:nvSpPr>
        <p:spPr>
          <a:xfrm>
            <a:off x="1839018" y="3421855"/>
            <a:ext cx="5465964" cy="655243"/>
          </a:xfrm>
          <a:prstGeom prst="rect">
            <a:avLst/>
          </a:prstGeom>
        </p:spPr>
        <p:txBody>
          <a:bodyPr lIns="0" tIns="0" rIns="0" bIns="0">
            <a:normAutofit/>
          </a:bodyPr>
          <a:lstStyle>
            <a:lvl1pPr marL="0" indent="0" defTabSz="457200">
              <a:spcBef>
                <a:spcPts val="0"/>
              </a:spcBef>
              <a:buSzTx/>
              <a:buFontTx/>
              <a:buNone/>
              <a:defRPr b="1">
                <a:solidFill>
                  <a:srgbClr val="E75306"/>
                </a:solidFill>
              </a:defRPr>
            </a:lvl1pPr>
          </a:lstStyle>
          <a:p>
            <a:pPr lvl="0">
              <a:defRPr sz="1800" b="0">
                <a:solidFill>
                  <a:srgbClr val="000000"/>
                </a:solidFill>
              </a:defRPr>
            </a:pPr>
            <a:r>
              <a:rPr sz="3200" b="1" dirty="0">
                <a:solidFill>
                  <a:schemeClr val="tx1"/>
                </a:solidFill>
                <a:latin typeface="Arial" panose="020B0604020202020204" pitchFamily="34" charset="0"/>
                <a:cs typeface="Arial" panose="020B0604020202020204" pitchFamily="34" charset="0"/>
              </a:rPr>
              <a:t>Total Section B Mark: 35/40</a:t>
            </a:r>
          </a:p>
        </p:txBody>
      </p:sp>
    </p:spTree>
    <p:extLst>
      <p:ext uri="{BB962C8B-B14F-4D97-AF65-F5344CB8AC3E}">
        <p14:creationId xmlns:p14="http://schemas.microsoft.com/office/powerpoint/2010/main" val="1474808042"/>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lIns="0" tIns="0" rIns="0" bIns="0"/>
          <a:lstStyle/>
          <a:p>
            <a:pPr lvl="0">
              <a:defRPr sz="1800">
                <a:solidFill>
                  <a:srgbClr val="000000"/>
                </a:solidFill>
              </a:defRPr>
            </a:pPr>
            <a:fld id="{86CB4B4D-7CA3-9044-876B-883B54F8677D}" type="slidenum">
              <a:rPr sz="1200">
                <a:solidFill>
                  <a:srgbClr val="888888"/>
                </a:solidFill>
              </a:rPr>
              <a:t>36</a:t>
            </a:fld>
            <a:endParaRPr sz="1200">
              <a:solidFill>
                <a:srgbClr val="888888"/>
              </a:solidFill>
            </a:endParaRPr>
          </a:p>
        </p:txBody>
      </p:sp>
      <p:sp>
        <p:nvSpPr>
          <p:cNvPr id="152" name="Shape 152"/>
          <p:cNvSpPr>
            <a:spLocks noGrp="1"/>
          </p:cNvSpPr>
          <p:nvPr>
            <p:ph type="body" idx="4294967295"/>
          </p:nvPr>
        </p:nvSpPr>
        <p:spPr>
          <a:xfrm>
            <a:off x="1839018" y="3421855"/>
            <a:ext cx="5465964" cy="655243"/>
          </a:xfrm>
          <a:prstGeom prst="rect">
            <a:avLst/>
          </a:prstGeom>
        </p:spPr>
        <p:txBody>
          <a:bodyPr lIns="0" tIns="0" rIns="0" bIns="0">
            <a:normAutofit/>
          </a:bodyPr>
          <a:lstStyle>
            <a:lvl1pPr marL="0" indent="0" defTabSz="457200">
              <a:spcBef>
                <a:spcPts val="0"/>
              </a:spcBef>
              <a:buSzTx/>
              <a:buFontTx/>
              <a:buNone/>
              <a:defRPr b="1">
                <a:solidFill>
                  <a:srgbClr val="E75306"/>
                </a:solidFill>
              </a:defRPr>
            </a:lvl1pPr>
          </a:lstStyle>
          <a:p>
            <a:pPr lvl="0">
              <a:defRPr sz="1800" b="0">
                <a:solidFill>
                  <a:srgbClr val="000000"/>
                </a:solidFill>
              </a:defRPr>
            </a:pPr>
            <a:r>
              <a:rPr sz="3200" b="1" dirty="0">
                <a:solidFill>
                  <a:schemeClr val="tx1"/>
                </a:solidFill>
                <a:latin typeface="Arial" panose="020B0604020202020204" pitchFamily="34" charset="0"/>
                <a:cs typeface="Arial" panose="020B0604020202020204" pitchFamily="34" charset="0"/>
              </a:rPr>
              <a:t>Total Folder Mark: 71/80</a:t>
            </a:r>
          </a:p>
        </p:txBody>
      </p:sp>
    </p:spTree>
    <p:extLst>
      <p:ext uri="{BB962C8B-B14F-4D97-AF65-F5344CB8AC3E}">
        <p14:creationId xmlns:p14="http://schemas.microsoft.com/office/powerpoint/2010/main" val="395289475"/>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p:nvPr/>
        </p:nvSpPr>
        <p:spPr>
          <a:xfrm>
            <a:off x="279399" y="227013"/>
            <a:ext cx="8107365" cy="7645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ct val="80000"/>
              </a:lnSpc>
              <a:defRPr sz="4400" spc="-30">
                <a:solidFill>
                  <a:srgbClr val="FFFFFF"/>
                </a:solidFill>
                <a:latin typeface="Gotham Rounded Book"/>
                <a:ea typeface="Gotham Rounded Book"/>
                <a:cs typeface="Gotham Rounded Book"/>
                <a:sym typeface="Gotham Rounded Book"/>
              </a:defRPr>
            </a:lvl1pPr>
          </a:lstStyle>
          <a:p>
            <a:pPr lvl="0">
              <a:defRPr sz="1800" spc="0">
                <a:solidFill>
                  <a:srgbClr val="000000"/>
                </a:solidFill>
              </a:defRPr>
            </a:pPr>
            <a:r>
              <a:rPr sz="4400" spc="-30">
                <a:solidFill>
                  <a:srgbClr val="FFFFFF"/>
                </a:solidFill>
              </a:rPr>
              <a:t>Any Questions?</a:t>
            </a:r>
          </a:p>
        </p:txBody>
      </p:sp>
      <p:sp>
        <p:nvSpPr>
          <p:cNvPr id="114" name="Shape 114"/>
          <p:cNvSpPr/>
          <p:nvPr/>
        </p:nvSpPr>
        <p:spPr>
          <a:xfrm>
            <a:off x="279399" y="1117600"/>
            <a:ext cx="5976940" cy="49936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sz="2800" spc="-50">
                <a:solidFill>
                  <a:srgbClr val="FFFFFF"/>
                </a:solidFill>
                <a:latin typeface="Gotham Rounded Book"/>
                <a:ea typeface="Gotham Rounded Book"/>
                <a:cs typeface="Gotham Rounded Book"/>
                <a:sym typeface="Gotham Rounded Book"/>
              </a:rPr>
              <a:t>gceenglish@eduqas.co.uk</a:t>
            </a:r>
          </a:p>
          <a:p>
            <a:pPr lvl="0"/>
            <a:endParaRPr sz="2800" spc="-50">
              <a:solidFill>
                <a:srgbClr val="FFFFFF"/>
              </a:solidFill>
              <a:latin typeface="Gotham Rounded Book"/>
              <a:ea typeface="Gotham Rounded Book"/>
              <a:cs typeface="Gotham Rounded Book"/>
              <a:sym typeface="Gotham Rounded Book"/>
            </a:endParaRPr>
          </a:p>
          <a:p>
            <a:pPr lvl="0"/>
            <a:r>
              <a:rPr sz="2800" spc="-50">
                <a:solidFill>
                  <a:srgbClr val="FFFFFF"/>
                </a:solidFill>
                <a:latin typeface="Gotham Rounded Book"/>
                <a:ea typeface="Gotham Rounded Book"/>
                <a:cs typeface="Gotham Rounded Book"/>
                <a:sym typeface="Gotham Rounded Book"/>
              </a:rPr>
              <a:t>Rhodri Jones: Subject Officer</a:t>
            </a:r>
          </a:p>
          <a:p>
            <a:pPr lvl="0"/>
            <a:r>
              <a:rPr sz="2800" spc="-50">
                <a:solidFill>
                  <a:srgbClr val="FFFFFF"/>
                </a:solidFill>
                <a:latin typeface="Gotham Rounded Book"/>
                <a:ea typeface="Gotham Rounded Book"/>
                <a:cs typeface="Gotham Rounded Book"/>
                <a:sym typeface="Gotham Rounded Book"/>
              </a:rPr>
              <a:t>029 20 265188</a:t>
            </a:r>
          </a:p>
          <a:p>
            <a:pPr lvl="0"/>
            <a:r>
              <a:rPr sz="2800" spc="-50">
                <a:solidFill>
                  <a:srgbClr val="FFFFFF"/>
                </a:solidFill>
                <a:latin typeface="Gotham Rounded Book"/>
                <a:ea typeface="Gotham Rounded Book"/>
                <a:cs typeface="Gotham Rounded Book"/>
                <a:sym typeface="Gotham Rounded Book"/>
              </a:rPr>
              <a:t> </a:t>
            </a:r>
          </a:p>
          <a:p>
            <a:pPr lvl="0"/>
            <a:r>
              <a:rPr sz="2000" spc="-50">
                <a:solidFill>
                  <a:srgbClr val="FFFFFF"/>
                </a:solidFill>
                <a:latin typeface="Gotham Rounded Book"/>
                <a:ea typeface="Gotham Rounded Book"/>
                <a:cs typeface="Gotham Rounded Book"/>
                <a:sym typeface="Gotham Rounded Book"/>
              </a:rPr>
              <a:t>Mike Williams: </a:t>
            </a:r>
          </a:p>
          <a:p>
            <a:pPr lvl="0"/>
            <a:r>
              <a:rPr sz="2000" spc="-50">
                <a:solidFill>
                  <a:srgbClr val="FFFFFF"/>
                </a:solidFill>
                <a:latin typeface="Gotham Rounded Book"/>
                <a:ea typeface="Gotham Rounded Book"/>
                <a:cs typeface="Gotham Rounded Book"/>
                <a:sym typeface="Gotham Rounded Book"/>
              </a:rPr>
              <a:t>Subject Support Officer</a:t>
            </a:r>
          </a:p>
          <a:p>
            <a:pPr lvl="0"/>
            <a:r>
              <a:rPr sz="2000" spc="-50">
                <a:solidFill>
                  <a:srgbClr val="FFFFFF"/>
                </a:solidFill>
                <a:latin typeface="Gotham Rounded Book"/>
                <a:ea typeface="Gotham Rounded Book"/>
                <a:cs typeface="Gotham Rounded Book"/>
                <a:sym typeface="Gotham Rounded Book"/>
              </a:rPr>
              <a:t>029 20 265129</a:t>
            </a:r>
          </a:p>
          <a:p>
            <a:pPr lvl="0"/>
            <a:endParaRPr sz="2000" spc="-50">
              <a:solidFill>
                <a:srgbClr val="FFFFFF"/>
              </a:solidFill>
              <a:latin typeface="Gotham Rounded Book"/>
              <a:ea typeface="Gotham Rounded Book"/>
              <a:cs typeface="Gotham Rounded Book"/>
              <a:sym typeface="Gotham Rounded Book"/>
            </a:endParaRPr>
          </a:p>
          <a:p>
            <a:pPr lvl="0"/>
            <a:r>
              <a:rPr sz="2000" spc="-50">
                <a:solidFill>
                  <a:srgbClr val="FFFFFF"/>
                </a:solidFill>
                <a:latin typeface="Gotham Rounded Book"/>
                <a:ea typeface="Gotham Rounded Book"/>
                <a:cs typeface="Gotham Rounded Book"/>
                <a:sym typeface="Gotham Rounded Book"/>
              </a:rPr>
              <a:t>@eduqas_english</a:t>
            </a:r>
          </a:p>
          <a:p>
            <a:pPr lvl="0"/>
            <a:endParaRPr sz="2000" spc="-50">
              <a:solidFill>
                <a:srgbClr val="FFFFFF"/>
              </a:solidFill>
              <a:latin typeface="Gotham Rounded Book"/>
              <a:ea typeface="Gotham Rounded Book"/>
              <a:cs typeface="Gotham Rounded Book"/>
              <a:sym typeface="Gotham Rounded Book"/>
            </a:endParaRPr>
          </a:p>
          <a:p>
            <a:pPr lvl="0"/>
            <a:r>
              <a:rPr sz="2000" spc="-50">
                <a:solidFill>
                  <a:srgbClr val="FFFFFF"/>
                </a:solidFill>
                <a:latin typeface="Gotham Rounded Book"/>
                <a:ea typeface="Gotham Rounded Book"/>
                <a:cs typeface="Gotham Rounded Book"/>
                <a:sym typeface="Gotham Rounded Book"/>
              </a:rPr>
              <a:t>eduqas.co.uk</a:t>
            </a:r>
          </a:p>
          <a:p>
            <a:pPr lvl="0"/>
            <a:endParaRPr sz="2000" spc="-50">
              <a:solidFill>
                <a:srgbClr val="FFFFFF"/>
              </a:solidFill>
              <a:latin typeface="Gotham Rounded Book"/>
              <a:ea typeface="Gotham Rounded Book"/>
              <a:cs typeface="Gotham Rounded Book"/>
              <a:sym typeface="Gotham Rounded Book"/>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4</a:t>
            </a:fld>
            <a:endParaRPr sz="1200">
              <a:solidFill>
                <a:srgbClr val="888888"/>
              </a:solidFill>
            </a:endParaRPr>
          </a:p>
        </p:txBody>
      </p:sp>
      <p:sp>
        <p:nvSpPr>
          <p:cNvPr id="82" name="Shape 82"/>
          <p:cNvSpPr>
            <a:spLocks noGrp="1"/>
          </p:cNvSpPr>
          <p:nvPr>
            <p:ph type="body" idx="4294967295"/>
          </p:nvPr>
        </p:nvSpPr>
        <p:spPr>
          <a:xfrm>
            <a:off x="358626" y="1427954"/>
            <a:ext cx="8418515" cy="700329"/>
          </a:xfrm>
          <a:prstGeom prst="rect">
            <a:avLst/>
          </a:prstGeom>
        </p:spPr>
        <p:txBody>
          <a:bodyPr lIns="0" tIns="0" rIns="0" bIns="0">
            <a:normAutofit/>
          </a:bodyPr>
          <a:lstStyle>
            <a:lvl1pPr marL="0" indent="0" defTabSz="457200">
              <a:buSzTx/>
              <a:buFontTx/>
              <a:buNone/>
              <a:defRPr>
                <a:solidFill>
                  <a:srgbClr val="D7491A"/>
                </a:solidFill>
                <a:latin typeface="Arial"/>
                <a:ea typeface="Arial"/>
                <a:cs typeface="Arial"/>
                <a:sym typeface="Arial"/>
              </a:defRPr>
            </a:lvl1pPr>
          </a:lstStyle>
          <a:p>
            <a:pPr lvl="0">
              <a:defRPr sz="1800">
                <a:solidFill>
                  <a:srgbClr val="000000"/>
                </a:solidFill>
              </a:defRPr>
            </a:pPr>
            <a:r>
              <a:rPr sz="3200">
                <a:solidFill>
                  <a:srgbClr val="D7491A"/>
                </a:solidFill>
              </a:rPr>
              <a:t>Overview of Unit</a:t>
            </a:r>
          </a:p>
        </p:txBody>
      </p:sp>
      <p:sp>
        <p:nvSpPr>
          <p:cNvPr id="83" name="Shape 83"/>
          <p:cNvSpPr/>
          <p:nvPr/>
        </p:nvSpPr>
        <p:spPr>
          <a:xfrm>
            <a:off x="358625" y="2128283"/>
            <a:ext cx="8620277" cy="3239567"/>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defTabSz="457200"/>
            <a:r>
              <a:rPr sz="2800">
                <a:uFill>
                  <a:solidFill/>
                </a:uFill>
                <a:latin typeface="Arial"/>
                <a:ea typeface="Arial"/>
                <a:cs typeface="Arial"/>
                <a:sym typeface="Arial"/>
              </a:rPr>
              <a:t>Section B: Related creative writing</a:t>
            </a:r>
            <a:endParaRPr sz="2800">
              <a:uFill>
                <a:solidFill/>
              </a:uFill>
            </a:endParaRPr>
          </a:p>
          <a:p>
            <a:pPr lvl="0" defTabSz="457200"/>
            <a:endParaRPr sz="2800">
              <a:uFill>
                <a:solidFill/>
              </a:uFill>
            </a:endParaRPr>
          </a:p>
          <a:p>
            <a:pPr lvl="0" defTabSz="457200"/>
            <a:r>
              <a:rPr sz="2800">
                <a:uFill>
                  <a:solidFill/>
                </a:uFill>
                <a:latin typeface="Arial"/>
                <a:ea typeface="Arial"/>
                <a:cs typeface="Arial"/>
                <a:sym typeface="Arial"/>
              </a:rPr>
              <a:t>Learners will produce two pieces of original writing: one must be literary in style and the other non-literary.  One of the pieces of writing must be in the same genre as that studied in Section A.  Both pieces of writing must be informed by the research and study completed for Section A.</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5</a:t>
            </a:fld>
            <a:endParaRPr sz="1200">
              <a:solidFill>
                <a:srgbClr val="888888"/>
              </a:solidFill>
            </a:endParaRPr>
          </a:p>
        </p:txBody>
      </p:sp>
      <p:sp>
        <p:nvSpPr>
          <p:cNvPr id="86" name="Shape 86"/>
          <p:cNvSpPr>
            <a:spLocks noGrp="1"/>
          </p:cNvSpPr>
          <p:nvPr>
            <p:ph type="body" idx="4294967295"/>
          </p:nvPr>
        </p:nvSpPr>
        <p:spPr>
          <a:xfrm>
            <a:off x="362742" y="1313654"/>
            <a:ext cx="8418516" cy="700329"/>
          </a:xfrm>
          <a:prstGeom prst="rect">
            <a:avLst/>
          </a:prstGeom>
        </p:spPr>
        <p:txBody>
          <a:bodyPr lIns="0" tIns="0" rIns="0" bIns="0">
            <a:normAutofit/>
          </a:bodyPr>
          <a:lstStyle>
            <a:lvl1pPr marL="0" indent="0" defTabSz="457200">
              <a:buSzTx/>
              <a:buFontTx/>
              <a:buNone/>
              <a:defRPr>
                <a:solidFill>
                  <a:srgbClr val="DE4A24"/>
                </a:solidFill>
                <a:latin typeface="Arial"/>
                <a:ea typeface="Arial"/>
                <a:cs typeface="Arial"/>
                <a:sym typeface="Arial"/>
              </a:defRPr>
            </a:lvl1pPr>
          </a:lstStyle>
          <a:p>
            <a:pPr lvl="0">
              <a:defRPr sz="1800">
                <a:solidFill>
                  <a:srgbClr val="000000"/>
                </a:solidFill>
              </a:defRPr>
            </a:pPr>
            <a:r>
              <a:rPr sz="3200">
                <a:solidFill>
                  <a:srgbClr val="DE4A24"/>
                </a:solidFill>
              </a:rPr>
              <a:t>Section B- Assessment Objectives</a:t>
            </a:r>
          </a:p>
        </p:txBody>
      </p:sp>
      <p:sp>
        <p:nvSpPr>
          <p:cNvPr id="87" name="Shape 87"/>
          <p:cNvSpPr/>
          <p:nvPr/>
        </p:nvSpPr>
        <p:spPr>
          <a:xfrm>
            <a:off x="261863" y="2060489"/>
            <a:ext cx="8620274" cy="36625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defTabSz="457200">
              <a:spcBef>
                <a:spcPts val="1200"/>
              </a:spcBef>
              <a:buSzPct val="100000"/>
              <a:tabLst>
                <a:tab pos="114300" algn="l"/>
              </a:tabLst>
            </a:pPr>
            <a:r>
              <a:rPr sz="2600" b="1" dirty="0">
                <a:uFill>
                  <a:solidFill/>
                </a:uFill>
                <a:latin typeface="Arial"/>
                <a:ea typeface="Arial"/>
                <a:cs typeface="Arial"/>
                <a:sym typeface="Arial"/>
              </a:rPr>
              <a:t>AO5</a:t>
            </a:r>
            <a:r>
              <a:rPr sz="2600" dirty="0">
                <a:uFill>
                  <a:solidFill/>
                </a:uFill>
                <a:latin typeface="Arial"/>
                <a:ea typeface="Arial"/>
                <a:cs typeface="Arial"/>
                <a:sym typeface="Arial"/>
              </a:rPr>
              <a:t> 		</a:t>
            </a:r>
            <a:endParaRPr lang="en-GB" sz="2600" dirty="0" smtClean="0">
              <a:uFill>
                <a:solidFill/>
              </a:uFill>
              <a:latin typeface="Arial"/>
              <a:ea typeface="Arial"/>
              <a:cs typeface="Arial"/>
              <a:sym typeface="Arial"/>
            </a:endParaRPr>
          </a:p>
          <a:p>
            <a:pPr lvl="0" defTabSz="457200">
              <a:spcBef>
                <a:spcPts val="1200"/>
              </a:spcBef>
              <a:buSzPct val="100000"/>
              <a:tabLst>
                <a:tab pos="114300" algn="l"/>
              </a:tabLst>
            </a:pPr>
            <a:r>
              <a:rPr lang="en-GB" sz="2600" dirty="0">
                <a:uFill>
                  <a:solidFill/>
                </a:uFill>
                <a:latin typeface="Arial"/>
                <a:ea typeface="Arial"/>
                <a:cs typeface="Arial"/>
                <a:sym typeface="Arial"/>
              </a:rPr>
              <a:t>	</a:t>
            </a:r>
            <a:r>
              <a:rPr lang="en-GB" sz="2600" dirty="0" smtClean="0">
                <a:uFill>
                  <a:solidFill/>
                </a:uFill>
                <a:latin typeface="Arial"/>
                <a:ea typeface="Arial"/>
                <a:cs typeface="Arial"/>
                <a:sym typeface="Arial"/>
              </a:rPr>
              <a:t>	</a:t>
            </a:r>
            <a:r>
              <a:rPr sz="2600" dirty="0" smtClean="0">
                <a:uFill>
                  <a:solidFill/>
                </a:uFill>
                <a:latin typeface="Arial"/>
                <a:ea typeface="Arial"/>
                <a:cs typeface="Arial"/>
                <a:sym typeface="Arial"/>
              </a:rPr>
              <a:t>use </a:t>
            </a:r>
            <a:r>
              <a:rPr sz="2600" dirty="0">
                <a:uFill>
                  <a:solidFill/>
                </a:uFill>
                <a:latin typeface="Arial"/>
                <a:ea typeface="Arial"/>
                <a:cs typeface="Arial"/>
                <a:sym typeface="Arial"/>
              </a:rPr>
              <a:t>a range of techniques to produce texts informed by </a:t>
            </a:r>
            <a:r>
              <a:rPr lang="en-GB" sz="2600" dirty="0" smtClean="0">
                <a:uFill>
                  <a:solidFill/>
                </a:uFill>
                <a:latin typeface="Arial"/>
                <a:ea typeface="Arial"/>
                <a:cs typeface="Arial"/>
                <a:sym typeface="Arial"/>
              </a:rPr>
              <a:t>		</a:t>
            </a:r>
            <a:r>
              <a:rPr sz="2600" dirty="0" smtClean="0">
                <a:uFill>
                  <a:solidFill/>
                </a:uFill>
                <a:latin typeface="Arial"/>
                <a:ea typeface="Arial"/>
                <a:cs typeface="Arial"/>
                <a:sym typeface="Arial"/>
              </a:rPr>
              <a:t>wider </a:t>
            </a:r>
            <a:r>
              <a:rPr sz="2600" dirty="0">
                <a:uFill>
                  <a:solidFill/>
                </a:uFill>
                <a:latin typeface="Arial"/>
                <a:ea typeface="Arial"/>
                <a:cs typeface="Arial"/>
                <a:sym typeface="Arial"/>
              </a:rPr>
              <a:t>reading </a:t>
            </a:r>
            <a:endParaRPr sz="2600" dirty="0">
              <a:uFill>
                <a:solidFill/>
              </a:uFill>
            </a:endParaRPr>
          </a:p>
          <a:p>
            <a:pPr marL="457200" lvl="0" indent="-457200" defTabSz="457200">
              <a:spcBef>
                <a:spcPts val="1200"/>
              </a:spcBef>
              <a:tabLst>
                <a:tab pos="139700" algn="l"/>
                <a:tab pos="457200" algn="l"/>
              </a:tabLst>
            </a:pPr>
            <a:r>
              <a:rPr sz="2600" dirty="0">
                <a:uFill>
                  <a:solidFill/>
                </a:uFill>
                <a:latin typeface="Arial"/>
                <a:ea typeface="Arial"/>
                <a:cs typeface="Arial"/>
                <a:sym typeface="Arial"/>
              </a:rPr>
              <a:t>		use English appropriately, accurately and creatively to communicate in different ways </a:t>
            </a:r>
            <a:endParaRPr sz="2600" dirty="0">
              <a:uFill>
                <a:solidFill/>
              </a:uFill>
            </a:endParaRPr>
          </a:p>
          <a:p>
            <a:pPr marL="457200" lvl="0" indent="-457200" defTabSz="457200">
              <a:spcBef>
                <a:spcPts val="1200"/>
              </a:spcBef>
              <a:tabLst>
                <a:tab pos="139700" algn="l"/>
                <a:tab pos="457200" algn="l"/>
              </a:tabLst>
            </a:pPr>
            <a:r>
              <a:rPr sz="2600" dirty="0">
                <a:uFill>
                  <a:solidFill/>
                </a:uFill>
                <a:latin typeface="Arial"/>
                <a:ea typeface="Arial"/>
                <a:cs typeface="Arial"/>
                <a:sym typeface="Arial"/>
              </a:rPr>
              <a:t>		</a:t>
            </a:r>
            <a:r>
              <a:rPr sz="2600" dirty="0" err="1">
                <a:uFill>
                  <a:solidFill/>
                </a:uFill>
                <a:latin typeface="Arial"/>
                <a:ea typeface="Arial"/>
                <a:cs typeface="Arial"/>
                <a:sym typeface="Arial"/>
              </a:rPr>
              <a:t>synthesise</a:t>
            </a:r>
            <a:r>
              <a:rPr sz="2600" dirty="0">
                <a:uFill>
                  <a:solidFill/>
                </a:uFill>
                <a:latin typeface="Arial"/>
                <a:ea typeface="Arial"/>
                <a:cs typeface="Arial"/>
                <a:sym typeface="Arial"/>
              </a:rPr>
              <a:t> and reflect on their knowledge and understanding of linguistic and literary concepts in the study of their genre texts.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6</a:t>
            </a:fld>
            <a:endParaRPr sz="1200">
              <a:solidFill>
                <a:srgbClr val="888888"/>
              </a:solidFill>
            </a:endParaRPr>
          </a:p>
        </p:txBody>
      </p:sp>
      <p:sp>
        <p:nvSpPr>
          <p:cNvPr id="90" name="Shape 90"/>
          <p:cNvSpPr>
            <a:spLocks noGrp="1"/>
          </p:cNvSpPr>
          <p:nvPr>
            <p:ph type="body" idx="4294967295"/>
          </p:nvPr>
        </p:nvSpPr>
        <p:spPr>
          <a:xfrm>
            <a:off x="358626" y="1427954"/>
            <a:ext cx="8418515" cy="1265239"/>
          </a:xfrm>
          <a:prstGeom prst="rect">
            <a:avLst/>
          </a:prstGeom>
        </p:spPr>
        <p:txBody>
          <a:bodyPr lIns="0" tIns="0" rIns="0" bIns="0">
            <a:normAutofit/>
          </a:bodyPr>
          <a:lstStyle/>
          <a:p>
            <a:pPr marL="0" lvl="0" indent="0" defTabSz="411479">
              <a:spcBef>
                <a:spcPts val="600"/>
              </a:spcBef>
              <a:buSzTx/>
              <a:buFontTx/>
              <a:buNone/>
              <a:defRPr sz="1800"/>
            </a:pPr>
            <a:r>
              <a:rPr sz="3700">
                <a:solidFill>
                  <a:srgbClr val="DB4C21"/>
                </a:solidFill>
                <a:latin typeface="Arial"/>
                <a:ea typeface="Arial"/>
                <a:cs typeface="Arial"/>
                <a:sym typeface="Arial"/>
              </a:rPr>
              <a:t>Key Issues from the Moderator Report </a:t>
            </a:r>
          </a:p>
          <a:p>
            <a:pPr marL="0" lvl="0" indent="0" defTabSz="411479">
              <a:spcBef>
                <a:spcPts val="600"/>
              </a:spcBef>
              <a:buSzTx/>
              <a:buFontTx/>
              <a:buNone/>
              <a:defRPr sz="1800"/>
            </a:pPr>
            <a:r>
              <a:rPr sz="3700">
                <a:solidFill>
                  <a:srgbClr val="DB4C21"/>
                </a:solidFill>
                <a:latin typeface="Arial"/>
                <a:ea typeface="Arial"/>
                <a:cs typeface="Arial"/>
                <a:sym typeface="Arial"/>
              </a:rPr>
              <a:t>					Text Selection</a:t>
            </a:r>
          </a:p>
        </p:txBody>
      </p:sp>
      <p:sp>
        <p:nvSpPr>
          <p:cNvPr id="91" name="Shape 91"/>
          <p:cNvSpPr/>
          <p:nvPr/>
        </p:nvSpPr>
        <p:spPr>
          <a:xfrm>
            <a:off x="358625" y="2128283"/>
            <a:ext cx="8620277" cy="354602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114298" lvl="0" indent="-114298" defTabSz="457200">
              <a:buSzPct val="100000"/>
              <a:buFont typeface="Arial"/>
              <a:buChar char="•"/>
            </a:pPr>
            <a:endParaRPr sz="2400"/>
          </a:p>
          <a:p>
            <a:pPr lvl="0" defTabSz="457200"/>
            <a:endParaRPr sz="2400"/>
          </a:p>
          <a:p>
            <a:pPr marL="152398" lvl="0" indent="-152398" defTabSz="457200">
              <a:buSzPct val="100000"/>
              <a:buFont typeface="Arial"/>
              <a:buChar char="•"/>
            </a:pPr>
            <a:r>
              <a:rPr sz="2400">
                <a:latin typeface="Arial"/>
                <a:ea typeface="Arial"/>
                <a:cs typeface="Arial"/>
                <a:sym typeface="Arial"/>
              </a:rPr>
              <a:t>Selection of texts is important - candidates could select texts from differing historical periods, narrative perspectives etc… Selecting texts which are too similar can be limiting</a:t>
            </a:r>
            <a:endParaRPr sz="2400"/>
          </a:p>
          <a:p>
            <a:pPr lvl="0" defTabSz="457200"/>
            <a:endParaRPr sz="2400"/>
          </a:p>
          <a:p>
            <a:pPr marL="152398" lvl="0" indent="-152398" defTabSz="457200">
              <a:buSzPct val="100000"/>
              <a:buFont typeface="Arial"/>
              <a:buChar char="•"/>
            </a:pPr>
            <a:r>
              <a:rPr sz="2400">
                <a:latin typeface="Arial"/>
                <a:ea typeface="Arial"/>
                <a:cs typeface="Arial"/>
                <a:sym typeface="Arial"/>
              </a:rPr>
              <a:t>Main texts must be selected from the Appendix in the Specification.  Texts examined elsewhere on the Specification (even if they are not texts studied in the Centre) should not be used for the non-examination assessment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7</a:t>
            </a:fld>
            <a:endParaRPr sz="1200">
              <a:solidFill>
                <a:srgbClr val="888888"/>
              </a:solidFill>
            </a:endParaRPr>
          </a:p>
        </p:txBody>
      </p:sp>
      <p:sp>
        <p:nvSpPr>
          <p:cNvPr id="94" name="Shape 94"/>
          <p:cNvSpPr>
            <a:spLocks noGrp="1"/>
          </p:cNvSpPr>
          <p:nvPr>
            <p:ph type="body" idx="4294967295"/>
          </p:nvPr>
        </p:nvSpPr>
        <p:spPr>
          <a:xfrm>
            <a:off x="396725" y="1124744"/>
            <a:ext cx="8418515" cy="1265239"/>
          </a:xfrm>
          <a:prstGeom prst="rect">
            <a:avLst/>
          </a:prstGeom>
        </p:spPr>
        <p:txBody>
          <a:bodyPr lIns="0" tIns="0" rIns="0" bIns="0">
            <a:normAutofit/>
          </a:bodyPr>
          <a:lstStyle/>
          <a:p>
            <a:pPr marL="0" lvl="0" indent="0" defTabSz="411479">
              <a:spcBef>
                <a:spcPts val="600"/>
              </a:spcBef>
              <a:buSzTx/>
              <a:buFontTx/>
              <a:buNone/>
              <a:defRPr sz="1800"/>
            </a:pPr>
            <a:r>
              <a:rPr sz="3700" dirty="0">
                <a:solidFill>
                  <a:srgbClr val="D85005"/>
                </a:solidFill>
                <a:latin typeface="Arial"/>
                <a:ea typeface="Arial"/>
                <a:cs typeface="Arial"/>
                <a:sym typeface="Arial"/>
              </a:rPr>
              <a:t>Key Issues from the Moderator Report </a:t>
            </a:r>
          </a:p>
          <a:p>
            <a:pPr marL="0" lvl="0" indent="0" defTabSz="411479">
              <a:spcBef>
                <a:spcPts val="600"/>
              </a:spcBef>
              <a:buSzTx/>
              <a:buFontTx/>
              <a:buNone/>
              <a:defRPr sz="1800"/>
            </a:pPr>
            <a:r>
              <a:rPr sz="3700" dirty="0">
                <a:solidFill>
                  <a:srgbClr val="D85005"/>
                </a:solidFill>
                <a:latin typeface="Arial"/>
                <a:ea typeface="Arial"/>
                <a:cs typeface="Arial"/>
                <a:sym typeface="Arial"/>
              </a:rPr>
              <a:t>		Task Setting/Essay Structure</a:t>
            </a:r>
          </a:p>
        </p:txBody>
      </p:sp>
      <p:sp>
        <p:nvSpPr>
          <p:cNvPr id="95" name="Shape 95"/>
          <p:cNvSpPr/>
          <p:nvPr/>
        </p:nvSpPr>
        <p:spPr>
          <a:xfrm>
            <a:off x="396725" y="2636283"/>
            <a:ext cx="8620277" cy="34036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436700" lvl="0" indent="-436700" defTabSz="457200">
              <a:buSzPct val="100000"/>
              <a:buFont typeface="Helvetica"/>
              <a:buChar char="•"/>
            </a:pPr>
            <a:r>
              <a:rPr sz="2800">
                <a:uFill>
                  <a:solidFill/>
                </a:uFill>
                <a:latin typeface="+mn-lt"/>
                <a:ea typeface="+mn-ea"/>
                <a:cs typeface="+mn-cs"/>
                <a:sym typeface="Helvetica"/>
              </a:rPr>
              <a:t>Candidates should select a sufficiently narrow focus</a:t>
            </a:r>
            <a:endParaRPr sz="2800">
              <a:uFill>
                <a:solidFill/>
              </a:uFill>
            </a:endParaRPr>
          </a:p>
          <a:p>
            <a:pPr lvl="0" defTabSz="457200"/>
            <a:endParaRPr sz="2800">
              <a:uFill>
                <a:solidFill/>
              </a:uFill>
            </a:endParaRPr>
          </a:p>
          <a:p>
            <a:pPr marL="436700" lvl="0" indent="-436700" defTabSz="457200">
              <a:buSzPct val="100000"/>
              <a:buFont typeface="Helvetica"/>
              <a:buChar char="•"/>
            </a:pPr>
            <a:r>
              <a:rPr sz="2800">
                <a:uFill>
                  <a:solidFill/>
                </a:uFill>
                <a:latin typeface="+mn-lt"/>
                <a:ea typeface="+mn-ea"/>
                <a:cs typeface="+mn-cs"/>
                <a:sym typeface="Helvetica"/>
              </a:rPr>
              <a:t>Candidates should plan 3-4 key areas of argument - each paragraph should start with a comparative topic sentence </a:t>
            </a:r>
            <a:endParaRPr sz="2800">
              <a:uFill>
                <a:solidFill/>
              </a:uFill>
            </a:endParaRPr>
          </a:p>
          <a:p>
            <a:pPr lvl="0" defTabSz="457200"/>
            <a:endParaRPr sz="2800">
              <a:uFill>
                <a:solidFill/>
              </a:uFill>
            </a:endParaRPr>
          </a:p>
          <a:p>
            <a:pPr marL="436700" lvl="0" indent="-436700" defTabSz="457200">
              <a:buSzPct val="100000"/>
              <a:buFont typeface="Helvetica"/>
              <a:buChar char="•"/>
            </a:pPr>
            <a:r>
              <a:rPr sz="2800">
                <a:uFill>
                  <a:solidFill/>
                </a:uFill>
                <a:latin typeface="+mn-lt"/>
                <a:ea typeface="+mn-ea"/>
                <a:cs typeface="+mn-cs"/>
                <a:sym typeface="Helvetica"/>
              </a:rPr>
              <a:t>Make the introduction work hard!  A good introduction should pick up AO marks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8</a:t>
            </a:fld>
            <a:endParaRPr sz="1200">
              <a:solidFill>
                <a:srgbClr val="888888"/>
              </a:solidFill>
            </a:endParaRPr>
          </a:p>
        </p:txBody>
      </p:sp>
      <p:sp>
        <p:nvSpPr>
          <p:cNvPr id="98" name="Shape 98"/>
          <p:cNvSpPr>
            <a:spLocks noGrp="1"/>
          </p:cNvSpPr>
          <p:nvPr>
            <p:ph type="body" idx="4294967295"/>
          </p:nvPr>
        </p:nvSpPr>
        <p:spPr>
          <a:xfrm>
            <a:off x="362742" y="1196752"/>
            <a:ext cx="8418515" cy="1265239"/>
          </a:xfrm>
          <a:prstGeom prst="rect">
            <a:avLst/>
          </a:prstGeom>
        </p:spPr>
        <p:txBody>
          <a:bodyPr lIns="0" tIns="0" rIns="0" bIns="0">
            <a:normAutofit/>
          </a:bodyPr>
          <a:lstStyle/>
          <a:p>
            <a:pPr marL="0" lvl="0" indent="0" defTabSz="411479">
              <a:spcBef>
                <a:spcPts val="600"/>
              </a:spcBef>
              <a:buSzTx/>
              <a:buFontTx/>
              <a:buNone/>
              <a:defRPr sz="1800"/>
            </a:pPr>
            <a:r>
              <a:rPr sz="3700" dirty="0">
                <a:solidFill>
                  <a:srgbClr val="DA4107"/>
                </a:solidFill>
                <a:latin typeface="Arial"/>
                <a:ea typeface="Arial"/>
                <a:cs typeface="Arial"/>
                <a:sym typeface="Arial"/>
              </a:rPr>
              <a:t>Key Issues from the Moderator Report </a:t>
            </a:r>
          </a:p>
          <a:p>
            <a:pPr marL="0" lvl="0" indent="0" defTabSz="411479">
              <a:spcBef>
                <a:spcPts val="600"/>
              </a:spcBef>
              <a:buSzTx/>
              <a:buFontTx/>
              <a:buNone/>
              <a:defRPr sz="1800"/>
            </a:pPr>
            <a:r>
              <a:rPr sz="3700" dirty="0">
                <a:solidFill>
                  <a:srgbClr val="DA4107"/>
                </a:solidFill>
                <a:latin typeface="Arial"/>
                <a:ea typeface="Arial"/>
                <a:cs typeface="Arial"/>
                <a:sym typeface="Arial"/>
              </a:rPr>
              <a:t>					Context and Genre</a:t>
            </a:r>
          </a:p>
        </p:txBody>
      </p:sp>
      <p:sp>
        <p:nvSpPr>
          <p:cNvPr id="99" name="Shape 99"/>
          <p:cNvSpPr/>
          <p:nvPr/>
        </p:nvSpPr>
        <p:spPr>
          <a:xfrm>
            <a:off x="261863" y="2750583"/>
            <a:ext cx="8620274" cy="2565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436700" lvl="0" indent="-436700" defTabSz="457200">
              <a:buSzPct val="100000"/>
              <a:buFont typeface="Helvetica"/>
              <a:buChar char="•"/>
            </a:pPr>
            <a:r>
              <a:rPr sz="2800">
                <a:uFill>
                  <a:solidFill/>
                </a:uFill>
                <a:latin typeface="+mn-lt"/>
                <a:ea typeface="+mn-ea"/>
                <a:cs typeface="+mn-cs"/>
                <a:sym typeface="Helvetica"/>
              </a:rPr>
              <a:t>Contextual detail should be embedded into the argument - link it to quotation analysis</a:t>
            </a:r>
            <a:endParaRPr sz="2800">
              <a:uFill>
                <a:solidFill/>
              </a:uFill>
            </a:endParaRPr>
          </a:p>
          <a:p>
            <a:pPr lvl="0" defTabSz="457200"/>
            <a:endParaRPr sz="2800">
              <a:uFill>
                <a:solidFill/>
              </a:uFill>
            </a:endParaRPr>
          </a:p>
          <a:p>
            <a:pPr marL="436700" lvl="0" indent="-436700" defTabSz="457200">
              <a:buSzPct val="100000"/>
              <a:buFont typeface="Helvetica"/>
              <a:buChar char="•"/>
            </a:pPr>
            <a:r>
              <a:rPr sz="2800">
                <a:uFill>
                  <a:solidFill/>
                </a:uFill>
                <a:latin typeface="+mn-lt"/>
                <a:ea typeface="+mn-ea"/>
                <a:cs typeface="+mn-cs"/>
                <a:sym typeface="Helvetica"/>
              </a:rPr>
              <a:t>Candidates would benefit from including further reference to the conventions of their chosen genre - other forms of context were used much more often</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9</a:t>
            </a:fld>
            <a:endParaRPr sz="1200">
              <a:solidFill>
                <a:srgbClr val="888888"/>
              </a:solidFill>
            </a:endParaRPr>
          </a:p>
        </p:txBody>
      </p:sp>
      <p:sp>
        <p:nvSpPr>
          <p:cNvPr id="102" name="Shape 102"/>
          <p:cNvSpPr>
            <a:spLocks noGrp="1"/>
          </p:cNvSpPr>
          <p:nvPr>
            <p:ph type="body" idx="4294967295"/>
          </p:nvPr>
        </p:nvSpPr>
        <p:spPr>
          <a:xfrm>
            <a:off x="358626" y="1427954"/>
            <a:ext cx="8418515" cy="1265239"/>
          </a:xfrm>
          <a:prstGeom prst="rect">
            <a:avLst/>
          </a:prstGeom>
        </p:spPr>
        <p:txBody>
          <a:bodyPr lIns="0" tIns="0" rIns="0" bIns="0">
            <a:normAutofit/>
          </a:bodyPr>
          <a:lstStyle/>
          <a:p>
            <a:pPr marL="0" lvl="0" indent="0" defTabSz="411479">
              <a:spcBef>
                <a:spcPts val="600"/>
              </a:spcBef>
              <a:buSzTx/>
              <a:buFontTx/>
              <a:buNone/>
              <a:defRPr sz="1800"/>
            </a:pPr>
            <a:r>
              <a:rPr sz="3700">
                <a:solidFill>
                  <a:srgbClr val="DD5108"/>
                </a:solidFill>
                <a:latin typeface="Arial"/>
                <a:ea typeface="Arial"/>
                <a:cs typeface="Arial"/>
                <a:sym typeface="Arial"/>
              </a:rPr>
              <a:t>Key Issues from the Moderator Report </a:t>
            </a:r>
          </a:p>
          <a:p>
            <a:pPr marL="0" lvl="0" indent="0" defTabSz="411479">
              <a:spcBef>
                <a:spcPts val="600"/>
              </a:spcBef>
              <a:buSzTx/>
              <a:buFontTx/>
              <a:buNone/>
              <a:defRPr sz="1800"/>
            </a:pPr>
            <a:r>
              <a:rPr sz="3700">
                <a:solidFill>
                  <a:srgbClr val="DD5108"/>
                </a:solidFill>
                <a:latin typeface="Arial"/>
                <a:ea typeface="Arial"/>
                <a:cs typeface="Arial"/>
                <a:sym typeface="Arial"/>
              </a:rPr>
              <a:t>					Linking Texts</a:t>
            </a:r>
          </a:p>
        </p:txBody>
      </p:sp>
      <p:sp>
        <p:nvSpPr>
          <p:cNvPr id="103" name="Shape 103"/>
          <p:cNvSpPr/>
          <p:nvPr/>
        </p:nvSpPr>
        <p:spPr>
          <a:xfrm>
            <a:off x="261863" y="2750583"/>
            <a:ext cx="8620274" cy="29972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436700" lvl="0" indent="-436700" defTabSz="457200">
              <a:buSzPct val="100000"/>
              <a:buFont typeface="Helvetica"/>
              <a:buChar char="•"/>
            </a:pPr>
            <a:r>
              <a:rPr sz="2800">
                <a:uFill>
                  <a:solidFill/>
                </a:uFill>
                <a:latin typeface="+mn-lt"/>
                <a:ea typeface="+mn-ea"/>
                <a:cs typeface="+mn-cs"/>
                <a:sym typeface="Helvetica"/>
              </a:rPr>
              <a:t>Genre studies should be comparative from the outset - it shouldn’t be left to the last 500 words of the essay</a:t>
            </a:r>
            <a:endParaRPr sz="2800">
              <a:uFill>
                <a:solidFill/>
              </a:uFill>
            </a:endParaRPr>
          </a:p>
          <a:p>
            <a:pPr lvl="0" defTabSz="457200"/>
            <a:endParaRPr sz="2800">
              <a:uFill>
                <a:solidFill/>
              </a:uFill>
            </a:endParaRPr>
          </a:p>
          <a:p>
            <a:pPr marL="436700" lvl="0" indent="-436700" defTabSz="457200">
              <a:buSzPct val="100000"/>
              <a:buFont typeface="Helvetica"/>
              <a:buChar char="•"/>
            </a:pPr>
            <a:r>
              <a:rPr sz="2800">
                <a:uFill>
                  <a:solidFill/>
                </a:uFill>
                <a:latin typeface="+mn-lt"/>
                <a:ea typeface="+mn-ea"/>
                <a:cs typeface="+mn-cs"/>
                <a:sym typeface="Helvetica"/>
              </a:rPr>
              <a:t>Candidates should plan their response comparatively - selection of wider reading texts is key here</a:t>
            </a:r>
          </a:p>
        </p:txBody>
      </p:sp>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Report" ma:contentTypeID="0x0101003DB520055EDDB440B1956AA9AA49CCC900676E742026C1384EA912890F1B0185A2" ma:contentTypeVersion="3" ma:contentTypeDescription="" ma:contentTypeScope="" ma:versionID="1599fd29a57b8d93314c6853f624cb15">
  <xsd:schema xmlns:xsd="http://www.w3.org/2001/XMLSchema" xmlns:xs="http://www.w3.org/2001/XMLSchema" xmlns:p="http://schemas.microsoft.com/office/2006/metadata/properties" xmlns:ns1="http://schemas.microsoft.com/sharepoint/v3" xmlns:ns3="2f2f9355-f80e-4d7b-937a-0c27cfa03643" targetNamespace="http://schemas.microsoft.com/office/2006/metadata/properties" ma:root="true" ma:fieldsID="dff4527cc6bb46c5bb4876f058b868cb" ns1:_="" ns3:_="">
    <xsd:import namespace="http://schemas.microsoft.com/sharepoint/v3"/>
    <xsd:import namespace="2f2f9355-f80e-4d7b-937a-0c27cfa03643"/>
    <xsd:element name="properties">
      <xsd:complexType>
        <xsd:sequence>
          <xsd:element name="documentManagement">
            <xsd:complexType>
              <xsd:all>
                <xsd:element ref="ns1:RoutingRuleDescription" minOccurs="0"/>
                <xsd:element ref="ns3:WJEC_x0020_Language" minOccurs="0"/>
                <xsd:element ref="ns3:WJEC_x0020_Available_x0020_Online" minOccurs="0"/>
                <xsd:element ref="ns1:PublishingStartDate" minOccurs="0"/>
                <xsd:element ref="ns1:PublishingExpirationDate" minOccurs="0"/>
                <xsd:element ref="ns3:k48d8005054a4dd09ad49b7c837f0781" minOccurs="0"/>
                <xsd:element ref="ns3:TaxCatchAll" minOccurs="0"/>
                <xsd:element ref="ns3:TaxCatchAllLabel" minOccurs="0"/>
                <xsd:element ref="ns3:aa87a6a0bdfe4bfb97a25745bc8270e2" minOccurs="0"/>
                <xsd:element ref="ns3:bd6821cb7d3c4b4ab1e70668a679dc90" minOccurs="0"/>
                <xsd:element ref="ns3:i2be6ccaef284b9d8cadff396f0db8d6"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3" nillable="true" ma:displayName="Description" ma:internalName="RoutingRuleDescription" ma:readOnly="false">
      <xsd:simpleType>
        <xsd:restriction base="dms:Text">
          <xsd:maxLength value="255"/>
        </xsd:restriction>
      </xsd:simpleType>
    </xsd:element>
    <xsd:element name="PublishingStartDate" ma:index="9" nillable="true" ma:displayName="Scheduling Start Date" ma:internalName="PublishingStartDate">
      <xsd:simpleType>
        <xsd:restriction base="dms:Unknown"/>
      </xsd:simpleType>
    </xsd:element>
    <xsd:element name="PublishingExpirationDate" ma:index="10"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2f9355-f80e-4d7b-937a-0c27cfa03643" elementFormDefault="qualified">
    <xsd:import namespace="http://schemas.microsoft.com/office/2006/documentManagement/types"/>
    <xsd:import namespace="http://schemas.microsoft.com/office/infopath/2007/PartnerControls"/>
    <xsd:element name="WJEC_x0020_Language" ma:index="7" nillable="true" ma:displayName="WJEC Language" ma:default="English" ma:internalName="WJEC_x0020_Language">
      <xsd:complexType>
        <xsd:complexContent>
          <xsd:extension base="dms:MultiChoice">
            <xsd:sequence>
              <xsd:element name="Value" maxOccurs="unbounded" minOccurs="0" nillable="true">
                <xsd:simpleType>
                  <xsd:restriction base="dms:Choice">
                    <xsd:enumeration value="English"/>
                    <xsd:enumeration value="Welsh"/>
                  </xsd:restriction>
                </xsd:simpleType>
              </xsd:element>
            </xsd:sequence>
          </xsd:extension>
        </xsd:complexContent>
      </xsd:complexType>
    </xsd:element>
    <xsd:element name="WJEC_x0020_Available_x0020_Online" ma:index="8" nillable="true" ma:displayName="WJEC Available Online" ma:default="0" ma:internalName="WJEC_x0020_Available_x0020_Online">
      <xsd:simpleType>
        <xsd:restriction base="dms:Boolean"/>
      </xsd:simpleType>
    </xsd:element>
    <xsd:element name="k48d8005054a4dd09ad49b7c837f0781" ma:index="12" nillable="true" ma:taxonomy="true" ma:internalName="k48d8005054a4dd09ad49b7c837f0781" ma:taxonomyFieldName="WJEC_x0020_Audiences" ma:displayName="WJEC Audiences" ma:default="" ma:fieldId="{448d8005-054a-4dd0-9ad4-9b7c837f0781}" ma:taxonomyMulti="true" ma:sspId="e1033d4c-53f7-4655-8cf6-8161ad0c09ed" ma:termSetId="b89074ec-3517-46a7-9614-0eff0543422f" ma:anchorId="00000000-0000-0000-0000-000000000000" ma:open="false" ma:isKeyword="false">
      <xsd:complexType>
        <xsd:sequence>
          <xsd:element ref="pc:Terms" minOccurs="0" maxOccurs="1"/>
        </xsd:sequence>
      </xsd:complexType>
    </xsd:element>
    <xsd:element name="TaxCatchAll" ma:index="13" nillable="true" ma:displayName="Taxonomy Catch All Column" ma:hidden="true" ma:list="{0729da46-0308-4dd4-bc10-948bb8b78bdd}" ma:internalName="TaxCatchAll" ma:showField="CatchAllData" ma:web="80fa5a14-001d-49fc-a373-148672bd4233">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hidden="true" ma:list="{0729da46-0308-4dd4-bc10-948bb8b78bdd}" ma:internalName="TaxCatchAllLabel" ma:readOnly="true" ma:showField="CatchAllDataLabel" ma:web="80fa5a14-001d-49fc-a373-148672bd4233">
      <xsd:complexType>
        <xsd:complexContent>
          <xsd:extension base="dms:MultiChoiceLookup">
            <xsd:sequence>
              <xsd:element name="Value" type="dms:Lookup" maxOccurs="unbounded" minOccurs="0" nillable="true"/>
            </xsd:sequence>
          </xsd:extension>
        </xsd:complexContent>
      </xsd:complexType>
    </xsd:element>
    <xsd:element name="aa87a6a0bdfe4bfb97a25745bc8270e2" ma:index="17" nillable="true" ma:taxonomy="true" ma:internalName="aa87a6a0bdfe4bfb97a25745bc8270e2" ma:taxonomyFieldName="WJEC_x0020_Department" ma:displayName="WJEC Department" ma:default="" ma:fieldId="{aa87a6a0-bdfe-4bfb-97a2-5745bc8270e2}" ma:taxonomyMulti="true" ma:sspId="e1033d4c-53f7-4655-8cf6-8161ad0c09ed" ma:termSetId="076cd7ee-ac20-4cd2-af1f-bceb730fade7" ma:anchorId="00000000-0000-0000-0000-000000000000" ma:open="false" ma:isKeyword="false">
      <xsd:complexType>
        <xsd:sequence>
          <xsd:element ref="pc:Terms" minOccurs="0" maxOccurs="1"/>
        </xsd:sequence>
      </xsd:complexType>
    </xsd:element>
    <xsd:element name="bd6821cb7d3c4b4ab1e70668a679dc90" ma:index="20" nillable="true" ma:taxonomy="true" ma:internalName="bd6821cb7d3c4b4ab1e70668a679dc90" ma:taxonomyFieldName="Level" ma:displayName="WJEC Level" ma:default="" ma:fieldId="{bd6821cb-7d3c-4b4a-b1e7-0668a679dc90}" ma:sspId="e1033d4c-53f7-4655-8cf6-8161ad0c09ed" ma:termSetId="fa8f317e-b53d-4085-af76-4ea65a528b00" ma:anchorId="00000000-0000-0000-0000-000000000000" ma:open="false" ma:isKeyword="false">
      <xsd:complexType>
        <xsd:sequence>
          <xsd:element ref="pc:Terms" minOccurs="0" maxOccurs="1"/>
        </xsd:sequence>
      </xsd:complexType>
    </xsd:element>
    <xsd:element name="i2be6ccaef284b9d8cadff396f0db8d6" ma:index="22" nillable="true" ma:taxonomy="true" ma:internalName="i2be6ccaef284b9d8cadff396f0db8d6" ma:taxonomyFieldName="WJEC_x0020_Subject" ma:displayName="WJEC Subject" ma:default="" ma:fieldId="{22be6cca-ef28-4b9d-8cad-ff396f0db8d6}" ma:sspId="e1033d4c-53f7-4655-8cf6-8161ad0c09ed" ma:termSetId="8c3126d1-d4d2-41e8-bc2c-f4f0690100af"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ma:index="2"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e1033d4c-53f7-4655-8cf6-8161ad0c09ed" ContentTypeId="0x0101003DB520055EDDB440B1956AA9AA49CCC9"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k48d8005054a4dd09ad49b7c837f0781 xmlns="2f2f9355-f80e-4d7b-937a-0c27cfa03643">
      <Terms xmlns="http://schemas.microsoft.com/office/infopath/2007/PartnerControls"/>
    </k48d8005054a4dd09ad49b7c837f0781>
    <WJEC_x0020_Language xmlns="2f2f9355-f80e-4d7b-937a-0c27cfa03643">
      <Value>English</Value>
    </WJEC_x0020_Language>
    <WJEC_x0020_Available_x0020_Online xmlns="2f2f9355-f80e-4d7b-937a-0c27cfa03643">false</WJEC_x0020_Available_x0020_Online>
    <i2be6ccaef284b9d8cadff396f0db8d6 xmlns="2f2f9355-f80e-4d7b-937a-0c27cfa03643">
      <Terms xmlns="http://schemas.microsoft.com/office/infopath/2007/PartnerControls"/>
    </i2be6ccaef284b9d8cadff396f0db8d6>
    <TaxCatchAll xmlns="2f2f9355-f80e-4d7b-937a-0c27cfa03643"/>
    <bd6821cb7d3c4b4ab1e70668a679dc90 xmlns="2f2f9355-f80e-4d7b-937a-0c27cfa03643">
      <Terms xmlns="http://schemas.microsoft.com/office/infopath/2007/PartnerControls"/>
    </bd6821cb7d3c4b4ab1e70668a679dc90>
    <RoutingRuleDescription xmlns="http://schemas.microsoft.com/sharepoint/v3" xsi:nil="true"/>
    <PublishingExpirationDate xmlns="http://schemas.microsoft.com/sharepoint/v3" xsi:nil="true"/>
    <PublishingStartDate xmlns="http://schemas.microsoft.com/sharepoint/v3" xsi:nil="true"/>
    <aa87a6a0bdfe4bfb97a25745bc8270e2 xmlns="2f2f9355-f80e-4d7b-937a-0c27cfa03643">
      <Terms xmlns="http://schemas.microsoft.com/office/infopath/2007/PartnerControls"/>
    </aa87a6a0bdfe4bfb97a25745bc8270e2>
  </documentManagement>
</p:properties>
</file>

<file path=customXml/itemProps1.xml><?xml version="1.0" encoding="utf-8"?>
<ds:datastoreItem xmlns:ds="http://schemas.openxmlformats.org/officeDocument/2006/customXml" ds:itemID="{CF24AE14-F4D8-498F-9DF1-6EDDA595B613}"/>
</file>

<file path=customXml/itemProps2.xml><?xml version="1.0" encoding="utf-8"?>
<ds:datastoreItem xmlns:ds="http://schemas.openxmlformats.org/officeDocument/2006/customXml" ds:itemID="{5930842F-8FFB-40A7-B619-95F34D68B9CE}"/>
</file>

<file path=customXml/itemProps3.xml><?xml version="1.0" encoding="utf-8"?>
<ds:datastoreItem xmlns:ds="http://schemas.openxmlformats.org/officeDocument/2006/customXml" ds:itemID="{9481F315-AA73-4DAB-A0FE-6D951E14FF69}"/>
</file>

<file path=customXml/itemProps4.xml><?xml version="1.0" encoding="utf-8"?>
<ds:datastoreItem xmlns:ds="http://schemas.openxmlformats.org/officeDocument/2006/customXml" ds:itemID="{EE2F35EB-99A3-4731-B6CD-B88E609DB4FE}"/>
</file>

<file path=docProps/app.xml><?xml version="1.0" encoding="utf-8"?>
<Properties xmlns="http://schemas.openxmlformats.org/officeDocument/2006/extended-properties" xmlns:vt="http://schemas.openxmlformats.org/officeDocument/2006/docPropsVTypes">
  <TotalTime>6</TotalTime>
  <Words>1010</Words>
  <Application>Microsoft Office PowerPoint</Application>
  <PresentationFormat>On-screen Show (4:3)</PresentationFormat>
  <Paragraphs>204</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Rhodri</dc:creator>
  <cp:lastModifiedBy>WJEC</cp:lastModifiedBy>
  <cp:revision>2</cp:revision>
  <dcterms:modified xsi:type="dcterms:W3CDTF">2017-10-26T21:21:13Z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0x0101003DB520055EDDB440B1956AA9AA49CCC900676E742026C1384EA912890F1B0185A2</vt:lpwstr>
  </property>
  <property fmtid="{D5CDD505-2E9C-101B-9397-08002B2CF9AE}" pid="3" name="WJEC_x0020_Audiences">
    <vt:lpwstr/>
  </property>
  <property fmtid="{D5CDD505-2E9C-101B-9397-08002B2CF9AE}" pid="4" name="WJEC_x0020_Department">
    <vt:lpwstr/>
  </property>
  <property fmtid="{D5CDD505-2E9C-101B-9397-08002B2CF9AE}" pid="5" name="WJEC Department">
    <vt:lpwstr/>
  </property>
  <property fmtid="{D5CDD505-2E9C-101B-9397-08002B2CF9AE}" pid="6" name="WJEC Audiences">
    <vt:lpwstr/>
  </property>
</Properties>
</file>