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57" r:id="rId5"/>
    <p:sldId id="258" r:id="rId6"/>
    <p:sldId id="281" r:id="rId7"/>
    <p:sldId id="284" r:id="rId8"/>
    <p:sldId id="285" r:id="rId9"/>
    <p:sldId id="286" r:id="rId10"/>
    <p:sldId id="259" r:id="rId11"/>
    <p:sldId id="261" r:id="rId12"/>
    <p:sldId id="268" r:id="rId13"/>
    <p:sldId id="287" r:id="rId14"/>
    <p:sldId id="288" r:id="rId15"/>
    <p:sldId id="28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5869D7-8B53-4408-82AC-AEE74A001749}" v="2" dt="2021-01-27T14:24:14.8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424" autoAdjust="0"/>
  </p:normalViewPr>
  <p:slideViewPr>
    <p:cSldViewPr>
      <p:cViewPr varScale="1">
        <p:scale>
          <a:sx n="58" d="100"/>
          <a:sy n="58" d="100"/>
        </p:scale>
        <p:origin x="152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C56700-69FD-4DBD-87E5-F2A46D052FF2}" type="datetimeFigureOut">
              <a:rPr lang="en-GB" smtClean="0"/>
              <a:t>27/01/2021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7C9C47-67B1-4B92-A0BB-E49EAED63776}" type="slidenum">
              <a:rPr lang="en-GB" smtClean="0"/>
              <a:t>‹#›</a:t>
            </a:fld>
            <a:endParaRPr lang="en-GB"/>
          </a:p>
        </p:txBody>
      </p:sp>
    </p:spTree>
    <p:extLst>
      <p:ext uri="{BB962C8B-B14F-4D97-AF65-F5344CB8AC3E}">
        <p14:creationId xmlns:p14="http://schemas.microsoft.com/office/powerpoint/2010/main" val="3914474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BF64F25-C7F6-4E11-8B8C-CCA7BD6D9214}"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2472485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Synoptic assessment (page 10)</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‘requires a candidate to identify and use effectively in an integrated way an appropriate selection of skills, techniques, concepts, theories, and knowledge from across the course content.’</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Unit 4, in the WJEC Level 3 Diploma in Environmental Science, is an externally assessed synoptic unit that examines learners understanding of key underpinning biological, chemical and physical principles used in the qualification. It has been designed to enable learners to identify and use skills, techniques, concepts, theories, and knowledge from across the qualification content. </a:t>
            </a:r>
            <a:r>
              <a:rPr lang="en-GB" sz="1200" b="1" kern="1200" dirty="0">
                <a:solidFill>
                  <a:srgbClr val="FF0000"/>
                </a:solidFill>
                <a:effectLst/>
                <a:latin typeface="+mn-lt"/>
                <a:ea typeface="+mn-ea"/>
                <a:cs typeface="+mn-cs"/>
              </a:rPr>
              <a:t>The unit will seek to examine learners understanding of these principles utilising the contexts provided by units 1 to 3 through external examination.</a:t>
            </a:r>
          </a:p>
        </p:txBody>
      </p:sp>
      <p:sp>
        <p:nvSpPr>
          <p:cNvPr id="4" name="Slide Number Placeholder 3"/>
          <p:cNvSpPr>
            <a:spLocks noGrp="1"/>
          </p:cNvSpPr>
          <p:nvPr>
            <p:ph type="sldNum" sz="quarter" idx="10"/>
          </p:nvPr>
        </p:nvSpPr>
        <p:spPr/>
        <p:txBody>
          <a:bodyPr/>
          <a:lstStyle/>
          <a:p>
            <a:fld id="{407C9C47-67B1-4B92-A0BB-E49EAED63776}" type="slidenum">
              <a:rPr lang="en-GB" smtClean="0"/>
              <a:t>7</a:t>
            </a:fld>
            <a:endParaRPr lang="en-GB"/>
          </a:p>
        </p:txBody>
      </p:sp>
    </p:spTree>
    <p:extLst>
      <p:ext uri="{BB962C8B-B14F-4D97-AF65-F5344CB8AC3E}">
        <p14:creationId xmlns:p14="http://schemas.microsoft.com/office/powerpoint/2010/main" val="702804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BF64F25-C7F6-4E11-8B8C-CCA7BD6D9214}" type="slidenum">
              <a:rPr lang="en-GB" smtClean="0"/>
              <a:pPr/>
              <a:t>12</a:t>
            </a:fld>
            <a:endParaRPr lang="en-GB"/>
          </a:p>
        </p:txBody>
      </p:sp>
    </p:spTree>
    <p:extLst>
      <p:ext uri="{BB962C8B-B14F-4D97-AF65-F5344CB8AC3E}">
        <p14:creationId xmlns:p14="http://schemas.microsoft.com/office/powerpoint/2010/main" val="24724851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file://localhost/Volumes/Other%20Clients/Eduqas/P17661%20Eduqas%20Brand%20Identity%20Guidelines/Links/Corbis-42-53088181.jp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9" name="Corbis-42-53088181_bandw.jpg"/>
          <p:cNvPicPr preferRelativeResize="0">
            <a:picLocks/>
          </p:cNvPicPr>
          <p:nvPr userDrawn="1"/>
        </p:nvPicPr>
        <p:blipFill rotWithShape="1">
          <a:blip r:embed="rId2" r:link="rId3">
            <a:extLst>
              <a:ext uri="{28A0092B-C50C-407E-A947-70E740481C1C}">
                <a14:useLocalDpi xmlns:a14="http://schemas.microsoft.com/office/drawing/2010/main" val="0"/>
              </a:ext>
            </a:extLst>
          </a:blip>
          <a:srcRect l="331" t="9973" r="-331" b="4013"/>
          <a:stretch>
            <a:fillRect/>
          </a:stretch>
        </p:blipFill>
        <p:spPr>
          <a:xfrm>
            <a:off x="5425200" y="3048000"/>
            <a:ext cx="3261600" cy="2805414"/>
          </a:xfrm>
          <a:prstGeom prst="rect">
            <a:avLst/>
          </a:prstGeom>
        </p:spPr>
      </p:pic>
      <p:sp>
        <p:nvSpPr>
          <p:cNvPr id="7" name="Text Placeholder 17"/>
          <p:cNvSpPr>
            <a:spLocks noGrp="1"/>
          </p:cNvSpPr>
          <p:nvPr>
            <p:ph type="body" sz="quarter" idx="15" hasCustomPrompt="1"/>
          </p:nvPr>
        </p:nvSpPr>
        <p:spPr>
          <a:xfrm>
            <a:off x="487363" y="3094339"/>
            <a:ext cx="4868862" cy="280511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a:solidFill>
                  <a:schemeClr val="tx1"/>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baseline="30000" dirty="0" err="1">
                <a:solidFill>
                  <a:srgbClr val="5A5A59"/>
                </a:solidFill>
                <a:latin typeface="Bliss-Light"/>
                <a:cs typeface="Bliss-Light"/>
              </a:rPr>
              <a:t>Invellab</a:t>
            </a:r>
            <a:r>
              <a:rPr lang="en-GB" baseline="30000" dirty="0">
                <a:solidFill>
                  <a:srgbClr val="5A5A59"/>
                </a:solidFill>
                <a:latin typeface="Bliss-Light"/>
                <a:cs typeface="Bliss-Light"/>
              </a:rPr>
              <a:t> id </a:t>
            </a:r>
            <a:r>
              <a:rPr lang="en-GB" baseline="30000" dirty="0" err="1">
                <a:solidFill>
                  <a:srgbClr val="5A5A59"/>
                </a:solidFill>
                <a:latin typeface="Bliss-Light"/>
                <a:cs typeface="Bliss-Light"/>
              </a:rPr>
              <a:t>quiberumqui</a:t>
            </a:r>
            <a:r>
              <a:rPr lang="en-GB" baseline="30000" dirty="0">
                <a:solidFill>
                  <a:srgbClr val="5A5A59"/>
                </a:solidFill>
                <a:latin typeface="Bliss-Light"/>
                <a:cs typeface="Bliss-Light"/>
              </a:rPr>
              <a:t> non </a:t>
            </a:r>
            <a:r>
              <a:rPr lang="en-GB" baseline="30000" dirty="0" err="1">
                <a:solidFill>
                  <a:srgbClr val="5A5A59"/>
                </a:solidFill>
                <a:latin typeface="Bliss-Light"/>
                <a:cs typeface="Bliss-Light"/>
              </a:rPr>
              <a:t>rerovit</a:t>
            </a:r>
            <a:r>
              <a:rPr lang="en-GB" baseline="30000" dirty="0">
                <a:solidFill>
                  <a:srgbClr val="5A5A59"/>
                </a:solidFill>
                <a:latin typeface="Bliss-Light"/>
                <a:cs typeface="Bliss-Light"/>
              </a:rPr>
              <a:t> era </a:t>
            </a:r>
            <a:r>
              <a:rPr lang="en-GB" baseline="30000" dirty="0" err="1">
                <a:solidFill>
                  <a:srgbClr val="5A5A59"/>
                </a:solidFill>
                <a:latin typeface="Bliss-Light"/>
                <a:cs typeface="Bliss-Light"/>
              </a:rPr>
              <a:t>consequunt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accabor</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epelicabo</a:t>
            </a:r>
            <a:r>
              <a:rPr lang="en-GB" baseline="30000" dirty="0">
                <a:solidFill>
                  <a:srgbClr val="5A5A59"/>
                </a:solidFill>
                <a:latin typeface="Bliss-Light"/>
                <a:cs typeface="Bliss-Light"/>
              </a:rPr>
              <a:t>. Nam, id ex </a:t>
            </a:r>
            <a:r>
              <a:rPr lang="en-GB" baseline="30000" dirty="0" err="1">
                <a:solidFill>
                  <a:srgbClr val="5A5A59"/>
                </a:solidFill>
                <a:latin typeface="Bliss-Light"/>
                <a:cs typeface="Bliss-Light"/>
              </a:rPr>
              <a:t>enis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alis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doluptas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sunt</a:t>
            </a:r>
            <a:r>
              <a:rPr lang="en-GB" baseline="30000" dirty="0">
                <a:solidFill>
                  <a:srgbClr val="5A5A59"/>
                </a:solidFill>
                <a:latin typeface="Bliss-Light"/>
                <a:cs typeface="Bliss-Light"/>
              </a:rPr>
              <a:t> pa non </a:t>
            </a:r>
            <a:r>
              <a:rPr lang="en-GB" baseline="30000" dirty="0" err="1">
                <a:solidFill>
                  <a:srgbClr val="5A5A59"/>
                </a:solidFill>
                <a:latin typeface="Bliss-Light"/>
                <a:cs typeface="Bliss-Light"/>
              </a:rPr>
              <a:t>plaudam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rateseque</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oditibusae</a:t>
            </a:r>
            <a:r>
              <a:rPr lang="en-GB" baseline="30000" dirty="0">
                <a:solidFill>
                  <a:srgbClr val="5A5A59"/>
                </a:solidFill>
                <a:latin typeface="Bliss-Light"/>
                <a:cs typeface="Bliss-Light"/>
              </a:rPr>
              <a:t> is </a:t>
            </a:r>
            <a:r>
              <a:rPr lang="en-GB" baseline="30000" dirty="0" err="1">
                <a:solidFill>
                  <a:srgbClr val="5A5A59"/>
                </a:solidFill>
                <a:latin typeface="Bliss-Light"/>
                <a:cs typeface="Bliss-Light"/>
              </a:rPr>
              <a:t>ut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eturem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ea</a:t>
            </a:r>
            <a:r>
              <a:rPr lang="en-GB" baseline="30000" dirty="0">
                <a:solidFill>
                  <a:srgbClr val="5A5A59"/>
                </a:solidFill>
                <a:latin typeface="Bliss-Light"/>
                <a:cs typeface="Bliss-Light"/>
              </a:rPr>
              <a:t> dent </a:t>
            </a:r>
            <a:r>
              <a:rPr lang="en-GB" baseline="30000" dirty="0" err="1">
                <a:solidFill>
                  <a:srgbClr val="5A5A59"/>
                </a:solidFill>
                <a:latin typeface="Bliss-Light"/>
                <a:cs typeface="Bliss-Light"/>
              </a:rPr>
              <a:t>est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esed</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modis</a:t>
            </a:r>
            <a:r>
              <a:rPr lang="en-GB" baseline="30000" dirty="0">
                <a:solidFill>
                  <a:srgbClr val="5A5A59"/>
                </a:solidFill>
                <a:latin typeface="Bliss-Light"/>
                <a:cs typeface="Bliss-Light"/>
              </a:rPr>
              <a:t> quam, quam, id </a:t>
            </a:r>
            <a:r>
              <a:rPr lang="en-GB" baseline="30000" dirty="0" err="1">
                <a:solidFill>
                  <a:srgbClr val="5A5A59"/>
                </a:solidFill>
                <a:latin typeface="Bliss-Light"/>
                <a:cs typeface="Bliss-Light"/>
              </a:rPr>
              <a:t>modit</a:t>
            </a:r>
            <a:r>
              <a:rPr lang="en-GB" baseline="30000" dirty="0">
                <a:solidFill>
                  <a:srgbClr val="5A5A59"/>
                </a:solidFill>
                <a:latin typeface="Bliss-Light"/>
                <a:cs typeface="Bliss-Light"/>
              </a:rPr>
              <a:t> mi, </a:t>
            </a:r>
            <a:r>
              <a:rPr lang="en-GB" baseline="30000" dirty="0" err="1">
                <a:solidFill>
                  <a:srgbClr val="5A5A59"/>
                </a:solidFill>
                <a:latin typeface="Bliss-Light"/>
                <a:cs typeface="Bliss-Light"/>
              </a:rPr>
              <a:t>omnit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accusci</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magnatur</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solum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int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ullandi</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oreium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eos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aut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que</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veligenim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si</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ut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reperatio</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doluptatem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voluptam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est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comnim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fugitat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iorecup</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tincti</a:t>
            </a:r>
            <a:r>
              <a:rPr lang="en-GB" baseline="30000" dirty="0">
                <a:solidFill>
                  <a:srgbClr val="5A5A59"/>
                </a:solidFill>
                <a:latin typeface="Bliss-Light"/>
                <a:cs typeface="Bliss-Light"/>
              </a:rPr>
              <a:t>. </a:t>
            </a:r>
          </a:p>
          <a:p>
            <a:pPr lvl="0"/>
            <a:endParaRPr lang="en-GB" dirty="0"/>
          </a:p>
        </p:txBody>
      </p:sp>
      <p:sp>
        <p:nvSpPr>
          <p:cNvPr id="10" name="Text Placeholder 15"/>
          <p:cNvSpPr>
            <a:spLocks noGrp="1"/>
          </p:cNvSpPr>
          <p:nvPr>
            <p:ph type="body" sz="quarter" idx="16" hasCustomPrompt="1"/>
          </p:nvPr>
        </p:nvSpPr>
        <p:spPr>
          <a:xfrm>
            <a:off x="487363" y="1567656"/>
            <a:ext cx="8418513" cy="1188244"/>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err="1"/>
              <a:t>Teitl</a:t>
            </a:r>
            <a:r>
              <a:rPr lang="en-US" dirty="0"/>
              <a:t> 1 | 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kern="1100" spc="-50" dirty="0" err="1">
                <a:solidFill>
                  <a:srgbClr val="0096ED"/>
                </a:solidFill>
                <a:latin typeface="Gotham Rounded Book"/>
                <a:ea typeface="Times New Roman"/>
                <a:cs typeface="Gotham Rounded Book"/>
              </a:rPr>
              <a:t>Teitl</a:t>
            </a:r>
            <a:r>
              <a:rPr lang="en-US" sz="3200" kern="1100" spc="-50" dirty="0">
                <a:solidFill>
                  <a:srgbClr val="0096ED"/>
                </a:solidFill>
                <a:latin typeface="Gotham Rounded Book"/>
                <a:ea typeface="Times New Roman"/>
                <a:cs typeface="Gotham Rounded Book"/>
              </a:rPr>
              <a:t> 2 | Title 2</a:t>
            </a:r>
            <a:endParaRPr lang="en-GB" dirty="0"/>
          </a:p>
        </p:txBody>
      </p:sp>
    </p:spTree>
    <p:extLst>
      <p:ext uri="{BB962C8B-B14F-4D97-AF65-F5344CB8AC3E}">
        <p14:creationId xmlns:p14="http://schemas.microsoft.com/office/powerpoint/2010/main" val="2154241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2894120"/>
            <a:ext cx="8229600" cy="3232043"/>
          </a:xfrm>
          <a:prstGeom prst="rect">
            <a:avLst/>
          </a:prstGeom>
        </p:spPr>
        <p:txBody>
          <a:bodyPr/>
          <a:lstStyle>
            <a:lvl1pPr marL="0" marR="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solidFill>
                  <a:srgbClr val="DF3C06"/>
                </a:solidFill>
                <a:latin typeface="Arial" panose="020B0604020202020204" pitchFamily="34" charset="0"/>
                <a:cs typeface="Arial" panose="020B0604020202020204" pitchFamily="34" charset="0"/>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Subheading | Is </a:t>
            </a:r>
            <a:r>
              <a:rPr kumimoji="0" lang="en-US" sz="1600" b="0" i="0" u="none" strike="noStrike" kern="1200" cap="none" spc="0" normalizeH="0" baseline="0" noProof="0" dirty="0" err="1">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deitl</a:t>
            </a:r>
            <a:endPar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endParaRP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white">
                    <a:lumMod val="50000"/>
                  </a:prstClr>
                </a:solidFill>
                <a:effectLst/>
                <a:uLnTx/>
                <a:uFillTx/>
                <a:latin typeface="Arial" panose="020B0604020202020204" pitchFamily="34" charset="0"/>
                <a:ea typeface="ＭＳ Ｐゴシック" pitchFamily="1" charset="-128"/>
                <a:cs typeface="Arial" panose="020B0604020202020204" pitchFamily="34" charset="0"/>
              </a:rPr>
              <a:t>.</a:t>
            </a:r>
          </a:p>
          <a:p>
            <a:pPr marL="0" marR="0" lvl="0" indent="0" algn="l" defTabSz="457200" rtl="0" eaLnBrk="1" fontAlgn="base" latinLnBrk="0" hangingPunct="1">
              <a:lnSpc>
                <a:spcPct val="150000"/>
              </a:lnSpc>
              <a:spcBef>
                <a:spcPct val="0"/>
              </a:spcBef>
              <a:spcAft>
                <a:spcPct val="0"/>
              </a:spcAft>
              <a:buClrTx/>
              <a:buSzTx/>
              <a:buFontTx/>
              <a:buNone/>
              <a:tabLst/>
              <a:defRPr/>
            </a:pPr>
            <a:r>
              <a:rPr kumimoji="0" lang="en-GB" sz="1800" b="0" i="0" u="none" strike="noStrike" kern="1200" cap="none" spc="0" normalizeH="0" baseline="30000" noProof="0" dirty="0">
                <a:ln>
                  <a:noFill/>
                </a:ln>
                <a:solidFill>
                  <a:srgbClr val="5A5A59"/>
                </a:solidFill>
                <a:effectLst/>
                <a:uLnTx/>
                <a:uFillTx/>
                <a:latin typeface="Arial" panose="020B0604020202020204" pitchFamily="34" charset="0"/>
                <a:ea typeface="ＭＳ Ｐゴシック" pitchFamily="1" charset="-128"/>
                <a:cs typeface="Arial" panose="020B0604020202020204" pitchFamily="34" charset="0"/>
              </a:rPr>
              <a:t> </a:t>
            </a:r>
            <a:endParaRPr kumimoji="0" lang="en-GB" sz="1400" b="0" i="0" u="none" strike="noStrike" kern="1200" cap="none" spc="0" normalizeH="0" baseline="30000" noProof="0" dirty="0">
              <a:ln>
                <a:noFill/>
              </a:ln>
              <a:solidFill>
                <a:srgbClr val="5A5A59"/>
              </a:solidFill>
              <a:effectLst/>
              <a:uLnTx/>
              <a:uFillTx/>
              <a:latin typeface="Arial" panose="020B0604020202020204" pitchFamily="34" charset="0"/>
              <a:ea typeface="ＭＳ Ｐゴシック" pitchFamily="1" charset="-128"/>
              <a:cs typeface="Arial" panose="020B0604020202020204" pitchFamily="34" charset="0"/>
            </a:endParaRPr>
          </a:p>
          <a:p>
            <a:pPr marL="0" marR="0" lvl="0" indent="0" algn="l" defTabSz="457200" rtl="0" eaLnBrk="1" fontAlgn="base" latinLnBrk="0" hangingPunct="1">
              <a:lnSpc>
                <a:spcPct val="15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 </a:t>
            </a:r>
            <a:r>
              <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Subheading | Is </a:t>
            </a:r>
            <a:r>
              <a:rPr kumimoji="0" lang="en-US" sz="1600" b="0" i="0" u="none" strike="noStrike" kern="1200" cap="none" spc="0" normalizeH="0" baseline="0" noProof="0" dirty="0" err="1">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deitl</a:t>
            </a:r>
            <a:endPar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endParaRP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p>
          <a:p>
            <a:pPr marL="0" marR="0" lvl="0" indent="0" algn="l" defTabSz="457200" rtl="0" eaLnBrk="1" fontAlgn="base" latinLnBrk="0" hangingPunct="1">
              <a:lnSpc>
                <a:spcPct val="150000"/>
              </a:lnSpc>
              <a:spcBef>
                <a:spcPct val="0"/>
              </a:spcBef>
              <a:spcAft>
                <a:spcPct val="0"/>
              </a:spcAft>
              <a:buClrTx/>
              <a:buSzTx/>
              <a:buFontTx/>
              <a:buNone/>
              <a:tabLst/>
              <a:defRPr/>
            </a:pPr>
            <a:endParaRPr kumimoji="0" lang="en-GB" sz="1400" b="0" i="0" u="none" strike="noStrike" kern="1200" cap="none" spc="0" normalizeH="0" baseline="30000" noProof="0" dirty="0">
              <a:ln>
                <a:noFill/>
              </a:ln>
              <a:solidFill>
                <a:srgbClr val="5A5A59"/>
              </a:solidFill>
              <a:effectLst/>
              <a:uLnTx/>
              <a:uFillTx/>
              <a:latin typeface="Arial" panose="020B0604020202020204" pitchFamily="34" charset="0"/>
              <a:ea typeface="ＭＳ Ｐゴシック" pitchFamily="1" charset="-128"/>
              <a:cs typeface="Arial" panose="020B0604020202020204" pitchFamily="34" charset="0"/>
            </a:endParaRPr>
          </a:p>
          <a:p>
            <a:pPr marL="0" marR="0" lvl="0" indent="0" algn="l" defTabSz="457200" rtl="0" eaLnBrk="1" fontAlgn="base" latinLnBrk="0" hangingPunct="1">
              <a:lnSpc>
                <a:spcPct val="15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DF3C06"/>
                </a:solidFill>
                <a:effectLst/>
                <a:uLnTx/>
                <a:uFillTx/>
                <a:latin typeface="Arial" panose="020B0604020202020204" pitchFamily="34" charset="0"/>
                <a:ea typeface="ＭＳ Ｐゴシック" pitchFamily="1" charset="-128"/>
                <a:cs typeface="Arial" panose="020B0604020202020204" pitchFamily="34" charset="0"/>
              </a:rPr>
              <a:t> </a:t>
            </a:r>
            <a:r>
              <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Subheading | Is </a:t>
            </a:r>
            <a:r>
              <a:rPr kumimoji="0" lang="en-US" sz="1600" b="0" i="0" u="none" strike="noStrike" kern="1200" cap="none" spc="0" normalizeH="0" baseline="0" noProof="0" dirty="0" err="1">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deitl</a:t>
            </a:r>
            <a:endPar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endParaRP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black"/>
                </a:solidFill>
                <a:effectLst/>
                <a:uLnTx/>
                <a:uFillTx/>
                <a:latin typeface="Bliss-Light"/>
                <a:ea typeface="ＭＳ Ｐゴシック" pitchFamily="1" charset="-128"/>
                <a:cs typeface="Bliss-Light"/>
              </a:rPr>
              <a:t>. </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endParaRPr lang="en-US" dirty="0"/>
          </a:p>
        </p:txBody>
      </p:sp>
      <p:sp>
        <p:nvSpPr>
          <p:cNvPr id="5" name="Text Placeholder 15"/>
          <p:cNvSpPr>
            <a:spLocks noGrp="1"/>
          </p:cNvSpPr>
          <p:nvPr>
            <p:ph type="body" sz="quarter" idx="16" hasCustomPrompt="1"/>
          </p:nvPr>
        </p:nvSpPr>
        <p:spPr>
          <a:xfrm>
            <a:off x="487363" y="1567656"/>
            <a:ext cx="8418513" cy="1188244"/>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err="1"/>
              <a:t>Teitl</a:t>
            </a:r>
            <a:r>
              <a:rPr lang="en-US" dirty="0"/>
              <a:t> 1 | 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kern="1100" spc="-50" dirty="0" err="1">
                <a:solidFill>
                  <a:srgbClr val="0096ED"/>
                </a:solidFill>
                <a:latin typeface="Gotham Rounded Book"/>
                <a:ea typeface="Times New Roman"/>
                <a:cs typeface="Gotham Rounded Book"/>
              </a:rPr>
              <a:t>Teitl</a:t>
            </a:r>
            <a:r>
              <a:rPr lang="en-US" sz="3200" kern="1100" spc="-50" dirty="0">
                <a:solidFill>
                  <a:srgbClr val="0096ED"/>
                </a:solidFill>
                <a:latin typeface="Gotham Rounded Book"/>
                <a:ea typeface="Times New Roman"/>
                <a:cs typeface="Gotham Rounded Book"/>
              </a:rPr>
              <a:t> 2 | Title 2</a:t>
            </a:r>
            <a:endParaRPr lang="en-GB" dirty="0"/>
          </a:p>
        </p:txBody>
      </p:sp>
    </p:spTree>
    <p:extLst>
      <p:ext uri="{BB962C8B-B14F-4D97-AF65-F5344CB8AC3E}">
        <p14:creationId xmlns:p14="http://schemas.microsoft.com/office/powerpoint/2010/main" val="498124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 Placeholder 15"/>
          <p:cNvSpPr>
            <a:spLocks noGrp="1"/>
          </p:cNvSpPr>
          <p:nvPr>
            <p:ph type="body" sz="quarter" idx="16" hasCustomPrompt="1"/>
          </p:nvPr>
        </p:nvSpPr>
        <p:spPr>
          <a:xfrm>
            <a:off x="487363" y="1567656"/>
            <a:ext cx="8418513" cy="1188244"/>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err="1"/>
              <a:t>Teitl</a:t>
            </a:r>
            <a:r>
              <a:rPr lang="en-US" dirty="0"/>
              <a:t> 1 | 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kern="1100" spc="-50" dirty="0" err="1">
                <a:solidFill>
                  <a:srgbClr val="0096ED"/>
                </a:solidFill>
                <a:latin typeface="Gotham Rounded Book"/>
                <a:ea typeface="Times New Roman"/>
                <a:cs typeface="Gotham Rounded Book"/>
              </a:rPr>
              <a:t>Teitl</a:t>
            </a:r>
            <a:r>
              <a:rPr lang="en-US" sz="3200" kern="1100" spc="-50" dirty="0">
                <a:solidFill>
                  <a:srgbClr val="0096ED"/>
                </a:solidFill>
                <a:latin typeface="Gotham Rounded Book"/>
                <a:ea typeface="Times New Roman"/>
                <a:cs typeface="Gotham Rounded Book"/>
              </a:rPr>
              <a:t> 2 | Title 2</a:t>
            </a:r>
            <a:endParaRPr lang="en-GB" dirty="0"/>
          </a:p>
        </p:txBody>
      </p:sp>
      <p:sp>
        <p:nvSpPr>
          <p:cNvPr id="7" name="Text Placeholder 6"/>
          <p:cNvSpPr>
            <a:spLocks noGrp="1"/>
          </p:cNvSpPr>
          <p:nvPr>
            <p:ph type="body" sz="quarter" idx="17"/>
          </p:nvPr>
        </p:nvSpPr>
        <p:spPr>
          <a:xfrm>
            <a:off x="487363" y="3098800"/>
            <a:ext cx="3868737" cy="3306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Text Placeholder 6"/>
          <p:cNvSpPr>
            <a:spLocks noGrp="1"/>
          </p:cNvSpPr>
          <p:nvPr>
            <p:ph type="body" sz="quarter" idx="18"/>
          </p:nvPr>
        </p:nvSpPr>
        <p:spPr>
          <a:xfrm>
            <a:off x="4640263" y="3098800"/>
            <a:ext cx="3868737" cy="3306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96033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ext Placeholder 15"/>
          <p:cNvSpPr>
            <a:spLocks noGrp="1"/>
          </p:cNvSpPr>
          <p:nvPr>
            <p:ph type="body" sz="quarter" idx="16" hasCustomPrompt="1"/>
          </p:nvPr>
        </p:nvSpPr>
        <p:spPr>
          <a:xfrm>
            <a:off x="487363" y="1567656"/>
            <a:ext cx="8418513" cy="1188244"/>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err="1"/>
              <a:t>Teitl</a:t>
            </a:r>
            <a:r>
              <a:rPr lang="en-US" dirty="0"/>
              <a:t> 1 | 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kern="1100" spc="-50" dirty="0" err="1">
                <a:solidFill>
                  <a:srgbClr val="0096ED"/>
                </a:solidFill>
                <a:latin typeface="Gotham Rounded Book"/>
                <a:ea typeface="Times New Roman"/>
                <a:cs typeface="Gotham Rounded Book"/>
              </a:rPr>
              <a:t>Teitl</a:t>
            </a:r>
            <a:r>
              <a:rPr lang="en-US" sz="3200" kern="1100" spc="-50" dirty="0">
                <a:solidFill>
                  <a:srgbClr val="0096ED"/>
                </a:solidFill>
                <a:latin typeface="Gotham Rounded Book"/>
                <a:ea typeface="Times New Roman"/>
                <a:cs typeface="Gotham Rounded Book"/>
              </a:rPr>
              <a:t> 2 | Title 2</a:t>
            </a:r>
            <a:endParaRPr lang="en-GB" dirty="0"/>
          </a:p>
        </p:txBody>
      </p:sp>
      <p:sp>
        <p:nvSpPr>
          <p:cNvPr id="3" name="Text Placeholder 2"/>
          <p:cNvSpPr>
            <a:spLocks noGrp="1"/>
          </p:cNvSpPr>
          <p:nvPr>
            <p:ph idx="1"/>
          </p:nvPr>
        </p:nvSpPr>
        <p:spPr>
          <a:xfrm>
            <a:off x="457200" y="2984501"/>
            <a:ext cx="8229600" cy="2781300"/>
          </a:xfrm>
          <a:prstGeom prst="rect">
            <a:avLst/>
          </a:prstGeom>
        </p:spPr>
        <p:txBody>
          <a:bodyPr vert="horz" lIns="91440" tIns="45720" rIns="91440" bIns="45720" rtlCol="0">
            <a:normAutofit/>
          </a:bodyPr>
          <a:lstStyle/>
          <a:p>
            <a:pPr lvl="0"/>
            <a:r>
              <a:rPr lang="en-US"/>
              <a:t>Click to edit Master text styles</a:t>
            </a:r>
          </a:p>
        </p:txBody>
      </p:sp>
    </p:spTree>
    <p:extLst>
      <p:ext uri="{BB962C8B-B14F-4D97-AF65-F5344CB8AC3E}">
        <p14:creationId xmlns:p14="http://schemas.microsoft.com/office/powerpoint/2010/main" val="1707772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6" name="Table 5"/>
          <p:cNvGraphicFramePr>
            <a:graphicFrameLocks noGrp="1"/>
          </p:cNvGraphicFramePr>
          <p:nvPr userDrawn="1">
            <p:extLst>
              <p:ext uri="{D42A27DB-BD31-4B8C-83A1-F6EECF244321}">
                <p14:modId xmlns:p14="http://schemas.microsoft.com/office/powerpoint/2010/main" val="2736836000"/>
              </p:ext>
            </p:extLst>
          </p:nvPr>
        </p:nvGraphicFramePr>
        <p:xfrm>
          <a:off x="554736" y="3238500"/>
          <a:ext cx="6569964" cy="2935326"/>
        </p:xfrm>
        <a:graphic>
          <a:graphicData uri="http://schemas.openxmlformats.org/drawingml/2006/table">
            <a:tbl>
              <a:tblPr firstRow="1" bandRow="1"/>
              <a:tblGrid>
                <a:gridCol w="3284982">
                  <a:extLst>
                    <a:ext uri="{9D8B030D-6E8A-4147-A177-3AD203B41FA5}">
                      <a16:colId xmlns:a16="http://schemas.microsoft.com/office/drawing/2014/main" val="20000"/>
                    </a:ext>
                  </a:extLst>
                </a:gridCol>
                <a:gridCol w="3284982">
                  <a:extLst>
                    <a:ext uri="{9D8B030D-6E8A-4147-A177-3AD203B41FA5}">
                      <a16:colId xmlns:a16="http://schemas.microsoft.com/office/drawing/2014/main" val="20001"/>
                    </a:ext>
                  </a:extLst>
                </a:gridCol>
              </a:tblGrid>
              <a:tr h="564486">
                <a:tc gridSpan="2">
                  <a:txBody>
                    <a:bodyPr/>
                    <a:lstStyle/>
                    <a:p>
                      <a:pPr>
                        <a:lnSpc>
                          <a:spcPct val="115000"/>
                        </a:lnSpc>
                        <a:spcAft>
                          <a:spcPts val="0"/>
                        </a:spcAft>
                      </a:pPr>
                      <a:r>
                        <a:rPr lang="en-GB" sz="1600" b="1" kern="1200" dirty="0" err="1">
                          <a:solidFill>
                            <a:srgbClr val="FFFFFF"/>
                          </a:solidFill>
                          <a:effectLst/>
                          <a:latin typeface="Bliss-Light"/>
                          <a:ea typeface="Times New Roman"/>
                          <a:cs typeface="Arial"/>
                        </a:rPr>
                        <a:t>Pennawd</a:t>
                      </a:r>
                      <a:r>
                        <a:rPr lang="en-GB" sz="1600" b="1" kern="1200" baseline="0" dirty="0">
                          <a:solidFill>
                            <a:srgbClr val="FFFFFF"/>
                          </a:solidFill>
                          <a:effectLst/>
                          <a:latin typeface="Bliss-Light"/>
                          <a:ea typeface="Times New Roman"/>
                          <a:cs typeface="Arial"/>
                        </a:rPr>
                        <a:t> </a:t>
                      </a:r>
                      <a:r>
                        <a:rPr lang="en-GB" sz="1600" b="1" kern="1200" baseline="0" dirty="0" err="1">
                          <a:solidFill>
                            <a:srgbClr val="FFFFFF"/>
                          </a:solidFill>
                          <a:effectLst/>
                          <a:latin typeface="Bliss-Light"/>
                          <a:ea typeface="Times New Roman"/>
                          <a:cs typeface="Arial"/>
                        </a:rPr>
                        <a:t>ar</a:t>
                      </a:r>
                      <a:r>
                        <a:rPr lang="en-GB" sz="1600" b="1" kern="1200" baseline="0" dirty="0">
                          <a:solidFill>
                            <a:srgbClr val="FFFFFF"/>
                          </a:solidFill>
                          <a:effectLst/>
                          <a:latin typeface="Bliss-Light"/>
                          <a:ea typeface="Times New Roman"/>
                          <a:cs typeface="Arial"/>
                        </a:rPr>
                        <a:t> </a:t>
                      </a:r>
                      <a:r>
                        <a:rPr lang="en-GB" sz="1600" b="1" kern="1200" baseline="0" dirty="0" err="1">
                          <a:solidFill>
                            <a:srgbClr val="FFFFFF"/>
                          </a:solidFill>
                          <a:effectLst/>
                          <a:latin typeface="Bliss-Light"/>
                          <a:ea typeface="Times New Roman"/>
                          <a:cs typeface="Arial"/>
                        </a:rPr>
                        <a:t>gyfer</a:t>
                      </a:r>
                      <a:r>
                        <a:rPr lang="en-GB" sz="1600" b="1" kern="1200" baseline="0" dirty="0">
                          <a:solidFill>
                            <a:srgbClr val="FFFFFF"/>
                          </a:solidFill>
                          <a:effectLst/>
                          <a:latin typeface="Bliss-Light"/>
                          <a:ea typeface="Times New Roman"/>
                          <a:cs typeface="Arial"/>
                        </a:rPr>
                        <a:t> </a:t>
                      </a:r>
                      <a:r>
                        <a:rPr lang="en-GB" sz="1600" b="1" kern="1200" baseline="0" dirty="0" err="1">
                          <a:solidFill>
                            <a:srgbClr val="FFFFFF"/>
                          </a:solidFill>
                          <a:effectLst/>
                          <a:latin typeface="Bliss-Light"/>
                          <a:ea typeface="Times New Roman"/>
                          <a:cs typeface="Arial"/>
                        </a:rPr>
                        <a:t>tabl</a:t>
                      </a:r>
                      <a:r>
                        <a:rPr lang="en-GB" sz="1600" b="1" kern="1200" baseline="0" dirty="0">
                          <a:solidFill>
                            <a:srgbClr val="FFFFFF"/>
                          </a:solidFill>
                          <a:effectLst/>
                          <a:latin typeface="Bliss-Light"/>
                          <a:ea typeface="Times New Roman"/>
                          <a:cs typeface="Arial"/>
                        </a:rPr>
                        <a:t> | </a:t>
                      </a:r>
                      <a:r>
                        <a:rPr lang="en-GB" sz="1600" b="1" kern="1200" dirty="0">
                          <a:solidFill>
                            <a:srgbClr val="FFFFFF"/>
                          </a:solidFill>
                          <a:effectLst/>
                          <a:latin typeface="Bliss-Light"/>
                          <a:ea typeface="Times New Roman"/>
                          <a:cs typeface="Arial"/>
                        </a:rPr>
                        <a:t>Table heading </a:t>
                      </a:r>
                      <a:endParaRPr lang="en-GB" sz="1100" dirty="0">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6ED"/>
                    </a:solidFill>
                  </a:tcPr>
                </a:tc>
                <a:tc hMerge="1">
                  <a:txBody>
                    <a:bodyPr/>
                    <a:lstStyle/>
                    <a:p>
                      <a:endParaRPr lang="en-GB"/>
                    </a:p>
                  </a:txBody>
                  <a:tcPr/>
                </a:tc>
                <a:extLst>
                  <a:ext uri="{0D108BD9-81ED-4DB2-BD59-A6C34878D82A}">
                    <a16:rowId xmlns:a16="http://schemas.microsoft.com/office/drawing/2014/main" val="10000"/>
                  </a:ext>
                </a:extLst>
              </a:tr>
              <a:tr h="635775">
                <a:tc>
                  <a:txBody>
                    <a:bodyPr/>
                    <a:lstStyle/>
                    <a:p>
                      <a:pPr>
                        <a:lnSpc>
                          <a:spcPct val="115000"/>
                        </a:lnSpc>
                        <a:spcAft>
                          <a:spcPts val="0"/>
                        </a:spcAft>
                      </a:pPr>
                      <a:r>
                        <a:rPr lang="en-US" sz="1400" kern="1200" dirty="0" err="1">
                          <a:solidFill>
                            <a:schemeClr val="tx1"/>
                          </a:solidFill>
                          <a:effectLst/>
                          <a:latin typeface="Bliss-Light"/>
                          <a:ea typeface="Times New Roman"/>
                          <a:cs typeface="Arial"/>
                        </a:rPr>
                        <a:t>Testun</a:t>
                      </a:r>
                      <a:endParaRPr lang="en-GB" sz="1100" dirty="0">
                        <a:solidFill>
                          <a:schemeClr val="tx1"/>
                        </a:solidFill>
                        <a:effectLst/>
                        <a:latin typeface="+mn-lt"/>
                        <a:ea typeface="Calibri"/>
                        <a:cs typeface="Times New Roman"/>
                      </a:endParaRPr>
                    </a:p>
                    <a:p>
                      <a:pPr>
                        <a:lnSpc>
                          <a:spcPct val="115000"/>
                        </a:lnSpc>
                        <a:spcAft>
                          <a:spcPts val="0"/>
                        </a:spcAft>
                      </a:pPr>
                      <a:endParaRPr lang="en-GB" sz="1100" dirty="0">
                        <a:solidFill>
                          <a:schemeClr val="tx1"/>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kern="1200" dirty="0">
                          <a:solidFill>
                            <a:schemeClr val="tx1"/>
                          </a:solidFill>
                          <a:effectLst/>
                          <a:latin typeface="Bliss-Light"/>
                          <a:ea typeface="Calibri"/>
                          <a:cs typeface="Arial"/>
                        </a:rPr>
                        <a:t>This</a:t>
                      </a:r>
                      <a:r>
                        <a:rPr lang="en-US" sz="1400" kern="1200" baseline="0" dirty="0">
                          <a:solidFill>
                            <a:schemeClr val="tx1"/>
                          </a:solidFill>
                          <a:effectLst/>
                          <a:latin typeface="Bliss-Light"/>
                          <a:ea typeface="Calibri"/>
                          <a:cs typeface="Arial"/>
                        </a:rPr>
                        <a:t> is an example of how a primary table should look</a:t>
                      </a:r>
                      <a:endParaRPr lang="en-GB" sz="1100" dirty="0">
                        <a:solidFill>
                          <a:schemeClr val="tx1"/>
                        </a:solidFill>
                        <a:effectLst/>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78355">
                <a:tc>
                  <a:txBody>
                    <a:bodyPr/>
                    <a:lstStyle/>
                    <a:p>
                      <a:pPr>
                        <a:lnSpc>
                          <a:spcPct val="115000"/>
                        </a:lnSpc>
                        <a:spcAft>
                          <a:spcPts val="0"/>
                        </a:spcAft>
                      </a:pPr>
                      <a:r>
                        <a:rPr lang="en-US" sz="1400" kern="1200" dirty="0" err="1">
                          <a:solidFill>
                            <a:schemeClr val="tx1"/>
                          </a:solidFill>
                          <a:effectLst/>
                          <a:latin typeface="Bliss-Light"/>
                          <a:ea typeface="Times New Roman"/>
                          <a:cs typeface="Arial"/>
                        </a:rPr>
                        <a:t>Testun</a:t>
                      </a:r>
                      <a:endParaRPr lang="en-GB" sz="1100" dirty="0">
                        <a:solidFill>
                          <a:schemeClr val="tx1"/>
                        </a:solidFill>
                        <a:effectLst/>
                        <a:latin typeface="+mn-lt"/>
                        <a:ea typeface="Calibri"/>
                        <a:cs typeface="Times New Roman"/>
                      </a:endParaRPr>
                    </a:p>
                    <a:p>
                      <a:pPr>
                        <a:lnSpc>
                          <a:spcPct val="115000"/>
                        </a:lnSpc>
                        <a:spcAft>
                          <a:spcPts val="0"/>
                        </a:spcAft>
                      </a:pPr>
                      <a:endParaRPr lang="en-GB" sz="1100" dirty="0">
                        <a:solidFill>
                          <a:schemeClr val="tx1"/>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kern="1200" dirty="0">
                          <a:solidFill>
                            <a:schemeClr val="tx1"/>
                          </a:solidFill>
                          <a:effectLst/>
                          <a:latin typeface="Bliss-Light"/>
                          <a:ea typeface="Times New Roman"/>
                          <a:cs typeface="Arial"/>
                        </a:rPr>
                        <a:t>Text</a:t>
                      </a:r>
                      <a:endParaRPr lang="en-GB" sz="1100" dirty="0">
                        <a:solidFill>
                          <a:schemeClr val="tx1"/>
                        </a:solidFill>
                        <a:effectLst/>
                        <a:latin typeface="+mn-lt"/>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578355">
                <a:tc>
                  <a:txBody>
                    <a:bodyPr/>
                    <a:lstStyle/>
                    <a:p>
                      <a:pPr>
                        <a:lnSpc>
                          <a:spcPct val="115000"/>
                        </a:lnSpc>
                        <a:spcAft>
                          <a:spcPts val="0"/>
                        </a:spcAft>
                      </a:pPr>
                      <a:r>
                        <a:rPr lang="en-GB" sz="1400" kern="1200" dirty="0" err="1">
                          <a:solidFill>
                            <a:schemeClr val="tx1"/>
                          </a:solidFill>
                          <a:effectLst/>
                          <a:latin typeface="Bliss-Light"/>
                          <a:ea typeface="Times New Roman"/>
                          <a:cs typeface="Arial"/>
                        </a:rPr>
                        <a:t>Testun</a:t>
                      </a:r>
                      <a:endParaRPr lang="en-GB" sz="1100" dirty="0">
                        <a:solidFill>
                          <a:schemeClr val="tx1"/>
                        </a:solidFill>
                        <a:effectLst/>
                        <a:latin typeface="+mn-lt"/>
                        <a:ea typeface="Calibri"/>
                        <a:cs typeface="Times New Roman"/>
                      </a:endParaRPr>
                    </a:p>
                    <a:p>
                      <a:pPr>
                        <a:lnSpc>
                          <a:spcPct val="115000"/>
                        </a:lnSpc>
                        <a:spcAft>
                          <a:spcPts val="0"/>
                        </a:spcAft>
                      </a:pPr>
                      <a:endParaRPr lang="en-GB" sz="1100" dirty="0">
                        <a:solidFill>
                          <a:schemeClr val="tx1"/>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kern="1200" dirty="0">
                          <a:solidFill>
                            <a:schemeClr val="tx1"/>
                          </a:solidFill>
                          <a:effectLst/>
                          <a:latin typeface="Bliss-Light"/>
                          <a:ea typeface="Times New Roman"/>
                          <a:cs typeface="Arial"/>
                        </a:rPr>
                        <a:t>Text</a:t>
                      </a:r>
                      <a:endParaRPr lang="en-GB" sz="1100" dirty="0">
                        <a:solidFill>
                          <a:schemeClr val="tx1"/>
                        </a:solidFill>
                        <a:effectLst/>
                        <a:latin typeface="+mn-lt"/>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578355">
                <a:tc>
                  <a:txBody>
                    <a:bodyPr/>
                    <a:lstStyle/>
                    <a:p>
                      <a:pPr>
                        <a:lnSpc>
                          <a:spcPct val="115000"/>
                        </a:lnSpc>
                        <a:spcAft>
                          <a:spcPts val="0"/>
                        </a:spcAft>
                      </a:pPr>
                      <a:r>
                        <a:rPr lang="en-GB" sz="1400" kern="1200" dirty="0" err="1">
                          <a:solidFill>
                            <a:schemeClr val="tx1"/>
                          </a:solidFill>
                          <a:effectLst/>
                          <a:latin typeface="Bliss-Light"/>
                          <a:ea typeface="Times New Roman"/>
                          <a:cs typeface="Arial"/>
                        </a:rPr>
                        <a:t>Testun</a:t>
                      </a:r>
                      <a:endParaRPr lang="en-GB" sz="1100" dirty="0">
                        <a:solidFill>
                          <a:schemeClr val="tx1"/>
                        </a:solidFill>
                        <a:effectLst/>
                        <a:latin typeface="+mn-lt"/>
                        <a:ea typeface="Calibri"/>
                        <a:cs typeface="Times New Roman"/>
                      </a:endParaRPr>
                    </a:p>
                    <a:p>
                      <a:pPr>
                        <a:lnSpc>
                          <a:spcPct val="115000"/>
                        </a:lnSpc>
                        <a:spcAft>
                          <a:spcPts val="0"/>
                        </a:spcAft>
                      </a:pPr>
                      <a:endParaRPr lang="en-GB" sz="1100" dirty="0">
                        <a:solidFill>
                          <a:schemeClr val="tx1"/>
                        </a:solidFill>
                        <a:effectLst/>
                        <a:latin typeface="Calibri"/>
                        <a:ea typeface="Calibri"/>
                        <a:cs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kern="1200" dirty="0">
                          <a:solidFill>
                            <a:schemeClr val="tx1"/>
                          </a:solidFill>
                          <a:effectLst/>
                          <a:latin typeface="Bliss-Light"/>
                          <a:ea typeface="Times New Roman"/>
                          <a:cs typeface="Arial"/>
                        </a:rPr>
                        <a:t>Text</a:t>
                      </a:r>
                      <a:endParaRPr lang="en-GB" sz="1100" dirty="0">
                        <a:solidFill>
                          <a:schemeClr val="tx1"/>
                        </a:solidFill>
                        <a:effectLst/>
                        <a:latin typeface="+mn-lt"/>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sp>
        <p:nvSpPr>
          <p:cNvPr id="4" name="Text Placeholder 15"/>
          <p:cNvSpPr>
            <a:spLocks noGrp="1"/>
          </p:cNvSpPr>
          <p:nvPr>
            <p:ph type="body" sz="quarter" idx="16" hasCustomPrompt="1"/>
          </p:nvPr>
        </p:nvSpPr>
        <p:spPr>
          <a:xfrm>
            <a:off x="487363" y="1567656"/>
            <a:ext cx="8418513" cy="1188244"/>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err="1"/>
              <a:t>Teitl</a:t>
            </a:r>
            <a:r>
              <a:rPr lang="en-US" dirty="0"/>
              <a:t> 1 | 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kern="1100" spc="-50" dirty="0" err="1">
                <a:solidFill>
                  <a:srgbClr val="0096ED"/>
                </a:solidFill>
                <a:latin typeface="Gotham Rounded Book"/>
                <a:ea typeface="Times New Roman"/>
                <a:cs typeface="Gotham Rounded Book"/>
              </a:rPr>
              <a:t>Teitl</a:t>
            </a:r>
            <a:r>
              <a:rPr lang="en-US" sz="3200" kern="1100" spc="-50" dirty="0">
                <a:solidFill>
                  <a:srgbClr val="0096ED"/>
                </a:solidFill>
                <a:latin typeface="Gotham Rounded Book"/>
                <a:ea typeface="Times New Roman"/>
                <a:cs typeface="Gotham Rounded Book"/>
              </a:rPr>
              <a:t> 2 | Title 2</a:t>
            </a:r>
            <a:endParaRPr lang="en-GB" dirty="0"/>
          </a:p>
        </p:txBody>
      </p:sp>
    </p:spTree>
    <p:extLst>
      <p:ext uri="{BB962C8B-B14F-4D97-AF65-F5344CB8AC3E}">
        <p14:creationId xmlns:p14="http://schemas.microsoft.com/office/powerpoint/2010/main" val="2181568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defTabSz="457200" fontAlgn="base">
              <a:spcBef>
                <a:spcPct val="0"/>
              </a:spcBef>
              <a:spcAft>
                <a:spcPct val="0"/>
              </a:spcAft>
            </a:pPr>
            <a:fld id="{20939B21-3098-4B97-BDC4-7DCDB44F921F}" type="datetimeFigureOut">
              <a:rPr lang="en-GB">
                <a:solidFill>
                  <a:prstClr val="black"/>
                </a:solidFill>
                <a:ea typeface="ＭＳ Ｐゴシック" pitchFamily="1" charset="-128"/>
              </a:rPr>
              <a:pPr defTabSz="457200" fontAlgn="base">
                <a:spcBef>
                  <a:spcPct val="0"/>
                </a:spcBef>
                <a:spcAft>
                  <a:spcPct val="0"/>
                </a:spcAft>
              </a:pPr>
              <a:t>27/01/2021</a:t>
            </a:fld>
            <a:endParaRPr lang="en-GB">
              <a:solidFill>
                <a:prstClr val="black"/>
              </a:solidFill>
              <a:ea typeface="ＭＳ Ｐゴシック" pitchFamily="1" charset="-128"/>
            </a:endParaRPr>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ea typeface="ＭＳ Ｐゴシック" pitchFamily="1" charset="-128"/>
            </a:endParaRP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defTabSz="457200" fontAlgn="base">
              <a:spcBef>
                <a:spcPct val="0"/>
              </a:spcBef>
              <a:spcAft>
                <a:spcPct val="0"/>
              </a:spcAft>
            </a:pPr>
            <a:fld id="{784012CD-55BA-40C8-93AF-4E9A6F52F330}" type="slidenum">
              <a:rPr lang="en-GB">
                <a:solidFill>
                  <a:prstClr val="black"/>
                </a:solidFill>
                <a:ea typeface="ＭＳ Ｐゴシック" pitchFamily="1" charset="-128"/>
              </a:rPr>
              <a:pPr defTabSz="457200" fontAlgn="base">
                <a:spcBef>
                  <a:spcPct val="0"/>
                </a:spcBef>
                <a:spcAft>
                  <a:spcPct val="0"/>
                </a:spcAft>
              </a:pPr>
              <a:t>‹#›</a:t>
            </a:fld>
            <a:endParaRPr lang="en-GB">
              <a:solidFill>
                <a:prstClr val="black"/>
              </a:solidFill>
              <a:ea typeface="ＭＳ Ｐゴシック" pitchFamily="1" charset="-128"/>
            </a:endParaRPr>
          </a:p>
        </p:txBody>
      </p:sp>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Placeholder 7"/>
          <p:cNvSpPr>
            <a:spLocks noGrp="1"/>
          </p:cNvSpPr>
          <p:nvPr>
            <p:ph type="body" sz="quarter" idx="13" hasCustomPrompt="1"/>
          </p:nvPr>
        </p:nvSpPr>
        <p:spPr>
          <a:xfrm>
            <a:off x="585788" y="585788"/>
            <a:ext cx="8291882" cy="1420812"/>
          </a:xfrm>
          <a:prstGeom prst="rect">
            <a:avLst/>
          </a:prstGeom>
        </p:spPr>
        <p:txBody>
          <a:bodyPr/>
          <a:lstStyle>
            <a:lvl1pPr marL="0" marR="0" indent="0" algn="l" defTabSz="457200" rtl="0" eaLnBrk="1" fontAlgn="base" latinLnBrk="0" hangingPunct="1">
              <a:lnSpc>
                <a:spcPct val="80000"/>
              </a:lnSpc>
              <a:spcBef>
                <a:spcPct val="0"/>
              </a:spcBef>
              <a:spcAft>
                <a:spcPts val="1200"/>
              </a:spcAft>
              <a:buClrTx/>
              <a:buSzTx/>
              <a:buFontTx/>
              <a:buNone/>
              <a:tabLst/>
              <a:defRPr sz="3200"/>
            </a:lvl1pPr>
          </a:lstStyle>
          <a:p>
            <a:pPr marL="0" marR="0" lvl="0" indent="0" algn="l" defTabSz="457200" rtl="0" eaLnBrk="1" fontAlgn="base" latinLnBrk="0" hangingPunct="1">
              <a:lnSpc>
                <a:spcPct val="80000"/>
              </a:lnSpc>
              <a:spcBef>
                <a:spcPct val="0"/>
              </a:spcBef>
              <a:spcAft>
                <a:spcPct val="0"/>
              </a:spcAft>
              <a:buClrTx/>
              <a:buSzTx/>
              <a:buFontTx/>
              <a:buNone/>
              <a:tabLst/>
              <a:defRPr/>
            </a:pPr>
            <a:r>
              <a:rPr kumimoji="0" lang="en-US" sz="4400" b="0" i="0" u="none" strike="noStrike" kern="1100" cap="none" spc="-30" normalizeH="0" baseline="0" noProof="0" dirty="0">
                <a:ln>
                  <a:noFill/>
                </a:ln>
                <a:solidFill>
                  <a:prstClr val="white"/>
                </a:solidFill>
                <a:effectLst/>
                <a:uLnTx/>
                <a:uFillTx/>
                <a:latin typeface="Gotham Rounded Book"/>
                <a:ea typeface="ＭＳ Ｐゴシック" pitchFamily="1" charset="-128"/>
                <a:cs typeface="Gotham Rounded Book"/>
              </a:rPr>
              <a:t>TEITL | TITLE</a:t>
            </a:r>
          </a:p>
          <a:p>
            <a:pPr marL="0" marR="0" lvl="0" indent="0" algn="l" defTabSz="457200" rtl="0" eaLnBrk="1" fontAlgn="base" latinLnBrk="0" hangingPunct="1">
              <a:lnSpc>
                <a:spcPct val="80000"/>
              </a:lnSpc>
              <a:spcBef>
                <a:spcPct val="0"/>
              </a:spcBef>
              <a:spcAft>
                <a:spcPts val="1200"/>
              </a:spcAft>
              <a:buClrTx/>
              <a:buSzTx/>
              <a:buFontTx/>
              <a:buNone/>
              <a:tabLst/>
              <a:defRPr/>
            </a:pPr>
            <a:r>
              <a:rPr kumimoji="0" lang="en-US" sz="4400" b="0" i="0" u="none" strike="noStrike" kern="1100" cap="none" spc="-30" normalizeH="0" baseline="0" noProof="0" dirty="0">
                <a:ln>
                  <a:noFill/>
                </a:ln>
                <a:solidFill>
                  <a:prstClr val="white"/>
                </a:solidFill>
                <a:effectLst/>
                <a:uLnTx/>
                <a:uFillTx/>
                <a:latin typeface="Gotham Rounded Book"/>
                <a:ea typeface="ＭＳ Ｐゴシック" pitchFamily="1" charset="-128"/>
                <a:cs typeface="Gotham Rounded Book"/>
              </a:rPr>
              <a:t>[GORFFENNAF | JULY 2014]</a:t>
            </a:r>
          </a:p>
        </p:txBody>
      </p:sp>
    </p:spTree>
    <p:extLst>
      <p:ext uri="{BB962C8B-B14F-4D97-AF65-F5344CB8AC3E}">
        <p14:creationId xmlns:p14="http://schemas.microsoft.com/office/powerpoint/2010/main" val="685229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itle Placeholder 1"/>
          <p:cNvSpPr>
            <a:spLocks noGrp="1"/>
          </p:cNvSpPr>
          <p:nvPr>
            <p:ph type="title"/>
          </p:nvPr>
        </p:nvSpPr>
        <p:spPr>
          <a:xfrm>
            <a:off x="453084" y="1425576"/>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9" name="Text Placeholder 2"/>
          <p:cNvSpPr>
            <a:spLocks noGrp="1"/>
          </p:cNvSpPr>
          <p:nvPr>
            <p:ph type="body" idx="1"/>
          </p:nvPr>
        </p:nvSpPr>
        <p:spPr>
          <a:xfrm>
            <a:off x="457200" y="2984501"/>
            <a:ext cx="8229600" cy="2781300"/>
          </a:xfrm>
          <a:prstGeom prst="rect">
            <a:avLst/>
          </a:prstGeom>
        </p:spPr>
        <p:txBody>
          <a:bodyPr vert="horz" lIns="91440" tIns="45720" rIns="91440" bIns="45720" rtlCol="0">
            <a:normAutofit/>
          </a:bodyPr>
          <a:lstStyle/>
          <a:p>
            <a:pPr lvl="0"/>
            <a:r>
              <a:rPr lang="en-US" dirty="0"/>
              <a:t>Click to edit Master text styles</a:t>
            </a:r>
          </a:p>
        </p:txBody>
      </p:sp>
    </p:spTree>
    <p:extLst>
      <p:ext uri="{BB962C8B-B14F-4D97-AF65-F5344CB8AC3E}">
        <p14:creationId xmlns:p14="http://schemas.microsoft.com/office/powerpoint/2010/main" val="1229604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p:titleStyle>
    <p:bodyStyle>
      <a:lvl1pPr marL="0" indent="0" algn="l" defTabSz="457200" rtl="0" eaLnBrk="1" fontAlgn="base" hangingPunct="1">
        <a:spcBef>
          <a:spcPct val="20000"/>
        </a:spcBef>
        <a:spcAft>
          <a:spcPct val="0"/>
        </a:spcAft>
        <a:buFont typeface="Arial" pitchFamily="34" charset="0"/>
        <a:buNone/>
        <a:defRPr sz="2400" kern="1200">
          <a:solidFill>
            <a:schemeClr val="tx1"/>
          </a:solidFill>
          <a:latin typeface="Arial" panose="020B0604020202020204" pitchFamily="34" charset="0"/>
          <a:ea typeface="ＭＳ Ｐゴシック" pitchFamily="1" charset="-128"/>
          <a:cs typeface="Arial" panose="020B0604020202020204" pitchFamily="34" charset="0"/>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ＭＳ Ｐゴシック" pitchFamily="1"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ＭＳ Ｐゴシック" pitchFamily="1"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pitchFamily="1"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278738" y="1098550"/>
            <a:ext cx="8107615" cy="1717393"/>
          </a:xfrm>
          <a:prstGeom prst="rect">
            <a:avLst/>
          </a:prstGeom>
          <a:noFill/>
        </p:spPr>
        <p:txBody>
          <a:bodyPr wrap="square" rtlCol="0">
            <a:spAutoFit/>
          </a:bodyPr>
          <a:lstStyle/>
          <a:p>
            <a:pPr defTabSz="457200" fontAlgn="base">
              <a:lnSpc>
                <a:spcPct val="80000"/>
              </a:lnSpc>
              <a:spcBef>
                <a:spcPct val="0"/>
              </a:spcBef>
              <a:spcAft>
                <a:spcPct val="0"/>
              </a:spcAft>
            </a:pPr>
            <a:r>
              <a:rPr lang="en-US" sz="4400" kern="1100" spc="-30" dirty="0">
                <a:solidFill>
                  <a:prstClr val="white"/>
                </a:solidFill>
                <a:latin typeface="Gotham Rounded Book"/>
                <a:ea typeface="ＭＳ Ｐゴシック" pitchFamily="1" charset="-128"/>
                <a:cs typeface="Gotham Rounded Book"/>
              </a:rPr>
              <a:t>Level 3 Medical Science</a:t>
            </a:r>
          </a:p>
          <a:p>
            <a:pPr defTabSz="457200" fontAlgn="base">
              <a:lnSpc>
                <a:spcPct val="80000"/>
              </a:lnSpc>
              <a:spcBef>
                <a:spcPct val="0"/>
              </a:spcBef>
              <a:spcAft>
                <a:spcPct val="0"/>
              </a:spcAft>
            </a:pPr>
            <a:endParaRPr lang="en-US" sz="4400" kern="1100" spc="-30" dirty="0">
              <a:solidFill>
                <a:prstClr val="white"/>
              </a:solidFill>
              <a:latin typeface="Gotham Rounded Book"/>
              <a:ea typeface="ＭＳ Ｐゴシック" pitchFamily="1" charset="-128"/>
              <a:cs typeface="Gotham Rounded Book"/>
            </a:endParaRPr>
          </a:p>
          <a:p>
            <a:pPr defTabSz="457200" fontAlgn="base">
              <a:lnSpc>
                <a:spcPct val="80000"/>
              </a:lnSpc>
              <a:spcBef>
                <a:spcPct val="0"/>
              </a:spcBef>
              <a:spcAft>
                <a:spcPct val="0"/>
              </a:spcAft>
            </a:pPr>
            <a:r>
              <a:rPr lang="en-US" sz="4400" kern="1100" spc="-30" dirty="0" err="1">
                <a:solidFill>
                  <a:prstClr val="white"/>
                </a:solidFill>
                <a:latin typeface="Gotham Rounded Book"/>
                <a:ea typeface="ＭＳ Ｐゴシック" pitchFamily="1" charset="-128"/>
                <a:cs typeface="Gotham Rounded Book"/>
              </a:rPr>
              <a:t>Lefel</a:t>
            </a:r>
            <a:r>
              <a:rPr lang="en-US" sz="4400" kern="1100" spc="-30" dirty="0">
                <a:solidFill>
                  <a:prstClr val="white"/>
                </a:solidFill>
                <a:latin typeface="Gotham Rounded Book"/>
                <a:ea typeface="ＭＳ Ｐゴシック" pitchFamily="1" charset="-128"/>
                <a:cs typeface="Gotham Rounded Book"/>
              </a:rPr>
              <a:t> 3 </a:t>
            </a:r>
            <a:r>
              <a:rPr lang="en-US" sz="4400" kern="1100" spc="-30" dirty="0" err="1">
                <a:solidFill>
                  <a:prstClr val="white"/>
                </a:solidFill>
                <a:latin typeface="Gotham Rounded Book"/>
                <a:ea typeface="ＭＳ Ｐゴシック" pitchFamily="1" charset="-128"/>
                <a:cs typeface="Gotham Rounded Book"/>
              </a:rPr>
              <a:t>Gwyddor</a:t>
            </a:r>
            <a:r>
              <a:rPr lang="en-US" sz="4400" kern="1100" spc="-30" dirty="0">
                <a:solidFill>
                  <a:prstClr val="white"/>
                </a:solidFill>
                <a:latin typeface="Gotham Rounded Book"/>
                <a:ea typeface="ＭＳ Ｐゴシック" pitchFamily="1" charset="-128"/>
                <a:cs typeface="Gotham Rounded Book"/>
              </a:rPr>
              <a:t> </a:t>
            </a:r>
            <a:r>
              <a:rPr lang="en-US" sz="4400" kern="1100" spc="-30" dirty="0" err="1">
                <a:solidFill>
                  <a:prstClr val="white"/>
                </a:solidFill>
                <a:latin typeface="Gotham Rounded Book"/>
                <a:ea typeface="ＭＳ Ｐゴシック" pitchFamily="1" charset="-128"/>
                <a:cs typeface="Gotham Rounded Book"/>
              </a:rPr>
              <a:t>Feddygol</a:t>
            </a:r>
            <a:endParaRPr lang="en-US" sz="4400" kern="1100" spc="-30" dirty="0">
              <a:solidFill>
                <a:prstClr val="white"/>
              </a:solidFill>
              <a:latin typeface="Gotham Rounded Book"/>
              <a:ea typeface="ＭＳ Ｐゴシック" pitchFamily="1" charset="-128"/>
              <a:cs typeface="Gotham Rounded Book"/>
            </a:endParaRPr>
          </a:p>
        </p:txBody>
      </p:sp>
      <p:pic>
        <p:nvPicPr>
          <p:cNvPr id="5" name="Picture 4" descr="Z:\Pictures\logos\WJEC_Logo_RGB.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6155" y="5928233"/>
            <a:ext cx="701740" cy="70099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156176" y="5973180"/>
            <a:ext cx="2719014" cy="523220"/>
          </a:xfrm>
          <a:prstGeom prst="rect">
            <a:avLst/>
          </a:prstGeom>
          <a:noFill/>
        </p:spPr>
        <p:txBody>
          <a:bodyPr wrap="none" rtlCol="0">
            <a:spAutoFit/>
          </a:bodyPr>
          <a:lstStyle/>
          <a:p>
            <a:r>
              <a:rPr lang="en-GB" sz="2800" b="1" dirty="0">
                <a:solidFill>
                  <a:schemeClr val="accent1"/>
                </a:solidFill>
              </a:rPr>
              <a:t>Unit 5 and Unit 6</a:t>
            </a:r>
          </a:p>
        </p:txBody>
      </p:sp>
    </p:spTree>
    <p:extLst>
      <p:ext uri="{BB962C8B-B14F-4D97-AF65-F5344CB8AC3E}">
        <p14:creationId xmlns:p14="http://schemas.microsoft.com/office/powerpoint/2010/main" val="650128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Feedback from summer 2018</a:t>
            </a:r>
          </a:p>
        </p:txBody>
      </p:sp>
      <p:graphicFrame>
        <p:nvGraphicFramePr>
          <p:cNvPr id="5" name="Table 4"/>
          <p:cNvGraphicFramePr>
            <a:graphicFrameLocks noGrp="1"/>
          </p:cNvGraphicFramePr>
          <p:nvPr>
            <p:extLst>
              <p:ext uri="{D42A27DB-BD31-4B8C-83A1-F6EECF244321}">
                <p14:modId xmlns:p14="http://schemas.microsoft.com/office/powerpoint/2010/main" val="2667384602"/>
              </p:ext>
            </p:extLst>
          </p:nvPr>
        </p:nvGraphicFramePr>
        <p:xfrm>
          <a:off x="457200" y="2984500"/>
          <a:ext cx="8435280" cy="1752600"/>
        </p:xfrm>
        <a:graphic>
          <a:graphicData uri="http://schemas.openxmlformats.org/drawingml/2006/table">
            <a:tbl>
              <a:tblPr firstRow="1" bandRow="1">
                <a:tableStyleId>{5C22544A-7EE6-4342-B048-85BDC9FD1C3A}</a:tableStyleId>
              </a:tblPr>
              <a:tblGrid>
                <a:gridCol w="1736193">
                  <a:extLst>
                    <a:ext uri="{9D8B030D-6E8A-4147-A177-3AD203B41FA5}">
                      <a16:colId xmlns:a16="http://schemas.microsoft.com/office/drawing/2014/main" val="20000"/>
                    </a:ext>
                  </a:extLst>
                </a:gridCol>
                <a:gridCol w="1363568">
                  <a:extLst>
                    <a:ext uri="{9D8B030D-6E8A-4147-A177-3AD203B41FA5}">
                      <a16:colId xmlns:a16="http://schemas.microsoft.com/office/drawing/2014/main" val="20001"/>
                    </a:ext>
                  </a:extLst>
                </a:gridCol>
                <a:gridCol w="1117879">
                  <a:extLst>
                    <a:ext uri="{9D8B030D-6E8A-4147-A177-3AD203B41FA5}">
                      <a16:colId xmlns:a16="http://schemas.microsoft.com/office/drawing/2014/main" val="20002"/>
                    </a:ext>
                  </a:extLst>
                </a:gridCol>
                <a:gridCol w="1621539">
                  <a:extLst>
                    <a:ext uri="{9D8B030D-6E8A-4147-A177-3AD203B41FA5}">
                      <a16:colId xmlns:a16="http://schemas.microsoft.com/office/drawing/2014/main" val="20003"/>
                    </a:ext>
                  </a:extLst>
                </a:gridCol>
                <a:gridCol w="1190221">
                  <a:extLst>
                    <a:ext uri="{9D8B030D-6E8A-4147-A177-3AD203B41FA5}">
                      <a16:colId xmlns:a16="http://schemas.microsoft.com/office/drawing/2014/main" val="20004"/>
                    </a:ext>
                  </a:extLst>
                </a:gridCol>
                <a:gridCol w="1405880">
                  <a:extLst>
                    <a:ext uri="{9D8B030D-6E8A-4147-A177-3AD203B41FA5}">
                      <a16:colId xmlns:a16="http://schemas.microsoft.com/office/drawing/2014/main" val="20005"/>
                    </a:ext>
                  </a:extLst>
                </a:gridCol>
              </a:tblGrid>
              <a:tr h="370840">
                <a:tc gridSpan="2">
                  <a:txBody>
                    <a:bodyPr/>
                    <a:lstStyle/>
                    <a:p>
                      <a:r>
                        <a:rPr lang="en-GB" dirty="0"/>
                        <a:t>Maximum mark = 75</a:t>
                      </a:r>
                    </a:p>
                  </a:txBody>
                  <a:tcPr/>
                </a:tc>
                <a:tc hMerge="1">
                  <a:txBody>
                    <a:bodyPr/>
                    <a:lstStyle/>
                    <a:p>
                      <a:endParaRPr lang="en-GB" dirty="0"/>
                    </a:p>
                  </a:txBody>
                  <a:tcPr/>
                </a:tc>
                <a:tc gridSpan="2">
                  <a:txBody>
                    <a:bodyPr/>
                    <a:lstStyle/>
                    <a:p>
                      <a:r>
                        <a:rPr lang="en-GB" dirty="0"/>
                        <a:t>Mean mark = 34.3</a:t>
                      </a:r>
                    </a:p>
                  </a:txBody>
                  <a:tcPr/>
                </a:tc>
                <a:tc hMerge="1">
                  <a:txBody>
                    <a:bodyPr/>
                    <a:lstStyle/>
                    <a:p>
                      <a:endParaRPr lang="en-GB" dirty="0"/>
                    </a:p>
                  </a:txBody>
                  <a:tcPr/>
                </a:tc>
                <a:tc gridSpan="2">
                  <a:txBody>
                    <a:bodyPr/>
                    <a:lstStyle/>
                    <a:p>
                      <a:r>
                        <a:rPr lang="en-GB" dirty="0"/>
                        <a:t>Entry = 151</a:t>
                      </a:r>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endParaRPr lang="en-GB" dirty="0"/>
                    </a:p>
                  </a:txBody>
                  <a:tcPr/>
                </a:tc>
                <a:tc>
                  <a:txBody>
                    <a:bodyPr/>
                    <a:lstStyle/>
                    <a:p>
                      <a:pPr algn="ctr"/>
                      <a:r>
                        <a:rPr lang="en-GB" dirty="0"/>
                        <a:t>A</a:t>
                      </a:r>
                    </a:p>
                  </a:txBody>
                  <a:tcPr/>
                </a:tc>
                <a:tc>
                  <a:txBody>
                    <a:bodyPr/>
                    <a:lstStyle/>
                    <a:p>
                      <a:pPr algn="ctr"/>
                      <a:r>
                        <a:rPr lang="en-GB" dirty="0"/>
                        <a:t>B</a:t>
                      </a:r>
                    </a:p>
                  </a:txBody>
                  <a:tcPr/>
                </a:tc>
                <a:tc>
                  <a:txBody>
                    <a:bodyPr/>
                    <a:lstStyle/>
                    <a:p>
                      <a:pPr algn="ctr"/>
                      <a:r>
                        <a:rPr lang="en-GB" dirty="0"/>
                        <a:t>C</a:t>
                      </a:r>
                    </a:p>
                  </a:txBody>
                  <a:tcPr/>
                </a:tc>
                <a:tc>
                  <a:txBody>
                    <a:bodyPr/>
                    <a:lstStyle/>
                    <a:p>
                      <a:pPr algn="ctr"/>
                      <a:r>
                        <a:rPr lang="en-GB" dirty="0"/>
                        <a:t>D</a:t>
                      </a:r>
                    </a:p>
                  </a:txBody>
                  <a:tcPr/>
                </a:tc>
                <a:tc>
                  <a:txBody>
                    <a:bodyPr/>
                    <a:lstStyle/>
                    <a:p>
                      <a:pPr algn="ctr"/>
                      <a:r>
                        <a:rPr lang="en-GB" dirty="0"/>
                        <a:t>E</a:t>
                      </a:r>
                    </a:p>
                  </a:txBody>
                  <a:tcPr/>
                </a:tc>
                <a:extLst>
                  <a:ext uri="{0D108BD9-81ED-4DB2-BD59-A6C34878D82A}">
                    <a16:rowId xmlns:a16="http://schemas.microsoft.com/office/drawing/2014/main" val="10001"/>
                  </a:ext>
                </a:extLst>
              </a:tr>
              <a:tr h="370840">
                <a:tc>
                  <a:txBody>
                    <a:bodyPr/>
                    <a:lstStyle/>
                    <a:p>
                      <a:r>
                        <a:rPr lang="en-GB" dirty="0"/>
                        <a:t>Grade boundary</a:t>
                      </a:r>
                    </a:p>
                  </a:txBody>
                  <a:tcPr/>
                </a:tc>
                <a:tc>
                  <a:txBody>
                    <a:bodyPr/>
                    <a:lstStyle/>
                    <a:p>
                      <a:pPr algn="ctr"/>
                      <a:r>
                        <a:rPr lang="en-GB" dirty="0"/>
                        <a:t>49</a:t>
                      </a:r>
                    </a:p>
                  </a:txBody>
                  <a:tcPr/>
                </a:tc>
                <a:tc>
                  <a:txBody>
                    <a:bodyPr/>
                    <a:lstStyle/>
                    <a:p>
                      <a:pPr algn="ctr"/>
                      <a:r>
                        <a:rPr lang="en-GB" dirty="0"/>
                        <a:t>42</a:t>
                      </a:r>
                    </a:p>
                  </a:txBody>
                  <a:tcPr/>
                </a:tc>
                <a:tc>
                  <a:txBody>
                    <a:bodyPr/>
                    <a:lstStyle/>
                    <a:p>
                      <a:pPr algn="ctr"/>
                      <a:r>
                        <a:rPr lang="en-GB" dirty="0"/>
                        <a:t>35</a:t>
                      </a:r>
                    </a:p>
                  </a:txBody>
                  <a:tcPr/>
                </a:tc>
                <a:tc>
                  <a:txBody>
                    <a:bodyPr/>
                    <a:lstStyle/>
                    <a:p>
                      <a:pPr algn="ctr"/>
                      <a:r>
                        <a:rPr lang="en-GB" dirty="0"/>
                        <a:t>28</a:t>
                      </a:r>
                    </a:p>
                  </a:txBody>
                  <a:tcPr/>
                </a:tc>
                <a:tc>
                  <a:txBody>
                    <a:bodyPr/>
                    <a:lstStyle/>
                    <a:p>
                      <a:pPr algn="ctr"/>
                      <a:r>
                        <a:rPr lang="en-GB" dirty="0"/>
                        <a:t>21</a:t>
                      </a:r>
                    </a:p>
                  </a:txBody>
                  <a:tcPr/>
                </a:tc>
                <a:extLst>
                  <a:ext uri="{0D108BD9-81ED-4DB2-BD59-A6C34878D82A}">
                    <a16:rowId xmlns:a16="http://schemas.microsoft.com/office/drawing/2014/main" val="10002"/>
                  </a:ext>
                </a:extLst>
              </a:tr>
              <a:tr h="370840">
                <a:tc>
                  <a:txBody>
                    <a:bodyPr/>
                    <a:lstStyle/>
                    <a:p>
                      <a:r>
                        <a:rPr lang="en-GB" dirty="0"/>
                        <a:t>Cumulative % at grade (2018)</a:t>
                      </a:r>
                    </a:p>
                  </a:txBody>
                  <a:tcPr/>
                </a:tc>
                <a:tc>
                  <a:txBody>
                    <a:bodyPr/>
                    <a:lstStyle/>
                    <a:p>
                      <a:pPr algn="ctr"/>
                      <a:r>
                        <a:rPr lang="en-GB" dirty="0"/>
                        <a:t>9.9</a:t>
                      </a:r>
                    </a:p>
                  </a:txBody>
                  <a:tcPr/>
                </a:tc>
                <a:tc>
                  <a:txBody>
                    <a:bodyPr/>
                    <a:lstStyle/>
                    <a:p>
                      <a:pPr algn="ctr"/>
                      <a:r>
                        <a:rPr lang="en-GB" dirty="0"/>
                        <a:t>21.2</a:t>
                      </a:r>
                    </a:p>
                  </a:txBody>
                  <a:tcPr/>
                </a:tc>
                <a:tc>
                  <a:txBody>
                    <a:bodyPr/>
                    <a:lstStyle/>
                    <a:p>
                      <a:pPr algn="ctr"/>
                      <a:r>
                        <a:rPr lang="en-GB" dirty="0"/>
                        <a:t>47.0</a:t>
                      </a:r>
                    </a:p>
                  </a:txBody>
                  <a:tcPr/>
                </a:tc>
                <a:tc>
                  <a:txBody>
                    <a:bodyPr/>
                    <a:lstStyle/>
                    <a:p>
                      <a:pPr algn="ctr"/>
                      <a:r>
                        <a:rPr lang="en-GB" dirty="0"/>
                        <a:t>76.2</a:t>
                      </a:r>
                    </a:p>
                  </a:txBody>
                  <a:tcPr/>
                </a:tc>
                <a:tc>
                  <a:txBody>
                    <a:bodyPr/>
                    <a:lstStyle/>
                    <a:p>
                      <a:pPr algn="ctr"/>
                      <a:r>
                        <a:rPr lang="en-GB" dirty="0"/>
                        <a:t>90.1</a:t>
                      </a:r>
                    </a:p>
                  </a:txBody>
                  <a:tcPr/>
                </a:tc>
                <a:extLst>
                  <a:ext uri="{0D108BD9-81ED-4DB2-BD59-A6C34878D82A}">
                    <a16:rowId xmlns:a16="http://schemas.microsoft.com/office/drawing/2014/main" val="10003"/>
                  </a:ext>
                </a:extLst>
              </a:tr>
            </a:tbl>
          </a:graphicData>
        </a:graphic>
      </p:graphicFrame>
      <p:sp>
        <p:nvSpPr>
          <p:cNvPr id="6" name="Rectangle 5"/>
          <p:cNvSpPr/>
          <p:nvPr/>
        </p:nvSpPr>
        <p:spPr>
          <a:xfrm>
            <a:off x="323528" y="5445224"/>
            <a:ext cx="8640960" cy="369332"/>
          </a:xfrm>
          <a:prstGeom prst="rect">
            <a:avLst/>
          </a:prstGeom>
        </p:spPr>
        <p:txBody>
          <a:bodyPr wrap="square">
            <a:spAutoFit/>
          </a:bodyPr>
          <a:lstStyle/>
          <a:p>
            <a:r>
              <a:rPr lang="en-GB" dirty="0"/>
              <a:t>None of the total entry achieved an ‘N’ grade on this unit.</a:t>
            </a:r>
          </a:p>
        </p:txBody>
      </p:sp>
    </p:spTree>
    <p:extLst>
      <p:ext uri="{BB962C8B-B14F-4D97-AF65-F5344CB8AC3E}">
        <p14:creationId xmlns:p14="http://schemas.microsoft.com/office/powerpoint/2010/main" val="3976550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a:xfrm>
            <a:off x="467544" y="1556792"/>
            <a:ext cx="8418513" cy="1188244"/>
          </a:xfrm>
        </p:spPr>
        <p:txBody>
          <a:bodyPr/>
          <a:lstStyle/>
          <a:p>
            <a:r>
              <a:rPr lang="en-GB" dirty="0"/>
              <a:t>Feedback from Summer 2018 </a:t>
            </a:r>
          </a:p>
          <a:p>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60451385"/>
              </p:ext>
            </p:extLst>
          </p:nvPr>
        </p:nvGraphicFramePr>
        <p:xfrm>
          <a:off x="395536" y="2708920"/>
          <a:ext cx="8229599" cy="1854200"/>
        </p:xfrm>
        <a:graphic>
          <a:graphicData uri="http://schemas.openxmlformats.org/drawingml/2006/table">
            <a:tbl>
              <a:tblPr firstRow="1" bandRow="1">
                <a:tableStyleId>{5C22544A-7EE6-4342-B048-85BDC9FD1C3A}</a:tableStyleId>
              </a:tblPr>
              <a:tblGrid>
                <a:gridCol w="1175657">
                  <a:extLst>
                    <a:ext uri="{9D8B030D-6E8A-4147-A177-3AD203B41FA5}">
                      <a16:colId xmlns:a16="http://schemas.microsoft.com/office/drawing/2014/main" val="20000"/>
                    </a:ext>
                  </a:extLst>
                </a:gridCol>
                <a:gridCol w="1175657">
                  <a:extLst>
                    <a:ext uri="{9D8B030D-6E8A-4147-A177-3AD203B41FA5}">
                      <a16:colId xmlns:a16="http://schemas.microsoft.com/office/drawing/2014/main" val="20001"/>
                    </a:ext>
                  </a:extLst>
                </a:gridCol>
                <a:gridCol w="1175657">
                  <a:extLst>
                    <a:ext uri="{9D8B030D-6E8A-4147-A177-3AD203B41FA5}">
                      <a16:colId xmlns:a16="http://schemas.microsoft.com/office/drawing/2014/main" val="20002"/>
                    </a:ext>
                  </a:extLst>
                </a:gridCol>
                <a:gridCol w="1175657">
                  <a:extLst>
                    <a:ext uri="{9D8B030D-6E8A-4147-A177-3AD203B41FA5}">
                      <a16:colId xmlns:a16="http://schemas.microsoft.com/office/drawing/2014/main" val="20003"/>
                    </a:ext>
                  </a:extLst>
                </a:gridCol>
                <a:gridCol w="1175657">
                  <a:extLst>
                    <a:ext uri="{9D8B030D-6E8A-4147-A177-3AD203B41FA5}">
                      <a16:colId xmlns:a16="http://schemas.microsoft.com/office/drawing/2014/main" val="20004"/>
                    </a:ext>
                  </a:extLst>
                </a:gridCol>
                <a:gridCol w="1175657">
                  <a:extLst>
                    <a:ext uri="{9D8B030D-6E8A-4147-A177-3AD203B41FA5}">
                      <a16:colId xmlns:a16="http://schemas.microsoft.com/office/drawing/2014/main" val="20005"/>
                    </a:ext>
                  </a:extLst>
                </a:gridCol>
                <a:gridCol w="1175657">
                  <a:extLst>
                    <a:ext uri="{9D8B030D-6E8A-4147-A177-3AD203B41FA5}">
                      <a16:colId xmlns:a16="http://schemas.microsoft.com/office/drawing/2014/main" val="20006"/>
                    </a:ext>
                  </a:extLst>
                </a:gridCol>
              </a:tblGrid>
              <a:tr h="370840">
                <a:tc gridSpan="7">
                  <a:txBody>
                    <a:bodyPr/>
                    <a:lstStyle/>
                    <a:p>
                      <a:pPr algn="ctr"/>
                      <a:r>
                        <a:rPr lang="en-GB" dirty="0"/>
                        <a:t>All Candidates</a:t>
                      </a:r>
                      <a:r>
                        <a:rPr lang="en-GB" baseline="0" dirty="0"/>
                        <a:t> performance across questions</a:t>
                      </a:r>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r>
                        <a:rPr lang="en-GB" dirty="0"/>
                        <a:t>Question</a:t>
                      </a:r>
                    </a:p>
                  </a:txBody>
                  <a:tcPr/>
                </a:tc>
                <a:tc>
                  <a:txBody>
                    <a:bodyPr/>
                    <a:lstStyle/>
                    <a:p>
                      <a:pPr algn="ctr"/>
                      <a:r>
                        <a:rPr lang="en-GB" dirty="0"/>
                        <a:t>N</a:t>
                      </a:r>
                    </a:p>
                  </a:txBody>
                  <a:tcPr/>
                </a:tc>
                <a:tc>
                  <a:txBody>
                    <a:bodyPr/>
                    <a:lstStyle/>
                    <a:p>
                      <a:pPr algn="ctr"/>
                      <a:r>
                        <a:rPr lang="en-GB" dirty="0"/>
                        <a:t>Mean</a:t>
                      </a:r>
                    </a:p>
                  </a:txBody>
                  <a:tcPr/>
                </a:tc>
                <a:tc>
                  <a:txBody>
                    <a:bodyPr/>
                    <a:lstStyle/>
                    <a:p>
                      <a:pPr algn="ctr"/>
                      <a:r>
                        <a:rPr lang="en-GB" dirty="0"/>
                        <a:t>SD</a:t>
                      </a:r>
                    </a:p>
                  </a:txBody>
                  <a:tcPr/>
                </a:tc>
                <a:tc>
                  <a:txBody>
                    <a:bodyPr/>
                    <a:lstStyle/>
                    <a:p>
                      <a:pPr algn="ctr"/>
                      <a:r>
                        <a:rPr lang="en-GB" dirty="0"/>
                        <a:t>Max mark</a:t>
                      </a:r>
                    </a:p>
                  </a:txBody>
                  <a:tcPr/>
                </a:tc>
                <a:tc>
                  <a:txBody>
                    <a:bodyPr/>
                    <a:lstStyle/>
                    <a:p>
                      <a:pPr algn="ctr"/>
                      <a:r>
                        <a:rPr lang="en-GB" dirty="0"/>
                        <a:t>FF</a:t>
                      </a:r>
                    </a:p>
                  </a:txBody>
                  <a:tcPr/>
                </a:tc>
                <a:tc>
                  <a:txBody>
                    <a:bodyPr/>
                    <a:lstStyle/>
                    <a:p>
                      <a:pPr algn="ctr"/>
                      <a:r>
                        <a:rPr lang="en-GB" dirty="0"/>
                        <a:t>Attempt %</a:t>
                      </a:r>
                    </a:p>
                  </a:txBody>
                  <a:tcPr/>
                </a:tc>
                <a:extLst>
                  <a:ext uri="{0D108BD9-81ED-4DB2-BD59-A6C34878D82A}">
                    <a16:rowId xmlns:a16="http://schemas.microsoft.com/office/drawing/2014/main" val="10001"/>
                  </a:ext>
                </a:extLst>
              </a:tr>
              <a:tr h="370840">
                <a:tc>
                  <a:txBody>
                    <a:bodyPr/>
                    <a:lstStyle/>
                    <a:p>
                      <a:r>
                        <a:rPr lang="en-GB" dirty="0"/>
                        <a:t>1-5</a:t>
                      </a:r>
                    </a:p>
                  </a:txBody>
                  <a:tcPr/>
                </a:tc>
                <a:tc>
                  <a:txBody>
                    <a:bodyPr/>
                    <a:lstStyle/>
                    <a:p>
                      <a:r>
                        <a:rPr lang="en-GB" dirty="0"/>
                        <a:t>151</a:t>
                      </a:r>
                    </a:p>
                  </a:txBody>
                  <a:tcPr/>
                </a:tc>
                <a:tc>
                  <a:txBody>
                    <a:bodyPr/>
                    <a:lstStyle/>
                    <a:p>
                      <a:r>
                        <a:rPr lang="en-GB" dirty="0"/>
                        <a:t>12.7</a:t>
                      </a:r>
                    </a:p>
                  </a:txBody>
                  <a:tcPr/>
                </a:tc>
                <a:tc>
                  <a:txBody>
                    <a:bodyPr/>
                    <a:lstStyle/>
                    <a:p>
                      <a:r>
                        <a:rPr lang="en-GB" dirty="0"/>
                        <a:t>3.8</a:t>
                      </a:r>
                    </a:p>
                  </a:txBody>
                  <a:tcPr/>
                </a:tc>
                <a:tc>
                  <a:txBody>
                    <a:bodyPr/>
                    <a:lstStyle/>
                    <a:p>
                      <a:r>
                        <a:rPr lang="en-GB" dirty="0"/>
                        <a:t>25</a:t>
                      </a:r>
                    </a:p>
                  </a:txBody>
                  <a:tcPr/>
                </a:tc>
                <a:tc>
                  <a:txBody>
                    <a:bodyPr/>
                    <a:lstStyle/>
                    <a:p>
                      <a:r>
                        <a:rPr lang="en-GB" dirty="0"/>
                        <a:t>50.7</a:t>
                      </a:r>
                    </a:p>
                  </a:txBody>
                  <a:tcPr/>
                </a:tc>
                <a:tc>
                  <a:txBody>
                    <a:bodyPr/>
                    <a:lstStyle/>
                    <a:p>
                      <a:r>
                        <a:rPr lang="en-GB" dirty="0"/>
                        <a:t>100.0</a:t>
                      </a:r>
                    </a:p>
                  </a:txBody>
                  <a:tcPr/>
                </a:tc>
                <a:extLst>
                  <a:ext uri="{0D108BD9-81ED-4DB2-BD59-A6C34878D82A}">
                    <a16:rowId xmlns:a16="http://schemas.microsoft.com/office/drawing/2014/main" val="10002"/>
                  </a:ext>
                </a:extLst>
              </a:tr>
              <a:tr h="370840">
                <a:tc>
                  <a:txBody>
                    <a:bodyPr/>
                    <a:lstStyle/>
                    <a:p>
                      <a:r>
                        <a:rPr lang="en-GB" dirty="0"/>
                        <a:t>6-11</a:t>
                      </a:r>
                    </a:p>
                  </a:txBody>
                  <a:tcPr/>
                </a:tc>
                <a:tc>
                  <a:txBody>
                    <a:bodyPr/>
                    <a:lstStyle/>
                    <a:p>
                      <a:r>
                        <a:rPr lang="en-GB" dirty="0"/>
                        <a:t>151</a:t>
                      </a:r>
                    </a:p>
                  </a:txBody>
                  <a:tcPr/>
                </a:tc>
                <a:tc>
                  <a:txBody>
                    <a:bodyPr/>
                    <a:lstStyle/>
                    <a:p>
                      <a:r>
                        <a:rPr lang="en-GB" dirty="0"/>
                        <a:t>11.6</a:t>
                      </a:r>
                    </a:p>
                  </a:txBody>
                  <a:tcPr/>
                </a:tc>
                <a:tc>
                  <a:txBody>
                    <a:bodyPr/>
                    <a:lstStyle/>
                    <a:p>
                      <a:r>
                        <a:rPr lang="en-GB" dirty="0"/>
                        <a:t>3.1</a:t>
                      </a:r>
                    </a:p>
                  </a:txBody>
                  <a:tcPr/>
                </a:tc>
                <a:tc>
                  <a:txBody>
                    <a:bodyPr/>
                    <a:lstStyle/>
                    <a:p>
                      <a:r>
                        <a:rPr lang="en-GB" dirty="0"/>
                        <a:t>25</a:t>
                      </a:r>
                    </a:p>
                  </a:txBody>
                  <a:tcPr/>
                </a:tc>
                <a:tc>
                  <a:txBody>
                    <a:bodyPr/>
                    <a:lstStyle/>
                    <a:p>
                      <a:r>
                        <a:rPr lang="en-GB" dirty="0"/>
                        <a:t>46.5</a:t>
                      </a:r>
                    </a:p>
                  </a:txBody>
                  <a:tcPr/>
                </a:tc>
                <a:tc>
                  <a:txBody>
                    <a:bodyPr/>
                    <a:lstStyle/>
                    <a:p>
                      <a:r>
                        <a:rPr lang="en-GB" dirty="0"/>
                        <a:t>100.0</a:t>
                      </a:r>
                    </a:p>
                  </a:txBody>
                  <a:tcPr/>
                </a:tc>
                <a:extLst>
                  <a:ext uri="{0D108BD9-81ED-4DB2-BD59-A6C34878D82A}">
                    <a16:rowId xmlns:a16="http://schemas.microsoft.com/office/drawing/2014/main" val="10003"/>
                  </a:ext>
                </a:extLst>
              </a:tr>
              <a:tr h="370840">
                <a:tc>
                  <a:txBody>
                    <a:bodyPr/>
                    <a:lstStyle/>
                    <a:p>
                      <a:r>
                        <a:rPr lang="en-GB"/>
                        <a:t>12-16</a:t>
                      </a:r>
                      <a:endParaRPr lang="en-GB" dirty="0"/>
                    </a:p>
                  </a:txBody>
                  <a:tcPr/>
                </a:tc>
                <a:tc>
                  <a:txBody>
                    <a:bodyPr/>
                    <a:lstStyle/>
                    <a:p>
                      <a:r>
                        <a:rPr lang="en-GB" dirty="0"/>
                        <a:t>151</a:t>
                      </a:r>
                    </a:p>
                  </a:txBody>
                  <a:tcPr/>
                </a:tc>
                <a:tc>
                  <a:txBody>
                    <a:bodyPr/>
                    <a:lstStyle/>
                    <a:p>
                      <a:r>
                        <a:rPr lang="en-GB" dirty="0"/>
                        <a:t>9.9</a:t>
                      </a:r>
                    </a:p>
                  </a:txBody>
                  <a:tcPr/>
                </a:tc>
                <a:tc>
                  <a:txBody>
                    <a:bodyPr/>
                    <a:lstStyle/>
                    <a:p>
                      <a:r>
                        <a:rPr lang="en-GB" dirty="0"/>
                        <a:t>5.3</a:t>
                      </a:r>
                    </a:p>
                  </a:txBody>
                  <a:tcPr/>
                </a:tc>
                <a:tc>
                  <a:txBody>
                    <a:bodyPr/>
                    <a:lstStyle/>
                    <a:p>
                      <a:r>
                        <a:rPr lang="en-GB" dirty="0"/>
                        <a:t>25</a:t>
                      </a:r>
                    </a:p>
                  </a:txBody>
                  <a:tcPr/>
                </a:tc>
                <a:tc>
                  <a:txBody>
                    <a:bodyPr/>
                    <a:lstStyle/>
                    <a:p>
                      <a:r>
                        <a:rPr lang="en-GB" dirty="0"/>
                        <a:t>39.8</a:t>
                      </a:r>
                    </a:p>
                  </a:txBody>
                  <a:tcPr/>
                </a:tc>
                <a:tc>
                  <a:txBody>
                    <a:bodyPr/>
                    <a:lstStyle/>
                    <a:p>
                      <a:r>
                        <a:rPr lang="en-GB" dirty="0"/>
                        <a:t>100.0</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667514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278736" y="352806"/>
            <a:ext cx="8767293" cy="634020"/>
          </a:xfrm>
          <a:prstGeom prst="rect">
            <a:avLst/>
          </a:prstGeom>
          <a:noFill/>
        </p:spPr>
        <p:txBody>
          <a:bodyPr wrap="square" rtlCol="0">
            <a:spAutoFit/>
          </a:bodyPr>
          <a:lstStyle/>
          <a:p>
            <a:pPr>
              <a:lnSpc>
                <a:spcPct val="80000"/>
              </a:lnSpc>
            </a:pPr>
            <a:r>
              <a:rPr lang="en-US" sz="4400" kern="1100" spc="-30" dirty="0" err="1">
                <a:solidFill>
                  <a:schemeClr val="bg1"/>
                </a:solidFill>
                <a:latin typeface="Gotham Rounded Book"/>
                <a:cs typeface="Gotham Rounded Book"/>
              </a:rPr>
              <a:t>Cwestiynau</a:t>
            </a:r>
            <a:r>
              <a:rPr lang="en-US" sz="4400" kern="1100" spc="-30" dirty="0">
                <a:solidFill>
                  <a:schemeClr val="bg1"/>
                </a:solidFill>
                <a:latin typeface="Gotham Rounded Book"/>
                <a:cs typeface="Gotham Rounded Book"/>
              </a:rPr>
              <a:t>? | Any Questions?</a:t>
            </a:r>
          </a:p>
        </p:txBody>
      </p:sp>
      <p:sp>
        <p:nvSpPr>
          <p:cNvPr id="4" name="TextBox 3"/>
          <p:cNvSpPr txBox="1"/>
          <p:nvPr/>
        </p:nvSpPr>
        <p:spPr>
          <a:xfrm>
            <a:off x="278736" y="1303202"/>
            <a:ext cx="3665190" cy="4247317"/>
          </a:xfrm>
          <a:prstGeom prst="rect">
            <a:avLst/>
          </a:prstGeom>
          <a:noFill/>
        </p:spPr>
        <p:txBody>
          <a:bodyPr wrap="square" rtlCol="0">
            <a:spAutoFit/>
          </a:bodyPr>
          <a:lstStyle/>
          <a:p>
            <a:r>
              <a:rPr lang="en-GB" dirty="0" err="1">
                <a:solidFill>
                  <a:schemeClr val="bg1"/>
                </a:solidFill>
                <a:latin typeface="Gotham Rounded Book" pitchFamily="50" charset="0"/>
              </a:rPr>
              <a:t>Cysylltwch</a:t>
            </a:r>
            <a:r>
              <a:rPr lang="en-GB" dirty="0">
                <a:solidFill>
                  <a:schemeClr val="bg1"/>
                </a:solidFill>
                <a:latin typeface="Gotham Rounded Book" pitchFamily="50" charset="0"/>
              </a:rPr>
              <a:t> </a:t>
            </a:r>
            <a:r>
              <a:rPr lang="en-GB" dirty="0" err="1">
                <a:solidFill>
                  <a:schemeClr val="bg1"/>
                </a:solidFill>
                <a:latin typeface="Gotham Rounded Book" pitchFamily="50" charset="0"/>
              </a:rPr>
              <a:t>â’n</a:t>
            </a:r>
            <a:r>
              <a:rPr lang="en-GB" dirty="0">
                <a:solidFill>
                  <a:schemeClr val="bg1"/>
                </a:solidFill>
                <a:latin typeface="Gotham Rounded Book" pitchFamily="50" charset="0"/>
              </a:rPr>
              <a:t> </a:t>
            </a:r>
            <a:r>
              <a:rPr lang="en-GB" dirty="0" err="1">
                <a:solidFill>
                  <a:schemeClr val="bg1"/>
                </a:solidFill>
                <a:latin typeface="Gotham Rounded Book" pitchFamily="50" charset="0"/>
              </a:rPr>
              <a:t>Swyddogion</a:t>
            </a:r>
            <a:r>
              <a:rPr lang="en-GB" dirty="0">
                <a:solidFill>
                  <a:schemeClr val="bg1"/>
                </a:solidFill>
                <a:latin typeface="Gotham Rounded Book" pitchFamily="50" charset="0"/>
              </a:rPr>
              <a:t> </a:t>
            </a:r>
            <a:r>
              <a:rPr lang="en-GB" dirty="0" err="1">
                <a:solidFill>
                  <a:schemeClr val="bg1"/>
                </a:solidFill>
                <a:latin typeface="Gotham Rounded Book" pitchFamily="50" charset="0"/>
              </a:rPr>
              <a:t>Pwnc</a:t>
            </a:r>
            <a:r>
              <a:rPr lang="en-GB" dirty="0">
                <a:solidFill>
                  <a:schemeClr val="bg1"/>
                </a:solidFill>
                <a:latin typeface="Gotham Rounded Book" pitchFamily="50" charset="0"/>
              </a:rPr>
              <a:t> </a:t>
            </a:r>
            <a:r>
              <a:rPr lang="en-GB" dirty="0" err="1">
                <a:solidFill>
                  <a:schemeClr val="bg1"/>
                </a:solidFill>
                <a:latin typeface="Gotham Rounded Book" pitchFamily="50" charset="0"/>
              </a:rPr>
              <a:t>arbenigol</a:t>
            </a:r>
            <a:r>
              <a:rPr lang="en-GB" dirty="0">
                <a:solidFill>
                  <a:schemeClr val="bg1"/>
                </a:solidFill>
                <a:latin typeface="Gotham Rounded Book" pitchFamily="50" charset="0"/>
              </a:rPr>
              <a:t> a </a:t>
            </a:r>
            <a:r>
              <a:rPr lang="en-GB" dirty="0" err="1">
                <a:solidFill>
                  <a:schemeClr val="bg1"/>
                </a:solidFill>
                <a:latin typeface="Gotham Rounded Book" pitchFamily="50" charset="0"/>
              </a:rPr>
              <a:t>thîm</a:t>
            </a:r>
            <a:r>
              <a:rPr lang="en-GB" dirty="0">
                <a:solidFill>
                  <a:schemeClr val="bg1"/>
                </a:solidFill>
                <a:latin typeface="Gotham Rounded Book" pitchFamily="50" charset="0"/>
              </a:rPr>
              <a:t> </a:t>
            </a:r>
            <a:r>
              <a:rPr lang="en-GB" dirty="0" err="1">
                <a:solidFill>
                  <a:schemeClr val="bg1"/>
                </a:solidFill>
                <a:latin typeface="Gotham Rounded Book" pitchFamily="50" charset="0"/>
              </a:rPr>
              <a:t>cefnogaeth</a:t>
            </a:r>
            <a:r>
              <a:rPr lang="en-GB" dirty="0">
                <a:solidFill>
                  <a:schemeClr val="bg1"/>
                </a:solidFill>
                <a:latin typeface="Gotham Rounded Book" pitchFamily="50" charset="0"/>
              </a:rPr>
              <a:t> </a:t>
            </a:r>
            <a:r>
              <a:rPr lang="en-GB" dirty="0" err="1">
                <a:solidFill>
                  <a:schemeClr val="bg1"/>
                </a:solidFill>
                <a:latin typeface="Gotham Rounded Book" pitchFamily="50" charset="0"/>
              </a:rPr>
              <a:t>weinyddol</a:t>
            </a:r>
            <a:r>
              <a:rPr lang="en-GB" dirty="0">
                <a:solidFill>
                  <a:schemeClr val="bg1"/>
                </a:solidFill>
                <a:latin typeface="Gotham Rounded Book" pitchFamily="50" charset="0"/>
              </a:rPr>
              <a:t> </a:t>
            </a:r>
            <a:r>
              <a:rPr lang="en-GB" dirty="0" err="1">
                <a:solidFill>
                  <a:schemeClr val="bg1"/>
                </a:solidFill>
                <a:latin typeface="Gotham Rounded Book" pitchFamily="50" charset="0"/>
              </a:rPr>
              <a:t>eich</a:t>
            </a:r>
            <a:r>
              <a:rPr lang="en-GB" dirty="0">
                <a:solidFill>
                  <a:schemeClr val="bg1"/>
                </a:solidFill>
                <a:latin typeface="Gotham Rounded Book" pitchFamily="50" charset="0"/>
              </a:rPr>
              <a:t> </a:t>
            </a:r>
            <a:r>
              <a:rPr lang="en-GB" dirty="0" err="1">
                <a:solidFill>
                  <a:schemeClr val="bg1"/>
                </a:solidFill>
                <a:latin typeface="Gotham Rounded Book" pitchFamily="50" charset="0"/>
              </a:rPr>
              <a:t>pwnc</a:t>
            </a:r>
            <a:r>
              <a:rPr lang="en-GB" dirty="0">
                <a:solidFill>
                  <a:schemeClr val="bg1"/>
                </a:solidFill>
                <a:latin typeface="Gotham Rounded Book" pitchFamily="50" charset="0"/>
              </a:rPr>
              <a:t> </a:t>
            </a:r>
            <a:r>
              <a:rPr lang="en-GB" dirty="0" err="1">
                <a:solidFill>
                  <a:schemeClr val="bg1"/>
                </a:solidFill>
                <a:latin typeface="Gotham Rounded Book" pitchFamily="50" charset="0"/>
              </a:rPr>
              <a:t>os</a:t>
            </a:r>
            <a:r>
              <a:rPr lang="en-GB" dirty="0">
                <a:solidFill>
                  <a:schemeClr val="bg1"/>
                </a:solidFill>
                <a:latin typeface="Gotham Rounded Book" pitchFamily="50" charset="0"/>
              </a:rPr>
              <a:t> </a:t>
            </a:r>
            <a:r>
              <a:rPr lang="en-GB" dirty="0" err="1">
                <a:solidFill>
                  <a:schemeClr val="bg1"/>
                </a:solidFill>
                <a:latin typeface="Gotham Rounded Book" pitchFamily="50" charset="0"/>
              </a:rPr>
              <a:t>oes</a:t>
            </a:r>
            <a:r>
              <a:rPr lang="en-GB" dirty="0">
                <a:solidFill>
                  <a:schemeClr val="bg1"/>
                </a:solidFill>
                <a:latin typeface="Gotham Rounded Book" pitchFamily="50" charset="0"/>
              </a:rPr>
              <a:t> </a:t>
            </a:r>
            <a:r>
              <a:rPr lang="en-GB" dirty="0" err="1">
                <a:solidFill>
                  <a:schemeClr val="bg1"/>
                </a:solidFill>
                <a:latin typeface="Gotham Rounded Book" pitchFamily="50" charset="0"/>
              </a:rPr>
              <a:t>gennych</a:t>
            </a:r>
            <a:r>
              <a:rPr lang="en-GB" dirty="0">
                <a:solidFill>
                  <a:schemeClr val="bg1"/>
                </a:solidFill>
                <a:latin typeface="Gotham Rounded Book" pitchFamily="50" charset="0"/>
              </a:rPr>
              <a:t> </a:t>
            </a:r>
            <a:r>
              <a:rPr lang="en-GB" dirty="0" err="1">
                <a:solidFill>
                  <a:schemeClr val="bg1"/>
                </a:solidFill>
                <a:latin typeface="Gotham Rounded Book" pitchFamily="50" charset="0"/>
              </a:rPr>
              <a:t>unrhyw</a:t>
            </a:r>
            <a:r>
              <a:rPr lang="en-GB" dirty="0">
                <a:solidFill>
                  <a:schemeClr val="bg1"/>
                </a:solidFill>
                <a:latin typeface="Gotham Rounded Book" pitchFamily="50" charset="0"/>
              </a:rPr>
              <a:t> </a:t>
            </a:r>
            <a:r>
              <a:rPr lang="en-GB" dirty="0" err="1">
                <a:solidFill>
                  <a:schemeClr val="bg1"/>
                </a:solidFill>
                <a:latin typeface="Gotham Rounded Book" pitchFamily="50" charset="0"/>
              </a:rPr>
              <a:t>gwestiynau</a:t>
            </a:r>
            <a:r>
              <a:rPr lang="en-GB" dirty="0">
                <a:solidFill>
                  <a:schemeClr val="bg1"/>
                </a:solidFill>
                <a:latin typeface="Gotham Rounded Book" pitchFamily="50" charset="0"/>
              </a:rPr>
              <a:t>.</a:t>
            </a:r>
          </a:p>
          <a:p>
            <a:endParaRPr lang="en-GB" dirty="0">
              <a:solidFill>
                <a:schemeClr val="bg1"/>
              </a:solidFill>
              <a:latin typeface="Gotham Rounded Book" pitchFamily="50" charset="0"/>
            </a:endParaRPr>
          </a:p>
          <a:p>
            <a:endParaRPr lang="en-US" sz="2000" kern="1100" spc="-50" dirty="0">
              <a:solidFill>
                <a:schemeClr val="bg1"/>
              </a:solidFill>
              <a:latin typeface="Gotham Rounded Book"/>
              <a:cs typeface="Gotham Rounded Book"/>
            </a:endParaRPr>
          </a:p>
          <a:p>
            <a:r>
              <a:rPr lang="en-US" sz="2000" kern="1100" spc="-50" dirty="0">
                <a:solidFill>
                  <a:schemeClr val="bg1"/>
                </a:solidFill>
                <a:latin typeface="Gotham Rounded Book"/>
                <a:cs typeface="Gotham Rounded Book"/>
              </a:rPr>
              <a:t>llinos.wood@wjec.co.uk</a:t>
            </a:r>
          </a:p>
          <a:p>
            <a:r>
              <a:rPr lang="en-US" sz="2000" kern="1100" spc="-50" dirty="0">
                <a:solidFill>
                  <a:schemeClr val="bg1"/>
                </a:solidFill>
                <a:latin typeface="Gotham Rounded Book"/>
                <a:cs typeface="Gotham Rounded Book"/>
              </a:rPr>
              <a:t>sarah.price@wjec.co.uk</a:t>
            </a:r>
          </a:p>
          <a:p>
            <a:endParaRPr lang="en-US" sz="2000" kern="1100" spc="-50" dirty="0">
              <a:solidFill>
                <a:schemeClr val="bg1"/>
              </a:solidFill>
              <a:latin typeface="Gotham Rounded Book"/>
              <a:cs typeface="Gotham Rounded Book"/>
            </a:endParaRPr>
          </a:p>
          <a:p>
            <a:r>
              <a:rPr lang="en-US" sz="2000" kern="1100" spc="-50" dirty="0">
                <a:latin typeface="Gotham Rounded Book"/>
                <a:cs typeface="Gotham Rounded Book"/>
              </a:rPr>
              <a:t>@</a:t>
            </a:r>
            <a:r>
              <a:rPr lang="en-US" sz="2000" kern="1100" spc="-50" dirty="0" err="1">
                <a:latin typeface="Gotham Rounded Book"/>
                <a:cs typeface="Gotham Rounded Book"/>
              </a:rPr>
              <a:t>wjec_cbac</a:t>
            </a:r>
            <a:endParaRPr lang="en-US" sz="2000" kern="1100" spc="-50" dirty="0">
              <a:latin typeface="Gotham Rounded Book"/>
              <a:cs typeface="Gotham Rounded Book"/>
            </a:endParaRPr>
          </a:p>
          <a:p>
            <a:r>
              <a:rPr lang="en-US" sz="2000" kern="1100" spc="-50" dirty="0">
                <a:latin typeface="Gotham Rounded Book"/>
                <a:cs typeface="Gotham Rounded Book"/>
              </a:rPr>
              <a:t>@</a:t>
            </a:r>
            <a:r>
              <a:rPr lang="en-US" sz="2000" kern="1100" spc="-50" dirty="0" err="1">
                <a:latin typeface="Gotham Rounded Book"/>
                <a:cs typeface="Gotham Rounded Book"/>
              </a:rPr>
              <a:t>cbac_wjec</a:t>
            </a:r>
            <a:endParaRPr lang="en-US" sz="2000" kern="1100" spc="-50" dirty="0">
              <a:latin typeface="Gotham Rounded Book"/>
              <a:cs typeface="Gotham Rounded Book"/>
            </a:endParaRPr>
          </a:p>
          <a:p>
            <a:endParaRPr lang="en-US" sz="2000" kern="1100" spc="-50" dirty="0">
              <a:solidFill>
                <a:srgbClr val="F7B385"/>
              </a:solidFill>
              <a:latin typeface="Gotham Rounded Book"/>
              <a:cs typeface="Gotham Rounded Book"/>
            </a:endParaRPr>
          </a:p>
          <a:p>
            <a:r>
              <a:rPr lang="en-US" sz="2000" kern="1100" spc="-50" dirty="0">
                <a:latin typeface="Gotham Rounded Book"/>
                <a:cs typeface="Gotham Rounded Book"/>
              </a:rPr>
              <a:t>cbac.co.uk</a:t>
            </a:r>
          </a:p>
          <a:p>
            <a:r>
              <a:rPr lang="en-US" sz="2000" kern="1100" spc="-50" dirty="0">
                <a:latin typeface="Gotham Rounded Book"/>
                <a:cs typeface="Gotham Rounded Book"/>
              </a:rPr>
              <a:t>wjec.co.uk</a:t>
            </a:r>
            <a:endParaRPr lang="en-GB" sz="4400" dirty="0"/>
          </a:p>
        </p:txBody>
      </p:sp>
      <p:sp>
        <p:nvSpPr>
          <p:cNvPr id="3" name="TextBox 2"/>
          <p:cNvSpPr txBox="1"/>
          <p:nvPr/>
        </p:nvSpPr>
        <p:spPr>
          <a:xfrm>
            <a:off x="4426528" y="1303202"/>
            <a:ext cx="4104409" cy="1200329"/>
          </a:xfrm>
          <a:prstGeom prst="rect">
            <a:avLst/>
          </a:prstGeom>
          <a:noFill/>
        </p:spPr>
        <p:txBody>
          <a:bodyPr wrap="square" rtlCol="0">
            <a:spAutoFit/>
          </a:bodyPr>
          <a:lstStyle/>
          <a:p>
            <a:r>
              <a:rPr lang="en-GB" dirty="0">
                <a:solidFill>
                  <a:schemeClr val="bg1"/>
                </a:solidFill>
                <a:latin typeface="Gotham Rounded Book" pitchFamily="50" charset="0"/>
              </a:rPr>
              <a:t>Contact our specialist Subject Officers and administrative support team for your subject with any queries.  </a:t>
            </a:r>
          </a:p>
        </p:txBody>
      </p:sp>
      <p:pic>
        <p:nvPicPr>
          <p:cNvPr id="8" name="Picture 7" descr="Z:\Pictures\logos\WJEC_Logo_RGB.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6017" y="5829300"/>
            <a:ext cx="800778" cy="7999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1632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Qualification weighting</a:t>
            </a:r>
          </a:p>
        </p:txBody>
      </p:sp>
      <p:sp>
        <p:nvSpPr>
          <p:cNvPr id="3" name="Content Placeholder 2"/>
          <p:cNvSpPr>
            <a:spLocks noGrp="1"/>
          </p:cNvSpPr>
          <p:nvPr>
            <p:ph idx="1"/>
          </p:nvPr>
        </p:nvSpPr>
        <p:spPr/>
        <p:txBody>
          <a:bodyPr>
            <a:normAutofit fontScale="92500" lnSpcReduction="10000"/>
          </a:bodyPr>
          <a:lstStyle/>
          <a:p>
            <a:r>
              <a:rPr lang="en-GB" dirty="0">
                <a:solidFill>
                  <a:schemeClr val="tx1">
                    <a:lumMod val="65000"/>
                    <a:lumOff val="35000"/>
                  </a:schemeClr>
                </a:solidFill>
              </a:rPr>
              <a:t>Unit 5: Clinical Laboratory Techniques</a:t>
            </a:r>
          </a:p>
          <a:p>
            <a:r>
              <a:rPr lang="en-GB" dirty="0">
                <a:solidFill>
                  <a:schemeClr val="tx1">
                    <a:lumMod val="65000"/>
                    <a:lumOff val="35000"/>
                  </a:schemeClr>
                </a:solidFill>
              </a:rPr>
              <a:t>Diploma		12.5%</a:t>
            </a:r>
          </a:p>
          <a:p>
            <a:r>
              <a:rPr lang="en-GB" dirty="0">
                <a:solidFill>
                  <a:schemeClr val="tx1">
                    <a:lumMod val="65000"/>
                    <a:lumOff val="35000"/>
                  </a:schemeClr>
                </a:solidFill>
              </a:rPr>
              <a:t>45 GLH</a:t>
            </a:r>
          </a:p>
          <a:p>
            <a:endParaRPr lang="en-GB" dirty="0">
              <a:solidFill>
                <a:schemeClr val="tx1">
                  <a:lumMod val="65000"/>
                  <a:lumOff val="35000"/>
                </a:schemeClr>
              </a:solidFill>
            </a:endParaRPr>
          </a:p>
          <a:p>
            <a:r>
              <a:rPr lang="en-GB" dirty="0">
                <a:solidFill>
                  <a:schemeClr val="tx1">
                    <a:lumMod val="65000"/>
                    <a:lumOff val="35000"/>
                  </a:schemeClr>
                </a:solidFill>
              </a:rPr>
              <a:t>Unit 6: Medical Case Study</a:t>
            </a:r>
          </a:p>
          <a:p>
            <a:r>
              <a:rPr lang="en-GB" dirty="0">
                <a:solidFill>
                  <a:schemeClr val="tx1">
                    <a:lumMod val="65000"/>
                    <a:lumOff val="35000"/>
                  </a:schemeClr>
                </a:solidFill>
              </a:rPr>
              <a:t>Diploma		12.5%</a:t>
            </a:r>
          </a:p>
          <a:p>
            <a:r>
              <a:rPr lang="en-GB" dirty="0">
                <a:solidFill>
                  <a:schemeClr val="tx1">
                    <a:lumMod val="65000"/>
                    <a:lumOff val="35000"/>
                  </a:schemeClr>
                </a:solidFill>
              </a:rPr>
              <a:t>35 GLH</a:t>
            </a:r>
          </a:p>
          <a:p>
            <a:endParaRPr lang="en-GB" dirty="0">
              <a:solidFill>
                <a:schemeClr val="tx1">
                  <a:lumMod val="65000"/>
                  <a:lumOff val="35000"/>
                </a:schemeClr>
              </a:solidFill>
            </a:endParaRP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288245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179512" y="1340768"/>
            <a:ext cx="8229600" cy="3232043"/>
          </a:xfrm>
        </p:spPr>
        <p:txBody>
          <a:bodyPr>
            <a:normAutofit/>
          </a:bodyPr>
          <a:lstStyle/>
          <a:p>
            <a:r>
              <a:rPr lang="en-GB" sz="3200" dirty="0">
                <a:solidFill>
                  <a:schemeClr val="tx1"/>
                </a:solidFill>
              </a:rPr>
              <a:t>Unit 5 – Task-based,  External Assessment</a:t>
            </a:r>
          </a:p>
        </p:txBody>
      </p:sp>
      <p:sp>
        <p:nvSpPr>
          <p:cNvPr id="2" name="Text Placeholder 1"/>
          <p:cNvSpPr>
            <a:spLocks noGrp="1"/>
          </p:cNvSpPr>
          <p:nvPr>
            <p:ph type="body" sz="quarter" idx="16"/>
          </p:nvPr>
        </p:nvSpPr>
        <p:spPr>
          <a:xfrm>
            <a:off x="251520" y="2348880"/>
            <a:ext cx="8418513" cy="1188244"/>
          </a:xfrm>
        </p:spPr>
        <p:txBody>
          <a:bodyPr>
            <a:noAutofit/>
          </a:bodyPr>
          <a:lstStyle/>
          <a:p>
            <a:pPr marL="342900" indent="-342900">
              <a:buFont typeface="Arial" panose="020B0604020202020204" pitchFamily="34" charset="0"/>
              <a:buChar char="•"/>
            </a:pPr>
            <a:r>
              <a:rPr lang="en-GB" sz="2400" dirty="0">
                <a:solidFill>
                  <a:schemeClr val="tx1">
                    <a:lumMod val="75000"/>
                    <a:lumOff val="25000"/>
                  </a:schemeClr>
                </a:solidFill>
              </a:rPr>
              <a:t>Externally set assignment</a:t>
            </a:r>
          </a:p>
          <a:p>
            <a:pPr marL="342900" indent="-342900">
              <a:buFont typeface="Arial" panose="020B0604020202020204" pitchFamily="34" charset="0"/>
              <a:buChar char="•"/>
            </a:pPr>
            <a:r>
              <a:rPr lang="en-GB" sz="2400" dirty="0">
                <a:solidFill>
                  <a:schemeClr val="tx1">
                    <a:lumMod val="75000"/>
                    <a:lumOff val="25000"/>
                  </a:schemeClr>
                </a:solidFill>
              </a:rPr>
              <a:t>Changed each year</a:t>
            </a:r>
          </a:p>
          <a:p>
            <a:pPr marL="342900" indent="-342900">
              <a:buFont typeface="Arial" panose="020B0604020202020204" pitchFamily="34" charset="0"/>
              <a:buChar char="•"/>
            </a:pPr>
            <a:r>
              <a:rPr lang="en-GB" sz="2400" dirty="0">
                <a:solidFill>
                  <a:schemeClr val="tx1">
                    <a:lumMod val="75000"/>
                    <a:lumOff val="25000"/>
                  </a:schemeClr>
                </a:solidFill>
              </a:rPr>
              <a:t>Externally marked by WJEC</a:t>
            </a:r>
          </a:p>
          <a:p>
            <a:pPr marL="342900" indent="-342900">
              <a:buFont typeface="Arial" panose="020B0604020202020204" pitchFamily="34" charset="0"/>
              <a:buChar char="•"/>
            </a:pPr>
            <a:r>
              <a:rPr lang="en-GB" sz="2400" dirty="0">
                <a:solidFill>
                  <a:schemeClr val="tx1">
                    <a:lumMod val="75000"/>
                    <a:lumOff val="25000"/>
                  </a:schemeClr>
                </a:solidFill>
              </a:rPr>
              <a:t>Assignment available on secure website each September</a:t>
            </a:r>
          </a:p>
          <a:p>
            <a:pPr marL="342900" indent="-342900">
              <a:buFont typeface="Arial" panose="020B0604020202020204" pitchFamily="34" charset="0"/>
              <a:buChar char="•"/>
            </a:pPr>
            <a:r>
              <a:rPr lang="en-GB" sz="2400" dirty="0">
                <a:solidFill>
                  <a:schemeClr val="tx1">
                    <a:lumMod val="75000"/>
                    <a:lumOff val="25000"/>
                  </a:schemeClr>
                </a:solidFill>
              </a:rPr>
              <a:t>Must be completed and marked in year it is set</a:t>
            </a:r>
          </a:p>
          <a:p>
            <a:endParaRPr lang="en-GB" sz="2400" dirty="0"/>
          </a:p>
        </p:txBody>
      </p:sp>
    </p:spTree>
    <p:extLst>
      <p:ext uri="{BB962C8B-B14F-4D97-AF65-F5344CB8AC3E}">
        <p14:creationId xmlns:p14="http://schemas.microsoft.com/office/powerpoint/2010/main" val="3690872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Marking</a:t>
            </a:r>
          </a:p>
        </p:txBody>
      </p:sp>
      <p:sp>
        <p:nvSpPr>
          <p:cNvPr id="3" name="Content Placeholder 2"/>
          <p:cNvSpPr>
            <a:spLocks noGrp="1"/>
          </p:cNvSpPr>
          <p:nvPr>
            <p:ph idx="1"/>
          </p:nvPr>
        </p:nvSpPr>
        <p:spPr>
          <a:xfrm>
            <a:off x="457200" y="2984501"/>
            <a:ext cx="8229600" cy="1956667"/>
          </a:xfrm>
        </p:spPr>
        <p:txBody>
          <a:bodyPr>
            <a:normAutofit/>
          </a:bodyPr>
          <a:lstStyle/>
          <a:p>
            <a:pPr marL="342900" indent="-342900">
              <a:buFont typeface="Arial" panose="020B0604020202020204" pitchFamily="34" charset="0"/>
              <a:buChar char="•"/>
            </a:pPr>
            <a:r>
              <a:rPr lang="en-GB" dirty="0"/>
              <a:t>WJEC will mark the assessment</a:t>
            </a:r>
          </a:p>
          <a:p>
            <a:pPr marL="342900" indent="-342900">
              <a:buFont typeface="Arial" panose="020B0604020202020204" pitchFamily="34" charset="0"/>
              <a:buChar char="•"/>
            </a:pPr>
            <a:r>
              <a:rPr lang="en-GB" dirty="0"/>
              <a:t>Marking will be made against the performance bands for each assessment criteria</a:t>
            </a:r>
          </a:p>
          <a:p>
            <a:endParaRPr lang="en-GB" dirty="0"/>
          </a:p>
        </p:txBody>
      </p:sp>
      <p:sp>
        <p:nvSpPr>
          <p:cNvPr id="4" name="TextBox 3"/>
          <p:cNvSpPr txBox="1"/>
          <p:nvPr/>
        </p:nvSpPr>
        <p:spPr>
          <a:xfrm>
            <a:off x="3059832" y="4869160"/>
            <a:ext cx="5616624" cy="1200329"/>
          </a:xfrm>
          <a:prstGeom prst="rect">
            <a:avLst/>
          </a:prstGeom>
          <a:solidFill>
            <a:srgbClr val="FFC000"/>
          </a:solidFill>
        </p:spPr>
        <p:txBody>
          <a:bodyPr wrap="square" rtlCol="0">
            <a:spAutoFit/>
          </a:bodyPr>
          <a:lstStyle/>
          <a:p>
            <a:r>
              <a:rPr lang="en-GB" sz="2400" dirty="0"/>
              <a:t>Use the performance band statements to inform feedback to candidates in the learning activities associated with this unit</a:t>
            </a:r>
          </a:p>
        </p:txBody>
      </p:sp>
    </p:spTree>
    <p:extLst>
      <p:ext uri="{BB962C8B-B14F-4D97-AF65-F5344CB8AC3E}">
        <p14:creationId xmlns:p14="http://schemas.microsoft.com/office/powerpoint/2010/main" val="92554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Feedback from summer 2018</a:t>
            </a:r>
          </a:p>
        </p:txBody>
      </p:sp>
      <p:graphicFrame>
        <p:nvGraphicFramePr>
          <p:cNvPr id="5" name="Table 4"/>
          <p:cNvGraphicFramePr>
            <a:graphicFrameLocks noGrp="1"/>
          </p:cNvGraphicFramePr>
          <p:nvPr>
            <p:extLst>
              <p:ext uri="{D42A27DB-BD31-4B8C-83A1-F6EECF244321}">
                <p14:modId xmlns:p14="http://schemas.microsoft.com/office/powerpoint/2010/main" val="2219106677"/>
              </p:ext>
            </p:extLst>
          </p:nvPr>
        </p:nvGraphicFramePr>
        <p:xfrm>
          <a:off x="457200" y="2984500"/>
          <a:ext cx="8435280" cy="1752600"/>
        </p:xfrm>
        <a:graphic>
          <a:graphicData uri="http://schemas.openxmlformats.org/drawingml/2006/table">
            <a:tbl>
              <a:tblPr firstRow="1" bandRow="1">
                <a:tableStyleId>{5C22544A-7EE6-4342-B048-85BDC9FD1C3A}</a:tableStyleId>
              </a:tblPr>
              <a:tblGrid>
                <a:gridCol w="1736193">
                  <a:extLst>
                    <a:ext uri="{9D8B030D-6E8A-4147-A177-3AD203B41FA5}">
                      <a16:colId xmlns:a16="http://schemas.microsoft.com/office/drawing/2014/main" val="20000"/>
                    </a:ext>
                  </a:extLst>
                </a:gridCol>
                <a:gridCol w="1363568">
                  <a:extLst>
                    <a:ext uri="{9D8B030D-6E8A-4147-A177-3AD203B41FA5}">
                      <a16:colId xmlns:a16="http://schemas.microsoft.com/office/drawing/2014/main" val="20001"/>
                    </a:ext>
                  </a:extLst>
                </a:gridCol>
                <a:gridCol w="1117879">
                  <a:extLst>
                    <a:ext uri="{9D8B030D-6E8A-4147-A177-3AD203B41FA5}">
                      <a16:colId xmlns:a16="http://schemas.microsoft.com/office/drawing/2014/main" val="20002"/>
                    </a:ext>
                  </a:extLst>
                </a:gridCol>
                <a:gridCol w="1621539">
                  <a:extLst>
                    <a:ext uri="{9D8B030D-6E8A-4147-A177-3AD203B41FA5}">
                      <a16:colId xmlns:a16="http://schemas.microsoft.com/office/drawing/2014/main" val="20003"/>
                    </a:ext>
                  </a:extLst>
                </a:gridCol>
                <a:gridCol w="1190221">
                  <a:extLst>
                    <a:ext uri="{9D8B030D-6E8A-4147-A177-3AD203B41FA5}">
                      <a16:colId xmlns:a16="http://schemas.microsoft.com/office/drawing/2014/main" val="20004"/>
                    </a:ext>
                  </a:extLst>
                </a:gridCol>
                <a:gridCol w="1405880">
                  <a:extLst>
                    <a:ext uri="{9D8B030D-6E8A-4147-A177-3AD203B41FA5}">
                      <a16:colId xmlns:a16="http://schemas.microsoft.com/office/drawing/2014/main" val="20005"/>
                    </a:ext>
                  </a:extLst>
                </a:gridCol>
              </a:tblGrid>
              <a:tr h="370840">
                <a:tc gridSpan="2">
                  <a:txBody>
                    <a:bodyPr/>
                    <a:lstStyle/>
                    <a:p>
                      <a:r>
                        <a:rPr lang="en-GB" dirty="0"/>
                        <a:t>Maximum mark = 80</a:t>
                      </a:r>
                    </a:p>
                  </a:txBody>
                  <a:tcPr/>
                </a:tc>
                <a:tc hMerge="1">
                  <a:txBody>
                    <a:bodyPr/>
                    <a:lstStyle/>
                    <a:p>
                      <a:endParaRPr lang="en-GB" dirty="0"/>
                    </a:p>
                  </a:txBody>
                  <a:tcPr/>
                </a:tc>
                <a:tc gridSpan="2">
                  <a:txBody>
                    <a:bodyPr/>
                    <a:lstStyle/>
                    <a:p>
                      <a:r>
                        <a:rPr lang="en-GB" dirty="0"/>
                        <a:t>Mean mark = 52.0</a:t>
                      </a:r>
                    </a:p>
                  </a:txBody>
                  <a:tcPr/>
                </a:tc>
                <a:tc hMerge="1">
                  <a:txBody>
                    <a:bodyPr/>
                    <a:lstStyle/>
                    <a:p>
                      <a:endParaRPr lang="en-GB" dirty="0"/>
                    </a:p>
                  </a:txBody>
                  <a:tcPr/>
                </a:tc>
                <a:tc gridSpan="2">
                  <a:txBody>
                    <a:bodyPr/>
                    <a:lstStyle/>
                    <a:p>
                      <a:r>
                        <a:rPr lang="en-GB" dirty="0"/>
                        <a:t>Entry = 151</a:t>
                      </a:r>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endParaRPr lang="en-GB" dirty="0"/>
                    </a:p>
                  </a:txBody>
                  <a:tcPr/>
                </a:tc>
                <a:tc>
                  <a:txBody>
                    <a:bodyPr/>
                    <a:lstStyle/>
                    <a:p>
                      <a:pPr algn="ctr"/>
                      <a:r>
                        <a:rPr lang="en-GB" dirty="0"/>
                        <a:t>A</a:t>
                      </a:r>
                    </a:p>
                  </a:txBody>
                  <a:tcPr/>
                </a:tc>
                <a:tc>
                  <a:txBody>
                    <a:bodyPr/>
                    <a:lstStyle/>
                    <a:p>
                      <a:pPr algn="ctr"/>
                      <a:r>
                        <a:rPr lang="en-GB" dirty="0"/>
                        <a:t>B</a:t>
                      </a:r>
                    </a:p>
                  </a:txBody>
                  <a:tcPr/>
                </a:tc>
                <a:tc>
                  <a:txBody>
                    <a:bodyPr/>
                    <a:lstStyle/>
                    <a:p>
                      <a:pPr algn="ctr"/>
                      <a:r>
                        <a:rPr lang="en-GB" dirty="0"/>
                        <a:t>C</a:t>
                      </a:r>
                    </a:p>
                  </a:txBody>
                  <a:tcPr/>
                </a:tc>
                <a:tc>
                  <a:txBody>
                    <a:bodyPr/>
                    <a:lstStyle/>
                    <a:p>
                      <a:pPr algn="ctr"/>
                      <a:r>
                        <a:rPr lang="en-GB" dirty="0"/>
                        <a:t>D</a:t>
                      </a:r>
                    </a:p>
                  </a:txBody>
                  <a:tcPr/>
                </a:tc>
                <a:tc>
                  <a:txBody>
                    <a:bodyPr/>
                    <a:lstStyle/>
                    <a:p>
                      <a:pPr algn="ctr"/>
                      <a:r>
                        <a:rPr lang="en-GB" dirty="0"/>
                        <a:t>E</a:t>
                      </a:r>
                    </a:p>
                  </a:txBody>
                  <a:tcPr/>
                </a:tc>
                <a:extLst>
                  <a:ext uri="{0D108BD9-81ED-4DB2-BD59-A6C34878D82A}">
                    <a16:rowId xmlns:a16="http://schemas.microsoft.com/office/drawing/2014/main" val="10001"/>
                  </a:ext>
                </a:extLst>
              </a:tr>
              <a:tr h="370840">
                <a:tc>
                  <a:txBody>
                    <a:bodyPr/>
                    <a:lstStyle/>
                    <a:p>
                      <a:r>
                        <a:rPr lang="en-GB" dirty="0"/>
                        <a:t>Grade boundary</a:t>
                      </a:r>
                    </a:p>
                  </a:txBody>
                  <a:tcPr/>
                </a:tc>
                <a:tc>
                  <a:txBody>
                    <a:bodyPr/>
                    <a:lstStyle/>
                    <a:p>
                      <a:pPr algn="ctr"/>
                      <a:r>
                        <a:rPr lang="en-GB" dirty="0"/>
                        <a:t>62</a:t>
                      </a:r>
                    </a:p>
                  </a:txBody>
                  <a:tcPr/>
                </a:tc>
                <a:tc>
                  <a:txBody>
                    <a:bodyPr/>
                    <a:lstStyle/>
                    <a:p>
                      <a:pPr algn="ctr"/>
                      <a:r>
                        <a:rPr lang="en-GB" dirty="0"/>
                        <a:t>54</a:t>
                      </a:r>
                    </a:p>
                  </a:txBody>
                  <a:tcPr/>
                </a:tc>
                <a:tc>
                  <a:txBody>
                    <a:bodyPr/>
                    <a:lstStyle/>
                    <a:p>
                      <a:pPr algn="ctr"/>
                      <a:r>
                        <a:rPr lang="en-GB" dirty="0"/>
                        <a:t>47</a:t>
                      </a:r>
                    </a:p>
                  </a:txBody>
                  <a:tcPr/>
                </a:tc>
                <a:tc>
                  <a:txBody>
                    <a:bodyPr/>
                    <a:lstStyle/>
                    <a:p>
                      <a:pPr algn="ctr"/>
                      <a:r>
                        <a:rPr lang="en-GB" dirty="0"/>
                        <a:t>40</a:t>
                      </a:r>
                    </a:p>
                  </a:txBody>
                  <a:tcPr/>
                </a:tc>
                <a:tc>
                  <a:txBody>
                    <a:bodyPr/>
                    <a:lstStyle/>
                    <a:p>
                      <a:pPr algn="ctr"/>
                      <a:r>
                        <a:rPr lang="en-GB" dirty="0"/>
                        <a:t>33</a:t>
                      </a:r>
                    </a:p>
                  </a:txBody>
                  <a:tcPr/>
                </a:tc>
                <a:extLst>
                  <a:ext uri="{0D108BD9-81ED-4DB2-BD59-A6C34878D82A}">
                    <a16:rowId xmlns:a16="http://schemas.microsoft.com/office/drawing/2014/main" val="10002"/>
                  </a:ext>
                </a:extLst>
              </a:tr>
              <a:tr h="370840">
                <a:tc>
                  <a:txBody>
                    <a:bodyPr/>
                    <a:lstStyle/>
                    <a:p>
                      <a:r>
                        <a:rPr lang="en-GB" dirty="0"/>
                        <a:t>Cumulative % at grade (2018)</a:t>
                      </a:r>
                    </a:p>
                  </a:txBody>
                  <a:tcPr/>
                </a:tc>
                <a:tc>
                  <a:txBody>
                    <a:bodyPr/>
                    <a:lstStyle/>
                    <a:p>
                      <a:pPr algn="ctr"/>
                      <a:r>
                        <a:rPr lang="en-GB" dirty="0"/>
                        <a:t>11.3</a:t>
                      </a:r>
                    </a:p>
                  </a:txBody>
                  <a:tcPr/>
                </a:tc>
                <a:tc>
                  <a:txBody>
                    <a:bodyPr/>
                    <a:lstStyle/>
                    <a:p>
                      <a:pPr algn="ctr"/>
                      <a:r>
                        <a:rPr lang="en-GB" dirty="0"/>
                        <a:t>48.3</a:t>
                      </a:r>
                    </a:p>
                  </a:txBody>
                  <a:tcPr/>
                </a:tc>
                <a:tc>
                  <a:txBody>
                    <a:bodyPr/>
                    <a:lstStyle/>
                    <a:p>
                      <a:pPr algn="ctr"/>
                      <a:r>
                        <a:rPr lang="en-GB" dirty="0"/>
                        <a:t>78.8</a:t>
                      </a:r>
                    </a:p>
                  </a:txBody>
                  <a:tcPr/>
                </a:tc>
                <a:tc>
                  <a:txBody>
                    <a:bodyPr/>
                    <a:lstStyle/>
                    <a:p>
                      <a:pPr algn="ctr"/>
                      <a:r>
                        <a:rPr lang="en-GB" dirty="0"/>
                        <a:t>92.1</a:t>
                      </a:r>
                    </a:p>
                  </a:txBody>
                  <a:tcPr/>
                </a:tc>
                <a:tc>
                  <a:txBody>
                    <a:bodyPr/>
                    <a:lstStyle/>
                    <a:p>
                      <a:pPr algn="ctr"/>
                      <a:r>
                        <a:rPr lang="en-GB" dirty="0"/>
                        <a:t>94.0</a:t>
                      </a:r>
                    </a:p>
                  </a:txBody>
                  <a:tcPr/>
                </a:tc>
                <a:extLst>
                  <a:ext uri="{0D108BD9-81ED-4DB2-BD59-A6C34878D82A}">
                    <a16:rowId xmlns:a16="http://schemas.microsoft.com/office/drawing/2014/main" val="10003"/>
                  </a:ext>
                </a:extLst>
              </a:tr>
            </a:tbl>
          </a:graphicData>
        </a:graphic>
      </p:graphicFrame>
      <p:sp>
        <p:nvSpPr>
          <p:cNvPr id="6" name="Rectangle 5"/>
          <p:cNvSpPr/>
          <p:nvPr/>
        </p:nvSpPr>
        <p:spPr>
          <a:xfrm>
            <a:off x="323528" y="5445224"/>
            <a:ext cx="8640960" cy="369332"/>
          </a:xfrm>
          <a:prstGeom prst="rect">
            <a:avLst/>
          </a:prstGeom>
        </p:spPr>
        <p:txBody>
          <a:bodyPr wrap="square">
            <a:spAutoFit/>
          </a:bodyPr>
          <a:lstStyle/>
          <a:p>
            <a:r>
              <a:rPr lang="en-GB" dirty="0"/>
              <a:t>In addition, 7.9% of the total entry achieved an ‘N’ grade on this unit.</a:t>
            </a:r>
          </a:p>
        </p:txBody>
      </p:sp>
    </p:spTree>
    <p:extLst>
      <p:ext uri="{BB962C8B-B14F-4D97-AF65-F5344CB8AC3E}">
        <p14:creationId xmlns:p14="http://schemas.microsoft.com/office/powerpoint/2010/main" val="3345369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a:xfrm>
            <a:off x="467544" y="1196752"/>
            <a:ext cx="8418513" cy="1188244"/>
          </a:xfrm>
        </p:spPr>
        <p:txBody>
          <a:bodyPr/>
          <a:lstStyle/>
          <a:p>
            <a:r>
              <a:rPr lang="en-GB" dirty="0"/>
              <a:t>Feedback from Summer 2018 </a:t>
            </a:r>
          </a:p>
          <a:p>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3615846"/>
              </p:ext>
            </p:extLst>
          </p:nvPr>
        </p:nvGraphicFramePr>
        <p:xfrm>
          <a:off x="395288" y="2133600"/>
          <a:ext cx="8229599" cy="4079240"/>
        </p:xfrm>
        <a:graphic>
          <a:graphicData uri="http://schemas.openxmlformats.org/drawingml/2006/table">
            <a:tbl>
              <a:tblPr firstRow="1" bandRow="1">
                <a:tableStyleId>{5C22544A-7EE6-4342-B048-85BDC9FD1C3A}</a:tableStyleId>
              </a:tblPr>
              <a:tblGrid>
                <a:gridCol w="1175657">
                  <a:extLst>
                    <a:ext uri="{9D8B030D-6E8A-4147-A177-3AD203B41FA5}">
                      <a16:colId xmlns:a16="http://schemas.microsoft.com/office/drawing/2014/main" val="20000"/>
                    </a:ext>
                  </a:extLst>
                </a:gridCol>
                <a:gridCol w="1175657">
                  <a:extLst>
                    <a:ext uri="{9D8B030D-6E8A-4147-A177-3AD203B41FA5}">
                      <a16:colId xmlns:a16="http://schemas.microsoft.com/office/drawing/2014/main" val="20001"/>
                    </a:ext>
                  </a:extLst>
                </a:gridCol>
                <a:gridCol w="1175657">
                  <a:extLst>
                    <a:ext uri="{9D8B030D-6E8A-4147-A177-3AD203B41FA5}">
                      <a16:colId xmlns:a16="http://schemas.microsoft.com/office/drawing/2014/main" val="20002"/>
                    </a:ext>
                  </a:extLst>
                </a:gridCol>
                <a:gridCol w="1175657">
                  <a:extLst>
                    <a:ext uri="{9D8B030D-6E8A-4147-A177-3AD203B41FA5}">
                      <a16:colId xmlns:a16="http://schemas.microsoft.com/office/drawing/2014/main" val="20003"/>
                    </a:ext>
                  </a:extLst>
                </a:gridCol>
                <a:gridCol w="1175657">
                  <a:extLst>
                    <a:ext uri="{9D8B030D-6E8A-4147-A177-3AD203B41FA5}">
                      <a16:colId xmlns:a16="http://schemas.microsoft.com/office/drawing/2014/main" val="20004"/>
                    </a:ext>
                  </a:extLst>
                </a:gridCol>
                <a:gridCol w="1175657">
                  <a:extLst>
                    <a:ext uri="{9D8B030D-6E8A-4147-A177-3AD203B41FA5}">
                      <a16:colId xmlns:a16="http://schemas.microsoft.com/office/drawing/2014/main" val="20005"/>
                    </a:ext>
                  </a:extLst>
                </a:gridCol>
                <a:gridCol w="1175657">
                  <a:extLst>
                    <a:ext uri="{9D8B030D-6E8A-4147-A177-3AD203B41FA5}">
                      <a16:colId xmlns:a16="http://schemas.microsoft.com/office/drawing/2014/main" val="20006"/>
                    </a:ext>
                  </a:extLst>
                </a:gridCol>
              </a:tblGrid>
              <a:tr h="370840">
                <a:tc gridSpan="7">
                  <a:txBody>
                    <a:bodyPr/>
                    <a:lstStyle/>
                    <a:p>
                      <a:pPr algn="ctr"/>
                      <a:r>
                        <a:rPr lang="en-GB" dirty="0"/>
                        <a:t>All Candidates</a:t>
                      </a:r>
                      <a:r>
                        <a:rPr lang="en-GB" baseline="0" dirty="0"/>
                        <a:t> performance across questions</a:t>
                      </a:r>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r>
                        <a:rPr lang="en-GB" dirty="0"/>
                        <a:t>Question</a:t>
                      </a:r>
                    </a:p>
                  </a:txBody>
                  <a:tcPr/>
                </a:tc>
                <a:tc>
                  <a:txBody>
                    <a:bodyPr/>
                    <a:lstStyle/>
                    <a:p>
                      <a:pPr algn="ctr"/>
                      <a:r>
                        <a:rPr lang="en-GB" dirty="0"/>
                        <a:t>N</a:t>
                      </a:r>
                    </a:p>
                  </a:txBody>
                  <a:tcPr/>
                </a:tc>
                <a:tc>
                  <a:txBody>
                    <a:bodyPr/>
                    <a:lstStyle/>
                    <a:p>
                      <a:pPr algn="ctr"/>
                      <a:r>
                        <a:rPr lang="en-GB" dirty="0"/>
                        <a:t>Mean</a:t>
                      </a:r>
                    </a:p>
                  </a:txBody>
                  <a:tcPr/>
                </a:tc>
                <a:tc>
                  <a:txBody>
                    <a:bodyPr/>
                    <a:lstStyle/>
                    <a:p>
                      <a:pPr algn="ctr"/>
                      <a:r>
                        <a:rPr lang="en-GB" dirty="0"/>
                        <a:t>SD</a:t>
                      </a:r>
                    </a:p>
                  </a:txBody>
                  <a:tcPr/>
                </a:tc>
                <a:tc>
                  <a:txBody>
                    <a:bodyPr/>
                    <a:lstStyle/>
                    <a:p>
                      <a:pPr algn="ctr"/>
                      <a:r>
                        <a:rPr lang="en-GB" dirty="0"/>
                        <a:t>Max mark</a:t>
                      </a:r>
                    </a:p>
                  </a:txBody>
                  <a:tcPr/>
                </a:tc>
                <a:tc>
                  <a:txBody>
                    <a:bodyPr/>
                    <a:lstStyle/>
                    <a:p>
                      <a:pPr algn="ctr"/>
                      <a:r>
                        <a:rPr lang="en-GB" dirty="0"/>
                        <a:t>FF</a:t>
                      </a:r>
                    </a:p>
                  </a:txBody>
                  <a:tcPr/>
                </a:tc>
                <a:tc>
                  <a:txBody>
                    <a:bodyPr/>
                    <a:lstStyle/>
                    <a:p>
                      <a:pPr algn="ctr"/>
                      <a:r>
                        <a:rPr lang="en-GB" dirty="0"/>
                        <a:t>Attempt %</a:t>
                      </a:r>
                    </a:p>
                  </a:txBody>
                  <a:tcPr/>
                </a:tc>
                <a:extLst>
                  <a:ext uri="{0D108BD9-81ED-4DB2-BD59-A6C34878D82A}">
                    <a16:rowId xmlns:a16="http://schemas.microsoft.com/office/drawing/2014/main" val="10001"/>
                  </a:ext>
                </a:extLst>
              </a:tr>
              <a:tr h="370840">
                <a:tc>
                  <a:txBody>
                    <a:bodyPr/>
                    <a:lstStyle/>
                    <a:p>
                      <a:r>
                        <a:rPr lang="en-GB" dirty="0"/>
                        <a:t>AC1.1</a:t>
                      </a:r>
                    </a:p>
                  </a:txBody>
                  <a:tcPr/>
                </a:tc>
                <a:tc>
                  <a:txBody>
                    <a:bodyPr/>
                    <a:lstStyle/>
                    <a:p>
                      <a:r>
                        <a:rPr lang="en-GB" dirty="0"/>
                        <a:t>151</a:t>
                      </a:r>
                    </a:p>
                  </a:txBody>
                  <a:tcPr/>
                </a:tc>
                <a:tc>
                  <a:txBody>
                    <a:bodyPr/>
                    <a:lstStyle/>
                    <a:p>
                      <a:r>
                        <a:rPr lang="en-GB" dirty="0"/>
                        <a:t>7.7</a:t>
                      </a:r>
                    </a:p>
                  </a:txBody>
                  <a:tcPr/>
                </a:tc>
                <a:tc>
                  <a:txBody>
                    <a:bodyPr/>
                    <a:lstStyle/>
                    <a:p>
                      <a:r>
                        <a:rPr lang="en-GB" dirty="0"/>
                        <a:t>3.8</a:t>
                      </a:r>
                    </a:p>
                  </a:txBody>
                  <a:tcPr/>
                </a:tc>
                <a:tc>
                  <a:txBody>
                    <a:bodyPr/>
                    <a:lstStyle/>
                    <a:p>
                      <a:r>
                        <a:rPr lang="en-GB" dirty="0"/>
                        <a:t>18</a:t>
                      </a:r>
                    </a:p>
                  </a:txBody>
                  <a:tcPr/>
                </a:tc>
                <a:tc>
                  <a:txBody>
                    <a:bodyPr/>
                    <a:lstStyle/>
                    <a:p>
                      <a:r>
                        <a:rPr lang="en-GB" dirty="0"/>
                        <a:t>42.9</a:t>
                      </a:r>
                    </a:p>
                  </a:txBody>
                  <a:tcPr/>
                </a:tc>
                <a:tc>
                  <a:txBody>
                    <a:bodyPr/>
                    <a:lstStyle/>
                    <a:p>
                      <a:r>
                        <a:rPr lang="en-GB" dirty="0"/>
                        <a:t>100.0</a:t>
                      </a:r>
                    </a:p>
                  </a:txBody>
                  <a:tcPr/>
                </a:tc>
                <a:extLst>
                  <a:ext uri="{0D108BD9-81ED-4DB2-BD59-A6C34878D82A}">
                    <a16:rowId xmlns:a16="http://schemas.microsoft.com/office/drawing/2014/main" val="10002"/>
                  </a:ext>
                </a:extLst>
              </a:tr>
              <a:tr h="370840">
                <a:tc>
                  <a:txBody>
                    <a:bodyPr/>
                    <a:lstStyle/>
                    <a:p>
                      <a:r>
                        <a:rPr lang="en-GB" dirty="0"/>
                        <a:t>AC1.2</a:t>
                      </a:r>
                    </a:p>
                  </a:txBody>
                  <a:tcPr/>
                </a:tc>
                <a:tc>
                  <a:txBody>
                    <a:bodyPr/>
                    <a:lstStyle/>
                    <a:p>
                      <a:r>
                        <a:rPr lang="en-GB" dirty="0"/>
                        <a:t>151</a:t>
                      </a:r>
                    </a:p>
                  </a:txBody>
                  <a:tcPr/>
                </a:tc>
                <a:tc>
                  <a:txBody>
                    <a:bodyPr/>
                    <a:lstStyle/>
                    <a:p>
                      <a:r>
                        <a:rPr lang="en-GB" dirty="0"/>
                        <a:t>1.4</a:t>
                      </a:r>
                    </a:p>
                  </a:txBody>
                  <a:tcPr/>
                </a:tc>
                <a:tc>
                  <a:txBody>
                    <a:bodyPr/>
                    <a:lstStyle/>
                    <a:p>
                      <a:r>
                        <a:rPr lang="en-GB" dirty="0"/>
                        <a:t>2.1</a:t>
                      </a:r>
                    </a:p>
                  </a:txBody>
                  <a:tcPr/>
                </a:tc>
                <a:tc>
                  <a:txBody>
                    <a:bodyPr/>
                    <a:lstStyle/>
                    <a:p>
                      <a:r>
                        <a:rPr lang="en-GB" dirty="0"/>
                        <a:t>7</a:t>
                      </a:r>
                    </a:p>
                  </a:txBody>
                  <a:tcPr/>
                </a:tc>
                <a:tc>
                  <a:txBody>
                    <a:bodyPr/>
                    <a:lstStyle/>
                    <a:p>
                      <a:r>
                        <a:rPr lang="en-GB" dirty="0"/>
                        <a:t>20.4</a:t>
                      </a:r>
                    </a:p>
                  </a:txBody>
                  <a:tcPr/>
                </a:tc>
                <a:tc>
                  <a:txBody>
                    <a:bodyPr/>
                    <a:lstStyle/>
                    <a:p>
                      <a:r>
                        <a:rPr lang="en-GB" dirty="0"/>
                        <a:t>100.0</a:t>
                      </a:r>
                    </a:p>
                  </a:txBody>
                  <a:tcPr/>
                </a:tc>
                <a:extLst>
                  <a:ext uri="{0D108BD9-81ED-4DB2-BD59-A6C34878D82A}">
                    <a16:rowId xmlns:a16="http://schemas.microsoft.com/office/drawing/2014/main" val="10003"/>
                  </a:ext>
                </a:extLst>
              </a:tr>
              <a:tr h="370840">
                <a:tc>
                  <a:txBody>
                    <a:bodyPr/>
                    <a:lstStyle/>
                    <a:p>
                      <a:r>
                        <a:rPr lang="en-GB" dirty="0"/>
                        <a:t>AC2.1</a:t>
                      </a:r>
                    </a:p>
                  </a:txBody>
                  <a:tcPr/>
                </a:tc>
                <a:tc>
                  <a:txBody>
                    <a:bodyPr/>
                    <a:lstStyle/>
                    <a:p>
                      <a:r>
                        <a:rPr lang="en-GB" dirty="0"/>
                        <a:t>151</a:t>
                      </a:r>
                    </a:p>
                  </a:txBody>
                  <a:tcPr/>
                </a:tc>
                <a:tc>
                  <a:txBody>
                    <a:bodyPr/>
                    <a:lstStyle/>
                    <a:p>
                      <a:r>
                        <a:rPr lang="en-GB" dirty="0"/>
                        <a:t>7.3</a:t>
                      </a:r>
                    </a:p>
                  </a:txBody>
                  <a:tcPr/>
                </a:tc>
                <a:tc>
                  <a:txBody>
                    <a:bodyPr/>
                    <a:lstStyle/>
                    <a:p>
                      <a:r>
                        <a:rPr lang="en-GB" dirty="0"/>
                        <a:t>1.2</a:t>
                      </a:r>
                    </a:p>
                  </a:txBody>
                  <a:tcPr/>
                </a:tc>
                <a:tc>
                  <a:txBody>
                    <a:bodyPr/>
                    <a:lstStyle/>
                    <a:p>
                      <a:r>
                        <a:rPr lang="en-GB" dirty="0"/>
                        <a:t>9</a:t>
                      </a:r>
                    </a:p>
                  </a:txBody>
                  <a:tcPr/>
                </a:tc>
                <a:tc>
                  <a:txBody>
                    <a:bodyPr/>
                    <a:lstStyle/>
                    <a:p>
                      <a:r>
                        <a:rPr lang="en-GB" dirty="0"/>
                        <a:t>80.6</a:t>
                      </a:r>
                    </a:p>
                  </a:txBody>
                  <a:tcPr/>
                </a:tc>
                <a:tc>
                  <a:txBody>
                    <a:bodyPr/>
                    <a:lstStyle/>
                    <a:p>
                      <a:r>
                        <a:rPr lang="en-GB" dirty="0"/>
                        <a:t>100.0</a:t>
                      </a:r>
                    </a:p>
                  </a:txBody>
                  <a:tcPr/>
                </a:tc>
                <a:extLst>
                  <a:ext uri="{0D108BD9-81ED-4DB2-BD59-A6C34878D82A}">
                    <a16:rowId xmlns:a16="http://schemas.microsoft.com/office/drawing/2014/main" val="10004"/>
                  </a:ext>
                </a:extLst>
              </a:tr>
              <a:tr h="370840">
                <a:tc>
                  <a:txBody>
                    <a:bodyPr/>
                    <a:lstStyle/>
                    <a:p>
                      <a:r>
                        <a:rPr lang="en-GB" dirty="0"/>
                        <a:t>AC2.2</a:t>
                      </a:r>
                    </a:p>
                  </a:txBody>
                  <a:tcPr/>
                </a:tc>
                <a:tc>
                  <a:txBody>
                    <a:bodyPr/>
                    <a:lstStyle/>
                    <a:p>
                      <a:r>
                        <a:rPr lang="en-GB" dirty="0"/>
                        <a:t>151</a:t>
                      </a:r>
                    </a:p>
                  </a:txBody>
                  <a:tcPr/>
                </a:tc>
                <a:tc>
                  <a:txBody>
                    <a:bodyPr/>
                    <a:lstStyle/>
                    <a:p>
                      <a:r>
                        <a:rPr lang="en-GB" dirty="0"/>
                        <a:t>16.9</a:t>
                      </a:r>
                    </a:p>
                  </a:txBody>
                  <a:tcPr/>
                </a:tc>
                <a:tc>
                  <a:txBody>
                    <a:bodyPr/>
                    <a:lstStyle/>
                    <a:p>
                      <a:r>
                        <a:rPr lang="en-GB" dirty="0"/>
                        <a:t>1.9</a:t>
                      </a:r>
                    </a:p>
                  </a:txBody>
                  <a:tcPr/>
                </a:tc>
                <a:tc>
                  <a:txBody>
                    <a:bodyPr/>
                    <a:lstStyle/>
                    <a:p>
                      <a:r>
                        <a:rPr lang="en-GB" dirty="0"/>
                        <a:t>18</a:t>
                      </a:r>
                    </a:p>
                  </a:txBody>
                  <a:tcPr/>
                </a:tc>
                <a:tc>
                  <a:txBody>
                    <a:bodyPr/>
                    <a:lstStyle/>
                    <a:p>
                      <a:r>
                        <a:rPr lang="en-GB" dirty="0"/>
                        <a:t>93.9</a:t>
                      </a:r>
                    </a:p>
                  </a:txBody>
                  <a:tcPr/>
                </a:tc>
                <a:tc>
                  <a:txBody>
                    <a:bodyPr/>
                    <a:lstStyle/>
                    <a:p>
                      <a:r>
                        <a:rPr lang="en-GB" dirty="0"/>
                        <a:t>100.0</a:t>
                      </a:r>
                    </a:p>
                  </a:txBody>
                  <a:tcPr/>
                </a:tc>
                <a:extLst>
                  <a:ext uri="{0D108BD9-81ED-4DB2-BD59-A6C34878D82A}">
                    <a16:rowId xmlns:a16="http://schemas.microsoft.com/office/drawing/2014/main" val="10005"/>
                  </a:ext>
                </a:extLst>
              </a:tr>
              <a:tr h="370840">
                <a:tc>
                  <a:txBody>
                    <a:bodyPr/>
                    <a:lstStyle/>
                    <a:p>
                      <a:r>
                        <a:rPr lang="en-GB" dirty="0"/>
                        <a:t>AC2.3</a:t>
                      </a:r>
                    </a:p>
                  </a:txBody>
                  <a:tcPr/>
                </a:tc>
                <a:tc>
                  <a:txBody>
                    <a:bodyPr/>
                    <a:lstStyle/>
                    <a:p>
                      <a:r>
                        <a:rPr lang="en-GB" dirty="0"/>
                        <a:t>151</a:t>
                      </a:r>
                    </a:p>
                  </a:txBody>
                  <a:tcPr/>
                </a:tc>
                <a:tc>
                  <a:txBody>
                    <a:bodyPr/>
                    <a:lstStyle/>
                    <a:p>
                      <a:r>
                        <a:rPr lang="en-GB" dirty="0"/>
                        <a:t>1.8</a:t>
                      </a:r>
                    </a:p>
                  </a:txBody>
                  <a:tcPr/>
                </a:tc>
                <a:tc>
                  <a:txBody>
                    <a:bodyPr/>
                    <a:lstStyle/>
                    <a:p>
                      <a:r>
                        <a:rPr lang="en-GB" dirty="0"/>
                        <a:t>1.1</a:t>
                      </a:r>
                    </a:p>
                  </a:txBody>
                  <a:tcPr/>
                </a:tc>
                <a:tc>
                  <a:txBody>
                    <a:bodyPr/>
                    <a:lstStyle/>
                    <a:p>
                      <a:r>
                        <a:rPr lang="en-GB" dirty="0"/>
                        <a:t>4</a:t>
                      </a:r>
                    </a:p>
                  </a:txBody>
                  <a:tcPr/>
                </a:tc>
                <a:tc>
                  <a:txBody>
                    <a:bodyPr/>
                    <a:lstStyle/>
                    <a:p>
                      <a:r>
                        <a:rPr lang="en-GB" dirty="0"/>
                        <a:t>44.9</a:t>
                      </a:r>
                    </a:p>
                  </a:txBody>
                  <a:tcPr/>
                </a:tc>
                <a:tc>
                  <a:txBody>
                    <a:bodyPr/>
                    <a:lstStyle/>
                    <a:p>
                      <a:r>
                        <a:rPr lang="en-GB" dirty="0"/>
                        <a:t>100.0</a:t>
                      </a:r>
                    </a:p>
                  </a:txBody>
                  <a:tcPr/>
                </a:tc>
                <a:extLst>
                  <a:ext uri="{0D108BD9-81ED-4DB2-BD59-A6C34878D82A}">
                    <a16:rowId xmlns:a16="http://schemas.microsoft.com/office/drawing/2014/main" val="10006"/>
                  </a:ext>
                </a:extLst>
              </a:tr>
              <a:tr h="370840">
                <a:tc>
                  <a:txBody>
                    <a:bodyPr/>
                    <a:lstStyle/>
                    <a:p>
                      <a:r>
                        <a:rPr lang="en-GB" dirty="0"/>
                        <a:t>AC3.1</a:t>
                      </a:r>
                    </a:p>
                  </a:txBody>
                  <a:tcPr/>
                </a:tc>
                <a:tc>
                  <a:txBody>
                    <a:bodyPr/>
                    <a:lstStyle/>
                    <a:p>
                      <a:r>
                        <a:rPr lang="en-GB" dirty="0"/>
                        <a:t>147</a:t>
                      </a:r>
                    </a:p>
                  </a:txBody>
                  <a:tcPr/>
                </a:tc>
                <a:tc>
                  <a:txBody>
                    <a:bodyPr/>
                    <a:lstStyle/>
                    <a:p>
                      <a:r>
                        <a:rPr lang="en-GB" dirty="0"/>
                        <a:t>4.2</a:t>
                      </a:r>
                    </a:p>
                  </a:txBody>
                  <a:tcPr/>
                </a:tc>
                <a:tc>
                  <a:txBody>
                    <a:bodyPr/>
                    <a:lstStyle/>
                    <a:p>
                      <a:r>
                        <a:rPr lang="en-GB" dirty="0"/>
                        <a:t>2.0</a:t>
                      </a:r>
                    </a:p>
                  </a:txBody>
                  <a:tcPr/>
                </a:tc>
                <a:tc>
                  <a:txBody>
                    <a:bodyPr/>
                    <a:lstStyle/>
                    <a:p>
                      <a:r>
                        <a:rPr lang="en-GB" dirty="0"/>
                        <a:t>6</a:t>
                      </a:r>
                    </a:p>
                  </a:txBody>
                  <a:tcPr/>
                </a:tc>
                <a:tc>
                  <a:txBody>
                    <a:bodyPr/>
                    <a:lstStyle/>
                    <a:p>
                      <a:r>
                        <a:rPr lang="en-GB" dirty="0"/>
                        <a:t>70.0</a:t>
                      </a:r>
                    </a:p>
                  </a:txBody>
                  <a:tcPr/>
                </a:tc>
                <a:tc>
                  <a:txBody>
                    <a:bodyPr/>
                    <a:lstStyle/>
                    <a:p>
                      <a:r>
                        <a:rPr lang="en-GB" dirty="0"/>
                        <a:t>97.4</a:t>
                      </a:r>
                    </a:p>
                  </a:txBody>
                  <a:tcPr/>
                </a:tc>
                <a:extLst>
                  <a:ext uri="{0D108BD9-81ED-4DB2-BD59-A6C34878D82A}">
                    <a16:rowId xmlns:a16="http://schemas.microsoft.com/office/drawing/2014/main" val="10007"/>
                  </a:ext>
                </a:extLst>
              </a:tr>
              <a:tr h="370840">
                <a:tc>
                  <a:txBody>
                    <a:bodyPr/>
                    <a:lstStyle/>
                    <a:p>
                      <a:r>
                        <a:rPr lang="en-GB" dirty="0"/>
                        <a:t>AC3.2</a:t>
                      </a:r>
                    </a:p>
                  </a:txBody>
                  <a:tcPr/>
                </a:tc>
                <a:tc>
                  <a:txBody>
                    <a:bodyPr/>
                    <a:lstStyle/>
                    <a:p>
                      <a:r>
                        <a:rPr lang="en-GB" dirty="0"/>
                        <a:t>147</a:t>
                      </a:r>
                    </a:p>
                  </a:txBody>
                  <a:tcPr/>
                </a:tc>
                <a:tc>
                  <a:txBody>
                    <a:bodyPr/>
                    <a:lstStyle/>
                    <a:p>
                      <a:r>
                        <a:rPr lang="en-GB" dirty="0"/>
                        <a:t>3.0</a:t>
                      </a:r>
                    </a:p>
                  </a:txBody>
                  <a:tcPr/>
                </a:tc>
                <a:tc>
                  <a:txBody>
                    <a:bodyPr/>
                    <a:lstStyle/>
                    <a:p>
                      <a:r>
                        <a:rPr lang="en-GB" dirty="0"/>
                        <a:t>1.9</a:t>
                      </a:r>
                    </a:p>
                  </a:txBody>
                  <a:tcPr/>
                </a:tc>
                <a:tc>
                  <a:txBody>
                    <a:bodyPr/>
                    <a:lstStyle/>
                    <a:p>
                      <a:r>
                        <a:rPr lang="en-GB" dirty="0"/>
                        <a:t>6</a:t>
                      </a:r>
                    </a:p>
                  </a:txBody>
                  <a:tcPr/>
                </a:tc>
                <a:tc>
                  <a:txBody>
                    <a:bodyPr/>
                    <a:lstStyle/>
                    <a:p>
                      <a:r>
                        <a:rPr lang="en-GB" dirty="0"/>
                        <a:t>49.3</a:t>
                      </a:r>
                    </a:p>
                  </a:txBody>
                  <a:tcPr/>
                </a:tc>
                <a:tc>
                  <a:txBody>
                    <a:bodyPr/>
                    <a:lstStyle/>
                    <a:p>
                      <a:r>
                        <a:rPr lang="en-GB" dirty="0"/>
                        <a:t>97.4</a:t>
                      </a:r>
                    </a:p>
                  </a:txBody>
                  <a:tcPr/>
                </a:tc>
                <a:extLst>
                  <a:ext uri="{0D108BD9-81ED-4DB2-BD59-A6C34878D82A}">
                    <a16:rowId xmlns:a16="http://schemas.microsoft.com/office/drawing/2014/main" val="10008"/>
                  </a:ext>
                </a:extLst>
              </a:tr>
              <a:tr h="370840">
                <a:tc>
                  <a:txBody>
                    <a:bodyPr/>
                    <a:lstStyle/>
                    <a:p>
                      <a:r>
                        <a:rPr lang="en-GB" dirty="0"/>
                        <a:t>AC3.3</a:t>
                      </a:r>
                    </a:p>
                  </a:txBody>
                  <a:tcPr/>
                </a:tc>
                <a:tc>
                  <a:txBody>
                    <a:bodyPr/>
                    <a:lstStyle/>
                    <a:p>
                      <a:r>
                        <a:rPr lang="en-GB" dirty="0"/>
                        <a:t>147</a:t>
                      </a:r>
                    </a:p>
                  </a:txBody>
                  <a:tcPr/>
                </a:tc>
                <a:tc>
                  <a:txBody>
                    <a:bodyPr/>
                    <a:lstStyle/>
                    <a:p>
                      <a:r>
                        <a:rPr lang="en-GB" dirty="0"/>
                        <a:t>4.6</a:t>
                      </a:r>
                    </a:p>
                  </a:txBody>
                  <a:tcPr/>
                </a:tc>
                <a:tc>
                  <a:txBody>
                    <a:bodyPr/>
                    <a:lstStyle/>
                    <a:p>
                      <a:r>
                        <a:rPr lang="en-GB" dirty="0"/>
                        <a:t>1.4</a:t>
                      </a:r>
                    </a:p>
                  </a:txBody>
                  <a:tcPr/>
                </a:tc>
                <a:tc>
                  <a:txBody>
                    <a:bodyPr/>
                    <a:lstStyle/>
                    <a:p>
                      <a:r>
                        <a:rPr lang="en-GB" dirty="0"/>
                        <a:t>6</a:t>
                      </a:r>
                    </a:p>
                  </a:txBody>
                  <a:tcPr/>
                </a:tc>
                <a:tc>
                  <a:txBody>
                    <a:bodyPr/>
                    <a:lstStyle/>
                    <a:p>
                      <a:r>
                        <a:rPr lang="en-GB" dirty="0"/>
                        <a:t>75.9</a:t>
                      </a:r>
                    </a:p>
                  </a:txBody>
                  <a:tcPr/>
                </a:tc>
                <a:tc>
                  <a:txBody>
                    <a:bodyPr/>
                    <a:lstStyle/>
                    <a:p>
                      <a:r>
                        <a:rPr lang="en-GB" dirty="0"/>
                        <a:t>97.4</a:t>
                      </a:r>
                    </a:p>
                  </a:txBody>
                  <a:tcPr/>
                </a:tc>
                <a:extLst>
                  <a:ext uri="{0D108BD9-81ED-4DB2-BD59-A6C34878D82A}">
                    <a16:rowId xmlns:a16="http://schemas.microsoft.com/office/drawing/2014/main" val="10009"/>
                  </a:ext>
                </a:extLst>
              </a:tr>
              <a:tr h="370840">
                <a:tc>
                  <a:txBody>
                    <a:bodyPr/>
                    <a:lstStyle/>
                    <a:p>
                      <a:r>
                        <a:rPr lang="en-GB" dirty="0"/>
                        <a:t>AC3.4</a:t>
                      </a:r>
                    </a:p>
                  </a:txBody>
                  <a:tcPr/>
                </a:tc>
                <a:tc>
                  <a:txBody>
                    <a:bodyPr/>
                    <a:lstStyle/>
                    <a:p>
                      <a:r>
                        <a:rPr lang="en-GB" dirty="0"/>
                        <a:t>151</a:t>
                      </a:r>
                    </a:p>
                  </a:txBody>
                  <a:tcPr/>
                </a:tc>
                <a:tc>
                  <a:txBody>
                    <a:bodyPr/>
                    <a:lstStyle/>
                    <a:p>
                      <a:r>
                        <a:rPr lang="en-GB" dirty="0"/>
                        <a:t>5.5</a:t>
                      </a:r>
                    </a:p>
                  </a:txBody>
                  <a:tcPr/>
                </a:tc>
                <a:tc>
                  <a:txBody>
                    <a:bodyPr/>
                    <a:lstStyle/>
                    <a:p>
                      <a:r>
                        <a:rPr lang="en-GB" dirty="0"/>
                        <a:t>0.5</a:t>
                      </a:r>
                    </a:p>
                  </a:txBody>
                  <a:tcPr/>
                </a:tc>
                <a:tc>
                  <a:txBody>
                    <a:bodyPr/>
                    <a:lstStyle/>
                    <a:p>
                      <a:r>
                        <a:rPr lang="en-GB" dirty="0"/>
                        <a:t>6</a:t>
                      </a:r>
                    </a:p>
                  </a:txBody>
                  <a:tcPr/>
                </a:tc>
                <a:tc>
                  <a:txBody>
                    <a:bodyPr/>
                    <a:lstStyle/>
                    <a:p>
                      <a:r>
                        <a:rPr lang="en-GB" dirty="0"/>
                        <a:t>92.5</a:t>
                      </a:r>
                    </a:p>
                  </a:txBody>
                  <a:tcPr/>
                </a:tc>
                <a:tc>
                  <a:txBody>
                    <a:bodyPr/>
                    <a:lstStyle/>
                    <a:p>
                      <a:r>
                        <a:rPr lang="en-GB" dirty="0"/>
                        <a:t>100.0</a:t>
                      </a:r>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11396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Unit 6</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solidFill>
                  <a:schemeClr val="tx1">
                    <a:lumMod val="65000"/>
                    <a:lumOff val="35000"/>
                  </a:schemeClr>
                </a:solidFill>
              </a:rPr>
              <a:t>90 minute written examination</a:t>
            </a:r>
          </a:p>
          <a:p>
            <a:pPr marL="342900" indent="-342900">
              <a:buFont typeface="Arial" panose="020B0604020202020204" pitchFamily="34" charset="0"/>
              <a:buChar char="•"/>
            </a:pPr>
            <a:r>
              <a:rPr lang="en-GB" dirty="0">
                <a:solidFill>
                  <a:schemeClr val="tx1">
                    <a:lumMod val="65000"/>
                    <a:lumOff val="35000"/>
                  </a:schemeClr>
                </a:solidFill>
              </a:rPr>
              <a:t>75 marks</a:t>
            </a:r>
          </a:p>
          <a:p>
            <a:pPr marL="342900" indent="-342900">
              <a:buFont typeface="Arial" panose="020B0604020202020204" pitchFamily="34" charset="0"/>
              <a:buChar char="•"/>
            </a:pPr>
            <a:r>
              <a:rPr lang="en-GB" dirty="0">
                <a:solidFill>
                  <a:schemeClr val="tx1">
                    <a:lumMod val="65000"/>
                    <a:lumOff val="35000"/>
                  </a:schemeClr>
                </a:solidFill>
              </a:rPr>
              <a:t>Three sections based on 3 case studies</a:t>
            </a:r>
          </a:p>
          <a:p>
            <a:pPr marL="342900" indent="-342900">
              <a:buFont typeface="Arial" panose="020B0604020202020204" pitchFamily="34" charset="0"/>
              <a:buChar char="•"/>
            </a:pPr>
            <a:r>
              <a:rPr lang="en-GB" dirty="0">
                <a:solidFill>
                  <a:schemeClr val="tx1">
                    <a:lumMod val="65000"/>
                    <a:lumOff val="35000"/>
                  </a:schemeClr>
                </a:solidFill>
              </a:rPr>
              <a:t>Synoptic with all other units</a:t>
            </a:r>
          </a:p>
          <a:p>
            <a:pPr marL="342900" indent="-342900">
              <a:buFont typeface="Arial" panose="020B0604020202020204" pitchFamily="34" charset="0"/>
              <a:buChar char="•"/>
            </a:pPr>
            <a:r>
              <a:rPr lang="en-GB" dirty="0">
                <a:solidFill>
                  <a:schemeClr val="tx1">
                    <a:lumMod val="65000"/>
                    <a:lumOff val="35000"/>
                  </a:schemeClr>
                </a:solidFill>
              </a:rPr>
              <a:t>All questions compulsory</a:t>
            </a:r>
          </a:p>
        </p:txBody>
      </p:sp>
    </p:spTree>
    <p:extLst>
      <p:ext uri="{BB962C8B-B14F-4D97-AF65-F5344CB8AC3E}">
        <p14:creationId xmlns:p14="http://schemas.microsoft.com/office/powerpoint/2010/main" val="4140840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Case Studies</a:t>
            </a:r>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GB" dirty="0">
                <a:solidFill>
                  <a:schemeClr val="tx1">
                    <a:lumMod val="65000"/>
                    <a:lumOff val="35000"/>
                  </a:schemeClr>
                </a:solidFill>
              </a:rPr>
              <a:t>Available 4 weeks before exam</a:t>
            </a:r>
          </a:p>
          <a:p>
            <a:pPr marL="342900" indent="-342900">
              <a:buFont typeface="Arial" panose="020B0604020202020204" pitchFamily="34" charset="0"/>
              <a:buChar char="•"/>
            </a:pPr>
            <a:r>
              <a:rPr lang="en-GB" dirty="0">
                <a:solidFill>
                  <a:schemeClr val="tx1">
                    <a:lumMod val="65000"/>
                    <a:lumOff val="35000"/>
                  </a:schemeClr>
                </a:solidFill>
              </a:rPr>
              <a:t>Can be used in lessons with candidates</a:t>
            </a:r>
          </a:p>
          <a:p>
            <a:pPr marL="342900" indent="-342900">
              <a:buFont typeface="Arial" panose="020B0604020202020204" pitchFamily="34" charset="0"/>
              <a:buChar char="•"/>
            </a:pPr>
            <a:r>
              <a:rPr lang="en-GB" dirty="0">
                <a:solidFill>
                  <a:schemeClr val="tx1">
                    <a:lumMod val="65000"/>
                    <a:lumOff val="35000"/>
                  </a:schemeClr>
                </a:solidFill>
              </a:rPr>
              <a:t>Provide medical context</a:t>
            </a:r>
          </a:p>
          <a:p>
            <a:pPr marL="342900" indent="-342900">
              <a:buFont typeface="Arial" panose="020B0604020202020204" pitchFamily="34" charset="0"/>
              <a:buChar char="•"/>
            </a:pPr>
            <a:r>
              <a:rPr lang="en-GB" dirty="0">
                <a:solidFill>
                  <a:schemeClr val="tx1">
                    <a:lumMod val="65000"/>
                    <a:lumOff val="35000"/>
                  </a:schemeClr>
                </a:solidFill>
              </a:rPr>
              <a:t>25 marks for each case study</a:t>
            </a:r>
          </a:p>
        </p:txBody>
      </p:sp>
    </p:spTree>
    <p:extLst>
      <p:ext uri="{BB962C8B-B14F-4D97-AF65-F5344CB8AC3E}">
        <p14:creationId xmlns:p14="http://schemas.microsoft.com/office/powerpoint/2010/main" val="3747534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Resitting Unit 6</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Examination set each June</a:t>
            </a:r>
          </a:p>
          <a:p>
            <a:pPr marL="342900" indent="-342900">
              <a:buFont typeface="Arial" panose="020B0604020202020204" pitchFamily="34" charset="0"/>
              <a:buChar char="•"/>
            </a:pPr>
            <a:r>
              <a:rPr lang="en-GB" dirty="0"/>
              <a:t>One resit allowed</a:t>
            </a:r>
          </a:p>
          <a:p>
            <a:pPr marL="342900" indent="-342900">
              <a:buFont typeface="Arial" panose="020B0604020202020204" pitchFamily="34" charset="0"/>
              <a:buChar char="•"/>
            </a:pPr>
            <a:r>
              <a:rPr lang="en-GB" dirty="0"/>
              <a:t>Highest mark counts</a:t>
            </a:r>
          </a:p>
        </p:txBody>
      </p:sp>
    </p:spTree>
    <p:extLst>
      <p:ext uri="{BB962C8B-B14F-4D97-AF65-F5344CB8AC3E}">
        <p14:creationId xmlns:p14="http://schemas.microsoft.com/office/powerpoint/2010/main" val="2335090035"/>
      </p:ext>
    </p:extLst>
  </p:cSld>
  <p:clrMapOvr>
    <a:masterClrMapping/>
  </p:clrMapOvr>
</p:sld>
</file>

<file path=ppt/theme/theme1.xml><?xml version="1.0" encoding="utf-8"?>
<a:theme xmlns:a="http://schemas.openxmlformats.org/drawingml/2006/main" name="WJEC Powerpoint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BCE977D4AADA143A09F4353612548EA" ma:contentTypeVersion="4" ma:contentTypeDescription="Create a new document." ma:contentTypeScope="" ma:versionID="3d9fed7da7671096b4bc5a9caae14ae0">
  <xsd:schema xmlns:xsd="http://www.w3.org/2001/XMLSchema" xmlns:xs="http://www.w3.org/2001/XMLSchema" xmlns:p="http://schemas.microsoft.com/office/2006/metadata/properties" xmlns:ns3="ef152ebb-fd21-49fe-a4fa-030583ea016c" targetNamespace="http://schemas.microsoft.com/office/2006/metadata/properties" ma:root="true" ma:fieldsID="6ff8cd285d224ff6c388549936d1fbc2" ns3:_="">
    <xsd:import namespace="ef152ebb-fd21-49fe-a4fa-030583ea016c"/>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152ebb-fd21-49fe-a4fa-030583ea01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3F954AB-D60A-4D07-B9E9-3012A7A6AB6D}">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ef152ebb-fd21-49fe-a4fa-030583ea016c"/>
    <ds:schemaRef ds:uri="http://www.w3.org/XML/1998/namespace"/>
    <ds:schemaRef ds:uri="http://purl.org/dc/dcmitype/"/>
  </ds:schemaRefs>
</ds:datastoreItem>
</file>

<file path=customXml/itemProps2.xml><?xml version="1.0" encoding="utf-8"?>
<ds:datastoreItem xmlns:ds="http://schemas.openxmlformats.org/officeDocument/2006/customXml" ds:itemID="{47F5B5EB-926B-488E-9E54-68E37D7A0013}">
  <ds:schemaRefs>
    <ds:schemaRef ds:uri="http://schemas.microsoft.com/sharepoint/v3/contenttype/forms"/>
  </ds:schemaRefs>
</ds:datastoreItem>
</file>

<file path=customXml/itemProps3.xml><?xml version="1.0" encoding="utf-8"?>
<ds:datastoreItem xmlns:ds="http://schemas.openxmlformats.org/officeDocument/2006/customXml" ds:itemID="{E8C8414A-F1C9-403B-9CD7-7EBD25F230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152ebb-fd21-49fe-a4fa-030583ea0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383</TotalTime>
  <Words>609</Words>
  <Application>Microsoft Office PowerPoint</Application>
  <PresentationFormat>On-screen Show (4:3)</PresentationFormat>
  <Paragraphs>204</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Bliss-Light</vt:lpstr>
      <vt:lpstr>Calibri</vt:lpstr>
      <vt:lpstr>Gotham Rounded Book</vt:lpstr>
      <vt:lpstr>WJEC 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WJEC</dc:creator>
  <cp:lastModifiedBy>Blackwell, Sophie</cp:lastModifiedBy>
  <cp:revision>48</cp:revision>
  <dcterms:created xsi:type="dcterms:W3CDTF">2015-01-27T08:28:56Z</dcterms:created>
  <dcterms:modified xsi:type="dcterms:W3CDTF">2021-01-27T14:24:15Z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0x0101008BCE977D4AADA143A09F4353612548EA</vt:lpwstr>
  </property>
  <property fmtid="{D5CDD505-2E9C-101B-9397-08002B2CF9AE}" pid="3" name="WJEC Department">
    <vt:lpwstr/>
  </property>
  <property fmtid="{D5CDD505-2E9C-101B-9397-08002B2CF9AE}" pid="4" name="WJEC Audiences">
    <vt:lpwstr/>
  </property>
  <property fmtid="{D5CDD505-2E9C-101B-9397-08002B2CF9AE}" pid="5" name="Level">
    <vt:lpwstr/>
  </property>
  <property fmtid="{D5CDD505-2E9C-101B-9397-08002B2CF9AE}" pid="6" name="WJEC_x0020_Subject">
    <vt:lpwstr/>
  </property>
  <property fmtid="{D5CDD505-2E9C-101B-9397-08002B2CF9AE}" pid="7" name="bd6821cb7d3c4b4ab1e70668a679dc90">
    <vt:lpwstr/>
  </property>
  <property fmtid="{D5CDD505-2E9C-101B-9397-08002B2CF9AE}" pid="8" name="i2be6ccaef284b9d8cadff396f0db8d6">
    <vt:lpwstr/>
  </property>
  <property fmtid="{D5CDD505-2E9C-101B-9397-08002B2CF9AE}" pid="9" name="WJEC Subject">
    <vt:lpwstr/>
  </property>
</Properties>
</file>