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7"/>
  </p:notesMasterIdLst>
  <p:handoutMasterIdLst>
    <p:handoutMasterId r:id="rId38"/>
  </p:handoutMasterIdLst>
  <p:sldIdLst>
    <p:sldId id="256" r:id="rId6"/>
    <p:sldId id="301" r:id="rId7"/>
    <p:sldId id="346" r:id="rId8"/>
    <p:sldId id="300" r:id="rId9"/>
    <p:sldId id="351" r:id="rId10"/>
    <p:sldId id="294" r:id="rId11"/>
    <p:sldId id="295" r:id="rId12"/>
    <p:sldId id="315" r:id="rId13"/>
    <p:sldId id="352" r:id="rId14"/>
    <p:sldId id="361" r:id="rId15"/>
    <p:sldId id="357" r:id="rId16"/>
    <p:sldId id="304" r:id="rId17"/>
    <p:sldId id="353" r:id="rId18"/>
    <p:sldId id="355" r:id="rId19"/>
    <p:sldId id="354" r:id="rId20"/>
    <p:sldId id="356" r:id="rId21"/>
    <p:sldId id="307" r:id="rId22"/>
    <p:sldId id="305" r:id="rId23"/>
    <p:sldId id="316" r:id="rId24"/>
    <p:sldId id="358" r:id="rId25"/>
    <p:sldId id="359" r:id="rId26"/>
    <p:sldId id="318" r:id="rId27"/>
    <p:sldId id="334" r:id="rId28"/>
    <p:sldId id="336" r:id="rId29"/>
    <p:sldId id="337" r:id="rId30"/>
    <p:sldId id="341" r:id="rId31"/>
    <p:sldId id="348" r:id="rId32"/>
    <p:sldId id="340" r:id="rId33"/>
    <p:sldId id="299" r:id="rId34"/>
    <p:sldId id="343" r:id="rId35"/>
    <p:sldId id="272" r:id="rId36"/>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9" autoAdjust="0"/>
    <p:restoredTop sz="82404" autoAdjust="0"/>
  </p:normalViewPr>
  <p:slideViewPr>
    <p:cSldViewPr snapToGrid="0" snapToObjects="1">
      <p:cViewPr>
        <p:scale>
          <a:sx n="50" d="100"/>
          <a:sy n="50" d="100"/>
        </p:scale>
        <p:origin x="-2650" y="-5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139" tIns="45570" rIns="91139" bIns="45570" rtlCol="0"/>
          <a:lstStyle>
            <a:lvl1pPr algn="l">
              <a:defRPr sz="1200"/>
            </a:lvl1pPr>
          </a:lstStyle>
          <a:p>
            <a:endParaRPr lang="en-GB"/>
          </a:p>
        </p:txBody>
      </p:sp>
      <p:sp>
        <p:nvSpPr>
          <p:cNvPr id="3" name="Date Placeholder 2"/>
          <p:cNvSpPr>
            <a:spLocks noGrp="1"/>
          </p:cNvSpPr>
          <p:nvPr>
            <p:ph type="dt" sz="quarter" idx="1"/>
          </p:nvPr>
        </p:nvSpPr>
        <p:spPr>
          <a:xfrm>
            <a:off x="3849689" y="0"/>
            <a:ext cx="2946400" cy="494187"/>
          </a:xfrm>
          <a:prstGeom prst="rect">
            <a:avLst/>
          </a:prstGeom>
        </p:spPr>
        <p:txBody>
          <a:bodyPr vert="horz" lIns="91139" tIns="45570" rIns="91139" bIns="45570" rtlCol="0"/>
          <a:lstStyle>
            <a:lvl1pPr algn="r">
              <a:defRPr sz="1200"/>
            </a:lvl1pPr>
          </a:lstStyle>
          <a:p>
            <a:fld id="{8513C046-F787-4D36-9D1C-D18832F55048}" type="datetimeFigureOut">
              <a:rPr lang="en-GB" smtClean="0"/>
              <a:t>08/02/2017</a:t>
            </a:fld>
            <a:endParaRPr lang="en-GB"/>
          </a:p>
        </p:txBody>
      </p:sp>
      <p:sp>
        <p:nvSpPr>
          <p:cNvPr id="4" name="Footer Placeholder 3"/>
          <p:cNvSpPr>
            <a:spLocks noGrp="1"/>
          </p:cNvSpPr>
          <p:nvPr>
            <p:ph type="ftr" sz="quarter" idx="2"/>
          </p:nvPr>
        </p:nvSpPr>
        <p:spPr>
          <a:xfrm>
            <a:off x="0" y="9378485"/>
            <a:ext cx="2946400" cy="494187"/>
          </a:xfrm>
          <a:prstGeom prst="rect">
            <a:avLst/>
          </a:prstGeom>
        </p:spPr>
        <p:txBody>
          <a:bodyPr vert="horz" lIns="91139" tIns="45570" rIns="91139" bIns="45570" rtlCol="0" anchor="b"/>
          <a:lstStyle>
            <a:lvl1pPr algn="l">
              <a:defRPr sz="1200"/>
            </a:lvl1pPr>
          </a:lstStyle>
          <a:p>
            <a:endParaRPr lang="en-GB"/>
          </a:p>
        </p:txBody>
      </p:sp>
      <p:sp>
        <p:nvSpPr>
          <p:cNvPr id="5" name="Slide Number Placeholder 4"/>
          <p:cNvSpPr>
            <a:spLocks noGrp="1"/>
          </p:cNvSpPr>
          <p:nvPr>
            <p:ph type="sldNum" sz="quarter" idx="3"/>
          </p:nvPr>
        </p:nvSpPr>
        <p:spPr>
          <a:xfrm>
            <a:off x="3849689" y="9378485"/>
            <a:ext cx="2946400" cy="494187"/>
          </a:xfrm>
          <a:prstGeom prst="rect">
            <a:avLst/>
          </a:prstGeom>
        </p:spPr>
        <p:txBody>
          <a:bodyPr vert="horz" lIns="91139" tIns="45570" rIns="91139" bIns="45570" rtlCol="0" anchor="b"/>
          <a:lstStyle>
            <a:lvl1pPr algn="r">
              <a:defRPr sz="1200"/>
            </a:lvl1pPr>
          </a:lstStyle>
          <a:p>
            <a:fld id="{041DD626-2C92-465F-B7AB-48965CE7A668}" type="slidenum">
              <a:rPr lang="en-GB" smtClean="0"/>
              <a:t>‹#›</a:t>
            </a:fld>
            <a:endParaRPr lang="en-GB"/>
          </a:p>
        </p:txBody>
      </p:sp>
    </p:spTree>
    <p:extLst>
      <p:ext uri="{BB962C8B-B14F-4D97-AF65-F5344CB8AC3E}">
        <p14:creationId xmlns:p14="http://schemas.microsoft.com/office/powerpoint/2010/main" val="2033122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139" tIns="45570" rIns="91139" bIns="45570" rtlCol="0"/>
          <a:lstStyle>
            <a:lvl1pPr algn="l">
              <a:defRPr sz="1200"/>
            </a:lvl1pPr>
          </a:lstStyle>
          <a:p>
            <a:endParaRPr lang="en-GB"/>
          </a:p>
        </p:txBody>
      </p:sp>
      <p:sp>
        <p:nvSpPr>
          <p:cNvPr id="3" name="Date Placeholder 2"/>
          <p:cNvSpPr>
            <a:spLocks noGrp="1"/>
          </p:cNvSpPr>
          <p:nvPr>
            <p:ph type="dt" idx="1"/>
          </p:nvPr>
        </p:nvSpPr>
        <p:spPr>
          <a:xfrm>
            <a:off x="3849689" y="0"/>
            <a:ext cx="2946400" cy="494187"/>
          </a:xfrm>
          <a:prstGeom prst="rect">
            <a:avLst/>
          </a:prstGeom>
        </p:spPr>
        <p:txBody>
          <a:bodyPr vert="horz" lIns="91139" tIns="45570" rIns="91139" bIns="45570" rtlCol="0"/>
          <a:lstStyle>
            <a:lvl1pPr algn="r">
              <a:defRPr sz="1200"/>
            </a:lvl1pPr>
          </a:lstStyle>
          <a:p>
            <a:fld id="{8C7491E8-84AF-4793-B2D8-287F58693DF8}" type="datetimeFigureOut">
              <a:rPr lang="en-GB" smtClean="0"/>
              <a:t>08/02/2017</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139" tIns="45570" rIns="91139" bIns="45570" rtlCol="0" anchor="ctr"/>
          <a:lstStyle/>
          <a:p>
            <a:endParaRPr lang="en-GB"/>
          </a:p>
        </p:txBody>
      </p:sp>
      <p:sp>
        <p:nvSpPr>
          <p:cNvPr id="5" name="Notes Placeholder 4"/>
          <p:cNvSpPr>
            <a:spLocks noGrp="1"/>
          </p:cNvSpPr>
          <p:nvPr>
            <p:ph type="body" sz="quarter" idx="3"/>
          </p:nvPr>
        </p:nvSpPr>
        <p:spPr>
          <a:xfrm>
            <a:off x="679451" y="4690823"/>
            <a:ext cx="5438775" cy="4442939"/>
          </a:xfrm>
          <a:prstGeom prst="rect">
            <a:avLst/>
          </a:prstGeom>
        </p:spPr>
        <p:txBody>
          <a:bodyPr vert="horz" lIns="91139" tIns="45570" rIns="91139" bIns="455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485"/>
            <a:ext cx="2946400" cy="494187"/>
          </a:xfrm>
          <a:prstGeom prst="rect">
            <a:avLst/>
          </a:prstGeom>
        </p:spPr>
        <p:txBody>
          <a:bodyPr vert="horz" lIns="91139" tIns="45570" rIns="91139" bIns="45570" rtlCol="0" anchor="b"/>
          <a:lstStyle>
            <a:lvl1pPr algn="l">
              <a:defRPr sz="1200"/>
            </a:lvl1pPr>
          </a:lstStyle>
          <a:p>
            <a:endParaRPr lang="en-GB"/>
          </a:p>
        </p:txBody>
      </p:sp>
      <p:sp>
        <p:nvSpPr>
          <p:cNvPr id="7" name="Slide Number Placeholder 6"/>
          <p:cNvSpPr>
            <a:spLocks noGrp="1"/>
          </p:cNvSpPr>
          <p:nvPr>
            <p:ph type="sldNum" sz="quarter" idx="5"/>
          </p:nvPr>
        </p:nvSpPr>
        <p:spPr>
          <a:xfrm>
            <a:off x="3849689" y="9378485"/>
            <a:ext cx="2946400" cy="494187"/>
          </a:xfrm>
          <a:prstGeom prst="rect">
            <a:avLst/>
          </a:prstGeom>
        </p:spPr>
        <p:txBody>
          <a:bodyPr vert="horz" lIns="91139" tIns="45570" rIns="91139" bIns="45570" rtlCol="0" anchor="b"/>
          <a:lstStyle>
            <a:lvl1pPr algn="r">
              <a:defRPr sz="1200"/>
            </a:lvl1pPr>
          </a:lstStyle>
          <a:p>
            <a:fld id="{8D51D149-ADEA-433D-AC45-DB2654941187}" type="slidenum">
              <a:rPr lang="en-GB" smtClean="0"/>
              <a:t>‹#›</a:t>
            </a:fld>
            <a:endParaRPr lang="en-GB"/>
          </a:p>
        </p:txBody>
      </p:sp>
    </p:spTree>
    <p:extLst>
      <p:ext uri="{BB962C8B-B14F-4D97-AF65-F5344CB8AC3E}">
        <p14:creationId xmlns:p14="http://schemas.microsoft.com/office/powerpoint/2010/main" val="3483486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a:t>
            </a:fld>
            <a:endParaRPr lang="en-GB"/>
          </a:p>
        </p:txBody>
      </p:sp>
    </p:spTree>
    <p:extLst>
      <p:ext uri="{BB962C8B-B14F-4D97-AF65-F5344CB8AC3E}">
        <p14:creationId xmlns:p14="http://schemas.microsoft.com/office/powerpoint/2010/main" val="826220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10</a:t>
            </a:fld>
            <a:endParaRPr lang="en-GB"/>
          </a:p>
        </p:txBody>
      </p:sp>
    </p:spTree>
    <p:extLst>
      <p:ext uri="{BB962C8B-B14F-4D97-AF65-F5344CB8AC3E}">
        <p14:creationId xmlns:p14="http://schemas.microsoft.com/office/powerpoint/2010/main" val="4162853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11</a:t>
            </a:fld>
            <a:endParaRPr lang="en-GB"/>
          </a:p>
        </p:txBody>
      </p:sp>
    </p:spTree>
    <p:extLst>
      <p:ext uri="{BB962C8B-B14F-4D97-AF65-F5344CB8AC3E}">
        <p14:creationId xmlns:p14="http://schemas.microsoft.com/office/powerpoint/2010/main" val="1330774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r>
              <a:rPr lang="en-GB" dirty="0" smtClean="0"/>
              <a:t>Context to be studied in relation to newspapers</a:t>
            </a:r>
            <a:r>
              <a:rPr lang="en-GB" baseline="0" dirty="0" smtClean="0"/>
              <a:t> for section A only</a:t>
            </a:r>
          </a:p>
          <a:p>
            <a:pPr defTabSz="879470">
              <a:defRPr/>
            </a:pPr>
            <a:r>
              <a:rPr lang="en-GB" dirty="0" smtClean="0"/>
              <a:t>For radio, the evolving nature of </a:t>
            </a:r>
            <a:r>
              <a:rPr lang="en-GB" i="1" dirty="0" smtClean="0"/>
              <a:t>The Archers</a:t>
            </a:r>
            <a:r>
              <a:rPr lang="en-GB" i="0" dirty="0" smtClean="0"/>
              <a:t> should be studied so</a:t>
            </a:r>
            <a:r>
              <a:rPr lang="en-GB" i="0" baseline="0" dirty="0" smtClean="0"/>
              <a:t> some social/ historical context would be useful. While there would not be a specific question on context in Section B there may be a synoptic question where knowledge of context would be used.</a:t>
            </a: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12</a:t>
            </a:fld>
            <a:endParaRPr lang="en-GB"/>
          </a:p>
        </p:txBody>
      </p:sp>
    </p:spTree>
    <p:extLst>
      <p:ext uri="{BB962C8B-B14F-4D97-AF65-F5344CB8AC3E}">
        <p14:creationId xmlns:p14="http://schemas.microsoft.com/office/powerpoint/2010/main" val="2802012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13</a:t>
            </a:fld>
            <a:endParaRPr lang="en-GB"/>
          </a:p>
        </p:txBody>
      </p:sp>
    </p:spTree>
    <p:extLst>
      <p:ext uri="{BB962C8B-B14F-4D97-AF65-F5344CB8AC3E}">
        <p14:creationId xmlns:p14="http://schemas.microsoft.com/office/powerpoint/2010/main" val="22978459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14</a:t>
            </a:fld>
            <a:endParaRPr lang="en-GB"/>
          </a:p>
        </p:txBody>
      </p:sp>
    </p:spTree>
    <p:extLst>
      <p:ext uri="{BB962C8B-B14F-4D97-AF65-F5344CB8AC3E}">
        <p14:creationId xmlns:p14="http://schemas.microsoft.com/office/powerpoint/2010/main" val="2241972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15</a:t>
            </a:fld>
            <a:endParaRPr lang="en-GB"/>
          </a:p>
        </p:txBody>
      </p:sp>
    </p:spTree>
    <p:extLst>
      <p:ext uri="{BB962C8B-B14F-4D97-AF65-F5344CB8AC3E}">
        <p14:creationId xmlns:p14="http://schemas.microsoft.com/office/powerpoint/2010/main" val="1724609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16</a:t>
            </a:fld>
            <a:endParaRPr lang="en-GB"/>
          </a:p>
        </p:txBody>
      </p:sp>
    </p:spTree>
    <p:extLst>
      <p:ext uri="{BB962C8B-B14F-4D97-AF65-F5344CB8AC3E}">
        <p14:creationId xmlns:p14="http://schemas.microsoft.com/office/powerpoint/2010/main" val="23980909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r>
              <a:rPr lang="en-US" dirty="0">
                <a:solidFill>
                  <a:schemeClr val="dk1"/>
                </a:solidFill>
              </a:rPr>
              <a:t>Learners refer to an unannotated copy of the set product in the examination</a:t>
            </a:r>
          </a:p>
          <a:p>
            <a:pPr defTabSz="879470">
              <a:defRPr/>
            </a:pP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17</a:t>
            </a:fld>
            <a:endParaRPr lang="en-GB"/>
          </a:p>
        </p:txBody>
      </p:sp>
    </p:spTree>
    <p:extLst>
      <p:ext uri="{BB962C8B-B14F-4D97-AF65-F5344CB8AC3E}">
        <p14:creationId xmlns:p14="http://schemas.microsoft.com/office/powerpoint/2010/main" val="3095872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Products for Comp 2 are set by WJEC</a:t>
            </a:r>
            <a:r>
              <a:rPr lang="en-GB" baseline="0" dirty="0" smtClean="0"/>
              <a:t> Eduqas but choice in both topics.</a:t>
            </a:r>
          </a:p>
          <a:p>
            <a:r>
              <a:rPr lang="en-GB" baseline="0" dirty="0" smtClean="0"/>
              <a:t>.</a:t>
            </a: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18</a:t>
            </a:fld>
            <a:endParaRPr lang="en-GB"/>
          </a:p>
        </p:txBody>
      </p:sp>
    </p:spTree>
    <p:extLst>
      <p:ext uri="{BB962C8B-B14F-4D97-AF65-F5344CB8AC3E}">
        <p14:creationId xmlns:p14="http://schemas.microsoft.com/office/powerpoint/2010/main" val="19194794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r>
              <a:rPr lang="en-GB" dirty="0" smtClean="0"/>
              <a:t>Ten minute extract</a:t>
            </a:r>
            <a:r>
              <a:rPr lang="en-GB" baseline="0" dirty="0" smtClean="0"/>
              <a:t> to be chosen by the centre</a:t>
            </a: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19</a:t>
            </a:fld>
            <a:endParaRPr lang="en-GB"/>
          </a:p>
        </p:txBody>
      </p:sp>
    </p:spTree>
    <p:extLst>
      <p:ext uri="{BB962C8B-B14F-4D97-AF65-F5344CB8AC3E}">
        <p14:creationId xmlns:p14="http://schemas.microsoft.com/office/powerpoint/2010/main" val="1250223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r>
              <a:rPr lang="en-GB" dirty="0" smtClean="0"/>
              <a:t>The study (and production) of media forms and products is central to the specification, as</a:t>
            </a:r>
            <a:r>
              <a:rPr lang="en-GB" baseline="0" dirty="0" smtClean="0"/>
              <a:t> with the current specification.</a:t>
            </a: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2</a:t>
            </a:fld>
            <a:endParaRPr lang="en-GB"/>
          </a:p>
        </p:txBody>
      </p:sp>
    </p:spTree>
    <p:extLst>
      <p:ext uri="{BB962C8B-B14F-4D97-AF65-F5344CB8AC3E}">
        <p14:creationId xmlns:p14="http://schemas.microsoft.com/office/powerpoint/2010/main" val="1673329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 areas of framework</a:t>
            </a:r>
          </a:p>
          <a:p>
            <a:r>
              <a:rPr lang="en-GB" dirty="0" smtClean="0"/>
              <a:t>Historical videos – media language and reps only</a:t>
            </a:r>
            <a:endParaRPr lang="en-GB" dirty="0"/>
          </a:p>
        </p:txBody>
      </p:sp>
      <p:sp>
        <p:nvSpPr>
          <p:cNvPr id="4" name="Slide Number Placeholder 3"/>
          <p:cNvSpPr>
            <a:spLocks noGrp="1"/>
          </p:cNvSpPr>
          <p:nvPr>
            <p:ph type="sldNum" sz="quarter" idx="10"/>
          </p:nvPr>
        </p:nvSpPr>
        <p:spPr/>
        <p:txBody>
          <a:bodyPr/>
          <a:lstStyle/>
          <a:p>
            <a:fld id="{8D51D149-ADEA-433D-AC45-DB2654941187}" type="slidenum">
              <a:rPr lang="en-GB" smtClean="0"/>
              <a:t>20</a:t>
            </a:fld>
            <a:endParaRPr lang="en-GB"/>
          </a:p>
        </p:txBody>
      </p:sp>
    </p:spTree>
    <p:extLst>
      <p:ext uri="{BB962C8B-B14F-4D97-AF65-F5344CB8AC3E}">
        <p14:creationId xmlns:p14="http://schemas.microsoft.com/office/powerpoint/2010/main" val="939604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21</a:t>
            </a:fld>
            <a:endParaRPr lang="en-GB"/>
          </a:p>
        </p:txBody>
      </p:sp>
    </p:spTree>
    <p:extLst>
      <p:ext uri="{BB962C8B-B14F-4D97-AF65-F5344CB8AC3E}">
        <p14:creationId xmlns:p14="http://schemas.microsoft.com/office/powerpoint/2010/main" val="1688413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Centres</a:t>
            </a:r>
            <a:r>
              <a:rPr lang="en-US" dirty="0"/>
              <a:t> will be provided with two DVDs: one will include an extract from the set episode of </a:t>
            </a:r>
            <a:r>
              <a:rPr lang="en-US" i="1" dirty="0"/>
              <a:t>Luther </a:t>
            </a:r>
            <a:r>
              <a:rPr lang="en-US" dirty="0"/>
              <a:t>and the other will include an extract from the set episode of </a:t>
            </a:r>
            <a:r>
              <a:rPr lang="en-US" i="1" dirty="0"/>
              <a:t>Unbreakable Kimmy Schmidt</a:t>
            </a:r>
            <a:r>
              <a:rPr lang="en-US" dirty="0"/>
              <a:t>. The extract will be approximately </a:t>
            </a:r>
            <a:r>
              <a:rPr lang="en-US" b="1" dirty="0"/>
              <a:t>three </a:t>
            </a:r>
            <a:r>
              <a:rPr lang="en-US" dirty="0"/>
              <a:t>minutes in length and will be played twice, with a </a:t>
            </a:r>
            <a:r>
              <a:rPr lang="en-US" b="1" dirty="0"/>
              <a:t>six </a:t>
            </a:r>
            <a:r>
              <a:rPr lang="en-US" dirty="0"/>
              <a:t>minute break for making notes between each viewing. Learners will be given </a:t>
            </a:r>
            <a:r>
              <a:rPr lang="en-US" b="1" dirty="0"/>
              <a:t>two </a:t>
            </a:r>
            <a:r>
              <a:rPr lang="en-US" dirty="0"/>
              <a:t>minutes to read the questions in Section A before the extract is shown.</a:t>
            </a:r>
            <a:endParaRPr lang="en-GB" dirty="0"/>
          </a:p>
        </p:txBody>
      </p:sp>
      <p:sp>
        <p:nvSpPr>
          <p:cNvPr id="4" name="Slide Number Placeholder 3"/>
          <p:cNvSpPr>
            <a:spLocks noGrp="1"/>
          </p:cNvSpPr>
          <p:nvPr>
            <p:ph type="sldNum" sz="quarter" idx="10"/>
          </p:nvPr>
        </p:nvSpPr>
        <p:spPr/>
        <p:txBody>
          <a:bodyPr/>
          <a:lstStyle/>
          <a:p>
            <a:fld id="{8D51D149-ADEA-433D-AC45-DB2654941187}" type="slidenum">
              <a:rPr lang="en-GB" smtClean="0"/>
              <a:t>22</a:t>
            </a:fld>
            <a:endParaRPr lang="en-GB"/>
          </a:p>
        </p:txBody>
      </p:sp>
    </p:spTree>
    <p:extLst>
      <p:ext uri="{BB962C8B-B14F-4D97-AF65-F5344CB8AC3E}">
        <p14:creationId xmlns:p14="http://schemas.microsoft.com/office/powerpoint/2010/main" val="570425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r>
              <a:rPr lang="en-GB" dirty="0" smtClean="0"/>
              <a:t>Emphasise that there will be plenty</a:t>
            </a:r>
            <a:r>
              <a:rPr lang="en-GB" baseline="0" dirty="0" smtClean="0"/>
              <a:t> of choice and flexibility in terms of the set briefs that will be offered</a:t>
            </a: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23</a:t>
            </a:fld>
            <a:endParaRPr lang="en-GB"/>
          </a:p>
        </p:txBody>
      </p:sp>
    </p:spTree>
    <p:extLst>
      <p:ext uri="{BB962C8B-B14F-4D97-AF65-F5344CB8AC3E}">
        <p14:creationId xmlns:p14="http://schemas.microsoft.com/office/powerpoint/2010/main" val="10254629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79470">
              <a:defRPr/>
            </a:pPr>
            <a:endParaRPr lang="en-GB"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24</a:t>
            </a:fld>
            <a:endParaRPr lang="en-GB"/>
          </a:p>
        </p:txBody>
      </p:sp>
    </p:spTree>
    <p:extLst>
      <p:ext uri="{BB962C8B-B14F-4D97-AF65-F5344CB8AC3E}">
        <p14:creationId xmlns:p14="http://schemas.microsoft.com/office/powerpoint/2010/main" val="29376332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1395">
              <a:defRPr/>
            </a:pPr>
            <a:r>
              <a:rPr lang="en-GB" dirty="0" smtClean="0"/>
              <a:t>Refer</a:t>
            </a:r>
            <a:r>
              <a:rPr lang="en-GB" baseline="0" dirty="0" smtClean="0"/>
              <a:t> to s</a:t>
            </a:r>
            <a:r>
              <a:rPr lang="en-GB" dirty="0" smtClean="0"/>
              <a:t>et briefs </a:t>
            </a:r>
          </a:p>
          <a:p>
            <a:pPr defTabSz="911395">
              <a:defRPr/>
            </a:pPr>
            <a:r>
              <a:rPr lang="en-GB" dirty="0" smtClean="0"/>
              <a:t>Emphasise</a:t>
            </a:r>
            <a:r>
              <a:rPr lang="en-GB" baseline="0" dirty="0" smtClean="0"/>
              <a:t> that many aspects of the brief will always be the same (e.g. a sequence from a new TV programme will always be set) to allow for manageability of the process for teachers. Centres can offer one or more of the options to learners depending upon their areas of expertise, availability of equipment/ facilities within the centre etc.</a:t>
            </a:r>
          </a:p>
          <a:p>
            <a:r>
              <a:rPr lang="en-GB" baseline="0" dirty="0" smtClean="0"/>
              <a:t>The briefs will now have to change on an annual basis. </a:t>
            </a:r>
            <a:r>
              <a:rPr lang="en-US" dirty="0" smtClean="0"/>
              <a:t>Learners </a:t>
            </a:r>
            <a:r>
              <a:rPr lang="en-US" dirty="0"/>
              <a:t>are not required to create websites through programming languages such as HTML. It is acceptable for learners to use web design software or templates in the online options. However, learners must be responsible for the design of the website and all content (such as language, images, audio-visual material) must be original.</a:t>
            </a:r>
            <a:endParaRPr lang="en-GB" dirty="0"/>
          </a:p>
          <a:p>
            <a:endParaRPr lang="en-GB" baseline="0"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25</a:t>
            </a:fld>
            <a:endParaRPr lang="en-GB"/>
          </a:p>
        </p:txBody>
      </p:sp>
    </p:spTree>
    <p:extLst>
      <p:ext uri="{BB962C8B-B14F-4D97-AF65-F5344CB8AC3E}">
        <p14:creationId xmlns:p14="http://schemas.microsoft.com/office/powerpoint/2010/main" val="24108755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Teachers can advise learners about the brief and ensure that they fully understand the requirements of the component.</a:t>
            </a:r>
          </a:p>
          <a:p>
            <a:endParaRPr lang="en-GB" dirty="0" smtClean="0"/>
          </a:p>
          <a:p>
            <a:r>
              <a:rPr lang="en-GB" dirty="0" smtClean="0"/>
              <a:t>During production teachers can offer</a:t>
            </a:r>
            <a:r>
              <a:rPr lang="en-GB" baseline="0" dirty="0" smtClean="0"/>
              <a:t> practical advice </a:t>
            </a:r>
            <a:r>
              <a:rPr lang="en-GB" dirty="0" smtClean="0"/>
              <a:t>on how to operate equipment/ health and safety considerations etc. They can offer general advice</a:t>
            </a:r>
            <a:r>
              <a:rPr lang="en-GB" baseline="0" dirty="0" smtClean="0"/>
              <a:t> on what needs to be improved but not HOW those improvements could be made. </a:t>
            </a:r>
          </a:p>
          <a:p>
            <a:r>
              <a:rPr lang="en-GB" baseline="0" dirty="0" smtClean="0"/>
              <a:t>E.g. It would be acceptable for a teacher to suggest that generic conventions could be applied more fully to a production. It would not be acceptable for the teacher to give detailed suggestions of which specific generic conventions could be applied and how the learner should apply them.</a:t>
            </a:r>
            <a:endParaRPr lang="en-GB"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26</a:t>
            </a:fld>
            <a:endParaRPr lang="en-GB"/>
          </a:p>
        </p:txBody>
      </p:sp>
    </p:spTree>
    <p:extLst>
      <p:ext uri="{BB962C8B-B14F-4D97-AF65-F5344CB8AC3E}">
        <p14:creationId xmlns:p14="http://schemas.microsoft.com/office/powerpoint/2010/main" val="31471136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Include a copy of the cover sheet in the pack &amp; refer to in this section</a:t>
            </a:r>
          </a:p>
          <a:p>
            <a:endParaRPr lang="en-GB" dirty="0" smtClean="0"/>
          </a:p>
          <a:p>
            <a:r>
              <a:rPr lang="en-GB" dirty="0" smtClean="0"/>
              <a:t>Any</a:t>
            </a:r>
            <a:r>
              <a:rPr lang="en-GB" baseline="0" dirty="0" smtClean="0"/>
              <a:t> non-original material must be noted on the cover sheet and it is the responsibility of the centre to ensure that copyright is not infringed </a:t>
            </a:r>
          </a:p>
          <a:p>
            <a:endParaRPr lang="en-GB" baseline="0" dirty="0" smtClean="0"/>
          </a:p>
          <a:p>
            <a:r>
              <a:rPr lang="en-GB" baseline="0" dirty="0" smtClean="0"/>
              <a:t>Suitable equipment and needs to be available to learners and appropriate software may be used, however there should not be an over-reliance on pre-existing templates. Work should be original and created/ designed by the learner</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27</a:t>
            </a:fld>
            <a:endParaRPr lang="en-GB"/>
          </a:p>
        </p:txBody>
      </p:sp>
    </p:spTree>
    <p:extLst>
      <p:ext uri="{BB962C8B-B14F-4D97-AF65-F5344CB8AC3E}">
        <p14:creationId xmlns:p14="http://schemas.microsoft.com/office/powerpoint/2010/main" val="3147113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28</a:t>
            </a:fld>
            <a:endParaRPr lang="en-GB"/>
          </a:p>
        </p:txBody>
      </p:sp>
    </p:spTree>
    <p:extLst>
      <p:ext uri="{BB962C8B-B14F-4D97-AF65-F5344CB8AC3E}">
        <p14:creationId xmlns:p14="http://schemas.microsoft.com/office/powerpoint/2010/main" val="962844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29</a:t>
            </a:fld>
            <a:endParaRPr lang="en-GB"/>
          </a:p>
        </p:txBody>
      </p:sp>
    </p:spTree>
    <p:extLst>
      <p:ext uri="{BB962C8B-B14F-4D97-AF65-F5344CB8AC3E}">
        <p14:creationId xmlns:p14="http://schemas.microsoft.com/office/powerpoint/2010/main" val="263879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3</a:t>
            </a:fld>
            <a:endParaRPr lang="en-GB"/>
          </a:p>
        </p:txBody>
      </p:sp>
    </p:spTree>
    <p:extLst>
      <p:ext uri="{BB962C8B-B14F-4D97-AF65-F5344CB8AC3E}">
        <p14:creationId xmlns:p14="http://schemas.microsoft.com/office/powerpoint/2010/main" val="3490858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30</a:t>
            </a:fld>
            <a:endParaRPr lang="en-GB"/>
          </a:p>
        </p:txBody>
      </p:sp>
    </p:spTree>
    <p:extLst>
      <p:ext uri="{BB962C8B-B14F-4D97-AF65-F5344CB8AC3E}">
        <p14:creationId xmlns:p14="http://schemas.microsoft.com/office/powerpoint/2010/main" val="21613792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31</a:t>
            </a:fld>
            <a:endParaRPr lang="en-GB"/>
          </a:p>
        </p:txBody>
      </p:sp>
    </p:spTree>
    <p:extLst>
      <p:ext uri="{BB962C8B-B14F-4D97-AF65-F5344CB8AC3E}">
        <p14:creationId xmlns:p14="http://schemas.microsoft.com/office/powerpoint/2010/main" val="4124322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8D51D149-ADEA-433D-AC45-DB2654941187}" type="slidenum">
              <a:rPr lang="en-GB" smtClean="0"/>
              <a:t>4</a:t>
            </a:fld>
            <a:endParaRPr lang="en-GB"/>
          </a:p>
        </p:txBody>
      </p:sp>
    </p:spTree>
    <p:extLst>
      <p:ext uri="{BB962C8B-B14F-4D97-AF65-F5344CB8AC3E}">
        <p14:creationId xmlns:p14="http://schemas.microsoft.com/office/powerpoint/2010/main" val="2637311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5</a:t>
            </a:fld>
            <a:endParaRPr lang="en-GB"/>
          </a:p>
        </p:txBody>
      </p:sp>
    </p:spTree>
    <p:extLst>
      <p:ext uri="{BB962C8B-B14F-4D97-AF65-F5344CB8AC3E}">
        <p14:creationId xmlns:p14="http://schemas.microsoft.com/office/powerpoint/2010/main" val="4181307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6</a:t>
            </a:fld>
            <a:endParaRPr lang="en-GB"/>
          </a:p>
        </p:txBody>
      </p:sp>
    </p:spTree>
    <p:extLst>
      <p:ext uri="{BB962C8B-B14F-4D97-AF65-F5344CB8AC3E}">
        <p14:creationId xmlns:p14="http://schemas.microsoft.com/office/powerpoint/2010/main" val="2749556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51D149-ADEA-433D-AC45-DB2654941187}" type="slidenum">
              <a:rPr lang="en-GB" smtClean="0"/>
              <a:t>7</a:t>
            </a:fld>
            <a:endParaRPr lang="en-GB"/>
          </a:p>
        </p:txBody>
      </p:sp>
    </p:spTree>
    <p:extLst>
      <p:ext uri="{BB962C8B-B14F-4D97-AF65-F5344CB8AC3E}">
        <p14:creationId xmlns:p14="http://schemas.microsoft.com/office/powerpoint/2010/main" val="3635149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8</a:t>
            </a:fld>
            <a:endParaRPr lang="en-GB"/>
          </a:p>
        </p:txBody>
      </p:sp>
    </p:spTree>
    <p:extLst>
      <p:ext uri="{BB962C8B-B14F-4D97-AF65-F5344CB8AC3E}">
        <p14:creationId xmlns:p14="http://schemas.microsoft.com/office/powerpoint/2010/main" val="2634645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51D149-ADEA-433D-AC45-DB2654941187}" type="slidenum">
              <a:rPr lang="en-GB" smtClean="0"/>
              <a:t>9</a:t>
            </a:fld>
            <a:endParaRPr lang="en-GB"/>
          </a:p>
        </p:txBody>
      </p:sp>
    </p:spTree>
    <p:extLst>
      <p:ext uri="{BB962C8B-B14F-4D97-AF65-F5344CB8AC3E}">
        <p14:creationId xmlns:p14="http://schemas.microsoft.com/office/powerpoint/2010/main" val="39868984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latin typeface="Calibri" panose="020F0502020204030204" pitchFamily="34" charset="0"/>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Calibri" panose="020F050202020403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latin typeface="Calibri" panose="020F0502020204030204" pitchFamily="34" charset="0"/>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latin typeface="Calibri" panose="020F0502020204030204" pitchFamily="34" charset="0"/>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Calibri" panose="020F0502020204030204" pitchFamily="34" charset="0"/>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Calibri" panose="020F0502020204030204" pitchFamily="34" charset="0"/>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latin typeface="Calibri" panose="020F0502020204030204" pitchFamily="34" charset="0"/>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gridCol w="2879725"/>
              </a:tblGrid>
              <a:tr h="604893">
                <a:tc gridSpan="2">
                  <a:txBody>
                    <a:bodyPr/>
                    <a:lstStyle/>
                    <a:p>
                      <a:pPr algn="l"/>
                      <a:r>
                        <a:rPr lang="en-GB" dirty="0" smtClean="0">
                          <a:latin typeface="Bliss-Light"/>
                        </a:rPr>
                        <a:t>Table Heading</a:t>
                      </a:r>
                      <a:endParaRPr lang="en-GB" dirty="0">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latin typeface="Calibri" panose="020F0502020204030204" pitchFamily="34" charset="0"/>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latin typeface="Calibri" panose="020F0502020204030204" pitchFamily="34" charset="0"/>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Calibri" panose="020F050202020403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Calibri" panose="020F050202020403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thesun.co.uk/"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hyperlink" Target="http://www.pokemon.com/uk/" TargetMode="External"/><Relationship Id="rId5" Type="http://schemas.openxmlformats.org/officeDocument/2006/relationships/hyperlink" Target="http://www.007.com/spectre/" TargetMode="External"/><Relationship Id="rId4" Type="http://schemas.openxmlformats.org/officeDocument/2006/relationships/hyperlink" Target="http://www.bbc.co.uk/programmes/b006qpgr"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www.katyperry.com/"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hyperlink" Target="http://pharrellwilliams.com/" TargetMode="External"/><Relationship Id="rId5" Type="http://schemas.openxmlformats.org/officeDocument/2006/relationships/hyperlink" Target="http://www.brunomars.com/" TargetMode="External"/><Relationship Id="rId4" Type="http://schemas.openxmlformats.org/officeDocument/2006/relationships/hyperlink" Target="http://taylorswift.co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5.xml"/><Relationship Id="rId6" Type="http://schemas.openxmlformats.org/officeDocument/2006/relationships/hyperlink" Target="http://resources.eduqas.co.uk/" TargetMode="External"/><Relationship Id="rId5" Type="http://schemas.openxmlformats.org/officeDocument/2006/relationships/hyperlink" Target="http://www.eduqas.co.uk/qualifications/media-studies" TargetMode="Externa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825417"/>
            <a:ext cx="8446160" cy="3145476"/>
          </a:xfrm>
          <a:prstGeom prst="rect">
            <a:avLst/>
          </a:prstGeom>
          <a:noFill/>
        </p:spPr>
        <p:txBody>
          <a:bodyPr wrap="square" rtlCol="0">
            <a:spAutoFit/>
          </a:bodyPr>
          <a:lstStyle/>
          <a:p>
            <a:pPr>
              <a:lnSpc>
                <a:spcPct val="80000"/>
              </a:lnSpc>
            </a:pPr>
            <a:r>
              <a:rPr lang="en-US" sz="4400" kern="1100" spc="-30" dirty="0" smtClean="0">
                <a:solidFill>
                  <a:schemeClr val="bg1"/>
                </a:solidFill>
                <a:latin typeface="Calibri" panose="020F0502020204030204" pitchFamily="34" charset="0"/>
                <a:cs typeface="Gotham Rounded Book"/>
              </a:rPr>
              <a:t>Eduqas GCSE Media Studies</a:t>
            </a:r>
          </a:p>
          <a:p>
            <a:pPr>
              <a:lnSpc>
                <a:spcPct val="80000"/>
              </a:lnSpc>
            </a:pPr>
            <a:endParaRPr lang="en-US" sz="4400" kern="1100" spc="-30" dirty="0" smtClean="0">
              <a:solidFill>
                <a:schemeClr val="bg1"/>
              </a:solidFill>
              <a:latin typeface="Calibri" panose="020F0502020204030204" pitchFamily="34" charset="0"/>
              <a:cs typeface="Gotham Rounded Book"/>
            </a:endParaRPr>
          </a:p>
          <a:p>
            <a:pPr>
              <a:lnSpc>
                <a:spcPct val="80000"/>
              </a:lnSpc>
            </a:pPr>
            <a:r>
              <a:rPr lang="en-US" sz="3600" kern="1100" spc="-30" dirty="0" smtClean="0">
                <a:solidFill>
                  <a:schemeClr val="bg1"/>
                </a:solidFill>
                <a:latin typeface="Calibri" panose="020F0502020204030204" pitchFamily="34" charset="0"/>
                <a:cs typeface="Gotham Rounded Book"/>
              </a:rPr>
              <a:t>First Teaching: 2017</a:t>
            </a:r>
          </a:p>
          <a:p>
            <a:pPr>
              <a:lnSpc>
                <a:spcPct val="80000"/>
              </a:lnSpc>
            </a:pPr>
            <a:r>
              <a:rPr lang="en-US" sz="3600" kern="1100" spc="-30" dirty="0" smtClean="0">
                <a:solidFill>
                  <a:schemeClr val="bg1"/>
                </a:solidFill>
                <a:latin typeface="Calibri" panose="020F0502020204030204" pitchFamily="34" charset="0"/>
                <a:cs typeface="Gotham Rounded Book"/>
              </a:rPr>
              <a:t>First Assessment: 2019</a:t>
            </a:r>
          </a:p>
          <a:p>
            <a:pPr>
              <a:lnSpc>
                <a:spcPct val="80000"/>
              </a:lnSpc>
            </a:pPr>
            <a:endParaRPr lang="en-US" sz="4400" kern="1100" spc="-30" dirty="0">
              <a:solidFill>
                <a:srgbClr val="F7B385"/>
              </a:solidFill>
              <a:latin typeface="Calibri" panose="020F0502020204030204" pitchFamily="34" charset="0"/>
              <a:cs typeface="Gotham Rounded Book"/>
            </a:endParaRPr>
          </a:p>
          <a:p>
            <a:pPr>
              <a:lnSpc>
                <a:spcPct val="80000"/>
              </a:lnSpc>
            </a:pPr>
            <a:endParaRPr lang="en-US" sz="4400" kern="1100" spc="-30" dirty="0" smtClean="0">
              <a:solidFill>
                <a:schemeClr val="bg1"/>
              </a:solidFill>
              <a:latin typeface="Calibri" panose="020F0502020204030204" pitchFamily="34" charset="0"/>
              <a:cs typeface="Gotham Rounded Book"/>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740" y="5868674"/>
            <a:ext cx="736270"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02051" y="0"/>
            <a:ext cx="6584293" cy="1046163"/>
          </a:xfrm>
        </p:spPr>
        <p:txBody>
          <a:bodyPr>
            <a:normAutofit lnSpcReduction="10000"/>
          </a:bodyPr>
          <a:lstStyle/>
          <a:p>
            <a:r>
              <a:rPr lang="en-GB" dirty="0">
                <a:solidFill>
                  <a:schemeClr val="bg1"/>
                </a:solidFill>
              </a:rPr>
              <a:t>The theories and theoretical perspectives that apply to GCSE are: </a:t>
            </a:r>
          </a:p>
          <a:p>
            <a:endParaRPr lang="en-GB" dirty="0" smtClean="0"/>
          </a:p>
          <a:p>
            <a:endParaRPr lang="en-GB" dirty="0"/>
          </a:p>
          <a:p>
            <a:endParaRPr lang="en-GB" dirty="0"/>
          </a:p>
        </p:txBody>
      </p:sp>
      <p:sp>
        <p:nvSpPr>
          <p:cNvPr id="4" name="TextBox 3"/>
          <p:cNvSpPr txBox="1"/>
          <p:nvPr/>
        </p:nvSpPr>
        <p:spPr>
          <a:xfrm>
            <a:off x="226410" y="1481084"/>
            <a:ext cx="8759934" cy="4985980"/>
          </a:xfrm>
          <a:prstGeom prst="rect">
            <a:avLst/>
          </a:prstGeom>
          <a:noFill/>
        </p:spPr>
        <p:txBody>
          <a:bodyPr wrap="square" rtlCol="0">
            <a:spAutoFit/>
          </a:bodyPr>
          <a:lstStyle/>
          <a:p>
            <a:pPr marL="342900" lvl="0" indent="-342900">
              <a:buFont typeface="Arial" panose="020B0604020202020204" pitchFamily="34" charset="0"/>
              <a:buChar char="•"/>
            </a:pPr>
            <a:r>
              <a:rPr lang="en-GB" sz="2000" dirty="0"/>
              <a:t>theoretical perspectives on </a:t>
            </a:r>
            <a:r>
              <a:rPr lang="en-GB" sz="2000" b="1" dirty="0"/>
              <a:t>genre</a:t>
            </a:r>
            <a:r>
              <a:rPr lang="en-GB" sz="2000" dirty="0"/>
              <a:t>, including principles of repetition and variation; the dynamic nature of genre; hybridity and intertextuality </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a:t>theories of </a:t>
            </a:r>
            <a:r>
              <a:rPr lang="en-GB" sz="2000" b="1" dirty="0"/>
              <a:t>narrative</a:t>
            </a:r>
            <a:r>
              <a:rPr lang="en-GB" sz="2000" dirty="0"/>
              <a:t>, including those derived from </a:t>
            </a:r>
            <a:r>
              <a:rPr lang="en-GB" sz="2000" dirty="0" err="1"/>
              <a:t>Propp</a:t>
            </a:r>
            <a:r>
              <a:rPr lang="en-GB" sz="2000" dirty="0"/>
              <a:t> </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a:t>theoretical perspectives on </a:t>
            </a:r>
            <a:r>
              <a:rPr lang="en-GB" sz="2000" b="1" dirty="0"/>
              <a:t>representation</a:t>
            </a:r>
            <a:r>
              <a:rPr lang="en-GB" sz="2000" dirty="0"/>
              <a:t>, including processes of selection, construction and mediation </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a:t>theoretical perspectives on </a:t>
            </a:r>
            <a:r>
              <a:rPr lang="en-GB" sz="2000" b="1" dirty="0"/>
              <a:t>gender and representation</a:t>
            </a:r>
            <a:r>
              <a:rPr lang="en-GB" sz="2000" dirty="0"/>
              <a:t>, including feminist approaches </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a:t>theoretical perspectives on </a:t>
            </a:r>
            <a:r>
              <a:rPr lang="en-GB" sz="2000" b="1" dirty="0"/>
              <a:t>audiences</a:t>
            </a:r>
            <a:r>
              <a:rPr lang="en-GB" sz="2000" dirty="0"/>
              <a:t>, including active and passive audiences; audience response and audience interpretation </a:t>
            </a:r>
            <a:endParaRPr lang="en-GB" sz="2000" dirty="0" smtClean="0"/>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r>
              <a:rPr lang="en-GB" sz="2000" dirty="0" err="1"/>
              <a:t>Blumler</a:t>
            </a:r>
            <a:r>
              <a:rPr lang="en-GB" sz="2000" dirty="0"/>
              <a:t> and Katz's </a:t>
            </a:r>
            <a:r>
              <a:rPr lang="en-GB" sz="2000" b="1" dirty="0"/>
              <a:t>Uses and Gratifications</a:t>
            </a:r>
            <a:r>
              <a:rPr lang="en-GB" sz="2000" dirty="0"/>
              <a:t> </a:t>
            </a:r>
            <a:r>
              <a:rPr lang="en-GB" sz="2000" dirty="0" smtClean="0"/>
              <a:t>theory. </a:t>
            </a:r>
            <a:endParaRPr lang="en-GB" sz="2000" dirty="0"/>
          </a:p>
          <a:p>
            <a:endParaRPr lang="en-GB" dirty="0"/>
          </a:p>
        </p:txBody>
      </p:sp>
    </p:spTree>
    <p:extLst>
      <p:ext uri="{BB962C8B-B14F-4D97-AF65-F5344CB8AC3E}">
        <p14:creationId xmlns:p14="http://schemas.microsoft.com/office/powerpoint/2010/main" val="380132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838936" y="98644"/>
            <a:ext cx="2973989" cy="1046163"/>
          </a:xfrm>
        </p:spPr>
        <p:txBody>
          <a:bodyPr/>
          <a:lstStyle/>
          <a:p>
            <a:r>
              <a:rPr lang="en-GB" dirty="0" smtClean="0">
                <a:solidFill>
                  <a:schemeClr val="bg1"/>
                </a:solidFill>
              </a:rPr>
              <a:t>Component 1</a:t>
            </a:r>
            <a:endParaRPr lang="en-GB" dirty="0">
              <a:solidFill>
                <a:schemeClr val="bg1"/>
              </a:solidFill>
            </a:endParaRPr>
          </a:p>
        </p:txBody>
      </p:sp>
      <p:sp>
        <p:nvSpPr>
          <p:cNvPr id="3" name="Rectangle 2"/>
          <p:cNvSpPr/>
          <p:nvPr/>
        </p:nvSpPr>
        <p:spPr>
          <a:xfrm>
            <a:off x="210643" y="1345178"/>
            <a:ext cx="8418513" cy="5170646"/>
          </a:xfrm>
          <a:prstGeom prst="rect">
            <a:avLst/>
          </a:prstGeom>
        </p:spPr>
        <p:txBody>
          <a:bodyPr wrap="square">
            <a:spAutoFit/>
          </a:bodyPr>
          <a:lstStyle/>
          <a:p>
            <a:pPr marL="285750" indent="-285750">
              <a:buFont typeface="Arial" panose="020B0604020202020204" pitchFamily="34" charset="0"/>
              <a:buChar char="•"/>
            </a:pPr>
            <a:r>
              <a:rPr lang="en-GB" sz="2400" b="1" dirty="0"/>
              <a:t>Foundation</a:t>
            </a:r>
            <a:r>
              <a:rPr lang="en-GB" sz="2400" dirty="0"/>
              <a:t> for analysing </a:t>
            </a:r>
            <a:r>
              <a:rPr lang="en-GB" sz="2400" b="1" dirty="0"/>
              <a:t>media language </a:t>
            </a:r>
            <a:r>
              <a:rPr lang="en-GB" sz="2400" dirty="0"/>
              <a:t>and</a:t>
            </a:r>
            <a:r>
              <a:rPr lang="en-GB" sz="2400" b="1" dirty="0"/>
              <a:t> </a:t>
            </a:r>
            <a:r>
              <a:rPr lang="en-GB" sz="2400" b="1" dirty="0" smtClean="0"/>
              <a:t>representation.</a:t>
            </a:r>
          </a:p>
          <a:p>
            <a:pPr marL="285750" indent="-285750">
              <a:buFont typeface="Arial" panose="020B0604020202020204" pitchFamily="34" charset="0"/>
              <a:buChar char="•"/>
            </a:pPr>
            <a:endParaRPr lang="en-GB" sz="2400" b="1" dirty="0"/>
          </a:p>
          <a:p>
            <a:pPr marL="285750" indent="-285750">
              <a:buFont typeface="Arial" panose="020B0604020202020204" pitchFamily="34" charset="0"/>
              <a:buChar char="•"/>
            </a:pPr>
            <a:r>
              <a:rPr lang="en-GB" sz="2400" b="1" dirty="0" smtClean="0"/>
              <a:t>Introduction </a:t>
            </a:r>
            <a:r>
              <a:rPr lang="en-GB" sz="2400" dirty="0" smtClean="0"/>
              <a:t>to </a:t>
            </a:r>
            <a:r>
              <a:rPr lang="en-GB" sz="2400" dirty="0"/>
              <a:t>media </a:t>
            </a:r>
            <a:r>
              <a:rPr lang="en-GB" sz="2400" b="1" dirty="0"/>
              <a:t>industries</a:t>
            </a:r>
            <a:r>
              <a:rPr lang="en-GB" sz="2400" dirty="0"/>
              <a:t> and </a:t>
            </a:r>
            <a:r>
              <a:rPr lang="en-GB" sz="2400" b="1" dirty="0" smtClean="0"/>
              <a:t>audiences.</a:t>
            </a:r>
            <a:endParaRPr lang="en-GB" sz="2400" b="1" dirty="0"/>
          </a:p>
          <a:p>
            <a:pPr marL="285750" indent="-285750">
              <a:buFont typeface="Arial" panose="020B0604020202020204" pitchFamily="34" charset="0"/>
              <a:buChar char="•"/>
            </a:pPr>
            <a:endParaRPr lang="en-GB" sz="2400" b="1" dirty="0"/>
          </a:p>
          <a:p>
            <a:pPr marL="285750" indent="-285750">
              <a:buFont typeface="Arial" panose="020B0604020202020204" pitchFamily="34" charset="0"/>
              <a:buChar char="•"/>
            </a:pPr>
            <a:r>
              <a:rPr lang="en-GB" sz="2400" dirty="0" smtClean="0"/>
              <a:t>Breadth of </a:t>
            </a:r>
            <a:r>
              <a:rPr lang="en-GB" sz="2400" b="1" dirty="0" smtClean="0"/>
              <a:t>forms</a:t>
            </a:r>
            <a:r>
              <a:rPr lang="en-GB" sz="2400" dirty="0" smtClean="0"/>
              <a:t> studied through a range of contemporary and historical </a:t>
            </a:r>
            <a:r>
              <a:rPr lang="en-GB" sz="2400" b="1" dirty="0" smtClean="0"/>
              <a:t>products.</a:t>
            </a:r>
            <a:endParaRPr lang="en-GB" sz="2400" b="1"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Develops knowledge and understanding of how relevant </a:t>
            </a:r>
            <a:r>
              <a:rPr lang="en-GB" sz="2400" b="1" dirty="0"/>
              <a:t>social, cultural, political and historical contexts</a:t>
            </a:r>
            <a:r>
              <a:rPr lang="en-GB" sz="2400" dirty="0"/>
              <a:t> influence media </a:t>
            </a:r>
            <a:r>
              <a:rPr lang="en-GB" sz="2400" dirty="0" smtClean="0"/>
              <a:t>products. </a:t>
            </a: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Develops </a:t>
            </a:r>
            <a:r>
              <a:rPr lang="en-GB" sz="2400" dirty="0"/>
              <a:t>the ability to use relevant </a:t>
            </a:r>
            <a:r>
              <a:rPr lang="en-GB" sz="2400" b="1" dirty="0"/>
              <a:t>theories</a:t>
            </a:r>
            <a:r>
              <a:rPr lang="en-GB" sz="2400" dirty="0"/>
              <a:t> or theoretical perspectives and relevant subject-specific </a:t>
            </a:r>
            <a:r>
              <a:rPr lang="en-GB" sz="2400" b="1" dirty="0" smtClean="0"/>
              <a:t>terminology.</a:t>
            </a:r>
            <a:endParaRPr lang="en-GB" sz="2400" b="1" dirty="0"/>
          </a:p>
          <a:p>
            <a:endParaRPr lang="en-GB" b="1" dirty="0"/>
          </a:p>
        </p:txBody>
      </p:sp>
    </p:spTree>
    <p:extLst>
      <p:ext uri="{BB962C8B-B14F-4D97-AF65-F5344CB8AC3E}">
        <p14:creationId xmlns:p14="http://schemas.microsoft.com/office/powerpoint/2010/main" val="394102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615044" y="139099"/>
            <a:ext cx="7350826" cy="775301"/>
          </a:xfrm>
        </p:spPr>
        <p:txBody>
          <a:bodyPr>
            <a:normAutofit lnSpcReduction="10000"/>
          </a:bodyPr>
          <a:lstStyle/>
          <a:p>
            <a:pPr algn="r"/>
            <a:r>
              <a:rPr lang="en-GB" sz="2400" dirty="0" smtClean="0">
                <a:solidFill>
                  <a:schemeClr val="bg1"/>
                </a:solidFill>
              </a:rPr>
              <a:t>Component 1: </a:t>
            </a:r>
          </a:p>
          <a:p>
            <a:pPr algn="r"/>
            <a:r>
              <a:rPr lang="en-GB" sz="2400" dirty="0" smtClean="0">
                <a:solidFill>
                  <a:schemeClr val="bg1"/>
                </a:solidFill>
              </a:rPr>
              <a:t>Exploring the Media  </a:t>
            </a:r>
            <a:endParaRPr lang="en-GB" sz="2400" dirty="0">
              <a:solidFill>
                <a:schemeClr val="bg1"/>
              </a:solidFill>
            </a:endParaRPr>
          </a:p>
        </p:txBody>
      </p:sp>
      <p:sp>
        <p:nvSpPr>
          <p:cNvPr id="3" name="Rectangle 2"/>
          <p:cNvSpPr/>
          <p:nvPr/>
        </p:nvSpPr>
        <p:spPr>
          <a:xfrm>
            <a:off x="139228" y="527776"/>
            <a:ext cx="8585859" cy="769441"/>
          </a:xfrm>
          <a:prstGeom prst="rect">
            <a:avLst/>
          </a:prstGeom>
        </p:spPr>
        <p:txBody>
          <a:bodyPr wrap="square">
            <a:spAutoFit/>
          </a:bodyPr>
          <a:lstStyle/>
          <a:p>
            <a:pPr marL="285750" indent="-285750">
              <a:buFont typeface="Arial" panose="020B0604020202020204" pitchFamily="34" charset="0"/>
              <a:buChar char="•"/>
            </a:pPr>
            <a:endParaRPr lang="en-GB" sz="2200" b="1" dirty="0" smtClean="0"/>
          </a:p>
          <a:p>
            <a:pPr marL="285750" indent="-285750">
              <a:buFont typeface="Arial" panose="020B0604020202020204" pitchFamily="34" charset="0"/>
              <a:buChar char="•"/>
            </a:pPr>
            <a:endParaRPr lang="en-GB" sz="2200" dirty="0"/>
          </a:p>
        </p:txBody>
      </p:sp>
      <p:graphicFrame>
        <p:nvGraphicFramePr>
          <p:cNvPr id="4" name="Table 3"/>
          <p:cNvGraphicFramePr>
            <a:graphicFrameLocks noGrp="1"/>
          </p:cNvGraphicFramePr>
          <p:nvPr>
            <p:extLst>
              <p:ext uri="{D42A27DB-BD31-4B8C-83A1-F6EECF244321}">
                <p14:modId xmlns:p14="http://schemas.microsoft.com/office/powerpoint/2010/main" val="2219306290"/>
              </p:ext>
            </p:extLst>
          </p:nvPr>
        </p:nvGraphicFramePr>
        <p:xfrm>
          <a:off x="515961" y="1379963"/>
          <a:ext cx="8177595" cy="4883391"/>
        </p:xfrm>
        <a:graphic>
          <a:graphicData uri="http://schemas.openxmlformats.org/drawingml/2006/table">
            <a:tbl>
              <a:tblPr firstRow="1" bandRow="1">
                <a:tableStyleId>{5C22544A-7EE6-4342-B048-85BDC9FD1C3A}</a:tableStyleId>
              </a:tblPr>
              <a:tblGrid>
                <a:gridCol w="2998931"/>
                <a:gridCol w="1292772"/>
                <a:gridCol w="2317531"/>
                <a:gridCol w="1568361"/>
              </a:tblGrid>
              <a:tr h="54891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u="none" dirty="0" smtClean="0"/>
                        <a:t>Media forms 	</a:t>
                      </a:r>
                      <a:endParaRPr lang="en-GB" u="none"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u="none" dirty="0" smtClean="0"/>
                        <a:t>Section</a:t>
                      </a:r>
                      <a:endParaRPr lang="en-GB" u="none"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Areas to be studied</a:t>
                      </a:r>
                      <a:endParaRPr lang="en-GB" dirty="0" smtClean="0"/>
                    </a:p>
                    <a:p>
                      <a:pPr algn="ctr"/>
                      <a:endParaRPr lang="en-GB" dirty="0"/>
                    </a:p>
                  </a:txBody>
                  <a:tcPr/>
                </a:tc>
                <a:tc>
                  <a:txBody>
                    <a:bodyPr/>
                    <a:lstStyle/>
                    <a:p>
                      <a:pPr algn="ctr"/>
                      <a:r>
                        <a:rPr lang="en-GB" dirty="0" smtClean="0"/>
                        <a:t>Contexts</a:t>
                      </a:r>
                      <a:endParaRPr lang="en-GB" dirty="0"/>
                    </a:p>
                  </a:txBody>
                  <a:tcPr/>
                </a:tc>
              </a:tr>
              <a:tr h="1247863">
                <a:tc>
                  <a:txBody>
                    <a:bodyPr/>
                    <a:lstStyle/>
                    <a:p>
                      <a:r>
                        <a:rPr lang="en-US" b="1" dirty="0" smtClean="0"/>
                        <a:t>Newspapers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In-depth  study  covering  all  areas  of  the theoretical framework</a:t>
                      </a:r>
                      <a:endParaRPr lang="en-GB" dirty="0"/>
                    </a:p>
                  </a:txBody>
                  <a:tcPr/>
                </a:tc>
                <a:tc>
                  <a:txBody>
                    <a:bodyPr/>
                    <a:lstStyle/>
                    <a:p>
                      <a:r>
                        <a:rPr lang="en-GB" b="1" dirty="0" smtClean="0"/>
                        <a:t>A and</a:t>
                      </a:r>
                      <a:r>
                        <a:rPr lang="en-GB" b="1" baseline="0" dirty="0" smtClean="0"/>
                        <a:t> B</a:t>
                      </a:r>
                      <a:endParaRPr lang="en-GB" b="1" dirty="0"/>
                    </a:p>
                  </a:txBody>
                  <a:tcPr/>
                </a:tc>
                <a:tc>
                  <a:txBody>
                    <a:bodyPr/>
                    <a:lstStyle/>
                    <a:p>
                      <a:r>
                        <a:rPr lang="en-US" dirty="0" smtClean="0"/>
                        <a:t>Media language </a:t>
                      </a:r>
                    </a:p>
                    <a:p>
                      <a:r>
                        <a:rPr lang="en-US" dirty="0" smtClean="0"/>
                        <a:t>Representation </a:t>
                      </a:r>
                    </a:p>
                    <a:p>
                      <a:r>
                        <a:rPr lang="en-US" dirty="0" smtClean="0"/>
                        <a:t>Media industries </a:t>
                      </a:r>
                    </a:p>
                    <a:p>
                      <a:r>
                        <a:rPr lang="en-US" dirty="0" smtClean="0"/>
                        <a:t>Audiences</a:t>
                      </a:r>
                      <a:endParaRPr lang="en-GB" dirty="0" smtClean="0"/>
                    </a:p>
                  </a:txBody>
                  <a:tcPr/>
                </a:tc>
                <a:tc>
                  <a:txBody>
                    <a:bodyPr/>
                    <a:lstStyle/>
                    <a:p>
                      <a:pPr algn="ctr"/>
                      <a:r>
                        <a:rPr lang="en-GB" b="1" dirty="0" smtClean="0"/>
                        <a:t>√</a:t>
                      </a:r>
                      <a:endParaRPr lang="en-GB" b="1" dirty="0"/>
                    </a:p>
                  </a:txBody>
                  <a:tcPr/>
                </a:tc>
              </a:tr>
              <a:tr h="677917">
                <a:tc>
                  <a:txBody>
                    <a:bodyPr/>
                    <a:lstStyle/>
                    <a:p>
                      <a:r>
                        <a:rPr lang="en-US" b="1" dirty="0" smtClean="0"/>
                        <a:t>Advertising and Marketing</a:t>
                      </a:r>
                      <a:endParaRPr lang="en-GB" b="1" dirty="0"/>
                    </a:p>
                  </a:txBody>
                  <a:tcPr/>
                </a:tc>
                <a:tc>
                  <a:txBody>
                    <a:bodyPr/>
                    <a:lstStyle/>
                    <a:p>
                      <a:r>
                        <a:rPr lang="en-GB" b="1" dirty="0" smtClean="0"/>
                        <a:t>A</a:t>
                      </a:r>
                      <a:endParaRPr lang="en-GB"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language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Representation </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p>
                      <a:pPr marL="0" marR="0" indent="0" algn="ctr" defTabSz="457200" rtl="0" eaLnBrk="1" fontAlgn="auto" latinLnBrk="0" hangingPunct="1">
                        <a:lnSpc>
                          <a:spcPct val="100000"/>
                        </a:lnSpc>
                        <a:spcBef>
                          <a:spcPts val="0"/>
                        </a:spcBef>
                        <a:spcAft>
                          <a:spcPts val="0"/>
                        </a:spcAft>
                        <a:buClrTx/>
                        <a:buSzTx/>
                        <a:buFontTx/>
                        <a:buNone/>
                        <a:tabLst/>
                        <a:defRPr/>
                      </a:pPr>
                      <a:endParaRPr lang="en-GB" dirty="0"/>
                    </a:p>
                  </a:txBody>
                  <a:tcPr/>
                </a:tc>
              </a:tr>
              <a:tr h="646387">
                <a:tc>
                  <a:txBody>
                    <a:bodyPr/>
                    <a:lstStyle/>
                    <a:p>
                      <a:r>
                        <a:rPr lang="en-US" b="1" dirty="0" smtClean="0"/>
                        <a:t>Magazines </a:t>
                      </a:r>
                      <a:endParaRPr lang="en-GB" b="1" dirty="0"/>
                    </a:p>
                  </a:txBody>
                  <a:tcPr/>
                </a:tc>
                <a:tc>
                  <a:txBody>
                    <a:bodyPr/>
                    <a:lstStyle/>
                    <a:p>
                      <a:r>
                        <a:rPr lang="en-GB" b="1" dirty="0" smtClean="0"/>
                        <a:t>A</a:t>
                      </a:r>
                      <a:endParaRPr lang="en-GB" b="1" dirty="0"/>
                    </a:p>
                  </a:txBody>
                  <a:tcPr/>
                </a:tc>
                <a:tc>
                  <a:txBody>
                    <a:bodyPr/>
                    <a:lstStyle/>
                    <a:p>
                      <a:r>
                        <a:rPr lang="en-US" dirty="0" smtClean="0"/>
                        <a:t>Media language </a:t>
                      </a:r>
                    </a:p>
                    <a:p>
                      <a:r>
                        <a:rPr lang="en-US" dirty="0" smtClean="0"/>
                        <a:t>Representation </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p>
                      <a:pPr algn="ctr"/>
                      <a:endParaRPr lang="en-GB" dirty="0"/>
                    </a:p>
                  </a:txBody>
                  <a:tcPr/>
                </a:tc>
              </a:tr>
              <a:tr h="548919">
                <a:tc>
                  <a:txBody>
                    <a:bodyPr/>
                    <a:lstStyle/>
                    <a:p>
                      <a:r>
                        <a:rPr lang="en-US" b="1" dirty="0" smtClean="0"/>
                        <a:t>Radio </a:t>
                      </a:r>
                      <a:endParaRPr lang="en-GB" b="1" dirty="0"/>
                    </a:p>
                  </a:txBody>
                  <a:tcPr/>
                </a:tc>
                <a:tc>
                  <a:txBody>
                    <a:bodyPr/>
                    <a:lstStyle/>
                    <a:p>
                      <a:r>
                        <a:rPr lang="en-GB" b="1" dirty="0" smtClean="0"/>
                        <a:t>B</a:t>
                      </a:r>
                      <a:endParaRPr lang="en-GB"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industries</a:t>
                      </a:r>
                      <a:endParaRPr lang="en-GB" dirty="0" smtClean="0"/>
                    </a:p>
                    <a:p>
                      <a:r>
                        <a:rPr lang="en-US" dirty="0" smtClean="0"/>
                        <a:t>Audiences</a:t>
                      </a:r>
                      <a:endParaRPr lang="en-GB" dirty="0"/>
                    </a:p>
                  </a:txBody>
                  <a:tcPr/>
                </a:tc>
                <a:tc>
                  <a:txBody>
                    <a:bodyPr/>
                    <a:lstStyle/>
                    <a:p>
                      <a:pPr algn="ctr"/>
                      <a:r>
                        <a:rPr lang="en-GB" b="0" dirty="0" smtClean="0"/>
                        <a:t>√</a:t>
                      </a:r>
                      <a:endParaRPr lang="en-GB" b="0" dirty="0"/>
                    </a:p>
                  </a:txBody>
                  <a:tcPr/>
                </a:tc>
              </a:tr>
              <a:tr h="567156">
                <a:tc>
                  <a:txBody>
                    <a:bodyPr/>
                    <a:lstStyle/>
                    <a:p>
                      <a:r>
                        <a:rPr lang="en-US" b="1" dirty="0" smtClean="0"/>
                        <a:t>Video games </a:t>
                      </a:r>
                      <a:endParaRPr lang="en-GB" b="1" dirty="0"/>
                    </a:p>
                  </a:txBody>
                  <a:tcPr/>
                </a:tc>
                <a:tc>
                  <a:txBody>
                    <a:bodyPr/>
                    <a:lstStyle/>
                    <a:p>
                      <a:r>
                        <a:rPr lang="en-GB" b="1" dirty="0" smtClean="0"/>
                        <a:t>B</a:t>
                      </a:r>
                      <a:endParaRPr lang="en-GB" b="1" dirty="0"/>
                    </a:p>
                  </a:txBody>
                  <a:tcPr/>
                </a:tc>
                <a:tc>
                  <a:txBody>
                    <a:bodyPr/>
                    <a:lstStyle/>
                    <a:p>
                      <a:r>
                        <a:rPr lang="en-US" dirty="0" smtClean="0"/>
                        <a:t>Media industries</a:t>
                      </a:r>
                      <a:endParaRPr lang="en-GB" dirty="0" smtClean="0"/>
                    </a:p>
                    <a:p>
                      <a:r>
                        <a:rPr lang="en-US" dirty="0" smtClean="0"/>
                        <a:t>Audiences</a:t>
                      </a:r>
                      <a:endParaRPr lang="en-GB"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b="1" dirty="0" smtClean="0"/>
                    </a:p>
                  </a:txBody>
                  <a:tcPr/>
                </a:tc>
              </a:tr>
              <a:tr h="390984">
                <a:tc>
                  <a:txBody>
                    <a:bodyPr/>
                    <a:lstStyle/>
                    <a:p>
                      <a:r>
                        <a:rPr lang="en-US" b="1" dirty="0" smtClean="0"/>
                        <a:t>Film </a:t>
                      </a:r>
                      <a:endParaRPr lang="en-GB" b="1" dirty="0"/>
                    </a:p>
                  </a:txBody>
                  <a:tcPr/>
                </a:tc>
                <a:tc>
                  <a:txBody>
                    <a:bodyPr/>
                    <a:lstStyle/>
                    <a:p>
                      <a:r>
                        <a:rPr lang="en-GB" b="1" dirty="0" smtClean="0"/>
                        <a:t>B</a:t>
                      </a:r>
                      <a:endParaRPr lang="en-GB"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industries</a:t>
                      </a:r>
                      <a:endParaRPr lang="en-GB"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b="1" dirty="0" smtClean="0"/>
                    </a:p>
                  </a:txBody>
                  <a:tcPr/>
                </a:tc>
              </a:tr>
            </a:tbl>
          </a:graphicData>
        </a:graphic>
      </p:graphicFrame>
    </p:spTree>
    <p:extLst>
      <p:ext uri="{BB962C8B-B14F-4D97-AF65-F5344CB8AC3E}">
        <p14:creationId xmlns:p14="http://schemas.microsoft.com/office/powerpoint/2010/main" val="1818115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Section A</a:t>
            </a:r>
          </a:p>
          <a:p>
            <a:endParaRPr lang="en-GB" dirty="0"/>
          </a:p>
          <a:p>
            <a:endParaRPr lang="en-GB" dirty="0"/>
          </a:p>
        </p:txBody>
      </p:sp>
      <p:sp>
        <p:nvSpPr>
          <p:cNvPr id="3" name="Rectangle 2"/>
          <p:cNvSpPr/>
          <p:nvPr/>
        </p:nvSpPr>
        <p:spPr>
          <a:xfrm>
            <a:off x="368299" y="1856382"/>
            <a:ext cx="8418513" cy="4031873"/>
          </a:xfrm>
          <a:prstGeom prst="rect">
            <a:avLst/>
          </a:prstGeom>
        </p:spPr>
        <p:txBody>
          <a:bodyPr wrap="square">
            <a:spAutoFit/>
          </a:bodyPr>
          <a:lstStyle/>
          <a:p>
            <a:pPr marL="285750" indent="-285750">
              <a:buFont typeface="Arial" panose="020B0604020202020204" pitchFamily="34" charset="0"/>
              <a:buChar char="•"/>
            </a:pPr>
            <a:r>
              <a:rPr lang="en-GB" sz="2400" dirty="0"/>
              <a:t>Foundation for analysing </a:t>
            </a:r>
            <a:r>
              <a:rPr lang="en-GB" sz="2400" b="1" dirty="0"/>
              <a:t>media language </a:t>
            </a:r>
            <a:r>
              <a:rPr lang="en-GB" sz="2400" dirty="0"/>
              <a:t>and </a:t>
            </a:r>
            <a:r>
              <a:rPr lang="en-GB" sz="2400" b="1" dirty="0" smtClean="0"/>
              <a:t>representation </a:t>
            </a:r>
            <a:r>
              <a:rPr lang="en-GB" sz="2400" dirty="0" smtClean="0"/>
              <a:t>in print products:</a:t>
            </a:r>
            <a:endParaRPr lang="en-GB" sz="2400" dirty="0"/>
          </a:p>
          <a:p>
            <a:pPr marL="285750" indent="-285750">
              <a:buFont typeface="Arial" panose="020B0604020202020204" pitchFamily="34" charset="0"/>
              <a:buChar char="•"/>
            </a:pPr>
            <a:endParaRPr lang="en-GB" sz="2200" dirty="0" smtClean="0"/>
          </a:p>
          <a:p>
            <a:pPr marL="742950" lvl="1" indent="-285750">
              <a:buFont typeface="Arial" panose="020B0604020202020204" pitchFamily="34" charset="0"/>
              <a:buChar char="•"/>
            </a:pPr>
            <a:r>
              <a:rPr lang="en-US" sz="2400" dirty="0"/>
              <a:t>how the selection and combination of elements of media language influence and communicate meanings in media </a:t>
            </a:r>
            <a:r>
              <a:rPr lang="en-US" sz="2400" dirty="0" smtClean="0"/>
              <a:t>products</a:t>
            </a:r>
          </a:p>
          <a:p>
            <a:pPr marL="742950" lvl="1" indent="-285750">
              <a:buFont typeface="Arial" panose="020B0604020202020204" pitchFamily="34" charset="0"/>
              <a:buChar char="•"/>
            </a:pPr>
            <a:r>
              <a:rPr lang="en-US" sz="2400" dirty="0" smtClean="0"/>
              <a:t>relevant </a:t>
            </a:r>
            <a:r>
              <a:rPr lang="en-US" sz="2400" dirty="0"/>
              <a:t>representations of gender, ethnicity, age, issues and events in the </a:t>
            </a:r>
            <a:r>
              <a:rPr lang="en-US" sz="2400" dirty="0" smtClean="0"/>
              <a:t>media.</a:t>
            </a:r>
            <a:endParaRPr lang="en-US" sz="2400" dirty="0"/>
          </a:p>
          <a:p>
            <a:pPr marL="742950" lvl="1"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Learners develop their ability to use relevant </a:t>
            </a:r>
            <a:r>
              <a:rPr lang="en-GB" sz="2200" b="1" dirty="0"/>
              <a:t>theories</a:t>
            </a:r>
            <a:r>
              <a:rPr lang="en-GB" sz="2200" dirty="0"/>
              <a:t> or </a:t>
            </a:r>
            <a:r>
              <a:rPr lang="en-GB" sz="2200" b="1" dirty="0"/>
              <a:t>theoretical</a:t>
            </a:r>
            <a:r>
              <a:rPr lang="en-GB" sz="2200" dirty="0"/>
              <a:t> </a:t>
            </a:r>
            <a:r>
              <a:rPr lang="en-GB" sz="2200" b="1" dirty="0"/>
              <a:t>perspectives</a:t>
            </a:r>
            <a:r>
              <a:rPr lang="en-GB" sz="2200" dirty="0"/>
              <a:t> and relevant subject-specific </a:t>
            </a:r>
            <a:r>
              <a:rPr lang="en-GB" sz="2200" dirty="0" smtClean="0"/>
              <a:t> terminology.</a:t>
            </a:r>
            <a:endParaRPr lang="en-GB" dirty="0"/>
          </a:p>
        </p:txBody>
      </p:sp>
    </p:spTree>
    <p:extLst>
      <p:ext uri="{BB962C8B-B14F-4D97-AF65-F5344CB8AC3E}">
        <p14:creationId xmlns:p14="http://schemas.microsoft.com/office/powerpoint/2010/main" val="32565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Section A: Forms and Products</a:t>
            </a:r>
          </a:p>
          <a:p>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63196034"/>
              </p:ext>
            </p:extLst>
          </p:nvPr>
        </p:nvGraphicFramePr>
        <p:xfrm>
          <a:off x="509324" y="1948847"/>
          <a:ext cx="7956759" cy="3064588"/>
        </p:xfrm>
        <a:graphic>
          <a:graphicData uri="http://schemas.openxmlformats.org/drawingml/2006/table">
            <a:tbl>
              <a:tblPr firstRow="1" firstCol="1" lastRow="1" lastCol="1" bandRow="1" bandCol="1">
                <a:tableStyleId>{5C22544A-7EE6-4342-B048-85BDC9FD1C3A}</a:tableStyleId>
              </a:tblPr>
              <a:tblGrid>
                <a:gridCol w="2061417"/>
                <a:gridCol w="1965114"/>
                <a:gridCol w="1965114"/>
                <a:gridCol w="1965114"/>
              </a:tblGrid>
              <a:tr h="1323516">
                <a:tc>
                  <a:txBody>
                    <a:bodyPr/>
                    <a:lstStyle/>
                    <a:p>
                      <a:pPr marL="525780" marR="221615" indent="-267335" algn="l">
                        <a:lnSpc>
                          <a:spcPct val="115000"/>
                        </a:lnSpc>
                        <a:spcAft>
                          <a:spcPts val="0"/>
                        </a:spcAft>
                      </a:pPr>
                      <a:r>
                        <a:rPr lang="en-US" sz="1800" b="1" dirty="0">
                          <a:effectLst/>
                        </a:rPr>
                        <a:t>Magazine</a:t>
                      </a:r>
                      <a:r>
                        <a:rPr lang="en-US" sz="1800" b="1" spc="-15" dirty="0">
                          <a:effectLst/>
                        </a:rPr>
                        <a:t> </a:t>
                      </a:r>
                      <a:r>
                        <a:rPr lang="en-US" sz="1800" b="1" dirty="0">
                          <a:effectLst/>
                        </a:rPr>
                        <a:t>front covers</a:t>
                      </a:r>
                      <a:endParaRPr lang="en-GB" sz="1800" b="1" dirty="0">
                        <a:effectLst/>
                        <a:latin typeface="Calibri"/>
                        <a:ea typeface="Calibri"/>
                        <a:cs typeface="Times New Roman"/>
                      </a:endParaRPr>
                    </a:p>
                  </a:txBody>
                  <a:tcPr marL="0" marR="0" marT="0" marB="0"/>
                </a:tc>
                <a:tc>
                  <a:txBody>
                    <a:bodyPr/>
                    <a:lstStyle/>
                    <a:p>
                      <a:pPr marL="301625" algn="l">
                        <a:lnSpc>
                          <a:spcPct val="115000"/>
                        </a:lnSpc>
                        <a:spcAft>
                          <a:spcPts val="0"/>
                        </a:spcAft>
                      </a:pPr>
                      <a:r>
                        <a:rPr lang="en-US" sz="1800" b="1" dirty="0">
                          <a:effectLst/>
                        </a:rPr>
                        <a:t>Film</a:t>
                      </a:r>
                      <a:r>
                        <a:rPr lang="en-US" sz="1800" b="1" spc="-15" dirty="0">
                          <a:effectLst/>
                        </a:rPr>
                        <a:t> </a:t>
                      </a:r>
                      <a:r>
                        <a:rPr lang="en-US" sz="1800" b="1" dirty="0">
                          <a:effectLst/>
                        </a:rPr>
                        <a:t>posters</a:t>
                      </a:r>
                      <a:endParaRPr lang="en-GB" sz="1800" b="1" dirty="0">
                        <a:effectLst/>
                      </a:endParaRPr>
                    </a:p>
                    <a:p>
                      <a:pPr marL="336550" algn="l">
                        <a:lnSpc>
                          <a:spcPts val="1265"/>
                        </a:lnSpc>
                        <a:spcAft>
                          <a:spcPts val="0"/>
                        </a:spcAft>
                      </a:pPr>
                      <a:r>
                        <a:rPr lang="en-US" sz="1800" b="1" dirty="0">
                          <a:effectLst/>
                        </a:rPr>
                        <a:t>(marketing)</a:t>
                      </a:r>
                      <a:endParaRPr lang="en-GB" sz="1800" b="1" dirty="0">
                        <a:effectLst/>
                        <a:latin typeface="Calibri"/>
                        <a:ea typeface="Calibri"/>
                        <a:cs typeface="Times New Roman"/>
                      </a:endParaRPr>
                    </a:p>
                  </a:txBody>
                  <a:tcPr marL="0" marR="0" marT="0" marB="0"/>
                </a:tc>
                <a:tc>
                  <a:txBody>
                    <a:bodyPr/>
                    <a:lstStyle/>
                    <a:p>
                      <a:pPr marL="514985" marR="128905" indent="-349250" algn="l">
                        <a:lnSpc>
                          <a:spcPct val="115000"/>
                        </a:lnSpc>
                        <a:spcAft>
                          <a:spcPts val="0"/>
                        </a:spcAft>
                      </a:pPr>
                      <a:r>
                        <a:rPr lang="en-US" sz="1800" b="1" dirty="0">
                          <a:effectLst/>
                        </a:rPr>
                        <a:t>Newspaper</a:t>
                      </a:r>
                      <a:r>
                        <a:rPr lang="en-US" sz="1800" b="1" spc="-20" dirty="0">
                          <a:effectLst/>
                        </a:rPr>
                        <a:t> </a:t>
                      </a:r>
                      <a:endParaRPr lang="en-US" sz="1800" b="1" spc="-20" dirty="0" smtClean="0">
                        <a:effectLst/>
                      </a:endParaRPr>
                    </a:p>
                    <a:p>
                      <a:pPr marL="514985" marR="128905" indent="-349250" algn="l">
                        <a:lnSpc>
                          <a:spcPct val="115000"/>
                        </a:lnSpc>
                        <a:spcAft>
                          <a:spcPts val="0"/>
                        </a:spcAft>
                      </a:pPr>
                      <a:r>
                        <a:rPr lang="en-US" sz="1800" b="1" dirty="0" smtClean="0">
                          <a:effectLst/>
                        </a:rPr>
                        <a:t>front </a:t>
                      </a:r>
                      <a:r>
                        <a:rPr lang="en-US" sz="1800" b="1" dirty="0">
                          <a:effectLst/>
                        </a:rPr>
                        <a:t>pages</a:t>
                      </a:r>
                      <a:endParaRPr lang="en-GB" sz="1800" b="1" dirty="0">
                        <a:effectLst/>
                        <a:latin typeface="Calibri"/>
                        <a:ea typeface="Calibri"/>
                        <a:cs typeface="Times New Roman"/>
                      </a:endParaRPr>
                    </a:p>
                  </a:txBody>
                  <a:tcPr marL="0" marR="0" marT="0" marB="0"/>
                </a:tc>
                <a:tc>
                  <a:txBody>
                    <a:bodyPr/>
                    <a:lstStyle/>
                    <a:p>
                      <a:pPr marL="204470" marR="167640" indent="353060" algn="l">
                        <a:lnSpc>
                          <a:spcPct val="115000"/>
                        </a:lnSpc>
                        <a:spcAft>
                          <a:spcPts val="0"/>
                        </a:spcAft>
                      </a:pPr>
                      <a:r>
                        <a:rPr lang="en-US" sz="1800" b="1" dirty="0">
                          <a:effectLst/>
                        </a:rPr>
                        <a:t>Print advertisements</a:t>
                      </a:r>
                      <a:endParaRPr lang="en-GB" sz="1800" b="1" dirty="0">
                        <a:effectLst/>
                        <a:latin typeface="Calibri"/>
                        <a:ea typeface="Calibri"/>
                        <a:cs typeface="Times New Roman"/>
                      </a:endParaRPr>
                    </a:p>
                  </a:txBody>
                  <a:tcPr marL="0" marR="0" marT="0" marB="0"/>
                </a:tc>
              </a:tr>
              <a:tr h="1741072">
                <a:tc>
                  <a:txBody>
                    <a:bodyPr/>
                    <a:lstStyle/>
                    <a:p>
                      <a:pPr marL="195580" marR="182880" algn="ctr">
                        <a:lnSpc>
                          <a:spcPct val="115000"/>
                        </a:lnSpc>
                        <a:spcAft>
                          <a:spcPts val="0"/>
                        </a:spcAft>
                      </a:pPr>
                      <a:r>
                        <a:rPr lang="en-US" sz="1800" i="1" u="none" dirty="0">
                          <a:effectLst/>
                        </a:rPr>
                        <a:t>Pride</a:t>
                      </a:r>
                      <a:r>
                        <a:rPr lang="en-US" sz="1800" u="none" spc="-5" dirty="0">
                          <a:effectLst/>
                        </a:rPr>
                        <a:t> </a:t>
                      </a:r>
                      <a:endParaRPr lang="en-US" sz="1800" u="none" spc="-5" dirty="0" smtClean="0">
                        <a:effectLst/>
                      </a:endParaRPr>
                    </a:p>
                    <a:p>
                      <a:pPr marL="195580" marR="182880" algn="ctr">
                        <a:lnSpc>
                          <a:spcPct val="115000"/>
                        </a:lnSpc>
                        <a:spcAft>
                          <a:spcPts val="0"/>
                        </a:spcAft>
                      </a:pPr>
                      <a:r>
                        <a:rPr lang="en-US" sz="1800" u="none" dirty="0" smtClean="0">
                          <a:effectLst/>
                        </a:rPr>
                        <a:t>(</a:t>
                      </a:r>
                      <a:r>
                        <a:rPr lang="en-US" sz="1800" b="0" u="none" dirty="0">
                          <a:effectLst/>
                          <a:uFill>
                            <a:solidFill>
                              <a:srgbClr val="B5082E"/>
                            </a:solidFill>
                          </a:uFill>
                        </a:rPr>
                        <a:t>November</a:t>
                      </a:r>
                      <a:r>
                        <a:rPr lang="en-US" sz="1800" b="0" u="none" dirty="0">
                          <a:effectLst/>
                        </a:rPr>
                        <a:t> 2015) </a:t>
                      </a:r>
                      <a:endParaRPr lang="en-US" sz="1800" b="0" u="none" dirty="0" smtClean="0">
                        <a:effectLst/>
                      </a:endParaRPr>
                    </a:p>
                    <a:p>
                      <a:pPr marL="195580" marR="182880" algn="ctr">
                        <a:lnSpc>
                          <a:spcPct val="115000"/>
                        </a:lnSpc>
                        <a:spcAft>
                          <a:spcPts val="0"/>
                        </a:spcAft>
                      </a:pPr>
                      <a:r>
                        <a:rPr lang="en-US" sz="1800" i="1" u="none" dirty="0" smtClean="0">
                          <a:effectLst/>
                        </a:rPr>
                        <a:t>GQ</a:t>
                      </a:r>
                      <a:r>
                        <a:rPr lang="en-US" sz="1800" u="none" spc="-15" dirty="0" smtClean="0">
                          <a:effectLst/>
                        </a:rPr>
                        <a:t> </a:t>
                      </a:r>
                    </a:p>
                    <a:p>
                      <a:pPr marL="195580" marR="182880" algn="ctr">
                        <a:lnSpc>
                          <a:spcPct val="115000"/>
                        </a:lnSpc>
                        <a:spcAft>
                          <a:spcPts val="0"/>
                        </a:spcAft>
                      </a:pPr>
                      <a:r>
                        <a:rPr lang="en-US" sz="1800" b="0" u="none" dirty="0" smtClean="0">
                          <a:effectLst/>
                        </a:rPr>
                        <a:t>(</a:t>
                      </a:r>
                      <a:r>
                        <a:rPr lang="en-US" sz="1800" b="0" u="none" dirty="0">
                          <a:effectLst/>
                          <a:uFill>
                            <a:solidFill>
                              <a:srgbClr val="B5082E"/>
                            </a:solidFill>
                          </a:uFill>
                        </a:rPr>
                        <a:t>July</a:t>
                      </a:r>
                      <a:r>
                        <a:rPr lang="en-US" sz="1800" b="0" u="none" dirty="0">
                          <a:effectLst/>
                        </a:rPr>
                        <a:t> 2016)</a:t>
                      </a:r>
                      <a:endParaRPr lang="en-GB" sz="1800" b="0" u="none" dirty="0">
                        <a:effectLst/>
                        <a:latin typeface="Calibri"/>
                        <a:ea typeface="Calibri"/>
                        <a:cs typeface="Times New Roman"/>
                      </a:endParaRPr>
                    </a:p>
                  </a:txBody>
                  <a:tcPr marL="0" marR="0" marT="0" marB="0"/>
                </a:tc>
                <a:tc>
                  <a:txBody>
                    <a:bodyPr/>
                    <a:lstStyle/>
                    <a:p>
                      <a:pPr marL="106680" marR="93980" algn="ctr">
                        <a:lnSpc>
                          <a:spcPct val="115000"/>
                        </a:lnSpc>
                        <a:spcAft>
                          <a:spcPts val="0"/>
                        </a:spcAft>
                      </a:pPr>
                      <a:r>
                        <a:rPr lang="en-US" sz="1800" i="1" u="none" dirty="0">
                          <a:effectLst/>
                        </a:rPr>
                        <a:t>The</a:t>
                      </a:r>
                      <a:r>
                        <a:rPr lang="en-US" sz="1800" i="1" u="none" spc="-5" dirty="0">
                          <a:effectLst/>
                        </a:rPr>
                        <a:t> </a:t>
                      </a:r>
                      <a:r>
                        <a:rPr lang="en-US" sz="1800" i="1" u="none" dirty="0">
                          <a:effectLst/>
                        </a:rPr>
                        <a:t>Man with</a:t>
                      </a:r>
                      <a:r>
                        <a:rPr lang="en-US" sz="1800" i="1" u="none" spc="-5" dirty="0">
                          <a:effectLst/>
                        </a:rPr>
                        <a:t> </a:t>
                      </a:r>
                      <a:r>
                        <a:rPr lang="en-US" sz="1800" i="1" u="none" dirty="0">
                          <a:effectLst/>
                        </a:rPr>
                        <a:t>the Golden</a:t>
                      </a:r>
                      <a:r>
                        <a:rPr lang="en-US" sz="1800" i="1" u="none" spc="-10" dirty="0">
                          <a:effectLst/>
                        </a:rPr>
                        <a:t> </a:t>
                      </a:r>
                      <a:r>
                        <a:rPr lang="en-US" sz="1800" i="1" u="none" dirty="0">
                          <a:effectLst/>
                        </a:rPr>
                        <a:t>Gun</a:t>
                      </a:r>
                      <a:r>
                        <a:rPr lang="en-US" sz="1800" i="1" u="none" spc="-10" dirty="0">
                          <a:effectLst/>
                        </a:rPr>
                        <a:t> </a:t>
                      </a:r>
                      <a:r>
                        <a:rPr lang="en-US" sz="1800" u="none" dirty="0">
                          <a:effectLst/>
                        </a:rPr>
                        <a:t>(</a:t>
                      </a:r>
                      <a:r>
                        <a:rPr lang="en-US" sz="1800" b="0" u="none" dirty="0">
                          <a:effectLst/>
                        </a:rPr>
                        <a:t>1974</a:t>
                      </a:r>
                      <a:r>
                        <a:rPr lang="en-US" sz="1800" u="none" dirty="0" smtClean="0">
                          <a:effectLst/>
                        </a:rPr>
                        <a:t>)</a:t>
                      </a:r>
                    </a:p>
                    <a:p>
                      <a:pPr marL="106680" marR="93980" algn="ctr">
                        <a:lnSpc>
                          <a:spcPct val="115000"/>
                        </a:lnSpc>
                        <a:spcAft>
                          <a:spcPts val="0"/>
                        </a:spcAft>
                      </a:pPr>
                      <a:r>
                        <a:rPr lang="en-US" sz="1800" i="1" u="none" dirty="0" err="1" smtClean="0">
                          <a:effectLst/>
                        </a:rPr>
                        <a:t>Spectre</a:t>
                      </a:r>
                      <a:r>
                        <a:rPr lang="en-US" sz="1800" u="none" spc="-10" dirty="0" smtClean="0">
                          <a:effectLst/>
                        </a:rPr>
                        <a:t> </a:t>
                      </a:r>
                      <a:r>
                        <a:rPr lang="en-US" sz="1800" u="none" dirty="0">
                          <a:effectLst/>
                        </a:rPr>
                        <a:t>(</a:t>
                      </a:r>
                      <a:r>
                        <a:rPr lang="en-US" sz="1800" b="0" u="none" dirty="0">
                          <a:effectLst/>
                        </a:rPr>
                        <a:t>2015</a:t>
                      </a:r>
                      <a:r>
                        <a:rPr lang="en-US" sz="1800" u="none" dirty="0">
                          <a:effectLst/>
                        </a:rPr>
                        <a:t>)</a:t>
                      </a:r>
                      <a:endParaRPr lang="en-GB" sz="1800" u="none" dirty="0">
                        <a:effectLst/>
                        <a:latin typeface="Calibri"/>
                        <a:ea typeface="Calibri"/>
                        <a:cs typeface="Times New Roman"/>
                      </a:endParaRPr>
                    </a:p>
                  </a:txBody>
                  <a:tcPr marL="0" marR="0" marT="0" marB="0"/>
                </a:tc>
                <a:tc>
                  <a:txBody>
                    <a:bodyPr/>
                    <a:lstStyle/>
                    <a:p>
                      <a:pPr marL="64135" marR="51435" algn="ctr">
                        <a:lnSpc>
                          <a:spcPct val="115000"/>
                        </a:lnSpc>
                        <a:spcAft>
                          <a:spcPts val="0"/>
                        </a:spcAft>
                      </a:pPr>
                      <a:r>
                        <a:rPr lang="en-US" sz="1800" i="1" u="none" dirty="0" smtClean="0">
                          <a:effectLst/>
                        </a:rPr>
                        <a:t>The</a:t>
                      </a:r>
                      <a:r>
                        <a:rPr lang="en-US" sz="1800" i="1" u="none" spc="-5" dirty="0" smtClean="0">
                          <a:effectLst/>
                        </a:rPr>
                        <a:t> </a:t>
                      </a:r>
                      <a:r>
                        <a:rPr lang="en-US" sz="1800" i="1" u="none" dirty="0" smtClean="0">
                          <a:effectLst/>
                        </a:rPr>
                        <a:t>Guardian</a:t>
                      </a:r>
                      <a:r>
                        <a:rPr lang="en-US" sz="1800" i="1" u="none" spc="-10" dirty="0" smtClean="0">
                          <a:effectLst/>
                        </a:rPr>
                        <a:t> </a:t>
                      </a:r>
                    </a:p>
                    <a:p>
                      <a:pPr marL="64135" marR="51435" algn="ctr">
                        <a:lnSpc>
                          <a:spcPct val="115000"/>
                        </a:lnSpc>
                        <a:spcAft>
                          <a:spcPts val="0"/>
                        </a:spcAft>
                      </a:pPr>
                      <a:r>
                        <a:rPr lang="en-US" sz="1800" u="none" dirty="0" smtClean="0">
                          <a:effectLst/>
                        </a:rPr>
                        <a:t>(</a:t>
                      </a:r>
                      <a:r>
                        <a:rPr lang="en-US" sz="1800" b="0" u="none" dirty="0" smtClean="0">
                          <a:effectLst/>
                          <a:uFill>
                            <a:solidFill>
                              <a:srgbClr val="B5082E"/>
                            </a:solidFill>
                          </a:uFill>
                        </a:rPr>
                        <a:t>4</a:t>
                      </a:r>
                      <a:r>
                        <a:rPr lang="en-US" sz="1800" b="0" u="none" spc="-335" dirty="0" smtClean="0">
                          <a:effectLst/>
                          <a:uFill>
                            <a:solidFill>
                              <a:srgbClr val="B5082E"/>
                            </a:solidFill>
                          </a:uFill>
                        </a:rPr>
                        <a:t> </a:t>
                      </a:r>
                      <a:r>
                        <a:rPr lang="en-US" sz="1800" b="0" u="none" dirty="0">
                          <a:effectLst/>
                          <a:uFill>
                            <a:solidFill>
                              <a:srgbClr val="B5082E"/>
                            </a:solidFill>
                          </a:uFill>
                        </a:rPr>
                        <a:t>September</a:t>
                      </a:r>
                      <a:r>
                        <a:rPr lang="en-US" sz="1800" b="0" u="none" spc="-10" dirty="0">
                          <a:effectLst/>
                        </a:rPr>
                        <a:t> </a:t>
                      </a:r>
                      <a:r>
                        <a:rPr lang="en-US" sz="1800" b="0" u="none" dirty="0">
                          <a:effectLst/>
                        </a:rPr>
                        <a:t>2015</a:t>
                      </a:r>
                      <a:r>
                        <a:rPr lang="en-US" sz="1800" u="none" dirty="0">
                          <a:effectLst/>
                        </a:rPr>
                        <a:t>) </a:t>
                      </a:r>
                      <a:r>
                        <a:rPr lang="en-US" sz="1800" i="1" u="none" dirty="0">
                          <a:effectLst/>
                        </a:rPr>
                        <a:t>The</a:t>
                      </a:r>
                      <a:r>
                        <a:rPr lang="en-US" sz="1800" i="1" u="none" spc="-5" dirty="0">
                          <a:effectLst/>
                        </a:rPr>
                        <a:t> </a:t>
                      </a:r>
                      <a:r>
                        <a:rPr lang="en-US" sz="1800" i="1" u="none" dirty="0">
                          <a:effectLst/>
                        </a:rPr>
                        <a:t>Sun</a:t>
                      </a:r>
                      <a:r>
                        <a:rPr lang="en-US" sz="1800" i="1" u="none" spc="-5" dirty="0">
                          <a:effectLst/>
                        </a:rPr>
                        <a:t> </a:t>
                      </a:r>
                      <a:endParaRPr lang="en-US" sz="1800" i="1" u="none" spc="-5" dirty="0" smtClean="0">
                        <a:effectLst/>
                      </a:endParaRPr>
                    </a:p>
                    <a:p>
                      <a:pPr marL="64135" marR="51435" algn="ctr">
                        <a:lnSpc>
                          <a:spcPct val="115000"/>
                        </a:lnSpc>
                        <a:spcAft>
                          <a:spcPts val="0"/>
                        </a:spcAft>
                      </a:pPr>
                      <a:r>
                        <a:rPr lang="en-US" sz="1800" b="0" u="none" dirty="0" smtClean="0">
                          <a:effectLst/>
                        </a:rPr>
                        <a:t>(</a:t>
                      </a:r>
                      <a:r>
                        <a:rPr lang="en-US" sz="1800" b="0" u="none" dirty="0">
                          <a:effectLst/>
                          <a:uFill>
                            <a:solidFill>
                              <a:srgbClr val="B5082E"/>
                            </a:solidFill>
                          </a:uFill>
                        </a:rPr>
                        <a:t>18</a:t>
                      </a:r>
                      <a:r>
                        <a:rPr lang="en-US" sz="1800" b="0" u="none" spc="-335" dirty="0">
                          <a:effectLst/>
                          <a:uFill>
                            <a:solidFill>
                              <a:srgbClr val="B5082E"/>
                            </a:solidFill>
                          </a:uFill>
                        </a:rPr>
                        <a:t> </a:t>
                      </a:r>
                      <a:r>
                        <a:rPr lang="en-US" sz="1800" b="0" u="none" dirty="0">
                          <a:effectLst/>
                          <a:uFill>
                            <a:solidFill>
                              <a:srgbClr val="B5082E"/>
                            </a:solidFill>
                          </a:uFill>
                        </a:rPr>
                        <a:t>December</a:t>
                      </a:r>
                      <a:r>
                        <a:rPr lang="en-US" sz="1800" b="0" u="none" dirty="0">
                          <a:effectLst/>
                        </a:rPr>
                        <a:t> 2015)</a:t>
                      </a:r>
                      <a:endParaRPr lang="en-GB" sz="1800" b="0" u="none" dirty="0">
                        <a:effectLst/>
                        <a:latin typeface="Calibri"/>
                        <a:ea typeface="Calibri"/>
                        <a:cs typeface="Times New Roman"/>
                      </a:endParaRPr>
                    </a:p>
                  </a:txBody>
                  <a:tcPr marL="0" marR="0" marT="0" marB="0"/>
                </a:tc>
                <a:tc>
                  <a:txBody>
                    <a:bodyPr/>
                    <a:lstStyle/>
                    <a:p>
                      <a:pPr marL="269240" marR="256540" algn="ctr">
                        <a:lnSpc>
                          <a:spcPct val="115000"/>
                        </a:lnSpc>
                        <a:spcAft>
                          <a:spcPts val="0"/>
                        </a:spcAft>
                      </a:pPr>
                      <a:r>
                        <a:rPr lang="en-US" sz="1800" i="1" u="none" dirty="0">
                          <a:effectLst/>
                        </a:rPr>
                        <a:t>Quality</a:t>
                      </a:r>
                      <a:r>
                        <a:rPr lang="en-US" sz="1800" i="1" u="none" spc="-10" dirty="0">
                          <a:effectLst/>
                        </a:rPr>
                        <a:t> </a:t>
                      </a:r>
                      <a:r>
                        <a:rPr lang="en-US" sz="1800" i="1" u="none" dirty="0">
                          <a:effectLst/>
                        </a:rPr>
                        <a:t>Street</a:t>
                      </a:r>
                      <a:endParaRPr lang="en-GB" sz="1800" i="1" u="none" dirty="0">
                        <a:effectLst/>
                      </a:endParaRPr>
                    </a:p>
                    <a:p>
                      <a:pPr marL="457200" marR="444500" algn="ctr">
                        <a:lnSpc>
                          <a:spcPct val="115000"/>
                        </a:lnSpc>
                        <a:spcAft>
                          <a:spcPts val="0"/>
                        </a:spcAft>
                      </a:pPr>
                      <a:r>
                        <a:rPr lang="en-US" sz="1800" u="none" dirty="0">
                          <a:effectLst/>
                        </a:rPr>
                        <a:t>(</a:t>
                      </a:r>
                      <a:r>
                        <a:rPr lang="en-US" sz="1800" b="0" u="none" dirty="0">
                          <a:effectLst/>
                        </a:rPr>
                        <a:t>1950s</a:t>
                      </a:r>
                      <a:r>
                        <a:rPr lang="en-US" sz="1800" u="none" dirty="0">
                          <a:effectLst/>
                        </a:rPr>
                        <a:t>)</a:t>
                      </a:r>
                      <a:endParaRPr lang="en-GB" sz="1800" u="none" dirty="0">
                        <a:effectLst/>
                      </a:endParaRPr>
                    </a:p>
                    <a:p>
                      <a:pPr marL="64770" marR="52070" algn="ctr">
                        <a:lnSpc>
                          <a:spcPct val="115000"/>
                        </a:lnSpc>
                        <a:spcAft>
                          <a:spcPts val="0"/>
                        </a:spcAft>
                      </a:pPr>
                      <a:r>
                        <a:rPr lang="en-US" sz="1800" i="1" u="none" dirty="0">
                          <a:effectLst/>
                        </a:rPr>
                        <a:t>This</a:t>
                      </a:r>
                      <a:r>
                        <a:rPr lang="en-US" sz="1800" i="1" u="none" spc="-5" dirty="0">
                          <a:effectLst/>
                        </a:rPr>
                        <a:t> </a:t>
                      </a:r>
                      <a:r>
                        <a:rPr lang="en-US" sz="1800" i="1" u="none" dirty="0">
                          <a:effectLst/>
                        </a:rPr>
                        <a:t>Girl</a:t>
                      </a:r>
                      <a:r>
                        <a:rPr lang="en-US" sz="1800" i="1" u="none" spc="-10" dirty="0">
                          <a:effectLst/>
                        </a:rPr>
                        <a:t> </a:t>
                      </a:r>
                      <a:r>
                        <a:rPr lang="en-US" sz="1800" i="1" u="none" dirty="0">
                          <a:effectLst/>
                        </a:rPr>
                        <a:t>Can</a:t>
                      </a:r>
                      <a:r>
                        <a:rPr lang="en-US" sz="1800" u="none" dirty="0">
                          <a:effectLst/>
                        </a:rPr>
                        <a:t> (</a:t>
                      </a:r>
                      <a:r>
                        <a:rPr lang="en-US" sz="1800" b="0" u="none" dirty="0">
                          <a:effectLst/>
                        </a:rPr>
                        <a:t>2016</a:t>
                      </a:r>
                      <a:r>
                        <a:rPr lang="en-US" sz="1800" u="none" dirty="0">
                          <a:effectLst/>
                        </a:rPr>
                        <a:t>)</a:t>
                      </a:r>
                      <a:endParaRPr lang="en-GB" sz="1800" u="none" dirty="0">
                        <a:effectLst/>
                        <a:latin typeface="Calibri"/>
                        <a:ea typeface="Calibri"/>
                        <a:cs typeface="Times New Roman"/>
                      </a:endParaRPr>
                    </a:p>
                  </a:txBody>
                  <a:tcPr marL="0" marR="0" marT="0" marB="0"/>
                </a:tc>
              </a:tr>
            </a:tbl>
          </a:graphicData>
        </a:graphic>
      </p:graphicFrame>
      <p:sp>
        <p:nvSpPr>
          <p:cNvPr id="4" name="TextBox 3"/>
          <p:cNvSpPr txBox="1"/>
          <p:nvPr/>
        </p:nvSpPr>
        <p:spPr>
          <a:xfrm>
            <a:off x="368300" y="5186855"/>
            <a:ext cx="8418513" cy="1477328"/>
          </a:xfrm>
          <a:prstGeom prst="rect">
            <a:avLst/>
          </a:prstGeom>
          <a:noFill/>
        </p:spPr>
        <p:txBody>
          <a:bodyPr wrap="square" rtlCol="0">
            <a:spAutoFit/>
          </a:bodyPr>
          <a:lstStyle/>
          <a:p>
            <a:r>
              <a:rPr lang="en-US" dirty="0"/>
              <a:t>All set products for section A will be provided via the WJEC </a:t>
            </a:r>
            <a:r>
              <a:rPr lang="en-US" dirty="0" err="1"/>
              <a:t>Eduqas</a:t>
            </a:r>
            <a:r>
              <a:rPr lang="en-US" dirty="0"/>
              <a:t> secure website. </a:t>
            </a:r>
            <a:endParaRPr lang="en-US" dirty="0" smtClean="0"/>
          </a:p>
          <a:p>
            <a:endParaRPr lang="en-US" dirty="0" smtClean="0"/>
          </a:p>
          <a:p>
            <a:r>
              <a:rPr lang="en-US" dirty="0" smtClean="0"/>
              <a:t>Learners  should study </a:t>
            </a:r>
            <a:r>
              <a:rPr lang="en-US" dirty="0"/>
              <a:t>at least </a:t>
            </a:r>
            <a:r>
              <a:rPr lang="en-US" b="1" dirty="0"/>
              <a:t>two </a:t>
            </a:r>
            <a:r>
              <a:rPr lang="en-US" dirty="0"/>
              <a:t>additional, contrasting products from each of the above forms to enable them to develop their analytical skills and explore a range of representations </a:t>
            </a:r>
            <a:r>
              <a:rPr lang="en-US" dirty="0" smtClean="0"/>
              <a:t>.</a:t>
            </a:r>
            <a:endParaRPr lang="en-GB" dirty="0"/>
          </a:p>
        </p:txBody>
      </p:sp>
    </p:spTree>
    <p:extLst>
      <p:ext uri="{BB962C8B-B14F-4D97-AF65-F5344CB8AC3E}">
        <p14:creationId xmlns:p14="http://schemas.microsoft.com/office/powerpoint/2010/main" val="868818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Section B</a:t>
            </a:r>
            <a:endParaRPr lang="en-GB" dirty="0"/>
          </a:p>
        </p:txBody>
      </p:sp>
      <p:sp>
        <p:nvSpPr>
          <p:cNvPr id="3" name="TextBox 2"/>
          <p:cNvSpPr txBox="1"/>
          <p:nvPr/>
        </p:nvSpPr>
        <p:spPr>
          <a:xfrm>
            <a:off x="252249" y="1671145"/>
            <a:ext cx="8371489" cy="4678204"/>
          </a:xfrm>
          <a:prstGeom prst="rect">
            <a:avLst/>
          </a:prstGeom>
          <a:noFill/>
        </p:spPr>
        <p:txBody>
          <a:bodyPr wrap="square" rtlCol="0">
            <a:spAutoFit/>
          </a:bodyPr>
          <a:lstStyle/>
          <a:p>
            <a:pPr marL="285750" indent="-285750">
              <a:buFont typeface="Arial" panose="020B0604020202020204" pitchFamily="34" charset="0"/>
              <a:buChar char="•"/>
            </a:pPr>
            <a:endParaRPr lang="en-GB" sz="2400" b="1" dirty="0" smtClean="0"/>
          </a:p>
          <a:p>
            <a:pPr marL="285750" indent="-285750">
              <a:buFont typeface="Arial" panose="020B0604020202020204" pitchFamily="34" charset="0"/>
              <a:buChar char="•"/>
            </a:pPr>
            <a:r>
              <a:rPr lang="en-GB" sz="2400" b="1" dirty="0" smtClean="0"/>
              <a:t>Introduction</a:t>
            </a:r>
            <a:r>
              <a:rPr lang="en-GB" sz="2400" dirty="0" smtClean="0"/>
              <a:t> </a:t>
            </a:r>
            <a:r>
              <a:rPr lang="en-GB" sz="2400" dirty="0"/>
              <a:t>to </a:t>
            </a:r>
            <a:r>
              <a:rPr lang="en-GB" sz="2400" b="1" dirty="0"/>
              <a:t>media industries </a:t>
            </a:r>
            <a:r>
              <a:rPr lang="en-GB" sz="2400" dirty="0"/>
              <a:t>and</a:t>
            </a:r>
            <a:r>
              <a:rPr lang="en-GB" sz="2400" b="1" dirty="0"/>
              <a:t> </a:t>
            </a:r>
            <a:r>
              <a:rPr lang="en-GB" sz="2400" b="1" dirty="0" smtClean="0"/>
              <a:t>audiences </a:t>
            </a:r>
            <a:r>
              <a:rPr lang="en-GB" sz="2400" dirty="0" smtClean="0"/>
              <a:t>through the study </a:t>
            </a:r>
            <a:r>
              <a:rPr lang="en-GB" sz="2400" dirty="0"/>
              <a:t>of products from a range of industries and </a:t>
            </a:r>
            <a:r>
              <a:rPr lang="en-GB" sz="2400" dirty="0" smtClean="0"/>
              <a:t>audiences.</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400" b="1" dirty="0" smtClean="0"/>
              <a:t>Industry: </a:t>
            </a:r>
            <a:r>
              <a:rPr lang="en-US" sz="2400" dirty="0" smtClean="0"/>
              <a:t>ownership</a:t>
            </a:r>
            <a:r>
              <a:rPr lang="en-US" sz="2400" dirty="0"/>
              <a:t>, funding, regulation, production, distribution and </a:t>
            </a:r>
            <a:r>
              <a:rPr lang="en-US" sz="2400" dirty="0" smtClean="0"/>
              <a:t>technology.</a:t>
            </a:r>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Audience</a:t>
            </a:r>
            <a:r>
              <a:rPr lang="en-US" sz="2400" dirty="0" smtClean="0"/>
              <a:t>: </a:t>
            </a:r>
            <a:r>
              <a:rPr lang="en-US" sz="2400" dirty="0"/>
              <a:t>targeting and </a:t>
            </a:r>
            <a:r>
              <a:rPr lang="en-US" sz="2400" dirty="0" err="1"/>
              <a:t>categorisation</a:t>
            </a:r>
            <a:r>
              <a:rPr lang="en-US" sz="2400" dirty="0"/>
              <a:t>, consumption and use, and theoretical perspectives on </a:t>
            </a:r>
            <a:r>
              <a:rPr lang="en-US" sz="2400" dirty="0" smtClean="0"/>
              <a:t>audiences.</a:t>
            </a:r>
            <a:endParaRPr lang="en-GB" sz="2400" dirty="0"/>
          </a:p>
          <a:p>
            <a:pPr marL="285750" indent="-285750">
              <a:buFont typeface="Arial" panose="020B0604020202020204" pitchFamily="34" charset="0"/>
              <a:buChar char="•"/>
            </a:pPr>
            <a:endParaRPr lang="en-GB" sz="2200" dirty="0" smtClean="0"/>
          </a:p>
          <a:p>
            <a:pPr marL="742950" lvl="1" indent="-285750">
              <a:buFont typeface="Arial" panose="020B0604020202020204" pitchFamily="34" charset="0"/>
              <a:buChar char="•"/>
            </a:pPr>
            <a:endParaRPr lang="en-GB" sz="2200" b="1" dirty="0" smtClean="0"/>
          </a:p>
          <a:p>
            <a:pPr marL="285750" indent="-285750">
              <a:buFont typeface="Arial" panose="020B0604020202020204" pitchFamily="34" charset="0"/>
              <a:buChar char="•"/>
            </a:pPr>
            <a:endParaRPr lang="en-GB" sz="2200" dirty="0"/>
          </a:p>
          <a:p>
            <a:endParaRPr lang="en-GB" dirty="0"/>
          </a:p>
        </p:txBody>
      </p:sp>
    </p:spTree>
    <p:extLst>
      <p:ext uri="{BB962C8B-B14F-4D97-AF65-F5344CB8AC3E}">
        <p14:creationId xmlns:p14="http://schemas.microsoft.com/office/powerpoint/2010/main" val="232919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316453" y="145940"/>
            <a:ext cx="5748720" cy="1046163"/>
          </a:xfrm>
        </p:spPr>
        <p:txBody>
          <a:bodyPr/>
          <a:lstStyle/>
          <a:p>
            <a:r>
              <a:rPr lang="en-GB" dirty="0" smtClean="0">
                <a:solidFill>
                  <a:schemeClr val="bg1"/>
                </a:solidFill>
              </a:rPr>
              <a:t>Section B: Forms and Products</a:t>
            </a:r>
            <a:endParaRPr lang="en-GB"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08617963"/>
              </p:ext>
            </p:extLst>
          </p:nvPr>
        </p:nvGraphicFramePr>
        <p:xfrm>
          <a:off x="368299" y="1192103"/>
          <a:ext cx="8365797" cy="3647628"/>
        </p:xfrm>
        <a:graphic>
          <a:graphicData uri="http://schemas.openxmlformats.org/drawingml/2006/table">
            <a:tbl>
              <a:tblPr firstRow="1" firstCol="1" lastRow="1" lastCol="1" bandRow="1" bandCol="1">
                <a:tableStyleId>{5C22544A-7EE6-4342-B048-85BDC9FD1C3A}</a:tableStyleId>
              </a:tblPr>
              <a:tblGrid>
                <a:gridCol w="4262126"/>
                <a:gridCol w="4103671"/>
              </a:tblGrid>
              <a:tr h="542104">
                <a:tc>
                  <a:txBody>
                    <a:bodyPr/>
                    <a:lstStyle/>
                    <a:p>
                      <a:pPr marL="856615" marR="843915" algn="ctr">
                        <a:lnSpc>
                          <a:spcPct val="115000"/>
                        </a:lnSpc>
                        <a:spcAft>
                          <a:spcPts val="0"/>
                        </a:spcAft>
                      </a:pPr>
                      <a:r>
                        <a:rPr lang="en-US" sz="2000" b="1" dirty="0" smtClean="0">
                          <a:effectLst/>
                        </a:rPr>
                        <a:t>Newspapers</a:t>
                      </a:r>
                    </a:p>
                  </a:txBody>
                  <a:tcPr marL="0" marR="0" marT="0" marB="0"/>
                </a:tc>
                <a:tc>
                  <a:txBody>
                    <a:bodyPr/>
                    <a:lstStyle/>
                    <a:p>
                      <a:pPr marL="1355090" marR="1342390" algn="ctr">
                        <a:lnSpc>
                          <a:spcPct val="115000"/>
                        </a:lnSpc>
                        <a:spcAft>
                          <a:spcPts val="0"/>
                        </a:spcAft>
                      </a:pPr>
                      <a:r>
                        <a:rPr lang="en-US" sz="2000" b="1" dirty="0">
                          <a:effectLst/>
                        </a:rPr>
                        <a:t>Radio</a:t>
                      </a:r>
                      <a:endParaRPr lang="en-GB" sz="2000" b="1" dirty="0">
                        <a:effectLst/>
                        <a:latin typeface="Calibri"/>
                        <a:ea typeface="Calibri"/>
                        <a:cs typeface="Times New Roman"/>
                      </a:endParaRPr>
                    </a:p>
                  </a:txBody>
                  <a:tcPr marL="0" marR="0" marT="0" marB="0"/>
                </a:tc>
              </a:tr>
              <a:tr h="581780">
                <a:tc>
                  <a:txBody>
                    <a:bodyPr/>
                    <a:lstStyle/>
                    <a:p>
                      <a:pPr marL="948055" marR="935355" algn="ctr">
                        <a:lnSpc>
                          <a:spcPct val="115000"/>
                        </a:lnSpc>
                        <a:spcAft>
                          <a:spcPts val="0"/>
                        </a:spcAft>
                      </a:pPr>
                      <a:r>
                        <a:rPr lang="en-US" sz="1800" i="1" dirty="0">
                          <a:effectLst/>
                        </a:rPr>
                        <a:t>The</a:t>
                      </a:r>
                      <a:r>
                        <a:rPr lang="en-US" sz="1800" i="1" spc="-5" dirty="0">
                          <a:effectLst/>
                        </a:rPr>
                        <a:t> </a:t>
                      </a:r>
                      <a:r>
                        <a:rPr lang="en-US" sz="1800" i="1" dirty="0" smtClean="0">
                          <a:effectLst/>
                        </a:rPr>
                        <a:t>Sun</a:t>
                      </a:r>
                      <a:endParaRPr lang="en-GB" sz="1800" i="1" dirty="0">
                        <a:effectLst/>
                      </a:endParaRPr>
                    </a:p>
                    <a:p>
                      <a:pPr marL="250825" marR="238125" algn="ctr">
                        <a:lnSpc>
                          <a:spcPct val="115000"/>
                        </a:lnSpc>
                        <a:spcAft>
                          <a:spcPts val="0"/>
                        </a:spcAft>
                      </a:pPr>
                      <a:r>
                        <a:rPr lang="en-US" sz="1200" b="0" u="sng" dirty="0">
                          <a:effectLst/>
                          <a:uFill>
                            <a:solidFill>
                              <a:srgbClr val="B5082E"/>
                            </a:solidFill>
                          </a:uFill>
                        </a:rPr>
                        <a:t>https://</a:t>
                      </a:r>
                      <a:r>
                        <a:rPr lang="en-US" sz="1200" b="0" u="sng" dirty="0">
                          <a:effectLst/>
                          <a:hlinkClick r:id="rId3"/>
                        </a:rPr>
                        <a:t>www.thesun.co.uk/</a:t>
                      </a:r>
                      <a:r>
                        <a:rPr lang="en-US" sz="1200" b="0" u="none" strike="noStrike" spc="-30" dirty="0">
                          <a:effectLst/>
                          <a:hlinkClick r:id="rId3"/>
                        </a:rPr>
                        <a:t> </a:t>
                      </a:r>
                      <a:endParaRPr lang="en-US" sz="1200" b="0" u="none" strike="noStrike" spc="-30" dirty="0" smtClean="0">
                        <a:effectLst/>
                      </a:endParaRPr>
                    </a:p>
                    <a:p>
                      <a:pPr marL="536575" marR="238125" indent="-285750" algn="l">
                        <a:lnSpc>
                          <a:spcPct val="115000"/>
                        </a:lnSpc>
                        <a:spcAft>
                          <a:spcPts val="0"/>
                        </a:spcAft>
                        <a:buFont typeface="Arial" panose="020B0604020202020204" pitchFamily="34" charset="0"/>
                        <a:buChar char="•"/>
                      </a:pPr>
                      <a:r>
                        <a:rPr lang="en-US" sz="1400" b="1" kern="1200" dirty="0" smtClean="0">
                          <a:solidFill>
                            <a:schemeClr val="lt1"/>
                          </a:solidFill>
                          <a:effectLst/>
                          <a:latin typeface="+mn-lt"/>
                          <a:ea typeface="+mn-ea"/>
                          <a:cs typeface="+mn-cs"/>
                        </a:rPr>
                        <a:t>one complete print edition of the newspaper and selected key pages from </a:t>
                      </a:r>
                      <a:r>
                        <a:rPr lang="en-US" sz="1400" b="1" i="1" kern="1200" dirty="0" smtClean="0">
                          <a:solidFill>
                            <a:schemeClr val="lt1"/>
                          </a:solidFill>
                          <a:effectLst/>
                          <a:latin typeface="+mn-lt"/>
                          <a:ea typeface="+mn-ea"/>
                          <a:cs typeface="+mn-cs"/>
                        </a:rPr>
                        <a:t>The Sun </a:t>
                      </a:r>
                      <a:r>
                        <a:rPr lang="en-US" sz="1400" b="1" kern="1200" dirty="0" smtClean="0">
                          <a:solidFill>
                            <a:schemeClr val="lt1"/>
                          </a:solidFill>
                          <a:effectLst/>
                          <a:latin typeface="+mn-lt"/>
                          <a:ea typeface="+mn-ea"/>
                          <a:cs typeface="+mn-cs"/>
                        </a:rPr>
                        <a:t>website</a:t>
                      </a:r>
                    </a:p>
                    <a:p>
                      <a:pPr marL="250825" marR="238125" indent="0" algn="l">
                        <a:lnSpc>
                          <a:spcPct val="115000"/>
                        </a:lnSpc>
                        <a:spcAft>
                          <a:spcPts val="0"/>
                        </a:spcAft>
                        <a:buFont typeface="Arial" panose="020B0604020202020204" pitchFamily="34" charset="0"/>
                        <a:buNone/>
                      </a:pPr>
                      <a:endParaRPr lang="en-GB" sz="1400" b="0" dirty="0">
                        <a:effectLst/>
                        <a:latin typeface="Calibri"/>
                        <a:ea typeface="Calibri"/>
                        <a:cs typeface="Times New Roman"/>
                      </a:endParaRPr>
                    </a:p>
                  </a:txBody>
                  <a:tcPr marL="0" marR="0" marT="0" marB="0"/>
                </a:tc>
                <a:tc>
                  <a:txBody>
                    <a:bodyPr/>
                    <a:lstStyle/>
                    <a:p>
                      <a:pPr marL="189865" marR="177165" algn="ctr">
                        <a:lnSpc>
                          <a:spcPct val="115000"/>
                        </a:lnSpc>
                        <a:spcAft>
                          <a:spcPts val="0"/>
                        </a:spcAft>
                      </a:pPr>
                      <a:r>
                        <a:rPr lang="en-US" sz="1800" i="1" dirty="0">
                          <a:effectLst/>
                        </a:rPr>
                        <a:t>The</a:t>
                      </a:r>
                      <a:r>
                        <a:rPr lang="en-US" sz="1800" i="1" spc="-5" dirty="0">
                          <a:effectLst/>
                        </a:rPr>
                        <a:t> </a:t>
                      </a:r>
                      <a:r>
                        <a:rPr lang="en-US" sz="1800" i="1" dirty="0">
                          <a:effectLst/>
                        </a:rPr>
                        <a:t>Archers </a:t>
                      </a:r>
                      <a:r>
                        <a:rPr lang="en-US" sz="1200" b="0" u="sng" dirty="0">
                          <a:effectLst/>
                          <a:hlinkClick r:id="rId4"/>
                        </a:rPr>
                        <a:t>http://www.bbc.co.uk/programmes/b006qpgr</a:t>
                      </a:r>
                      <a:r>
                        <a:rPr lang="en-US" sz="1200" b="0" u="none" strike="noStrike" dirty="0">
                          <a:effectLst/>
                          <a:hlinkClick r:id="rId4"/>
                        </a:rPr>
                        <a:t> </a:t>
                      </a:r>
                      <a:endParaRPr lang="en-US" sz="1200" b="0" u="none" strike="noStrike" dirty="0" smtClean="0">
                        <a:effectLst/>
                      </a:endParaRPr>
                    </a:p>
                    <a:p>
                      <a:pPr marL="475615" marR="177165" indent="-285750" algn="l">
                        <a:lnSpc>
                          <a:spcPct val="115000"/>
                        </a:lnSpc>
                        <a:spcAft>
                          <a:spcPts val="0"/>
                        </a:spcAft>
                        <a:buFont typeface="Arial" panose="020B0604020202020204" pitchFamily="34" charset="0"/>
                        <a:buChar char="•"/>
                      </a:pPr>
                      <a:r>
                        <a:rPr lang="en-US" sz="1400" b="1" kern="1200" dirty="0" smtClean="0">
                          <a:solidFill>
                            <a:schemeClr val="lt1"/>
                          </a:solidFill>
                          <a:effectLst/>
                          <a:latin typeface="+mn-lt"/>
                          <a:ea typeface="+mn-ea"/>
                          <a:cs typeface="+mn-cs"/>
                        </a:rPr>
                        <a:t>one complete episode of </a:t>
                      </a:r>
                      <a:r>
                        <a:rPr lang="en-US" sz="1400" b="1" i="1" kern="1200" dirty="0" smtClean="0">
                          <a:solidFill>
                            <a:schemeClr val="lt1"/>
                          </a:solidFill>
                          <a:effectLst/>
                          <a:latin typeface="+mn-lt"/>
                          <a:ea typeface="+mn-ea"/>
                          <a:cs typeface="+mn-cs"/>
                        </a:rPr>
                        <a:t>The Archers </a:t>
                      </a:r>
                      <a:r>
                        <a:rPr lang="en-US" sz="1400" b="1" kern="1200" dirty="0" smtClean="0">
                          <a:solidFill>
                            <a:schemeClr val="lt1"/>
                          </a:solidFill>
                          <a:effectLst/>
                          <a:latin typeface="+mn-lt"/>
                          <a:ea typeface="+mn-ea"/>
                          <a:cs typeface="+mn-cs"/>
                        </a:rPr>
                        <a:t>and selected key pages from </a:t>
                      </a:r>
                      <a:r>
                        <a:rPr lang="en-US" sz="1400" b="1" i="1" kern="1200" dirty="0" smtClean="0">
                          <a:solidFill>
                            <a:schemeClr val="lt1"/>
                          </a:solidFill>
                          <a:effectLst/>
                          <a:latin typeface="+mn-lt"/>
                          <a:ea typeface="+mn-ea"/>
                          <a:cs typeface="+mn-cs"/>
                        </a:rPr>
                        <a:t>The Archers </a:t>
                      </a:r>
                      <a:r>
                        <a:rPr lang="en-US" sz="1400" b="1" kern="1200" dirty="0" smtClean="0">
                          <a:solidFill>
                            <a:schemeClr val="lt1"/>
                          </a:solidFill>
                          <a:effectLst/>
                          <a:latin typeface="+mn-lt"/>
                          <a:ea typeface="+mn-ea"/>
                          <a:cs typeface="+mn-cs"/>
                        </a:rPr>
                        <a:t>website</a:t>
                      </a:r>
                      <a:endParaRPr lang="en-GB" sz="1400" b="1" dirty="0">
                        <a:effectLst/>
                        <a:latin typeface="Calibri"/>
                        <a:ea typeface="Calibri"/>
                        <a:cs typeface="Times New Roman"/>
                      </a:endParaRPr>
                    </a:p>
                  </a:txBody>
                  <a:tcPr marL="0" marR="0" marT="0" marB="0"/>
                </a:tc>
              </a:tr>
              <a:tr h="581780">
                <a:tc>
                  <a:txBody>
                    <a:bodyPr/>
                    <a:lstStyle/>
                    <a:p>
                      <a:pPr marL="250825" marR="238125" algn="ctr">
                        <a:lnSpc>
                          <a:spcPct val="115000"/>
                        </a:lnSpc>
                        <a:spcAft>
                          <a:spcPts val="0"/>
                        </a:spcAft>
                      </a:pPr>
                      <a:r>
                        <a:rPr lang="en-GB" sz="2000" dirty="0" smtClean="0">
                          <a:effectLst/>
                          <a:latin typeface="Calibri"/>
                          <a:ea typeface="Calibri"/>
                          <a:cs typeface="Times New Roman"/>
                        </a:rPr>
                        <a:t>Film</a:t>
                      </a:r>
                      <a:endParaRPr lang="en-GB" sz="2000" dirty="0">
                        <a:effectLst/>
                        <a:latin typeface="Calibri"/>
                        <a:ea typeface="Calibri"/>
                        <a:cs typeface="Times New Roman"/>
                      </a:endParaRPr>
                    </a:p>
                  </a:txBody>
                  <a:tcPr marL="0" marR="0" marT="0" marB="0"/>
                </a:tc>
                <a:tc>
                  <a:txBody>
                    <a:bodyPr/>
                    <a:lstStyle/>
                    <a:p>
                      <a:pPr marL="189865" marR="177165" algn="ctr">
                        <a:lnSpc>
                          <a:spcPct val="115000"/>
                        </a:lnSpc>
                        <a:spcAft>
                          <a:spcPts val="0"/>
                        </a:spcAft>
                      </a:pPr>
                      <a:r>
                        <a:rPr lang="en-GB" sz="2000" dirty="0" smtClean="0">
                          <a:effectLst/>
                          <a:latin typeface="Calibri"/>
                          <a:ea typeface="Calibri"/>
                          <a:cs typeface="Times New Roman"/>
                        </a:rPr>
                        <a:t>Video Games</a:t>
                      </a:r>
                      <a:endParaRPr lang="en-GB" sz="2000" dirty="0">
                        <a:effectLst/>
                        <a:latin typeface="Calibri"/>
                        <a:ea typeface="Calibri"/>
                        <a:cs typeface="Times New Roman"/>
                      </a:endParaRPr>
                    </a:p>
                  </a:txBody>
                  <a:tcPr marL="0" marR="0" marT="0" marB="0"/>
                </a:tc>
              </a:tr>
              <a:tr h="675591">
                <a:tc>
                  <a:txBody>
                    <a:bodyPr/>
                    <a:lstStyle/>
                    <a:p>
                      <a:pPr marL="687705" marR="675005" algn="ctr">
                        <a:lnSpc>
                          <a:spcPct val="115000"/>
                        </a:lnSpc>
                        <a:spcAft>
                          <a:spcPts val="0"/>
                        </a:spcAft>
                      </a:pPr>
                      <a:r>
                        <a:rPr lang="en-US" sz="1800" i="1" dirty="0" err="1" smtClean="0">
                          <a:effectLst/>
                        </a:rPr>
                        <a:t>Spectre</a:t>
                      </a:r>
                      <a:r>
                        <a:rPr lang="en-US" sz="1800" dirty="0" smtClean="0">
                          <a:effectLst/>
                        </a:rPr>
                        <a:t>,</a:t>
                      </a:r>
                      <a:r>
                        <a:rPr lang="en-US" sz="1800" spc="-15" dirty="0" smtClean="0">
                          <a:effectLst/>
                        </a:rPr>
                        <a:t> </a:t>
                      </a:r>
                      <a:r>
                        <a:rPr lang="en-US" sz="1800" dirty="0" smtClean="0">
                          <a:effectLst/>
                        </a:rPr>
                        <a:t>12 (2015)</a:t>
                      </a:r>
                      <a:endParaRPr lang="en-GB" sz="1800" dirty="0" smtClean="0">
                        <a:effectLst/>
                      </a:endParaRPr>
                    </a:p>
                    <a:p>
                      <a:pPr marL="386715" marR="374015" algn="ctr">
                        <a:lnSpc>
                          <a:spcPct val="115000"/>
                        </a:lnSpc>
                        <a:spcAft>
                          <a:spcPts val="0"/>
                        </a:spcAft>
                      </a:pPr>
                      <a:r>
                        <a:rPr lang="en-US" sz="1200" b="1" u="sng" dirty="0" smtClean="0">
                          <a:effectLst/>
                          <a:hlinkClick r:id="rId5"/>
                        </a:rPr>
                        <a:t>http://www.007.com/spectre/</a:t>
                      </a:r>
                      <a:endParaRPr lang="en-US" sz="1200" b="1" u="sng" dirty="0" smtClean="0">
                        <a:effectLst/>
                      </a:endParaRPr>
                    </a:p>
                    <a:p>
                      <a:pPr marL="672465" marR="374015" indent="-285750" algn="l">
                        <a:lnSpc>
                          <a:spcPct val="115000"/>
                        </a:lnSpc>
                        <a:spcAft>
                          <a:spcPts val="0"/>
                        </a:spcAft>
                        <a:buFont typeface="Arial" panose="020B0604020202020204" pitchFamily="34" charset="0"/>
                        <a:buChar char="•"/>
                      </a:pPr>
                      <a:r>
                        <a:rPr lang="en-US" sz="1400" b="1" kern="1200" dirty="0" smtClean="0">
                          <a:solidFill>
                            <a:schemeClr val="lt1"/>
                          </a:solidFill>
                          <a:effectLst/>
                          <a:latin typeface="+mn-lt"/>
                          <a:ea typeface="+mn-ea"/>
                          <a:cs typeface="+mn-cs"/>
                        </a:rPr>
                        <a:t>media industries/ cross-media</a:t>
                      </a:r>
                      <a:r>
                        <a:rPr lang="en-US" sz="1400" b="1" kern="1200" baseline="0" dirty="0" smtClean="0">
                          <a:solidFill>
                            <a:schemeClr val="lt1"/>
                          </a:solidFill>
                          <a:effectLst/>
                          <a:latin typeface="+mn-lt"/>
                          <a:ea typeface="+mn-ea"/>
                          <a:cs typeface="+mn-cs"/>
                        </a:rPr>
                        <a:t> study only</a:t>
                      </a:r>
                      <a:endParaRPr lang="en-US" sz="1400" b="1" kern="1200" dirty="0" smtClean="0">
                        <a:solidFill>
                          <a:schemeClr val="lt1"/>
                        </a:solidFill>
                        <a:effectLst/>
                        <a:latin typeface="+mn-lt"/>
                        <a:ea typeface="+mn-ea"/>
                        <a:cs typeface="+mn-cs"/>
                      </a:endParaRPr>
                    </a:p>
                    <a:p>
                      <a:pPr marL="672465" marR="374015" indent="-285750" algn="l">
                        <a:lnSpc>
                          <a:spcPct val="115000"/>
                        </a:lnSpc>
                        <a:spcAft>
                          <a:spcPts val="0"/>
                        </a:spcAft>
                        <a:buFont typeface="Arial" panose="020B0604020202020204" pitchFamily="34" charset="0"/>
                        <a:buChar char="•"/>
                      </a:pPr>
                      <a:r>
                        <a:rPr lang="en-US" sz="1400" b="1" kern="1200" dirty="0" smtClean="0">
                          <a:solidFill>
                            <a:schemeClr val="lt1"/>
                          </a:solidFill>
                          <a:effectLst/>
                          <a:latin typeface="+mn-lt"/>
                          <a:ea typeface="+mn-ea"/>
                          <a:cs typeface="+mn-cs"/>
                        </a:rPr>
                        <a:t>selected key pages from the </a:t>
                      </a:r>
                      <a:r>
                        <a:rPr lang="en-US" sz="1400" b="1" i="1" kern="1200" dirty="0" err="1" smtClean="0">
                          <a:solidFill>
                            <a:schemeClr val="lt1"/>
                          </a:solidFill>
                          <a:effectLst/>
                          <a:latin typeface="+mn-lt"/>
                          <a:ea typeface="+mn-ea"/>
                          <a:cs typeface="+mn-cs"/>
                        </a:rPr>
                        <a:t>Spectre</a:t>
                      </a:r>
                      <a:r>
                        <a:rPr lang="en-US" sz="1400" b="1" i="1" kern="1200" dirty="0" smtClean="0">
                          <a:solidFill>
                            <a:schemeClr val="lt1"/>
                          </a:solidFill>
                          <a:effectLst/>
                          <a:latin typeface="+mn-lt"/>
                          <a:ea typeface="+mn-ea"/>
                          <a:cs typeface="+mn-cs"/>
                        </a:rPr>
                        <a:t> section of the Official James Bond 007 </a:t>
                      </a:r>
                      <a:r>
                        <a:rPr lang="en-US" sz="1400" b="1" kern="1200" dirty="0" smtClean="0">
                          <a:solidFill>
                            <a:schemeClr val="lt1"/>
                          </a:solidFill>
                          <a:effectLst/>
                          <a:latin typeface="+mn-lt"/>
                          <a:ea typeface="+mn-ea"/>
                          <a:cs typeface="+mn-cs"/>
                        </a:rPr>
                        <a:t>website</a:t>
                      </a:r>
                      <a:endParaRPr lang="en-GB" sz="1800" dirty="0">
                        <a:effectLst/>
                        <a:latin typeface="Calibri"/>
                        <a:ea typeface="Calibri"/>
                        <a:cs typeface="Times New Roman"/>
                      </a:endParaRPr>
                    </a:p>
                  </a:txBody>
                  <a:tcPr marL="0" marR="0" marT="0" marB="0"/>
                </a:tc>
                <a:tc>
                  <a:txBody>
                    <a:bodyPr/>
                    <a:lstStyle/>
                    <a:p>
                      <a:pPr marL="918210" marR="905510" algn="ctr">
                        <a:lnSpc>
                          <a:spcPct val="115000"/>
                        </a:lnSpc>
                        <a:spcAft>
                          <a:spcPts val="0"/>
                        </a:spcAft>
                      </a:pPr>
                      <a:r>
                        <a:rPr lang="en-US" sz="1800" i="1" dirty="0" err="1" smtClean="0">
                          <a:effectLst/>
                        </a:rPr>
                        <a:t>Pokemon</a:t>
                      </a:r>
                      <a:r>
                        <a:rPr lang="en-US" sz="1800" i="1" spc="-5" dirty="0" smtClean="0">
                          <a:effectLst/>
                        </a:rPr>
                        <a:t> </a:t>
                      </a:r>
                      <a:r>
                        <a:rPr lang="en-US" sz="1800" i="1" dirty="0" smtClean="0">
                          <a:effectLst/>
                        </a:rPr>
                        <a:t>Go</a:t>
                      </a:r>
                      <a:r>
                        <a:rPr lang="en-US" sz="1800" i="1" spc="-10" dirty="0" smtClean="0">
                          <a:effectLst/>
                        </a:rPr>
                        <a:t> (</a:t>
                      </a:r>
                      <a:r>
                        <a:rPr lang="en-US" sz="1800" dirty="0" smtClean="0">
                          <a:effectLst/>
                        </a:rPr>
                        <a:t>2016)</a:t>
                      </a:r>
                      <a:endParaRPr lang="en-GB" sz="1800" dirty="0" smtClean="0">
                        <a:effectLst/>
                      </a:endParaRPr>
                    </a:p>
                    <a:p>
                      <a:pPr marL="652145" marR="639445" algn="ctr">
                        <a:lnSpc>
                          <a:spcPct val="115000"/>
                        </a:lnSpc>
                        <a:spcAft>
                          <a:spcPts val="0"/>
                        </a:spcAft>
                      </a:pPr>
                      <a:r>
                        <a:rPr lang="en-US" sz="1200" b="0" u="sng" dirty="0" smtClean="0">
                          <a:effectLst/>
                          <a:hlinkClick r:id="rId6"/>
                        </a:rPr>
                        <a:t>http://www.pokemon.com/uk/</a:t>
                      </a:r>
                      <a:endParaRPr lang="en-GB" sz="1200" b="0" dirty="0" smtClean="0">
                        <a:effectLst/>
                        <a:latin typeface="+mn-lt"/>
                        <a:ea typeface="Calibri"/>
                        <a:cs typeface="Times New Roman"/>
                      </a:endParaRPr>
                    </a:p>
                    <a:p>
                      <a:pPr marL="475615" marR="177165" indent="-285750" algn="l">
                        <a:lnSpc>
                          <a:spcPct val="115000"/>
                        </a:lnSpc>
                        <a:spcAft>
                          <a:spcPts val="0"/>
                        </a:spcAft>
                        <a:buFont typeface="Arial" panose="020B0604020202020204" pitchFamily="34" charset="0"/>
                        <a:buChar char="•"/>
                      </a:pPr>
                      <a:r>
                        <a:rPr lang="en-US" sz="1400" b="1" u="none" kern="1200" dirty="0" smtClean="0">
                          <a:solidFill>
                            <a:schemeClr val="lt1"/>
                          </a:solidFill>
                          <a:effectLst/>
                          <a:latin typeface="+mn-lt"/>
                          <a:ea typeface="+mn-ea"/>
                          <a:cs typeface="+mn-cs"/>
                        </a:rPr>
                        <a:t>selected key pages from the </a:t>
                      </a:r>
                      <a:r>
                        <a:rPr lang="en-US" sz="1400" b="1" i="1" u="none" kern="1200" dirty="0" err="1" smtClean="0">
                          <a:solidFill>
                            <a:schemeClr val="lt1"/>
                          </a:solidFill>
                          <a:effectLst/>
                          <a:latin typeface="+mn-lt"/>
                          <a:ea typeface="+mn-ea"/>
                          <a:cs typeface="+mn-cs"/>
                        </a:rPr>
                        <a:t>Pokemon</a:t>
                      </a:r>
                      <a:r>
                        <a:rPr lang="en-US" sz="1400" b="1" i="1" u="none" kern="1200" dirty="0" smtClean="0">
                          <a:solidFill>
                            <a:schemeClr val="lt1"/>
                          </a:solidFill>
                          <a:effectLst/>
                          <a:latin typeface="+mn-lt"/>
                          <a:ea typeface="+mn-ea"/>
                          <a:cs typeface="+mn-cs"/>
                        </a:rPr>
                        <a:t> </a:t>
                      </a:r>
                      <a:r>
                        <a:rPr lang="en-US" sz="1400" b="1" u="none" kern="1200" dirty="0" smtClean="0">
                          <a:solidFill>
                            <a:schemeClr val="lt1"/>
                          </a:solidFill>
                          <a:effectLst/>
                          <a:latin typeface="+mn-lt"/>
                          <a:ea typeface="+mn-ea"/>
                          <a:cs typeface="+mn-cs"/>
                        </a:rPr>
                        <a:t>website </a:t>
                      </a:r>
                    </a:p>
                    <a:p>
                      <a:pPr marL="475615" marR="177165" indent="-285750" algn="l">
                        <a:lnSpc>
                          <a:spcPct val="115000"/>
                        </a:lnSpc>
                        <a:spcAft>
                          <a:spcPts val="0"/>
                        </a:spcAft>
                        <a:buFont typeface="Arial" panose="020B0604020202020204" pitchFamily="34" charset="0"/>
                        <a:buChar char="•"/>
                      </a:pPr>
                      <a:r>
                        <a:rPr lang="en-US" sz="1400" b="1" u="none" kern="1200" dirty="0" smtClean="0">
                          <a:solidFill>
                            <a:schemeClr val="lt1"/>
                          </a:solidFill>
                          <a:effectLst/>
                          <a:latin typeface="+mn-lt"/>
                          <a:ea typeface="+mn-ea"/>
                          <a:cs typeface="+mn-cs"/>
                        </a:rPr>
                        <a:t>extracts from the game may be considered to illustrate industry and audience issues</a:t>
                      </a:r>
                      <a:endParaRPr lang="en-GB" sz="1400" dirty="0">
                        <a:effectLst/>
                        <a:latin typeface="Calibri"/>
                        <a:ea typeface="Calibri"/>
                        <a:cs typeface="Times New Roman"/>
                      </a:endParaRPr>
                    </a:p>
                  </a:txBody>
                  <a:tcPr marL="0" marR="0" marT="0" marB="0"/>
                </a:tc>
              </a:tr>
            </a:tbl>
          </a:graphicData>
        </a:graphic>
      </p:graphicFrame>
      <p:sp>
        <p:nvSpPr>
          <p:cNvPr id="4" name="TextBox 3"/>
          <p:cNvSpPr txBox="1"/>
          <p:nvPr/>
        </p:nvSpPr>
        <p:spPr>
          <a:xfrm rot="10800000" flipV="1">
            <a:off x="368300" y="5058527"/>
            <a:ext cx="8365796"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err="1" smtClean="0"/>
              <a:t>Centres</a:t>
            </a:r>
            <a:r>
              <a:rPr lang="en-US" b="1" dirty="0" smtClean="0"/>
              <a:t> choose the specific examples of the set products </a:t>
            </a:r>
            <a:r>
              <a:rPr lang="en-US" dirty="0" smtClean="0"/>
              <a:t>to study.</a:t>
            </a:r>
          </a:p>
          <a:p>
            <a:pPr marL="285750" indent="-285750">
              <a:buFont typeface="Arial" panose="020B0604020202020204" pitchFamily="34" charset="0"/>
              <a:buChar char="•"/>
            </a:pPr>
            <a:r>
              <a:rPr lang="en-US" dirty="0" smtClean="0"/>
              <a:t> </a:t>
            </a:r>
          </a:p>
          <a:p>
            <a:pPr marL="285750" indent="-285750">
              <a:buFont typeface="Arial" panose="020B0604020202020204" pitchFamily="34" charset="0"/>
              <a:buChar char="•"/>
            </a:pPr>
            <a:r>
              <a:rPr lang="en-US" dirty="0" smtClean="0"/>
              <a:t>Focus on set </a:t>
            </a:r>
            <a:r>
              <a:rPr lang="en-US" dirty="0"/>
              <a:t>products as </a:t>
            </a:r>
            <a:r>
              <a:rPr lang="en-US" b="1" dirty="0"/>
              <a:t>examples of the related media industries and audiences</a:t>
            </a:r>
            <a:r>
              <a:rPr lang="en-US" dirty="0" smtClean="0"/>
              <a:t>.</a:t>
            </a:r>
          </a:p>
          <a:p>
            <a:endParaRPr lang="en-US" dirty="0"/>
          </a:p>
          <a:p>
            <a:pPr marL="285750" indent="-285750">
              <a:buFont typeface="Arial" panose="020B0604020202020204" pitchFamily="34" charset="0"/>
              <a:buChar char="•"/>
            </a:pPr>
            <a:r>
              <a:rPr lang="en-US" b="1" dirty="0" smtClean="0"/>
              <a:t>Analysis of textual features is not required </a:t>
            </a:r>
            <a:r>
              <a:rPr lang="en-US" dirty="0" smtClean="0"/>
              <a:t>in section B.</a:t>
            </a:r>
            <a:endParaRPr lang="en-GB" dirty="0"/>
          </a:p>
        </p:txBody>
      </p:sp>
    </p:spTree>
    <p:extLst>
      <p:ext uri="{BB962C8B-B14F-4D97-AF65-F5344CB8AC3E}">
        <p14:creationId xmlns:p14="http://schemas.microsoft.com/office/powerpoint/2010/main" val="925465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185060" y="81323"/>
            <a:ext cx="6780811" cy="653596"/>
          </a:xfrm>
        </p:spPr>
        <p:txBody>
          <a:bodyPr>
            <a:noAutofit/>
          </a:bodyPr>
          <a:lstStyle/>
          <a:p>
            <a:pPr algn="r"/>
            <a:r>
              <a:rPr lang="en-GB" sz="2400" b="1" dirty="0" smtClean="0">
                <a:solidFill>
                  <a:schemeClr val="bg1"/>
                </a:solidFill>
              </a:rPr>
              <a:t>Assessment of Component 1: </a:t>
            </a:r>
          </a:p>
          <a:p>
            <a:pPr algn="r"/>
            <a:endParaRPr lang="en-GB" sz="24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94517463"/>
              </p:ext>
            </p:extLst>
          </p:nvPr>
        </p:nvGraphicFramePr>
        <p:xfrm>
          <a:off x="213755" y="1080654"/>
          <a:ext cx="8752116" cy="5737839"/>
        </p:xfrm>
        <a:graphic>
          <a:graphicData uri="http://schemas.openxmlformats.org/drawingml/2006/table">
            <a:tbl>
              <a:tblPr firstRow="1" bandRow="1">
                <a:tableStyleId>{93296810-A885-4BE3-A3E7-6D5BEEA58F35}</a:tableStyleId>
              </a:tblPr>
              <a:tblGrid>
                <a:gridCol w="4421307"/>
                <a:gridCol w="4330809"/>
              </a:tblGrid>
              <a:tr h="956821">
                <a:tc>
                  <a:txBody>
                    <a:bodyPr/>
                    <a:lstStyle/>
                    <a:p>
                      <a:pPr algn="ctr"/>
                      <a:r>
                        <a:rPr lang="en-GB" sz="2000" dirty="0" smtClean="0"/>
                        <a:t>Section A</a:t>
                      </a:r>
                    </a:p>
                    <a:p>
                      <a:pPr algn="ctr"/>
                      <a:r>
                        <a:rPr lang="en-GB" sz="2000" dirty="0" smtClean="0"/>
                        <a:t>Exploring</a:t>
                      </a:r>
                      <a:r>
                        <a:rPr lang="en-GB" sz="2000" baseline="0" dirty="0" smtClean="0"/>
                        <a:t> Media Language and Representation (45 marks)</a:t>
                      </a:r>
                      <a:endParaRPr lang="en-GB" sz="2000" dirty="0"/>
                    </a:p>
                  </a:txBody>
                  <a:tcPr/>
                </a:tc>
                <a:tc>
                  <a:txBody>
                    <a:bodyPr/>
                    <a:lstStyle/>
                    <a:p>
                      <a:pPr algn="ctr"/>
                      <a:r>
                        <a:rPr lang="en-GB" sz="2000" dirty="0" smtClean="0"/>
                        <a:t>Section</a:t>
                      </a:r>
                      <a:r>
                        <a:rPr lang="en-GB" sz="2000" baseline="0" dirty="0" smtClean="0"/>
                        <a:t> B</a:t>
                      </a:r>
                    </a:p>
                    <a:p>
                      <a:pPr algn="ctr"/>
                      <a:r>
                        <a:rPr lang="en-GB" sz="2000" baseline="0" dirty="0" smtClean="0"/>
                        <a:t>Exploring Media Industries and Audiences (35 marks)</a:t>
                      </a:r>
                      <a:endParaRPr lang="en-GB" sz="2000" dirty="0"/>
                    </a:p>
                  </a:txBody>
                  <a:tcPr/>
                </a:tc>
              </a:tr>
              <a:tr h="1246766">
                <a:tc>
                  <a:txBody>
                    <a:bodyPr/>
                    <a:lstStyle/>
                    <a:p>
                      <a:pPr algn="ctr"/>
                      <a:endParaRPr lang="en-GB" sz="1600" u="none" strike="noStrike" kern="1200" baseline="0" dirty="0" smtClean="0"/>
                    </a:p>
                    <a:p>
                      <a:pPr marL="285750" indent="-285750" algn="l">
                        <a:buFont typeface="Arial" panose="020B0604020202020204" pitchFamily="34" charset="0"/>
                        <a:buChar char="•"/>
                      </a:pPr>
                      <a:r>
                        <a:rPr lang="en-GB" sz="1600" u="none" strike="noStrike" kern="1200" baseline="0" dirty="0" smtClean="0"/>
                        <a:t>Two forms assessed</a:t>
                      </a:r>
                    </a:p>
                    <a:p>
                      <a:pPr marL="285750" indent="-285750" algn="l">
                        <a:buFont typeface="Arial" panose="020B0604020202020204" pitchFamily="34" charset="0"/>
                        <a:buChar char="•"/>
                      </a:pPr>
                      <a:r>
                        <a:rPr lang="en-GB" sz="1600" u="none" strike="noStrike" kern="1200" baseline="0" dirty="0" smtClean="0"/>
                        <a:t>Analysis of set products</a:t>
                      </a:r>
                    </a:p>
                    <a:p>
                      <a:pPr marL="285750" indent="-285750" algn="l">
                        <a:buFont typeface="Arial" panose="020B0604020202020204" pitchFamily="34" charset="0"/>
                        <a:buChar char="•"/>
                      </a:pPr>
                      <a:r>
                        <a:rPr lang="en-GB" sz="1600" u="none" strike="noStrike" kern="1200" baseline="0" dirty="0" smtClean="0"/>
                        <a:t>Analysis of unseen resource material</a:t>
                      </a:r>
                    </a:p>
                    <a:p>
                      <a:pPr algn="ctr"/>
                      <a:endParaRPr lang="en-GB" sz="1600" dirty="0"/>
                    </a:p>
                  </a:txBody>
                  <a:tcPr anchor="ctr"/>
                </a:tc>
                <a:tc>
                  <a:txBody>
                    <a:bodyPr/>
                    <a:lstStyle/>
                    <a:p>
                      <a:pPr marL="285750" indent="-285750" algn="l">
                        <a:buFont typeface="Arial" panose="020B0604020202020204" pitchFamily="34" charset="0"/>
                        <a:buChar char="•"/>
                      </a:pPr>
                      <a:r>
                        <a:rPr lang="en-US" sz="1600" kern="1200" dirty="0" smtClean="0">
                          <a:solidFill>
                            <a:schemeClr val="dk1"/>
                          </a:solidFill>
                          <a:effectLst/>
                          <a:latin typeface="+mn-lt"/>
                          <a:ea typeface="+mn-ea"/>
                          <a:cs typeface="+mn-cs"/>
                        </a:rPr>
                        <a:t>Knowledge and understanding of media industries and audiences  in relation to </a:t>
                      </a:r>
                      <a:r>
                        <a:rPr lang="en-US" sz="1600" b="1" kern="1200" dirty="0" smtClean="0">
                          <a:solidFill>
                            <a:schemeClr val="dk1"/>
                          </a:solidFill>
                          <a:effectLst/>
                          <a:latin typeface="+mn-lt"/>
                          <a:ea typeface="+mn-ea"/>
                          <a:cs typeface="+mn-cs"/>
                        </a:rPr>
                        <a:t>any of the four </a:t>
                      </a:r>
                      <a:r>
                        <a:rPr lang="en-US" sz="1600" kern="1200" dirty="0" smtClean="0">
                          <a:solidFill>
                            <a:schemeClr val="dk1"/>
                          </a:solidFill>
                          <a:effectLst/>
                          <a:latin typeface="+mn-lt"/>
                          <a:ea typeface="+mn-ea"/>
                          <a:cs typeface="+mn-cs"/>
                        </a:rPr>
                        <a:t>forms studied </a:t>
                      </a:r>
                      <a:endParaRPr lang="en-GB" sz="1600" dirty="0"/>
                    </a:p>
                  </a:txBody>
                  <a:tcPr anchor="ctr"/>
                </a:tc>
              </a:tr>
              <a:tr h="3421359">
                <a:tc>
                  <a:txBody>
                    <a:bodyPr/>
                    <a:lstStyle/>
                    <a:p>
                      <a:r>
                        <a:rPr lang="en-US" sz="1800" b="1" kern="1200" dirty="0" smtClean="0">
                          <a:solidFill>
                            <a:schemeClr val="dk1"/>
                          </a:solidFill>
                          <a:effectLst/>
                          <a:latin typeface="+mn-lt"/>
                          <a:ea typeface="+mn-ea"/>
                          <a:cs typeface="+mn-cs"/>
                        </a:rPr>
                        <a:t>Question 1:</a:t>
                      </a:r>
                      <a:r>
                        <a:rPr lang="en-US" sz="1800" kern="1200" dirty="0" smtClean="0">
                          <a:solidFill>
                            <a:schemeClr val="dk1"/>
                          </a:solidFill>
                          <a:effectLst/>
                          <a:latin typeface="+mn-lt"/>
                          <a:ea typeface="+mn-ea"/>
                          <a:cs typeface="+mn-cs"/>
                        </a:rPr>
                        <a:t> M</a:t>
                      </a:r>
                      <a:r>
                        <a:rPr lang="en-US" sz="1800" b="1" kern="1200" dirty="0" smtClean="0">
                          <a:solidFill>
                            <a:schemeClr val="dk1"/>
                          </a:solidFill>
                          <a:effectLst/>
                          <a:latin typeface="+mn-lt"/>
                          <a:ea typeface="+mn-ea"/>
                          <a:cs typeface="+mn-cs"/>
                        </a:rPr>
                        <a:t>edia</a:t>
                      </a:r>
                      <a:r>
                        <a:rPr lang="en-US" sz="1800" b="1" kern="1200" baseline="0" dirty="0" smtClean="0">
                          <a:solidFill>
                            <a:schemeClr val="dk1"/>
                          </a:solidFill>
                          <a:effectLst/>
                          <a:latin typeface="+mn-lt"/>
                          <a:ea typeface="+mn-ea"/>
                          <a:cs typeface="+mn-cs"/>
                        </a:rPr>
                        <a:t> Language</a:t>
                      </a:r>
                      <a:endParaRPr lang="en-US" sz="1800" b="1"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en-US" sz="1800" b="0" kern="1200" dirty="0" smtClean="0">
                          <a:solidFill>
                            <a:schemeClr val="dk1"/>
                          </a:solidFill>
                          <a:effectLst/>
                          <a:latin typeface="+mn-lt"/>
                          <a:ea typeface="+mn-ea"/>
                          <a:cs typeface="+mn-cs"/>
                        </a:rPr>
                        <a:t>A</a:t>
                      </a:r>
                      <a:r>
                        <a:rPr lang="en-US" sz="1800" kern="1200" dirty="0" smtClean="0">
                          <a:solidFill>
                            <a:schemeClr val="dk1"/>
                          </a:solidFill>
                          <a:effectLst/>
                          <a:latin typeface="+mn-lt"/>
                          <a:ea typeface="+mn-ea"/>
                          <a:cs typeface="+mn-cs"/>
                        </a:rPr>
                        <a:t>nalysis of </a:t>
                      </a:r>
                      <a:r>
                        <a:rPr lang="en-US" sz="1800" b="1" kern="1200" dirty="0" smtClean="0">
                          <a:solidFill>
                            <a:schemeClr val="dk1"/>
                          </a:solidFill>
                          <a:effectLst/>
                          <a:latin typeface="+mn-lt"/>
                          <a:ea typeface="+mn-ea"/>
                          <a:cs typeface="+mn-cs"/>
                        </a:rPr>
                        <a:t>one </a:t>
                      </a:r>
                      <a:r>
                        <a:rPr lang="en-US" sz="1800" kern="1200" dirty="0" smtClean="0">
                          <a:solidFill>
                            <a:schemeClr val="dk1"/>
                          </a:solidFill>
                          <a:effectLst/>
                          <a:latin typeface="+mn-lt"/>
                          <a:ea typeface="+mn-ea"/>
                          <a:cs typeface="+mn-cs"/>
                        </a:rPr>
                        <a:t>of the set products.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Possible reference to relevant contexts.</a:t>
                      </a:r>
                    </a:p>
                    <a:p>
                      <a:pPr marL="285750" indent="-285750">
                        <a:buFont typeface="Arial" panose="020B0604020202020204" pitchFamily="34" charset="0"/>
                        <a:buChar char="•"/>
                      </a:pPr>
                      <a:endParaRPr lang="en-GB" sz="1800"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Question 2: Context and</a:t>
                      </a:r>
                      <a:r>
                        <a:rPr lang="en-US" sz="1800" kern="1200" dirty="0" smtClean="0">
                          <a:solidFill>
                            <a:schemeClr val="dk1"/>
                          </a:solidFill>
                          <a:effectLst/>
                          <a:latin typeface="+mn-lt"/>
                          <a:ea typeface="+mn-ea"/>
                          <a:cs typeface="+mn-cs"/>
                        </a:rPr>
                        <a:t> </a:t>
                      </a:r>
                      <a:r>
                        <a:rPr lang="en-US" sz="1800" b="1" kern="1200" dirty="0" smtClean="0">
                          <a:solidFill>
                            <a:schemeClr val="dk1"/>
                          </a:solidFill>
                          <a:effectLst/>
                          <a:latin typeface="+mn-lt"/>
                          <a:ea typeface="+mn-ea"/>
                          <a:cs typeface="+mn-cs"/>
                        </a:rPr>
                        <a:t>Representation </a:t>
                      </a:r>
                      <a:endParaRPr lang="en-US" sz="180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Different media form from question one.</a:t>
                      </a:r>
                      <a:endParaRPr lang="en-GB"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 Knowledge and understanding of context  in relation to </a:t>
                      </a:r>
                      <a:r>
                        <a:rPr lang="en-US" sz="1800" b="1" kern="1200" dirty="0" smtClean="0">
                          <a:solidFill>
                            <a:schemeClr val="dk1"/>
                          </a:solidFill>
                          <a:effectLst/>
                          <a:latin typeface="+mn-lt"/>
                          <a:ea typeface="+mn-ea"/>
                          <a:cs typeface="+mn-cs"/>
                        </a:rPr>
                        <a:t>one </a:t>
                      </a:r>
                      <a:r>
                        <a:rPr lang="en-US" sz="1800" kern="1200" dirty="0" smtClean="0">
                          <a:solidFill>
                            <a:schemeClr val="dk1"/>
                          </a:solidFill>
                          <a:effectLst/>
                          <a:latin typeface="+mn-lt"/>
                          <a:ea typeface="+mn-ea"/>
                          <a:cs typeface="+mn-cs"/>
                        </a:rPr>
                        <a:t>set product.</a:t>
                      </a:r>
                      <a:endParaRPr lang="en-GB"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Comparison of unseen resource with a set</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product in the same media form.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Extended response</a:t>
                      </a:r>
                      <a:r>
                        <a:rPr lang="en-US" sz="1800" kern="1200" baseline="0" dirty="0" smtClean="0">
                          <a:solidFill>
                            <a:schemeClr val="dk1"/>
                          </a:solidFill>
                          <a:effectLst/>
                          <a:latin typeface="+mn-lt"/>
                          <a:ea typeface="+mn-ea"/>
                          <a:cs typeface="+mn-cs"/>
                        </a:rPr>
                        <a:t> question.</a:t>
                      </a:r>
                      <a:endParaRPr lang="en-GB" sz="1800" kern="1200" dirty="0" smtClean="0">
                        <a:solidFill>
                          <a:schemeClr val="dk1"/>
                        </a:solidFill>
                        <a:effectLst/>
                        <a:latin typeface="+mn-lt"/>
                        <a:ea typeface="+mn-ea"/>
                        <a:cs typeface="+mn-cs"/>
                      </a:endParaRPr>
                    </a:p>
                    <a:p>
                      <a:pPr algn="ctr"/>
                      <a:endParaRPr lang="en-GB" sz="1600" u="none" strike="noStrike" kern="1200" baseline="0" dirty="0" smtClean="0"/>
                    </a:p>
                  </a:txBody>
                  <a:tcPr anchor="ctr"/>
                </a:tc>
                <a:tc>
                  <a:txBody>
                    <a:bodyPr/>
                    <a:lstStyle/>
                    <a:p>
                      <a:r>
                        <a:rPr lang="en-US" sz="1800" b="1" kern="1200" dirty="0" smtClean="0">
                          <a:solidFill>
                            <a:schemeClr val="dk1"/>
                          </a:solidFill>
                          <a:effectLst/>
                          <a:latin typeface="+mn-lt"/>
                          <a:ea typeface="+mn-ea"/>
                          <a:cs typeface="+mn-cs"/>
                        </a:rPr>
                        <a:t>Question 3</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Stepped question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Knowledge and understanding of media </a:t>
                      </a:r>
                      <a:r>
                        <a:rPr lang="en-US" sz="1800" b="1" i="0" kern="1200" dirty="0" smtClean="0">
                          <a:solidFill>
                            <a:schemeClr val="dk1"/>
                          </a:solidFill>
                          <a:effectLst/>
                          <a:latin typeface="+mn-lt"/>
                          <a:ea typeface="+mn-ea"/>
                          <a:cs typeface="+mn-cs"/>
                        </a:rPr>
                        <a:t>industries</a:t>
                      </a:r>
                      <a:r>
                        <a:rPr lang="en-US" sz="1800" kern="1200" dirty="0" smtClean="0">
                          <a:solidFill>
                            <a:schemeClr val="dk1"/>
                          </a:solidFill>
                          <a:effectLst/>
                          <a:latin typeface="+mn-lt"/>
                          <a:ea typeface="+mn-ea"/>
                          <a:cs typeface="+mn-cs"/>
                        </a:rPr>
                        <a:t> in relation to one form studied.</a:t>
                      </a:r>
                      <a:endParaRPr lang="en-GB" sz="1800" kern="1200" dirty="0" smtClean="0">
                        <a:solidFill>
                          <a:schemeClr val="dk1"/>
                        </a:solidFill>
                        <a:effectLst/>
                        <a:latin typeface="+mn-lt"/>
                        <a:ea typeface="+mn-ea"/>
                        <a:cs typeface="+mn-cs"/>
                      </a:endParaRPr>
                    </a:p>
                    <a:p>
                      <a:endParaRPr lang="en-US" sz="1800" b="1"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Question 4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Stepped question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Knowledge and understanding of </a:t>
                      </a:r>
                      <a:r>
                        <a:rPr lang="en-US" sz="1800" b="1" i="0" kern="1200" dirty="0" smtClean="0">
                          <a:solidFill>
                            <a:schemeClr val="dk1"/>
                          </a:solidFill>
                          <a:effectLst/>
                          <a:latin typeface="+mn-lt"/>
                          <a:ea typeface="+mn-ea"/>
                          <a:cs typeface="+mn-cs"/>
                        </a:rPr>
                        <a:t>audiences</a:t>
                      </a:r>
                      <a:r>
                        <a:rPr lang="en-US" sz="1800" kern="1200" dirty="0" smtClean="0">
                          <a:solidFill>
                            <a:schemeClr val="dk1"/>
                          </a:solidFill>
                          <a:effectLst/>
                          <a:latin typeface="+mn-lt"/>
                          <a:ea typeface="+mn-ea"/>
                          <a:cs typeface="+mn-cs"/>
                        </a:rPr>
                        <a:t> in relation to a different media form.</a:t>
                      </a:r>
                      <a:endParaRPr lang="en-GB" sz="1600" b="0" baseline="0" dirty="0" smtClean="0"/>
                    </a:p>
                    <a:p>
                      <a:pPr algn="ctr"/>
                      <a:endParaRPr lang="en-GB" sz="1600" b="0" dirty="0"/>
                    </a:p>
                  </a:txBody>
                  <a:tcPr anchor="ctr"/>
                </a:tc>
              </a:tr>
            </a:tbl>
          </a:graphicData>
        </a:graphic>
      </p:graphicFrame>
    </p:spTree>
    <p:extLst>
      <p:ext uri="{BB962C8B-B14F-4D97-AF65-F5344CB8AC3E}">
        <p14:creationId xmlns:p14="http://schemas.microsoft.com/office/powerpoint/2010/main" val="1917579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185226" y="47050"/>
            <a:ext cx="6875648" cy="867352"/>
          </a:xfrm>
        </p:spPr>
        <p:txBody>
          <a:bodyPr>
            <a:noAutofit/>
          </a:bodyPr>
          <a:lstStyle/>
          <a:p>
            <a:pPr algn="r"/>
            <a:r>
              <a:rPr lang="en-GB" sz="2400" dirty="0" smtClean="0">
                <a:solidFill>
                  <a:schemeClr val="bg1"/>
                </a:solidFill>
              </a:rPr>
              <a:t>Component 2: </a:t>
            </a:r>
          </a:p>
          <a:p>
            <a:pPr algn="r"/>
            <a:r>
              <a:rPr lang="en-GB" sz="2400" dirty="0" smtClean="0">
                <a:solidFill>
                  <a:schemeClr val="bg1"/>
                </a:solidFill>
              </a:rPr>
              <a:t>Understanding Media Forms and Products</a:t>
            </a:r>
            <a:endParaRPr lang="en-GB" sz="2400" dirty="0">
              <a:solidFill>
                <a:schemeClr val="bg1"/>
              </a:solidFill>
            </a:endParaRPr>
          </a:p>
        </p:txBody>
      </p:sp>
      <p:sp>
        <p:nvSpPr>
          <p:cNvPr id="5" name="TextBox 4"/>
          <p:cNvSpPr txBox="1"/>
          <p:nvPr/>
        </p:nvSpPr>
        <p:spPr>
          <a:xfrm>
            <a:off x="237507" y="1033156"/>
            <a:ext cx="8645236" cy="5486117"/>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t>Deepens knowledge </a:t>
            </a:r>
            <a:r>
              <a:rPr lang="en-GB" sz="2000" dirty="0"/>
              <a:t>and understanding of </a:t>
            </a:r>
            <a:r>
              <a:rPr lang="en-GB" sz="2000" b="1" dirty="0"/>
              <a:t>media </a:t>
            </a:r>
            <a:r>
              <a:rPr lang="en-GB" sz="2000" b="1" dirty="0" smtClean="0"/>
              <a:t>language, representation</a:t>
            </a:r>
            <a:r>
              <a:rPr lang="en-GB" sz="2000" b="1" dirty="0"/>
              <a:t>, media industries </a:t>
            </a:r>
            <a:r>
              <a:rPr lang="en-GB" sz="2000" dirty="0"/>
              <a:t>and </a:t>
            </a:r>
            <a:r>
              <a:rPr lang="en-GB" sz="2000" b="1" dirty="0" smtClean="0"/>
              <a:t>audiences.</a:t>
            </a:r>
            <a:endParaRPr lang="en-GB" sz="2000" b="1" dirty="0"/>
          </a:p>
          <a:p>
            <a:pPr marL="285750" indent="-285750">
              <a:buFont typeface="Arial" panose="020B0604020202020204" pitchFamily="34" charset="0"/>
              <a:buChar char="•"/>
            </a:pPr>
            <a:endParaRPr lang="en-GB" sz="2000" b="1" dirty="0"/>
          </a:p>
          <a:p>
            <a:pPr marL="285750" indent="-285750">
              <a:buFont typeface="Arial" panose="020B0604020202020204" pitchFamily="34" charset="0"/>
              <a:buChar char="•"/>
            </a:pPr>
            <a:r>
              <a:rPr lang="en-GB" sz="2000" dirty="0" smtClean="0"/>
              <a:t>Explores topics through</a:t>
            </a:r>
            <a:r>
              <a:rPr lang="en-GB" sz="2000" b="1" dirty="0" smtClean="0"/>
              <a:t> </a:t>
            </a:r>
            <a:r>
              <a:rPr lang="en-GB" sz="2000" dirty="0" smtClean="0"/>
              <a:t>in-depth</a:t>
            </a:r>
            <a:r>
              <a:rPr lang="en-GB" sz="2000" b="1" dirty="0" smtClean="0"/>
              <a:t> analysis </a:t>
            </a:r>
            <a:r>
              <a:rPr lang="en-GB" sz="2000" dirty="0" smtClean="0"/>
              <a:t>of set products.</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Develops </a:t>
            </a:r>
            <a:r>
              <a:rPr lang="en-GB" sz="2000" dirty="0"/>
              <a:t>knowledge and understanding of how relevant </a:t>
            </a:r>
            <a:r>
              <a:rPr lang="en-GB" sz="2000" b="1" dirty="0"/>
              <a:t>social, cultural, political and historical </a:t>
            </a:r>
            <a:r>
              <a:rPr lang="en-GB" sz="2000" b="1" dirty="0" smtClean="0"/>
              <a:t>contexts</a:t>
            </a:r>
            <a:r>
              <a:rPr lang="en-GB" sz="2000" dirty="0" smtClean="0"/>
              <a:t> </a:t>
            </a:r>
            <a:r>
              <a:rPr lang="en-GB" sz="2000" dirty="0"/>
              <a:t>influence media </a:t>
            </a:r>
            <a:r>
              <a:rPr lang="en-GB" sz="2000" dirty="0" smtClean="0"/>
              <a:t>products. </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Learners continue </a:t>
            </a:r>
            <a:r>
              <a:rPr lang="en-GB" sz="2000" dirty="0"/>
              <a:t>to develop </a:t>
            </a:r>
            <a:r>
              <a:rPr lang="en-GB" sz="2000" dirty="0" smtClean="0"/>
              <a:t>the </a:t>
            </a:r>
            <a:r>
              <a:rPr lang="en-GB" sz="2000" dirty="0"/>
              <a:t>ability to use relevant </a:t>
            </a:r>
            <a:r>
              <a:rPr lang="en-GB" sz="2000" b="1" dirty="0"/>
              <a:t>theories</a:t>
            </a:r>
            <a:r>
              <a:rPr lang="en-GB" sz="2000" dirty="0"/>
              <a:t> or theoretical perspectives and relevant subject-specific </a:t>
            </a:r>
            <a:r>
              <a:rPr lang="en-GB" sz="2000" b="1" dirty="0" smtClean="0"/>
              <a:t>terminology.</a:t>
            </a:r>
          </a:p>
          <a:p>
            <a:endParaRPr lang="en-GB" sz="2000" b="1" dirty="0" smtClean="0"/>
          </a:p>
          <a:p>
            <a:r>
              <a:rPr lang="en-GB" sz="2000" b="1" dirty="0" smtClean="0"/>
              <a:t>Topics (both topics must be studied):</a:t>
            </a:r>
          </a:p>
          <a:p>
            <a:endParaRPr lang="en-GB" sz="1050" b="1" dirty="0" smtClean="0"/>
          </a:p>
          <a:p>
            <a:pPr marL="285750" indent="-285750">
              <a:buFont typeface="Arial" panose="020B0604020202020204" pitchFamily="34" charset="0"/>
              <a:buChar char="•"/>
            </a:pPr>
            <a:r>
              <a:rPr lang="pt-BR" sz="2000" dirty="0" smtClean="0"/>
              <a:t>Television </a:t>
            </a:r>
            <a:r>
              <a:rPr lang="pt-BR" sz="2000" dirty="0"/>
              <a:t>Genres: Crime Drama or </a:t>
            </a:r>
            <a:r>
              <a:rPr lang="pt-BR" sz="2000" dirty="0" smtClean="0"/>
              <a:t>Sitcom</a:t>
            </a:r>
          </a:p>
          <a:p>
            <a:pPr marL="285750" indent="-285750">
              <a:buFont typeface="Arial" panose="020B0604020202020204" pitchFamily="34" charset="0"/>
              <a:buChar char="•"/>
            </a:pPr>
            <a:r>
              <a:rPr lang="en-GB" sz="2000" dirty="0" smtClean="0"/>
              <a:t>Music cross-media study</a:t>
            </a:r>
            <a:endParaRPr lang="en-GB" sz="2000" i="1" dirty="0" smtClean="0"/>
          </a:p>
          <a:p>
            <a:pPr marL="285750" indent="-285750">
              <a:buFont typeface="Arial" panose="020B0604020202020204" pitchFamily="34" charset="0"/>
              <a:buChar char="•"/>
            </a:pPr>
            <a:endParaRPr lang="en-GB" sz="2000" i="1" dirty="0"/>
          </a:p>
          <a:p>
            <a:pPr marL="285750" indent="-285750">
              <a:buFont typeface="Arial" panose="020B0604020202020204" pitchFamily="34" charset="0"/>
              <a:buChar char="•"/>
            </a:pPr>
            <a:r>
              <a:rPr lang="en-GB" sz="2000" dirty="0" smtClean="0"/>
              <a:t>Innovative and culturally relevant products set by WJEC, with both a contemporary and historical focus, including online and social media platforms.</a:t>
            </a:r>
            <a:endParaRPr lang="en-GB" sz="2000" dirty="0"/>
          </a:p>
        </p:txBody>
      </p:sp>
    </p:spTree>
    <p:extLst>
      <p:ext uri="{BB962C8B-B14F-4D97-AF65-F5344CB8AC3E}">
        <p14:creationId xmlns:p14="http://schemas.microsoft.com/office/powerpoint/2010/main" val="1614605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07095" y="224726"/>
            <a:ext cx="6994402" cy="665472"/>
          </a:xfrm>
        </p:spPr>
        <p:txBody>
          <a:bodyPr>
            <a:normAutofit/>
          </a:bodyPr>
          <a:lstStyle/>
          <a:p>
            <a:pPr algn="r"/>
            <a:r>
              <a:rPr lang="en-GB" sz="2400" dirty="0" smtClean="0">
                <a:solidFill>
                  <a:schemeClr val="bg1"/>
                </a:solidFill>
              </a:rPr>
              <a:t>Component 2: Television Set Products</a:t>
            </a:r>
            <a:endParaRPr lang="en-GB" sz="24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14560473"/>
              </p:ext>
            </p:extLst>
          </p:nvPr>
        </p:nvGraphicFramePr>
        <p:xfrm>
          <a:off x="414303" y="1130809"/>
          <a:ext cx="8351017" cy="3895503"/>
        </p:xfrm>
        <a:graphic>
          <a:graphicData uri="http://schemas.openxmlformats.org/drawingml/2006/table">
            <a:tbl>
              <a:tblPr firstRow="1" bandRow="1">
                <a:tableStyleId>{93296810-A885-4BE3-A3E7-6D5BEEA58F35}</a:tableStyleId>
              </a:tblPr>
              <a:tblGrid>
                <a:gridCol w="2060871"/>
                <a:gridCol w="2922294"/>
                <a:gridCol w="3367852"/>
              </a:tblGrid>
              <a:tr h="558141">
                <a:tc>
                  <a:txBody>
                    <a:bodyPr/>
                    <a:lstStyle/>
                    <a:p>
                      <a:pPr algn="ctr"/>
                      <a:r>
                        <a:rPr lang="en-GB" sz="2000" dirty="0" smtClean="0"/>
                        <a:t>Topic</a:t>
                      </a:r>
                      <a:endParaRPr lang="en-GB" sz="2000" dirty="0"/>
                    </a:p>
                  </a:txBody>
                  <a:tcPr/>
                </a:tc>
                <a:tc gridSpan="2">
                  <a:txBody>
                    <a:bodyPr/>
                    <a:lstStyle/>
                    <a:p>
                      <a:pPr algn="ctr"/>
                      <a:r>
                        <a:rPr lang="en-GB" sz="2000" dirty="0" smtClean="0"/>
                        <a:t>Television</a:t>
                      </a:r>
                      <a:endParaRPr lang="en-GB" sz="2000" dirty="0"/>
                    </a:p>
                  </a:txBody>
                  <a:tcPr/>
                </a:tc>
                <a:tc hMerge="1">
                  <a:txBody>
                    <a:bodyPr/>
                    <a:lstStyle/>
                    <a:p>
                      <a:endParaRPr lang="en-GB" dirty="0"/>
                    </a:p>
                  </a:txBody>
                  <a:tcPr/>
                </a:tc>
              </a:tr>
              <a:tr h="807522">
                <a:tc>
                  <a:txBody>
                    <a:bodyPr/>
                    <a:lstStyle/>
                    <a:p>
                      <a:r>
                        <a:rPr lang="en-GB" sz="2000" b="1" dirty="0" smtClean="0"/>
                        <a:t>Options</a:t>
                      </a:r>
                    </a:p>
                  </a:txBody>
                  <a:tcPr/>
                </a:tc>
                <a:tc>
                  <a:txBody>
                    <a:bodyPr/>
                    <a:lstStyle/>
                    <a:p>
                      <a:r>
                        <a:rPr lang="en-GB" sz="2000" b="1" baseline="0" dirty="0" smtClean="0"/>
                        <a:t>1. Crime Drama</a:t>
                      </a:r>
                      <a:endParaRPr lang="en-GB" sz="2000" b="1" dirty="0"/>
                    </a:p>
                  </a:txBody>
                  <a:tcPr/>
                </a:tc>
                <a:tc>
                  <a:txBody>
                    <a:bodyPr/>
                    <a:lstStyle/>
                    <a:p>
                      <a:r>
                        <a:rPr lang="en-GB" sz="2000" b="1" u="none" dirty="0" smtClean="0"/>
                        <a:t>2.</a:t>
                      </a:r>
                      <a:r>
                        <a:rPr lang="en-GB" sz="2000" b="1" u="none" baseline="0" dirty="0" smtClean="0"/>
                        <a:t> </a:t>
                      </a:r>
                      <a:r>
                        <a:rPr lang="en-GB" sz="2000" b="1" dirty="0" smtClean="0"/>
                        <a:t>Sitcom</a:t>
                      </a:r>
                      <a:endParaRPr lang="en-GB" sz="2000" b="1" dirty="0"/>
                    </a:p>
                  </a:txBody>
                  <a:tcPr/>
                </a:tc>
              </a:tr>
              <a:tr h="945435">
                <a:tc>
                  <a:txBody>
                    <a:bodyPr/>
                    <a:lstStyle/>
                    <a:p>
                      <a:endParaRPr lang="en-GB" sz="1600" b="0" i="0" u="none" strike="noStrike" kern="1200" baseline="0" dirty="0" smtClean="0">
                        <a:solidFill>
                          <a:schemeClr val="dk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600" b="1" i="0" u="none" strike="noStrike" kern="1200" baseline="0" dirty="0" smtClean="0">
                          <a:solidFill>
                            <a:schemeClr val="dk1"/>
                          </a:solidFill>
                          <a:latin typeface="+mn-lt"/>
                          <a:ea typeface="+mn-ea"/>
                          <a:cs typeface="+mn-cs"/>
                        </a:rPr>
                        <a:t>Set products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b="0" i="0" u="none" strike="noStrike" kern="1200" baseline="0" dirty="0" smtClean="0">
                        <a:solidFill>
                          <a:schemeClr val="dk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smtClean="0"/>
                        <a:t>Centres select </a:t>
                      </a:r>
                      <a:r>
                        <a:rPr lang="en-GB" sz="1600" b="1" dirty="0" smtClean="0"/>
                        <a:t>either </a:t>
                      </a:r>
                      <a:r>
                        <a:rPr lang="en-GB" sz="1600" dirty="0" smtClean="0"/>
                        <a:t>Crime</a:t>
                      </a:r>
                      <a:r>
                        <a:rPr lang="en-GB" sz="1600" b="1" dirty="0" smtClean="0"/>
                        <a:t> </a:t>
                      </a:r>
                      <a:r>
                        <a:rPr lang="en-GB" sz="1600" dirty="0" smtClean="0"/>
                        <a:t>Drama</a:t>
                      </a:r>
                      <a:r>
                        <a:rPr lang="en-GB" sz="1600" b="1" dirty="0" smtClean="0"/>
                        <a:t> or </a:t>
                      </a:r>
                      <a:r>
                        <a:rPr lang="en-GB" sz="1600" dirty="0" smtClean="0"/>
                        <a:t>Sitcom option</a:t>
                      </a:r>
                    </a:p>
                    <a:p>
                      <a:endParaRPr lang="en-GB" sz="1600" b="0" i="0" u="none" strike="noStrike" kern="1200" baseline="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i="1" u="none" strike="noStrike" kern="1200" baseline="0" dirty="0" smtClean="0"/>
                        <a:t>Luther</a:t>
                      </a:r>
                    </a:p>
                    <a:p>
                      <a:pPr marL="0" marR="0" indent="0" algn="l" defTabSz="457200" rtl="0" eaLnBrk="1" fontAlgn="auto" latinLnBrk="0" hangingPunct="1">
                        <a:lnSpc>
                          <a:spcPct val="100000"/>
                        </a:lnSpc>
                        <a:spcBef>
                          <a:spcPts val="0"/>
                        </a:spcBef>
                        <a:spcAft>
                          <a:spcPts val="0"/>
                        </a:spcAft>
                        <a:buClrTx/>
                        <a:buSzTx/>
                        <a:buFontTx/>
                        <a:buNone/>
                        <a:tabLst/>
                        <a:defRPr/>
                      </a:pPr>
                      <a:r>
                        <a:rPr lang="en-GB" sz="1600" u="none" strike="noStrike" kern="1200" baseline="0" dirty="0" smtClean="0"/>
                        <a:t>Series 1, Episode 1 (2010) , BBC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u="none" strike="noStrike" kern="1200" baseline="0" dirty="0" smtClean="0"/>
                    </a:p>
                    <a:p>
                      <a:r>
                        <a:rPr lang="en-GB" sz="1600" i="1" u="none" strike="noStrike" kern="1200" baseline="0" dirty="0" smtClean="0"/>
                        <a:t>AND</a:t>
                      </a:r>
                    </a:p>
                    <a:p>
                      <a:endParaRPr lang="en-GB" sz="1600" i="1" u="none" strike="noStrike" kern="1200" baseline="0" dirty="0" smtClean="0"/>
                    </a:p>
                    <a:p>
                      <a:r>
                        <a:rPr lang="en-GB" sz="1600" u="none" strike="noStrike" kern="1200" baseline="0" dirty="0" smtClean="0"/>
                        <a:t>Ten minute extract from </a:t>
                      </a:r>
                      <a:r>
                        <a:rPr lang="en-GB" sz="1600" b="1" i="1" u="none" strike="noStrike" kern="1200" baseline="0" dirty="0" smtClean="0"/>
                        <a:t>The Sweeney</a:t>
                      </a:r>
                      <a:endParaRPr lang="en-GB" sz="1600" b="1" u="none" strike="noStrike" kern="1200" baseline="0" dirty="0" smtClean="0"/>
                    </a:p>
                    <a:p>
                      <a:r>
                        <a:rPr lang="en-GB" sz="1600" u="none" strike="noStrike" kern="1200" baseline="0" dirty="0" smtClean="0"/>
                        <a:t>Series 1, Episode 1 </a:t>
                      </a:r>
                    </a:p>
                    <a:p>
                      <a:r>
                        <a:rPr lang="en-GB" sz="1600" u="none" strike="noStrike" kern="1200" baseline="0" dirty="0" smtClean="0"/>
                        <a:t>(1975) , ITV</a:t>
                      </a:r>
                      <a:endParaRPr lang="en-GB" sz="1600" b="0" i="0" u="none" strike="noStrike" kern="1200" baseline="0" dirty="0" smtClean="0">
                        <a:solidFill>
                          <a:schemeClr val="dk1"/>
                        </a:solidFill>
                        <a:latin typeface="+mn-lt"/>
                        <a:ea typeface="+mn-ea"/>
                        <a:cs typeface="+mn-cs"/>
                      </a:endParaRPr>
                    </a:p>
                  </a:txBody>
                  <a:tcPr/>
                </a:tc>
                <a:tc>
                  <a:txBody>
                    <a:bodyPr/>
                    <a:lstStyle/>
                    <a:p>
                      <a:r>
                        <a:rPr lang="en-GB" sz="1600" b="1" i="1" u="none" strike="noStrike" kern="1200" baseline="0" dirty="0" smtClean="0"/>
                        <a:t>Unbreakable Kimmy Schmidt </a:t>
                      </a:r>
                    </a:p>
                    <a:p>
                      <a:r>
                        <a:rPr lang="en-GB" sz="1600" u="none" strike="noStrike" kern="1200" baseline="0" dirty="0" smtClean="0"/>
                        <a:t>Season 1, Episode 1</a:t>
                      </a:r>
                    </a:p>
                    <a:p>
                      <a:r>
                        <a:rPr lang="en-GB" sz="1600" u="none" strike="noStrike" kern="1200" baseline="0" dirty="0" smtClean="0"/>
                        <a:t>(2015), Netflix</a:t>
                      </a:r>
                    </a:p>
                    <a:p>
                      <a:endParaRPr lang="en-GB" sz="1600" u="none" strike="noStrike" kern="1200" baseline="0" dirty="0" smtClean="0"/>
                    </a:p>
                    <a:p>
                      <a:r>
                        <a:rPr lang="en-GB" sz="1600" i="1" u="none" strike="noStrike" kern="1200" baseline="0" dirty="0" smtClean="0"/>
                        <a:t>AND</a:t>
                      </a:r>
                      <a:r>
                        <a:rPr lang="en-GB" sz="1600" u="none" strike="noStrike" kern="1200" baseline="0" dirty="0" smtClean="0"/>
                        <a:t> </a:t>
                      </a:r>
                    </a:p>
                    <a:p>
                      <a:endParaRPr lang="en-GB" sz="1600" b="0" i="0" u="none" strike="noStrike" kern="1200" baseline="0" dirty="0" smtClean="0">
                        <a:solidFill>
                          <a:schemeClr val="dk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600" u="none" strike="noStrike" kern="1200" baseline="0" dirty="0" smtClean="0"/>
                        <a:t>Ten minute extract from  </a:t>
                      </a:r>
                      <a:r>
                        <a:rPr lang="en-GB" sz="1600" b="1" i="1" u="none" strike="noStrike" kern="1200" baseline="0" dirty="0" smtClean="0"/>
                        <a:t>Friends </a:t>
                      </a:r>
                      <a:r>
                        <a:rPr lang="en-GB" sz="1600" u="none" strike="noStrike" kern="1200" baseline="0" dirty="0" smtClean="0"/>
                        <a:t>Season 1, Episode 1 (1994), NBC/ Channel 4</a:t>
                      </a:r>
                    </a:p>
                    <a:p>
                      <a:endParaRPr lang="en-GB" sz="1600" b="0" i="0" u="none" strike="noStrike" kern="1200" baseline="0" dirty="0" smtClean="0">
                        <a:solidFill>
                          <a:schemeClr val="dk1"/>
                        </a:solidFill>
                        <a:latin typeface="+mn-lt"/>
                        <a:ea typeface="+mn-ea"/>
                        <a:cs typeface="+mn-cs"/>
                      </a:endParaRPr>
                    </a:p>
                  </a:txBody>
                  <a:tcPr/>
                </a:tc>
              </a:tr>
            </a:tbl>
          </a:graphicData>
        </a:graphic>
      </p:graphicFrame>
      <p:sp>
        <p:nvSpPr>
          <p:cNvPr id="4" name="TextBox 3"/>
          <p:cNvSpPr txBox="1"/>
          <p:nvPr/>
        </p:nvSpPr>
        <p:spPr>
          <a:xfrm>
            <a:off x="178127" y="5406865"/>
            <a:ext cx="8823369"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Study all areas of theoretical framework in TV genre: media language, representations, financial </a:t>
            </a:r>
            <a:r>
              <a:rPr lang="en-US" dirty="0"/>
              <a:t>importance to the television industry, </a:t>
            </a:r>
            <a:r>
              <a:rPr lang="en-US" dirty="0" smtClean="0"/>
              <a:t>popularity </a:t>
            </a:r>
            <a:r>
              <a:rPr lang="en-US" dirty="0"/>
              <a:t>with television audiences. </a:t>
            </a:r>
            <a:endParaRPr lang="en-US" dirty="0" smtClean="0"/>
          </a:p>
          <a:p>
            <a:pPr marL="285750" indent="-285750">
              <a:buFont typeface="Arial" panose="020B0604020202020204" pitchFamily="34" charset="0"/>
              <a:buChar char="•"/>
            </a:pPr>
            <a:r>
              <a:rPr lang="en-GB" dirty="0" smtClean="0"/>
              <a:t>Contemporary and older examples of the genre to highlight </a:t>
            </a:r>
            <a:r>
              <a:rPr lang="en-GB" b="1" dirty="0" smtClean="0"/>
              <a:t>genre developments </a:t>
            </a:r>
            <a:r>
              <a:rPr lang="en-GB" dirty="0" smtClean="0"/>
              <a:t>and to explore </a:t>
            </a:r>
            <a:r>
              <a:rPr lang="en-GB" b="1" dirty="0" smtClean="0"/>
              <a:t>contexts .</a:t>
            </a:r>
            <a:endParaRPr lang="en-GB" b="1" dirty="0"/>
          </a:p>
        </p:txBody>
      </p:sp>
    </p:spTree>
    <p:extLst>
      <p:ext uri="{BB962C8B-B14F-4D97-AF65-F5344CB8AC3E}">
        <p14:creationId xmlns:p14="http://schemas.microsoft.com/office/powerpoint/2010/main" val="284109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s-ES" dirty="0" err="1" smtClean="0"/>
              <a:t>Overview</a:t>
            </a:r>
            <a:r>
              <a:rPr lang="es-ES" dirty="0" smtClean="0"/>
              <a:t>/</a:t>
            </a:r>
            <a:r>
              <a:rPr lang="es-ES" dirty="0" err="1" smtClean="0"/>
              <a:t>Aims</a:t>
            </a:r>
            <a:endParaRPr lang="es-ES" dirty="0"/>
          </a:p>
        </p:txBody>
      </p:sp>
      <p:sp>
        <p:nvSpPr>
          <p:cNvPr id="3" name="Rectangle 2"/>
          <p:cNvSpPr/>
          <p:nvPr/>
        </p:nvSpPr>
        <p:spPr>
          <a:xfrm>
            <a:off x="368300" y="1632380"/>
            <a:ext cx="8205684" cy="5170646"/>
          </a:xfrm>
          <a:prstGeom prst="rect">
            <a:avLst/>
          </a:prstGeom>
        </p:spPr>
        <p:txBody>
          <a:bodyPr wrap="square">
            <a:spAutoFit/>
          </a:bodyPr>
          <a:lstStyle/>
          <a:p>
            <a:pPr lvl="0"/>
            <a:r>
              <a:rPr lang="en-GB" sz="2200" dirty="0" smtClean="0"/>
              <a:t>This specification offers learners exciting opportunities to:</a:t>
            </a:r>
          </a:p>
          <a:p>
            <a:pPr lvl="0"/>
            <a:endParaRPr lang="en-GB" sz="2200" dirty="0" smtClean="0"/>
          </a:p>
          <a:p>
            <a:pPr marL="285750" indent="-285750">
              <a:buFont typeface="Arial" panose="020B0604020202020204" pitchFamily="34" charset="0"/>
              <a:buChar char="•"/>
            </a:pPr>
            <a:r>
              <a:rPr lang="en-GB" sz="2200" dirty="0"/>
              <a:t>d</a:t>
            </a:r>
            <a:r>
              <a:rPr lang="en-GB" sz="2200" dirty="0" smtClean="0"/>
              <a:t>raw </a:t>
            </a:r>
            <a:r>
              <a:rPr lang="en-GB" sz="2200" dirty="0"/>
              <a:t>on their existing experience of the </a:t>
            </a:r>
            <a:r>
              <a:rPr lang="en-GB" sz="2200" dirty="0" smtClean="0"/>
              <a:t>media and </a:t>
            </a:r>
            <a:r>
              <a:rPr lang="en-GB" sz="2200" dirty="0"/>
              <a:t>extend their appreciation and critical </a:t>
            </a:r>
            <a:r>
              <a:rPr lang="en-GB" sz="2200" dirty="0" smtClean="0"/>
              <a:t>understanding</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smtClean="0"/>
              <a:t>make </a:t>
            </a:r>
            <a:r>
              <a:rPr lang="en-GB" sz="2200" dirty="0"/>
              <a:t>connections: between different media forms and products, between media products and their contexts, and between theory and practical work</a:t>
            </a:r>
          </a:p>
          <a:p>
            <a:pPr marL="285750" indent="-285750">
              <a:buFont typeface="Arial" panose="020B0604020202020204" pitchFamily="34" charset="0"/>
              <a:buChar char="•"/>
            </a:pPr>
            <a:endParaRPr lang="en-GB" sz="2200" dirty="0" smtClean="0"/>
          </a:p>
          <a:p>
            <a:pPr marL="285750" lvl="0" indent="-285750">
              <a:buFont typeface="Arial" panose="020B0604020202020204" pitchFamily="34" charset="0"/>
              <a:buChar char="•"/>
            </a:pPr>
            <a:r>
              <a:rPr lang="en-GB" sz="2200" dirty="0" smtClean="0"/>
              <a:t>engage with a wide range of rich and stimulating media forms and products</a:t>
            </a:r>
          </a:p>
          <a:p>
            <a:pPr marL="285750" lvl="0" indent="-285750">
              <a:buFont typeface="Arial" panose="020B0604020202020204" pitchFamily="34" charset="0"/>
              <a:buChar char="•"/>
            </a:pPr>
            <a:endParaRPr lang="en-GB" sz="2200" dirty="0"/>
          </a:p>
          <a:p>
            <a:pPr marL="285750" lvl="0" indent="-285750">
              <a:buFont typeface="Arial" panose="020B0604020202020204" pitchFamily="34" charset="0"/>
              <a:buChar char="•"/>
            </a:pPr>
            <a:r>
              <a:rPr lang="en-GB" sz="2200" dirty="0" smtClean="0"/>
              <a:t>develop </a:t>
            </a:r>
            <a:r>
              <a:rPr lang="en-GB" sz="2200" dirty="0"/>
              <a:t>media production </a:t>
            </a:r>
            <a:r>
              <a:rPr lang="en-GB" sz="2200" dirty="0" smtClean="0"/>
              <a:t>skills, applying </a:t>
            </a:r>
            <a:r>
              <a:rPr lang="en-GB" sz="2200" dirty="0"/>
              <a:t>their knowledge and understanding of </a:t>
            </a:r>
            <a:r>
              <a:rPr lang="en-GB" sz="2200" dirty="0" smtClean="0"/>
              <a:t>media language and representation to </a:t>
            </a:r>
            <a:r>
              <a:rPr lang="en-GB" sz="2200" dirty="0"/>
              <a:t>media forms and </a:t>
            </a:r>
            <a:r>
              <a:rPr lang="en-GB" sz="2200" dirty="0" smtClean="0"/>
              <a:t>products. </a:t>
            </a:r>
            <a:endParaRPr lang="en-GB" sz="2200" dirty="0"/>
          </a:p>
        </p:txBody>
      </p:sp>
    </p:spTree>
    <p:extLst>
      <p:ext uri="{BB962C8B-B14F-4D97-AF65-F5344CB8AC3E}">
        <p14:creationId xmlns:p14="http://schemas.microsoft.com/office/powerpoint/2010/main" val="415960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260162" y="197288"/>
            <a:ext cx="6836541" cy="1046163"/>
          </a:xfrm>
        </p:spPr>
        <p:txBody>
          <a:bodyPr>
            <a:normAutofit/>
          </a:bodyPr>
          <a:lstStyle/>
          <a:p>
            <a:r>
              <a:rPr lang="en-GB" sz="2800" dirty="0">
                <a:solidFill>
                  <a:schemeClr val="bg1"/>
                </a:solidFill>
              </a:rPr>
              <a:t>Component </a:t>
            </a:r>
            <a:r>
              <a:rPr lang="en-GB" sz="2800" dirty="0" smtClean="0">
                <a:solidFill>
                  <a:schemeClr val="bg1"/>
                </a:solidFill>
              </a:rPr>
              <a:t>2: Music Video and Online Media</a:t>
            </a:r>
            <a:endParaRPr lang="en-GB" sz="2800" dirty="0"/>
          </a:p>
        </p:txBody>
      </p:sp>
      <p:sp>
        <p:nvSpPr>
          <p:cNvPr id="3" name="Rectangle 2"/>
          <p:cNvSpPr/>
          <p:nvPr/>
        </p:nvSpPr>
        <p:spPr>
          <a:xfrm>
            <a:off x="2286000" y="2551837"/>
            <a:ext cx="4572000" cy="369332"/>
          </a:xfrm>
          <a:prstGeom prst="rect">
            <a:avLst/>
          </a:prstGeom>
        </p:spPr>
        <p:txBody>
          <a:bodyPr>
            <a:spAutoFit/>
          </a:bodyPr>
          <a:lstStyle/>
          <a:p>
            <a:r>
              <a:rPr lang="en-GB" dirty="0"/>
              <a:t> </a:t>
            </a:r>
          </a:p>
        </p:txBody>
      </p:sp>
      <p:graphicFrame>
        <p:nvGraphicFramePr>
          <p:cNvPr id="90" name="Table 89"/>
          <p:cNvGraphicFramePr>
            <a:graphicFrameLocks noGrp="1"/>
          </p:cNvGraphicFramePr>
          <p:nvPr>
            <p:extLst>
              <p:ext uri="{D42A27DB-BD31-4B8C-83A1-F6EECF244321}">
                <p14:modId xmlns:p14="http://schemas.microsoft.com/office/powerpoint/2010/main" val="2608337645"/>
              </p:ext>
            </p:extLst>
          </p:nvPr>
        </p:nvGraphicFramePr>
        <p:xfrm>
          <a:off x="414303" y="1130809"/>
          <a:ext cx="8493214" cy="5191101"/>
        </p:xfrm>
        <a:graphic>
          <a:graphicData uri="http://schemas.openxmlformats.org/drawingml/2006/table">
            <a:tbl>
              <a:tblPr firstRow="1" bandRow="1">
                <a:tableStyleId>{93296810-A885-4BE3-A3E7-6D5BEEA58F35}</a:tableStyleId>
              </a:tblPr>
              <a:tblGrid>
                <a:gridCol w="2864925"/>
                <a:gridCol w="2333296"/>
                <a:gridCol w="3294993"/>
              </a:tblGrid>
              <a:tr h="558141">
                <a:tc gridSpan="2">
                  <a:txBody>
                    <a:bodyPr/>
                    <a:lstStyle/>
                    <a:p>
                      <a:pPr algn="ctr"/>
                      <a:r>
                        <a:rPr lang="en-GB" sz="2000" dirty="0" smtClean="0"/>
                        <a:t>Music Video</a:t>
                      </a:r>
                      <a:endParaRPr lang="en-GB" sz="2000" dirty="0"/>
                    </a:p>
                  </a:txBody>
                  <a:tcPr/>
                </a:tc>
                <a:tc hMerge="1">
                  <a:txBody>
                    <a:bodyPr/>
                    <a:lstStyle/>
                    <a:p>
                      <a:endParaRPr lang="en-GB" dirty="0"/>
                    </a:p>
                  </a:txBody>
                  <a:tcPr/>
                </a:tc>
                <a:tc>
                  <a:txBody>
                    <a:bodyPr/>
                    <a:lstStyle/>
                    <a:p>
                      <a:pPr algn="ctr"/>
                      <a:r>
                        <a:rPr lang="en-GB" sz="2000" dirty="0" smtClean="0"/>
                        <a:t>Online</a:t>
                      </a:r>
                      <a:endParaRPr lang="en-GB" sz="2000" dirty="0"/>
                    </a:p>
                  </a:txBody>
                  <a:tcPr/>
                </a:tc>
              </a:tr>
              <a:tr h="807522">
                <a:tc>
                  <a:txBody>
                    <a:bodyPr/>
                    <a:lstStyle/>
                    <a:p>
                      <a:r>
                        <a:rPr lang="en-US" sz="2000" b="1" i="0" kern="1200" dirty="0" smtClean="0">
                          <a:solidFill>
                            <a:schemeClr val="dk1"/>
                          </a:solidFill>
                          <a:effectLst/>
                          <a:latin typeface="+mn-lt"/>
                          <a:ea typeface="+mn-ea"/>
                          <a:cs typeface="+mn-cs"/>
                        </a:rPr>
                        <a:t>Contemporary music videos</a:t>
                      </a:r>
                      <a:endParaRPr lang="en-GB" sz="2000" i="0" kern="1200" dirty="0" smtClean="0">
                        <a:solidFill>
                          <a:schemeClr val="dk1"/>
                        </a:solidFill>
                        <a:effectLst/>
                        <a:latin typeface="+mn-lt"/>
                        <a:ea typeface="+mn-ea"/>
                        <a:cs typeface="+mn-cs"/>
                      </a:endParaRPr>
                    </a:p>
                  </a:txBody>
                  <a:tcPr/>
                </a:tc>
                <a:tc>
                  <a:txBody>
                    <a:bodyPr/>
                    <a:lstStyle/>
                    <a:p>
                      <a:r>
                        <a:rPr lang="en-US" sz="2000" b="1" i="0" kern="1200" dirty="0" smtClean="0">
                          <a:solidFill>
                            <a:schemeClr val="dk1"/>
                          </a:solidFill>
                          <a:effectLst/>
                          <a:latin typeface="+mn-lt"/>
                          <a:ea typeface="+mn-ea"/>
                          <a:cs typeface="+mn-cs"/>
                        </a:rPr>
                        <a:t>Music videos from the 1980s and early 1990s </a:t>
                      </a:r>
                      <a:endParaRPr lang="en-GB" sz="2000" b="1" i="0" dirty="0"/>
                    </a:p>
                  </a:txBody>
                  <a:tcPr/>
                </a:tc>
                <a:tc>
                  <a:txBody>
                    <a:bodyPr/>
                    <a:lstStyle/>
                    <a:p>
                      <a:r>
                        <a:rPr lang="en-US" sz="2000" b="1" kern="1200" dirty="0" smtClean="0">
                          <a:solidFill>
                            <a:schemeClr val="dk1"/>
                          </a:solidFill>
                          <a:effectLst/>
                          <a:latin typeface="+mn-lt"/>
                          <a:ea typeface="+mn-ea"/>
                          <a:cs typeface="+mn-cs"/>
                        </a:rPr>
                        <a:t>Websites  linked  to  the  chosen contemporary music videos and artists</a:t>
                      </a:r>
                      <a:endParaRPr lang="en-GB" sz="2000" b="1" kern="1200" dirty="0" smtClean="0">
                        <a:solidFill>
                          <a:schemeClr val="dk1"/>
                        </a:solidFill>
                        <a:effectLst/>
                        <a:latin typeface="+mn-lt"/>
                        <a:ea typeface="+mn-ea"/>
                        <a:cs typeface="+mn-cs"/>
                      </a:endParaRPr>
                    </a:p>
                  </a:txBody>
                  <a:tcPr/>
                </a:tc>
              </a:tr>
              <a:tr h="945435">
                <a:tc>
                  <a:txBody>
                    <a:bodyPr/>
                    <a:lstStyle/>
                    <a:p>
                      <a:r>
                        <a:rPr lang="en-US" sz="1800" b="1" i="0" kern="1200" dirty="0" smtClean="0">
                          <a:solidFill>
                            <a:schemeClr val="dk1"/>
                          </a:solidFill>
                          <a:effectLst/>
                          <a:latin typeface="+mn-lt"/>
                          <a:ea typeface="+mn-ea"/>
                          <a:cs typeface="+mn-cs"/>
                        </a:rPr>
                        <a:t>Two</a:t>
                      </a:r>
                      <a:r>
                        <a:rPr lang="en-US" sz="1800" b="1" i="1" kern="120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music videos from the following options:</a:t>
                      </a:r>
                      <a:endParaRPr lang="en-GB"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endParaRPr lang="en-GB" sz="1800"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Either </a:t>
                      </a:r>
                      <a:r>
                        <a:rPr lang="en-US" sz="1800" kern="1200" dirty="0" smtClean="0">
                          <a:solidFill>
                            <a:schemeClr val="dk1"/>
                          </a:solidFill>
                          <a:effectLst/>
                          <a:latin typeface="+mn-lt"/>
                          <a:ea typeface="+mn-ea"/>
                          <a:cs typeface="+mn-cs"/>
                        </a:rPr>
                        <a:t>Katy Perry, </a:t>
                      </a:r>
                      <a:r>
                        <a:rPr lang="en-US" sz="1800" i="1" kern="1200" dirty="0" smtClean="0">
                          <a:solidFill>
                            <a:schemeClr val="dk1"/>
                          </a:solidFill>
                          <a:effectLst/>
                          <a:latin typeface="+mn-lt"/>
                          <a:ea typeface="+mn-ea"/>
                          <a:cs typeface="+mn-cs"/>
                        </a:rPr>
                        <a:t>Roar </a:t>
                      </a:r>
                      <a:r>
                        <a:rPr lang="en-US" sz="1800" kern="1200" dirty="0" smtClean="0">
                          <a:solidFill>
                            <a:schemeClr val="dk1"/>
                          </a:solidFill>
                          <a:effectLst/>
                          <a:latin typeface="+mn-lt"/>
                          <a:ea typeface="+mn-ea"/>
                          <a:cs typeface="+mn-cs"/>
                        </a:rPr>
                        <a:t>(2013)</a:t>
                      </a:r>
                      <a:endParaRPr lang="en-GB"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r>
                        <a:rPr lang="en-US" sz="1800" b="1" kern="1200" dirty="0" smtClean="0">
                          <a:solidFill>
                            <a:schemeClr val="dk1"/>
                          </a:solidFill>
                          <a:effectLst/>
                          <a:latin typeface="+mn-lt"/>
                          <a:ea typeface="+mn-ea"/>
                          <a:cs typeface="+mn-cs"/>
                        </a:rPr>
                        <a:t>or </a:t>
                      </a:r>
                      <a:r>
                        <a:rPr lang="en-US" sz="1800" kern="1200" dirty="0" smtClean="0">
                          <a:solidFill>
                            <a:schemeClr val="dk1"/>
                          </a:solidFill>
                          <a:effectLst/>
                          <a:latin typeface="+mn-lt"/>
                          <a:ea typeface="+mn-ea"/>
                          <a:cs typeface="+mn-cs"/>
                        </a:rPr>
                        <a:t>Taylor Swift, </a:t>
                      </a:r>
                      <a:r>
                        <a:rPr lang="en-US" sz="1800" i="1" kern="1200" dirty="0" smtClean="0">
                          <a:solidFill>
                            <a:schemeClr val="dk1"/>
                          </a:solidFill>
                          <a:effectLst/>
                          <a:latin typeface="+mn-lt"/>
                          <a:ea typeface="+mn-ea"/>
                          <a:cs typeface="+mn-cs"/>
                        </a:rPr>
                        <a:t>Bad Blood </a:t>
                      </a:r>
                      <a:r>
                        <a:rPr lang="en-US" sz="1800" kern="1200" dirty="0" smtClean="0">
                          <a:solidFill>
                            <a:schemeClr val="dk1"/>
                          </a:solidFill>
                          <a:effectLst/>
                          <a:latin typeface="+mn-lt"/>
                          <a:ea typeface="+mn-ea"/>
                          <a:cs typeface="+mn-cs"/>
                        </a:rPr>
                        <a:t>(2014) </a:t>
                      </a:r>
                    </a:p>
                    <a:p>
                      <a:r>
                        <a:rPr lang="en-US" sz="1800" b="1" i="1" kern="1200" dirty="0" smtClean="0">
                          <a:solidFill>
                            <a:schemeClr val="dk1"/>
                          </a:solidFill>
                          <a:effectLst/>
                          <a:latin typeface="+mn-lt"/>
                          <a:ea typeface="+mn-ea"/>
                          <a:cs typeface="+mn-cs"/>
                        </a:rPr>
                        <a:t>AND</a:t>
                      </a:r>
                      <a:endParaRPr lang="en-GB" sz="1800"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Either </a:t>
                      </a:r>
                      <a:r>
                        <a:rPr lang="en-US" sz="1800" kern="1200" dirty="0" smtClean="0">
                          <a:solidFill>
                            <a:schemeClr val="dk1"/>
                          </a:solidFill>
                          <a:effectLst/>
                          <a:latin typeface="+mn-lt"/>
                          <a:ea typeface="+mn-ea"/>
                          <a:cs typeface="+mn-cs"/>
                        </a:rPr>
                        <a:t>Pharrell Williams</a:t>
                      </a:r>
                      <a:r>
                        <a:rPr lang="en-US" sz="1800" b="1" kern="1200" dirty="0" smtClean="0">
                          <a:solidFill>
                            <a:schemeClr val="dk1"/>
                          </a:solidFill>
                          <a:effectLst/>
                          <a:latin typeface="+mn-lt"/>
                          <a:ea typeface="+mn-ea"/>
                          <a:cs typeface="+mn-cs"/>
                        </a:rPr>
                        <a:t>, </a:t>
                      </a:r>
                      <a:r>
                        <a:rPr lang="en-US" sz="1800" i="1" kern="1200" dirty="0" smtClean="0">
                          <a:solidFill>
                            <a:schemeClr val="dk1"/>
                          </a:solidFill>
                          <a:effectLst/>
                          <a:latin typeface="+mn-lt"/>
                          <a:ea typeface="+mn-ea"/>
                          <a:cs typeface="+mn-cs"/>
                        </a:rPr>
                        <a:t>Freedom </a:t>
                      </a:r>
                      <a:r>
                        <a:rPr lang="en-US" sz="1800" kern="1200" dirty="0" smtClean="0">
                          <a:solidFill>
                            <a:schemeClr val="dk1"/>
                          </a:solidFill>
                          <a:effectLst/>
                          <a:latin typeface="+mn-lt"/>
                          <a:ea typeface="+mn-ea"/>
                          <a:cs typeface="+mn-cs"/>
                        </a:rPr>
                        <a:t>(2015) </a:t>
                      </a:r>
                    </a:p>
                    <a:p>
                      <a:r>
                        <a:rPr lang="en-US" sz="1800" b="1" kern="1200" dirty="0" smtClean="0">
                          <a:solidFill>
                            <a:schemeClr val="dk1"/>
                          </a:solidFill>
                          <a:effectLst/>
                          <a:latin typeface="+mn-lt"/>
                          <a:ea typeface="+mn-ea"/>
                          <a:cs typeface="+mn-cs"/>
                        </a:rPr>
                        <a:t>or </a:t>
                      </a:r>
                      <a:r>
                        <a:rPr lang="en-US" sz="1800" kern="1200" dirty="0" smtClean="0">
                          <a:solidFill>
                            <a:schemeClr val="dk1"/>
                          </a:solidFill>
                          <a:effectLst/>
                          <a:latin typeface="+mn-lt"/>
                          <a:ea typeface="+mn-ea"/>
                          <a:cs typeface="+mn-cs"/>
                        </a:rPr>
                        <a:t>Bruno Mars, </a:t>
                      </a:r>
                      <a:r>
                        <a:rPr lang="en-US" sz="1800" i="1" kern="1200" dirty="0" smtClean="0">
                          <a:solidFill>
                            <a:schemeClr val="dk1"/>
                          </a:solidFill>
                          <a:effectLst/>
                          <a:latin typeface="+mn-lt"/>
                          <a:ea typeface="+mn-ea"/>
                          <a:cs typeface="+mn-cs"/>
                        </a:rPr>
                        <a:t>Uptown Funk </a:t>
                      </a:r>
                      <a:r>
                        <a:rPr lang="en-US" sz="1800" kern="1200" dirty="0" smtClean="0">
                          <a:solidFill>
                            <a:schemeClr val="dk1"/>
                          </a:solidFill>
                          <a:effectLst/>
                          <a:latin typeface="+mn-lt"/>
                          <a:ea typeface="+mn-ea"/>
                          <a:cs typeface="+mn-cs"/>
                        </a:rPr>
                        <a:t>(2014)</a:t>
                      </a:r>
                      <a:endParaRPr lang="en-GB" sz="1800" kern="1200" dirty="0" smtClean="0">
                        <a:solidFill>
                          <a:schemeClr val="dk1"/>
                        </a:solidFill>
                        <a:effectLst/>
                        <a:latin typeface="+mn-lt"/>
                        <a:ea typeface="+mn-ea"/>
                        <a:cs typeface="+mn-cs"/>
                      </a:endParaRPr>
                    </a:p>
                  </a:txBody>
                  <a:tcPr/>
                </a:tc>
                <a:tc>
                  <a:txBody>
                    <a:bodyPr/>
                    <a:lstStyle/>
                    <a:p>
                      <a:r>
                        <a:rPr lang="en-US" sz="1800" b="1" i="0" kern="1200" dirty="0" smtClean="0">
                          <a:solidFill>
                            <a:schemeClr val="dk1"/>
                          </a:solidFill>
                          <a:effectLst/>
                          <a:latin typeface="+mn-lt"/>
                          <a:ea typeface="+mn-ea"/>
                          <a:cs typeface="+mn-cs"/>
                        </a:rPr>
                        <a:t>One</a:t>
                      </a:r>
                      <a:r>
                        <a:rPr lang="en-US" sz="1800" b="1" i="1" kern="120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of the following music videos : </a:t>
                      </a:r>
                    </a:p>
                    <a:p>
                      <a:endParaRPr lang="en-US" sz="1800" b="1"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Either </a:t>
                      </a:r>
                      <a:r>
                        <a:rPr lang="en-US" sz="1800" kern="1200" dirty="0" smtClean="0">
                          <a:solidFill>
                            <a:schemeClr val="dk1"/>
                          </a:solidFill>
                          <a:effectLst/>
                          <a:latin typeface="+mn-lt"/>
                          <a:ea typeface="+mn-ea"/>
                          <a:cs typeface="+mn-cs"/>
                        </a:rPr>
                        <a:t>Duran </a:t>
                      </a:r>
                      <a:r>
                        <a:rPr lang="en-US" sz="1800" kern="1200" dirty="0" err="1" smtClean="0">
                          <a:solidFill>
                            <a:schemeClr val="dk1"/>
                          </a:solidFill>
                          <a:effectLst/>
                          <a:latin typeface="+mn-lt"/>
                          <a:ea typeface="+mn-ea"/>
                          <a:cs typeface="+mn-cs"/>
                        </a:rPr>
                        <a:t>Duran</a:t>
                      </a:r>
                      <a:r>
                        <a:rPr lang="en-US" sz="1800" kern="1200" dirty="0" smtClean="0">
                          <a:solidFill>
                            <a:schemeClr val="dk1"/>
                          </a:solidFill>
                          <a:effectLst/>
                          <a:latin typeface="+mn-lt"/>
                          <a:ea typeface="+mn-ea"/>
                          <a:cs typeface="+mn-cs"/>
                        </a:rPr>
                        <a:t>, </a:t>
                      </a:r>
                      <a:r>
                        <a:rPr lang="en-US" sz="1800" i="1" kern="1200" dirty="0" smtClean="0">
                          <a:solidFill>
                            <a:schemeClr val="dk1"/>
                          </a:solidFill>
                          <a:effectLst/>
                          <a:latin typeface="+mn-lt"/>
                          <a:ea typeface="+mn-ea"/>
                          <a:cs typeface="+mn-cs"/>
                        </a:rPr>
                        <a:t>Rio </a:t>
                      </a:r>
                      <a:r>
                        <a:rPr lang="en-US" sz="1800" kern="1200" dirty="0" smtClean="0">
                          <a:solidFill>
                            <a:schemeClr val="dk1"/>
                          </a:solidFill>
                          <a:effectLst/>
                          <a:latin typeface="+mn-lt"/>
                          <a:ea typeface="+mn-ea"/>
                          <a:cs typeface="+mn-cs"/>
                        </a:rPr>
                        <a:t>(1982) </a:t>
                      </a:r>
                    </a:p>
                    <a:p>
                      <a:endParaRPr lang="en-US" sz="1800"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effectLst/>
                          <a:latin typeface="+mn-lt"/>
                          <a:ea typeface="+mn-ea"/>
                          <a:cs typeface="+mn-cs"/>
                        </a:rPr>
                        <a:t>or </a:t>
                      </a:r>
                      <a:r>
                        <a:rPr lang="en-US" sz="1800" kern="1200" dirty="0" smtClean="0">
                          <a:solidFill>
                            <a:schemeClr val="dk1"/>
                          </a:solidFill>
                          <a:effectLst/>
                          <a:latin typeface="+mn-lt"/>
                          <a:ea typeface="+mn-ea"/>
                          <a:cs typeface="+mn-cs"/>
                        </a:rPr>
                        <a:t>Michael Jackson, </a:t>
                      </a:r>
                      <a:r>
                        <a:rPr lang="en-US" sz="1800" i="1" kern="1200" dirty="0" smtClean="0">
                          <a:solidFill>
                            <a:schemeClr val="dk1"/>
                          </a:solidFill>
                          <a:effectLst/>
                          <a:latin typeface="+mn-lt"/>
                          <a:ea typeface="+mn-ea"/>
                          <a:cs typeface="+mn-cs"/>
                        </a:rPr>
                        <a:t>Black or White </a:t>
                      </a:r>
                      <a:r>
                        <a:rPr lang="en-US" sz="1800" kern="1200" dirty="0" smtClean="0">
                          <a:solidFill>
                            <a:schemeClr val="dk1"/>
                          </a:solidFill>
                          <a:effectLst/>
                          <a:latin typeface="+mn-lt"/>
                          <a:ea typeface="+mn-ea"/>
                          <a:cs typeface="+mn-cs"/>
                        </a:rPr>
                        <a:t>(1991) </a:t>
                      </a:r>
                      <a:endParaRPr lang="en-GB" sz="1600" b="0" i="0" u="none" strike="noStrike" kern="1200" baseline="0" dirty="0" smtClean="0">
                        <a:solidFill>
                          <a:schemeClr val="dk1"/>
                        </a:solidFill>
                        <a:latin typeface="+mn-lt"/>
                        <a:ea typeface="+mn-ea"/>
                        <a:cs typeface="+mn-cs"/>
                      </a:endParaRPr>
                    </a:p>
                  </a:txBody>
                  <a:tcPr/>
                </a:tc>
                <a:tc>
                  <a:txBody>
                    <a:bodyPr/>
                    <a:lstStyle/>
                    <a:p>
                      <a:r>
                        <a:rPr lang="en-US" sz="1800" b="1" kern="1200" dirty="0" smtClean="0">
                          <a:solidFill>
                            <a:schemeClr val="dk1"/>
                          </a:solidFill>
                          <a:effectLst/>
                          <a:latin typeface="+mn-lt"/>
                          <a:ea typeface="+mn-ea"/>
                          <a:cs typeface="+mn-cs"/>
                        </a:rPr>
                        <a:t>Either </a:t>
                      </a:r>
                      <a:r>
                        <a:rPr lang="en-US" sz="1800" kern="1200" dirty="0" smtClean="0">
                          <a:solidFill>
                            <a:schemeClr val="dk1"/>
                          </a:solidFill>
                          <a:effectLst/>
                          <a:latin typeface="+mn-lt"/>
                          <a:ea typeface="+mn-ea"/>
                          <a:cs typeface="+mn-cs"/>
                          <a:hlinkClick r:id="rId3"/>
                        </a:rPr>
                        <a:t>http://www.katyperry.com/</a:t>
                      </a:r>
                      <a:r>
                        <a:rPr lang="en-US" sz="1800" u="none" strike="noStrike" kern="1200" dirty="0" smtClean="0">
                          <a:solidFill>
                            <a:schemeClr val="dk1"/>
                          </a:solidFill>
                          <a:effectLst/>
                          <a:latin typeface="+mn-lt"/>
                          <a:ea typeface="+mn-ea"/>
                          <a:cs typeface="+mn-cs"/>
                          <a:hlinkClick r:id="rId3"/>
                        </a:rPr>
                        <a:t> </a:t>
                      </a:r>
                      <a:endParaRPr lang="en-US" sz="1800" u="none" strike="noStrike"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Or </a:t>
                      </a:r>
                      <a:r>
                        <a:rPr lang="en-US" sz="1800" u="none" strike="noStrike" kern="1200" dirty="0" smtClean="0">
                          <a:solidFill>
                            <a:schemeClr val="dk1"/>
                          </a:solidFill>
                          <a:effectLst/>
                          <a:latin typeface="+mn-lt"/>
                          <a:ea typeface="+mn-ea"/>
                          <a:cs typeface="+mn-cs"/>
                          <a:hlinkClick r:id="rId4"/>
                        </a:rPr>
                        <a:t>http://taylorswift.com/</a:t>
                      </a:r>
                      <a:endParaRPr lang="en-GB"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r>
                        <a:rPr lang="en-US" sz="1800" b="1" i="1" kern="1200" dirty="0" smtClean="0">
                          <a:solidFill>
                            <a:schemeClr val="dk1"/>
                          </a:solidFill>
                          <a:effectLst/>
                          <a:latin typeface="+mn-lt"/>
                          <a:ea typeface="+mn-ea"/>
                          <a:cs typeface="+mn-cs"/>
                        </a:rPr>
                        <a:t>AND</a:t>
                      </a:r>
                      <a:endParaRPr lang="en-GB" sz="1800" i="1"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 </a:t>
                      </a:r>
                      <a:r>
                        <a:rPr lang="en-US" sz="1800" b="1" kern="1200" dirty="0" smtClean="0">
                          <a:solidFill>
                            <a:schemeClr val="dk1"/>
                          </a:solidFill>
                          <a:effectLst/>
                          <a:latin typeface="+mn-lt"/>
                          <a:ea typeface="+mn-ea"/>
                          <a:cs typeface="+mn-cs"/>
                        </a:rPr>
                        <a:t>Either </a:t>
                      </a:r>
                      <a:r>
                        <a:rPr lang="en-US" sz="1800" kern="1200" dirty="0" smtClean="0">
                          <a:solidFill>
                            <a:schemeClr val="dk1"/>
                          </a:solidFill>
                          <a:effectLst/>
                          <a:latin typeface="+mn-lt"/>
                          <a:ea typeface="+mn-ea"/>
                          <a:cs typeface="+mn-cs"/>
                          <a:hlinkClick r:id="rId5"/>
                        </a:rPr>
                        <a:t>http://www.brunomars.com/</a:t>
                      </a:r>
                      <a:r>
                        <a:rPr lang="en-US" sz="1800" u="none" strike="noStrike" kern="1200" dirty="0" smtClean="0">
                          <a:solidFill>
                            <a:schemeClr val="dk1"/>
                          </a:solidFill>
                          <a:effectLst/>
                          <a:latin typeface="+mn-lt"/>
                          <a:ea typeface="+mn-ea"/>
                          <a:cs typeface="+mn-cs"/>
                          <a:hlinkClick r:id="rId5"/>
                        </a:rPr>
                        <a:t> </a:t>
                      </a:r>
                      <a:endParaRPr lang="en-US" sz="1800" u="none" strike="noStrike"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Or </a:t>
                      </a:r>
                      <a:r>
                        <a:rPr lang="en-US" sz="1800" u="none" strike="noStrike" kern="1200" dirty="0" smtClean="0">
                          <a:solidFill>
                            <a:schemeClr val="dk1"/>
                          </a:solidFill>
                          <a:effectLst/>
                          <a:latin typeface="+mn-lt"/>
                          <a:ea typeface="+mn-ea"/>
                          <a:cs typeface="+mn-cs"/>
                          <a:hlinkClick r:id="rId6"/>
                        </a:rPr>
                        <a:t>http://pharrellwilliams.com/</a:t>
                      </a:r>
                      <a:endParaRPr lang="en-GB" sz="1800" kern="1200" dirty="0" smtClean="0">
                        <a:solidFill>
                          <a:schemeClr val="dk1"/>
                        </a:solidFill>
                        <a:effectLst/>
                        <a:latin typeface="+mn-lt"/>
                        <a:ea typeface="+mn-ea"/>
                        <a:cs typeface="+mn-cs"/>
                      </a:endParaRPr>
                    </a:p>
                    <a:p>
                      <a:endParaRPr lang="en-GB" sz="1600" b="0" i="0" u="none" strike="noStrike" kern="1200" baseline="0" dirty="0" smtClean="0">
                        <a:solidFill>
                          <a:schemeClr val="dk1"/>
                        </a:solidFill>
                        <a:latin typeface="+mn-lt"/>
                        <a:ea typeface="+mn-ea"/>
                        <a:cs typeface="+mn-cs"/>
                      </a:endParaRPr>
                    </a:p>
                    <a:p>
                      <a:r>
                        <a:rPr lang="en-US" sz="1800" b="1" kern="1200" dirty="0" smtClean="0">
                          <a:solidFill>
                            <a:schemeClr val="dk1"/>
                          </a:solidFill>
                          <a:effectLst/>
                          <a:latin typeface="+mn-lt"/>
                          <a:ea typeface="+mn-ea"/>
                          <a:cs typeface="+mn-cs"/>
                        </a:rPr>
                        <a:t>Social and participatory media </a:t>
                      </a:r>
                      <a:r>
                        <a:rPr lang="en-US" sz="1800" kern="1200" dirty="0" smtClean="0">
                          <a:solidFill>
                            <a:schemeClr val="dk1"/>
                          </a:solidFill>
                          <a:effectLst/>
                          <a:latin typeface="+mn-lt"/>
                          <a:ea typeface="+mn-ea"/>
                          <a:cs typeface="+mn-cs"/>
                        </a:rPr>
                        <a:t>in relation to an artist's website will be studied. </a:t>
                      </a:r>
                    </a:p>
                    <a:p>
                      <a:r>
                        <a:rPr lang="en-US" sz="1800" kern="1200" dirty="0" smtClean="0">
                          <a:solidFill>
                            <a:schemeClr val="dk1"/>
                          </a:solidFill>
                          <a:effectLst/>
                          <a:latin typeface="+mn-lt"/>
                          <a:ea typeface="+mn-ea"/>
                          <a:cs typeface="+mn-cs"/>
                        </a:rPr>
                        <a:t>Reference should be made at least to </a:t>
                      </a:r>
                      <a:r>
                        <a:rPr lang="en-US" sz="1800" b="1" i="1" kern="1200" dirty="0" smtClean="0">
                          <a:solidFill>
                            <a:schemeClr val="dk1"/>
                          </a:solidFill>
                          <a:effectLst/>
                          <a:latin typeface="+mn-lt"/>
                          <a:ea typeface="+mn-ea"/>
                          <a:cs typeface="+mn-cs"/>
                        </a:rPr>
                        <a:t>Facebook </a:t>
                      </a:r>
                      <a:r>
                        <a:rPr lang="en-US" sz="1800" kern="1200" dirty="0" smtClean="0">
                          <a:solidFill>
                            <a:schemeClr val="dk1"/>
                          </a:solidFill>
                          <a:effectLst/>
                          <a:latin typeface="+mn-lt"/>
                          <a:ea typeface="+mn-ea"/>
                          <a:cs typeface="+mn-cs"/>
                        </a:rPr>
                        <a:t>and </a:t>
                      </a:r>
                      <a:r>
                        <a:rPr lang="en-US" sz="1800" b="1" i="1" kern="1200" dirty="0" smtClean="0">
                          <a:solidFill>
                            <a:schemeClr val="dk1"/>
                          </a:solidFill>
                          <a:effectLst/>
                          <a:latin typeface="+mn-lt"/>
                          <a:ea typeface="+mn-ea"/>
                          <a:cs typeface="+mn-cs"/>
                        </a:rPr>
                        <a:t>Twitter </a:t>
                      </a:r>
                      <a:endParaRPr lang="en-GB" sz="16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499684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Section B</a:t>
            </a:r>
          </a:p>
          <a:p>
            <a:endParaRPr lang="en-GB" dirty="0"/>
          </a:p>
          <a:p>
            <a:endParaRPr lang="en-GB" dirty="0"/>
          </a:p>
        </p:txBody>
      </p:sp>
      <p:sp>
        <p:nvSpPr>
          <p:cNvPr id="4" name="TextBox 3"/>
          <p:cNvSpPr txBox="1"/>
          <p:nvPr/>
        </p:nvSpPr>
        <p:spPr>
          <a:xfrm>
            <a:off x="368300" y="1781504"/>
            <a:ext cx="8544910" cy="517064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Detailed </a:t>
            </a:r>
            <a:r>
              <a:rPr lang="en-US" sz="2400" dirty="0"/>
              <a:t>study of music through </a:t>
            </a:r>
            <a:r>
              <a:rPr lang="en-US" sz="2400" dirty="0" smtClean="0"/>
              <a:t>two</a:t>
            </a:r>
            <a:r>
              <a:rPr lang="en-US" sz="2400" b="1" dirty="0" smtClean="0"/>
              <a:t> </a:t>
            </a:r>
            <a:r>
              <a:rPr lang="en-US" sz="2400" b="1" dirty="0"/>
              <a:t>contemporary</a:t>
            </a:r>
            <a:r>
              <a:rPr lang="en-US" sz="2400" dirty="0"/>
              <a:t> </a:t>
            </a:r>
            <a:r>
              <a:rPr lang="en-US" sz="2400" b="1" dirty="0"/>
              <a:t>music</a:t>
            </a:r>
            <a:r>
              <a:rPr lang="en-US" sz="2400" dirty="0"/>
              <a:t> </a:t>
            </a:r>
            <a:r>
              <a:rPr lang="en-US" sz="2400" b="1" dirty="0"/>
              <a:t>videos</a:t>
            </a:r>
            <a:r>
              <a:rPr lang="en-US" sz="2400" dirty="0"/>
              <a:t> and</a:t>
            </a:r>
            <a:r>
              <a:rPr lang="en-US" sz="2400" b="1" dirty="0"/>
              <a:t> </a:t>
            </a:r>
            <a:r>
              <a:rPr lang="en-US" sz="2400" dirty="0" smtClean="0"/>
              <a:t>artists</a:t>
            </a:r>
            <a:r>
              <a:rPr lang="en-US" sz="2400" b="1" dirty="0" smtClean="0"/>
              <a:t>’ online</a:t>
            </a:r>
            <a:r>
              <a:rPr lang="en-US" sz="2400" b="1" dirty="0"/>
              <a:t>, social and participatory </a:t>
            </a:r>
            <a:r>
              <a:rPr lang="en-US" sz="2400" b="1" dirty="0" smtClean="0"/>
              <a:t>media</a:t>
            </a:r>
            <a:r>
              <a:rPr lang="en-US" sz="2400" dirty="0" smtClean="0"/>
              <a:t>.</a:t>
            </a:r>
          </a:p>
          <a:p>
            <a:endParaRPr lang="en-US" sz="2400" dirty="0"/>
          </a:p>
          <a:p>
            <a:pPr marL="285750" indent="-285750">
              <a:buFont typeface="Arial" panose="020B0604020202020204" pitchFamily="34" charset="0"/>
              <a:buChar char="•"/>
            </a:pPr>
            <a:r>
              <a:rPr lang="en-US" sz="2400" dirty="0" smtClean="0"/>
              <a:t>Learners </a:t>
            </a:r>
            <a:r>
              <a:rPr lang="en-US" sz="2400" dirty="0"/>
              <a:t>study one</a:t>
            </a:r>
            <a:r>
              <a:rPr lang="en-US" sz="2400" b="1" dirty="0"/>
              <a:t> music video from the past </a:t>
            </a:r>
            <a:r>
              <a:rPr lang="en-US" sz="2400" dirty="0" smtClean="0"/>
              <a:t>to </a:t>
            </a:r>
            <a:r>
              <a:rPr lang="en-US" sz="2400" dirty="0"/>
              <a:t>develop </a:t>
            </a:r>
            <a:r>
              <a:rPr lang="en-US" sz="2400" dirty="0" smtClean="0"/>
              <a:t>understanding </a:t>
            </a:r>
            <a:r>
              <a:rPr lang="en-US" sz="2400" dirty="0"/>
              <a:t>of media language and of how representations reflect, and are influenced by, relevant </a:t>
            </a:r>
            <a:r>
              <a:rPr lang="en-US" sz="2400" b="1" dirty="0"/>
              <a:t>contexts</a:t>
            </a:r>
            <a:r>
              <a:rPr lang="en-US" sz="2400" dirty="0" smtClean="0"/>
              <a:t>.</a:t>
            </a:r>
          </a:p>
          <a:p>
            <a:endParaRPr lang="en-US" sz="2400" dirty="0"/>
          </a:p>
          <a:p>
            <a:pPr marL="285750" indent="-285750">
              <a:buFont typeface="Arial" panose="020B0604020202020204" pitchFamily="34" charset="0"/>
              <a:buChar char="•"/>
            </a:pPr>
            <a:r>
              <a:rPr lang="en-US" sz="2400" dirty="0" smtClean="0"/>
              <a:t>Learners also explore </a:t>
            </a:r>
            <a:r>
              <a:rPr lang="en-US" sz="2400" dirty="0"/>
              <a:t>how the music industry uses conventional </a:t>
            </a:r>
            <a:r>
              <a:rPr lang="en-US" sz="2400" b="1" dirty="0"/>
              <a:t>online forms </a:t>
            </a:r>
            <a:r>
              <a:rPr lang="en-US" sz="2400" dirty="0"/>
              <a:t>such as websites as well as social and participatory media. </a:t>
            </a:r>
            <a:endParaRPr lang="en-US" sz="2400" dirty="0" smtClean="0"/>
          </a:p>
          <a:p>
            <a:endParaRPr lang="en-US" sz="2400" dirty="0"/>
          </a:p>
          <a:p>
            <a:pPr marL="285750" indent="-285750">
              <a:buFont typeface="Arial" panose="020B0604020202020204" pitchFamily="34" charset="0"/>
              <a:buChar char="•"/>
            </a:pPr>
            <a:r>
              <a:rPr lang="en-US" sz="2400" dirty="0" smtClean="0"/>
              <a:t>This </a:t>
            </a:r>
            <a:r>
              <a:rPr lang="en-US" sz="2400" dirty="0"/>
              <a:t>will enable learners to explore a range of </a:t>
            </a:r>
            <a:r>
              <a:rPr lang="en-US" sz="2400" b="1" dirty="0"/>
              <a:t>industry and audience issues.</a:t>
            </a:r>
            <a:endParaRPr lang="en-GB" sz="2400" b="1" dirty="0"/>
          </a:p>
          <a:p>
            <a:endParaRPr lang="en-GB" dirty="0"/>
          </a:p>
        </p:txBody>
      </p:sp>
    </p:spTree>
    <p:extLst>
      <p:ext uri="{BB962C8B-B14F-4D97-AF65-F5344CB8AC3E}">
        <p14:creationId xmlns:p14="http://schemas.microsoft.com/office/powerpoint/2010/main" val="899643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730500" y="106424"/>
            <a:ext cx="6292521" cy="1046163"/>
          </a:xfrm>
        </p:spPr>
        <p:txBody>
          <a:bodyPr>
            <a:normAutofit/>
          </a:bodyPr>
          <a:lstStyle/>
          <a:p>
            <a:pPr algn="r"/>
            <a:r>
              <a:rPr lang="en-GB" dirty="0" smtClean="0">
                <a:solidFill>
                  <a:schemeClr val="bg1"/>
                </a:solidFill>
              </a:rPr>
              <a:t>Assessment of Component 2</a:t>
            </a:r>
            <a:endParaRPr lang="en-GB" dirty="0">
              <a:solidFill>
                <a:schemeClr val="bg1"/>
              </a:solidFill>
            </a:endParaRPr>
          </a:p>
        </p:txBody>
      </p:sp>
      <p:sp>
        <p:nvSpPr>
          <p:cNvPr id="3" name="TextBox 2"/>
          <p:cNvSpPr txBox="1"/>
          <p:nvPr/>
        </p:nvSpPr>
        <p:spPr>
          <a:xfrm>
            <a:off x="228596" y="999490"/>
            <a:ext cx="8394704" cy="1985159"/>
          </a:xfrm>
          <a:prstGeom prst="rect">
            <a:avLst/>
          </a:prstGeom>
          <a:noFill/>
        </p:spPr>
        <p:txBody>
          <a:bodyPr wrap="square" rtlCol="0">
            <a:spAutoFit/>
          </a:bodyPr>
          <a:lstStyle/>
          <a:p>
            <a:pPr marL="285750" indent="-285750">
              <a:buFont typeface="Arial" panose="020B0604020202020204" pitchFamily="34" charset="0"/>
              <a:buChar char="•"/>
            </a:pPr>
            <a:endParaRPr lang="en-GB" sz="2050" dirty="0" smtClean="0"/>
          </a:p>
          <a:p>
            <a:pPr marL="285750" indent="-285750">
              <a:buFont typeface="Arial" panose="020B0604020202020204" pitchFamily="34" charset="0"/>
              <a:buChar char="•"/>
            </a:pPr>
            <a:endParaRPr lang="en-GB" sz="2050" dirty="0" smtClean="0"/>
          </a:p>
          <a:p>
            <a:pPr marL="285750" indent="-285750">
              <a:buFont typeface="Arial" panose="020B0604020202020204" pitchFamily="34" charset="0"/>
              <a:buChar char="•"/>
            </a:pPr>
            <a:endParaRPr lang="en-GB" sz="2050" dirty="0" smtClean="0"/>
          </a:p>
          <a:p>
            <a:pPr lvl="1"/>
            <a:endParaRPr lang="en-GB" sz="2050" dirty="0" smtClean="0"/>
          </a:p>
          <a:p>
            <a:pPr marL="285750" indent="-285750">
              <a:buFont typeface="Arial" panose="020B0604020202020204" pitchFamily="34" charset="0"/>
              <a:buChar char="•"/>
            </a:pPr>
            <a:endParaRPr lang="en-GB" sz="2050" dirty="0" smtClean="0">
              <a:solidFill>
                <a:srgbClr val="FF0000"/>
              </a:solidFill>
            </a:endParaRPr>
          </a:p>
          <a:p>
            <a:pPr marL="285750" indent="-285750">
              <a:buFont typeface="Arial" panose="020B0604020202020204" pitchFamily="34" charset="0"/>
              <a:buChar char="•"/>
            </a:pPr>
            <a:endParaRPr lang="en-GB" sz="2050" dirty="0" smtClean="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722055996"/>
              </p:ext>
            </p:extLst>
          </p:nvPr>
        </p:nvGraphicFramePr>
        <p:xfrm>
          <a:off x="213755" y="1080654"/>
          <a:ext cx="8752116" cy="5669280"/>
        </p:xfrm>
        <a:graphic>
          <a:graphicData uri="http://schemas.openxmlformats.org/drawingml/2006/table">
            <a:tbl>
              <a:tblPr firstRow="1" bandRow="1">
                <a:tableStyleId>{93296810-A885-4BE3-A3E7-6D5BEEA58F35}</a:tableStyleId>
              </a:tblPr>
              <a:tblGrid>
                <a:gridCol w="4421307"/>
                <a:gridCol w="4330809"/>
              </a:tblGrid>
              <a:tr h="955152">
                <a:tc>
                  <a:txBody>
                    <a:bodyPr/>
                    <a:lstStyle/>
                    <a:p>
                      <a:pPr algn="ctr"/>
                      <a:r>
                        <a:rPr lang="en-GB" sz="2000" dirty="0" smtClean="0"/>
                        <a:t>Section A</a:t>
                      </a:r>
                    </a:p>
                    <a:p>
                      <a:pPr marL="0" marR="0" indent="0" algn="ctr" defTabSz="4572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lt1"/>
                          </a:solidFill>
                          <a:effectLst/>
                          <a:latin typeface="+mn-lt"/>
                          <a:ea typeface="+mn-ea"/>
                          <a:cs typeface="+mn-cs"/>
                        </a:rPr>
                        <a:t>Television (30 marks)</a:t>
                      </a:r>
                      <a:endParaRPr lang="en-GB" sz="2000" b="1" kern="1200" dirty="0" smtClean="0">
                        <a:solidFill>
                          <a:schemeClr val="lt1"/>
                        </a:solidFill>
                        <a:effectLst/>
                        <a:latin typeface="+mn-lt"/>
                        <a:ea typeface="+mn-ea"/>
                        <a:cs typeface="+mn-cs"/>
                      </a:endParaRPr>
                    </a:p>
                    <a:p>
                      <a:pPr algn="ctr"/>
                      <a:endParaRPr lang="en-GB" sz="2000" dirty="0"/>
                    </a:p>
                  </a:txBody>
                  <a:tcPr/>
                </a:tc>
                <a:tc>
                  <a:txBody>
                    <a:bodyPr/>
                    <a:lstStyle/>
                    <a:p>
                      <a:pPr algn="ctr"/>
                      <a:r>
                        <a:rPr lang="en-GB" sz="2000" dirty="0" smtClean="0"/>
                        <a:t>Section</a:t>
                      </a:r>
                      <a:r>
                        <a:rPr lang="en-GB" sz="2000" baseline="0" dirty="0" smtClean="0"/>
                        <a:t> B</a:t>
                      </a:r>
                    </a:p>
                    <a:p>
                      <a:pPr algn="ctr"/>
                      <a:r>
                        <a:rPr lang="en-US" sz="2000" b="1" dirty="0" smtClean="0"/>
                        <a:t>Music (music videos and online media) (30 marks)</a:t>
                      </a:r>
                      <a:endParaRPr lang="en-GB" sz="2000" dirty="0"/>
                    </a:p>
                  </a:txBody>
                  <a:tcPr/>
                </a:tc>
              </a:tr>
              <a:tr h="941714">
                <a:tc>
                  <a:txBody>
                    <a:bodyPr/>
                    <a:lstStyle/>
                    <a:p>
                      <a:pPr marL="0" indent="0" algn="l">
                        <a:buFont typeface="Arial" panose="020B0604020202020204" pitchFamily="34" charset="0"/>
                        <a:buNone/>
                      </a:pPr>
                      <a:endParaRPr lang="en-GB" sz="1600" u="none" strike="noStrike" kern="1200" baseline="0" dirty="0" smtClean="0"/>
                    </a:p>
                    <a:p>
                      <a:pPr marL="285750" indent="-285750" algn="l">
                        <a:buFont typeface="Arial" panose="020B0604020202020204" pitchFamily="34" charset="0"/>
                        <a:buChar char="•"/>
                      </a:pPr>
                      <a:r>
                        <a:rPr lang="en-GB" sz="1600" u="none" strike="noStrike" kern="1200" baseline="0" dirty="0" smtClean="0"/>
                        <a:t>Analysis of set products – an extract from the TV product will be set in the examination</a:t>
                      </a:r>
                    </a:p>
                    <a:p>
                      <a:pPr algn="ctr"/>
                      <a:endParaRPr lang="en-GB" sz="1600" dirty="0"/>
                    </a:p>
                  </a:txBody>
                  <a:tcPr anchor="ctr"/>
                </a:tc>
                <a:tc>
                  <a:txBody>
                    <a:bodyPr/>
                    <a:lstStyle/>
                    <a:p>
                      <a:pPr marL="285750" indent="-285750" algn="l">
                        <a:buFont typeface="Arial" panose="020B0604020202020204" pitchFamily="34" charset="0"/>
                        <a:buChar char="•"/>
                      </a:pPr>
                      <a:r>
                        <a:rPr lang="en-GB" sz="1600" dirty="0" smtClean="0"/>
                        <a:t>Based on </a:t>
                      </a:r>
                      <a:r>
                        <a:rPr lang="en-GB" sz="1600" smtClean="0"/>
                        <a:t>set products</a:t>
                      </a:r>
                      <a:endParaRPr lang="en-GB" sz="1600" dirty="0"/>
                    </a:p>
                  </a:txBody>
                  <a:tcPr anchor="ctr"/>
                </a:tc>
              </a:tr>
              <a:tr h="2769940">
                <a:tc>
                  <a:txBody>
                    <a:bodyPr/>
                    <a:lstStyle/>
                    <a:p>
                      <a:r>
                        <a:rPr lang="en-US" sz="1800" b="1" dirty="0" smtClean="0"/>
                        <a:t>Question 1 </a:t>
                      </a:r>
                      <a:endParaRPr lang="en-US" sz="1800" dirty="0" smtClean="0"/>
                    </a:p>
                    <a:p>
                      <a:pPr marL="285750" indent="-285750">
                        <a:buFont typeface="Arial" panose="020B0604020202020204" pitchFamily="34" charset="0"/>
                        <a:buChar char="•"/>
                      </a:pPr>
                      <a:r>
                        <a:rPr lang="en-US" sz="1800" dirty="0" err="1" smtClean="0"/>
                        <a:t>Analyse</a:t>
                      </a:r>
                      <a:r>
                        <a:rPr lang="en-US" sz="1800" dirty="0" smtClean="0"/>
                        <a:t> </a:t>
                      </a:r>
                      <a:r>
                        <a:rPr lang="en-US" sz="1800" b="1" dirty="0" smtClean="0"/>
                        <a:t>either </a:t>
                      </a:r>
                      <a:r>
                        <a:rPr lang="en-US" sz="1800" dirty="0" smtClean="0"/>
                        <a:t>media language </a:t>
                      </a:r>
                      <a:r>
                        <a:rPr lang="en-US" sz="1800" b="1" dirty="0" smtClean="0"/>
                        <a:t>or </a:t>
                      </a:r>
                      <a:r>
                        <a:rPr lang="en-US" sz="1800" dirty="0" smtClean="0"/>
                        <a:t>representation in relation to extract set. </a:t>
                      </a:r>
                    </a:p>
                    <a:p>
                      <a:pPr marL="285750" indent="-285750">
                        <a:buFont typeface="Arial" panose="020B0604020202020204" pitchFamily="34" charset="0"/>
                        <a:buChar char="•"/>
                      </a:pPr>
                      <a:r>
                        <a:rPr lang="en-US" sz="1800" dirty="0" smtClean="0"/>
                        <a:t>(a) </a:t>
                      </a:r>
                      <a:r>
                        <a:rPr lang="en-US" sz="1800" dirty="0" err="1" smtClean="0"/>
                        <a:t>Analyse</a:t>
                      </a:r>
                      <a:r>
                        <a:rPr lang="en-US" sz="1800" dirty="0" smtClean="0"/>
                        <a:t> media products. </a:t>
                      </a:r>
                    </a:p>
                    <a:p>
                      <a:pPr marL="285750" indent="-285750">
                        <a:buFont typeface="Arial" panose="020B0604020202020204" pitchFamily="34" charset="0"/>
                        <a:buChar char="•"/>
                      </a:pPr>
                      <a:r>
                        <a:rPr lang="en-US" sz="1800" dirty="0" smtClean="0"/>
                        <a:t>(b)</a:t>
                      </a:r>
                      <a:r>
                        <a:rPr lang="en-US" sz="1800" baseline="0" dirty="0" smtClean="0"/>
                        <a:t> </a:t>
                      </a:r>
                      <a:r>
                        <a:rPr lang="en-US" sz="1800" baseline="0" dirty="0" err="1" smtClean="0"/>
                        <a:t>A</a:t>
                      </a:r>
                      <a:r>
                        <a:rPr lang="en-US" sz="1800" dirty="0" err="1" smtClean="0"/>
                        <a:t>nalyse</a:t>
                      </a:r>
                      <a:r>
                        <a:rPr lang="en-US" sz="1800" dirty="0" smtClean="0"/>
                        <a:t> and make judgements and draw conclusions. Reference to relevant contexts may be required.</a:t>
                      </a:r>
                    </a:p>
                    <a:p>
                      <a:pPr marL="285750" indent="-285750">
                        <a:buFont typeface="Arial" panose="020B0604020202020204" pitchFamily="34" charset="0"/>
                        <a:buChar char="•"/>
                      </a:pPr>
                      <a:endParaRPr lang="en-GB" sz="1800" dirty="0" smtClean="0"/>
                    </a:p>
                    <a:p>
                      <a:r>
                        <a:rPr lang="en-US" sz="1800" b="1" dirty="0" smtClean="0"/>
                        <a:t>Question 2 </a:t>
                      </a:r>
                    </a:p>
                    <a:p>
                      <a:pPr marL="285750" indent="-285750">
                        <a:buFont typeface="Arial" panose="020B0604020202020204" pitchFamily="34" charset="0"/>
                        <a:buChar char="•"/>
                      </a:pPr>
                      <a:r>
                        <a:rPr lang="en-US" sz="1800" dirty="0" smtClean="0"/>
                        <a:t>Knowledge and understanding of media industries, audiences or media contexts.</a:t>
                      </a:r>
                      <a:endParaRPr lang="en-GB" sz="1800" dirty="0" smtClean="0"/>
                    </a:p>
                    <a:p>
                      <a:pPr algn="ctr"/>
                      <a:endParaRPr lang="en-GB" sz="1600" u="none" strike="noStrike" kern="1200" baseline="0" dirty="0" smtClean="0"/>
                    </a:p>
                  </a:txBody>
                  <a:tcPr anchor="ctr"/>
                </a:tc>
                <a:tc>
                  <a:txBody>
                    <a:bodyPr/>
                    <a:lstStyle/>
                    <a:p>
                      <a:r>
                        <a:rPr lang="en-US" sz="1800" b="1" dirty="0" smtClean="0"/>
                        <a:t>Question 3</a:t>
                      </a:r>
                    </a:p>
                    <a:p>
                      <a:pPr marL="285750" indent="-285750">
                        <a:buFont typeface="Arial" panose="020B0604020202020204" pitchFamily="34" charset="0"/>
                        <a:buChar char="•"/>
                      </a:pPr>
                      <a:r>
                        <a:rPr lang="en-US" sz="1800" dirty="0" smtClean="0"/>
                        <a:t>Make judgements and draw conclusions through analysis of set media products in terms of </a:t>
                      </a:r>
                      <a:r>
                        <a:rPr lang="en-US" sz="1800" b="1" dirty="0" smtClean="0"/>
                        <a:t>either </a:t>
                      </a:r>
                      <a:r>
                        <a:rPr lang="en-US" sz="1800" dirty="0" smtClean="0"/>
                        <a:t>media language </a:t>
                      </a:r>
                      <a:r>
                        <a:rPr lang="en-US" sz="1800" b="1" dirty="0" smtClean="0"/>
                        <a:t>or </a:t>
                      </a:r>
                      <a:r>
                        <a:rPr lang="en-US" sz="1800" dirty="0" smtClean="0"/>
                        <a:t>representation. </a:t>
                      </a:r>
                    </a:p>
                    <a:p>
                      <a:pPr marL="285750" indent="-285750">
                        <a:buFont typeface="Arial" panose="020B0604020202020204" pitchFamily="34" charset="0"/>
                        <a:buChar char="•"/>
                      </a:pPr>
                      <a:r>
                        <a:rPr lang="en-US" sz="1800" dirty="0" smtClean="0"/>
                        <a:t>Reference to relevant contexts may be required.</a:t>
                      </a:r>
                    </a:p>
                    <a:p>
                      <a:pPr marL="285750" indent="-285750">
                        <a:buFont typeface="Arial" panose="020B0604020202020204" pitchFamily="34" charset="0"/>
                        <a:buChar char="•"/>
                      </a:pPr>
                      <a:endParaRPr lang="en-GB" sz="1800" dirty="0" smtClean="0"/>
                    </a:p>
                    <a:p>
                      <a:r>
                        <a:rPr lang="en-US" sz="1800" b="1" dirty="0" smtClean="0"/>
                        <a:t>Question 4 </a:t>
                      </a:r>
                    </a:p>
                    <a:p>
                      <a:pPr marL="285750" indent="-285750">
                        <a:buFont typeface="Arial" panose="020B0604020202020204" pitchFamily="34" charset="0"/>
                        <a:buChar char="•"/>
                      </a:pPr>
                      <a:r>
                        <a:rPr lang="en-US" sz="1800" dirty="0" smtClean="0"/>
                        <a:t>Knowledge and understanding of media industries, audiences or media contexts.</a:t>
                      </a:r>
                      <a:endParaRPr lang="en-GB" sz="1800"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en-GB" sz="1600" b="0" baseline="0" dirty="0" smtClean="0"/>
                    </a:p>
                    <a:p>
                      <a:pPr algn="ctr"/>
                      <a:endParaRPr lang="en-GB" sz="1600" b="0" dirty="0"/>
                    </a:p>
                  </a:txBody>
                  <a:tcPr anchor="ctr"/>
                </a:tc>
              </a:tr>
            </a:tbl>
          </a:graphicData>
        </a:graphic>
      </p:graphicFrame>
    </p:spTree>
    <p:extLst>
      <p:ext uri="{BB962C8B-B14F-4D97-AF65-F5344CB8AC3E}">
        <p14:creationId xmlns:p14="http://schemas.microsoft.com/office/powerpoint/2010/main" val="3036049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Component 3: Non-exam assessment</a:t>
            </a:r>
            <a:endParaRPr lang="en-GB" dirty="0"/>
          </a:p>
        </p:txBody>
      </p:sp>
      <p:sp>
        <p:nvSpPr>
          <p:cNvPr id="3" name="TextBox 2"/>
          <p:cNvSpPr txBox="1"/>
          <p:nvPr/>
        </p:nvSpPr>
        <p:spPr>
          <a:xfrm>
            <a:off x="522514" y="2090738"/>
            <a:ext cx="7837715" cy="4339650"/>
          </a:xfrm>
          <a:prstGeom prst="rect">
            <a:avLst/>
          </a:prstGeom>
          <a:noFill/>
        </p:spPr>
        <p:txBody>
          <a:bodyPr wrap="square" rtlCol="0">
            <a:spAutoFit/>
          </a:bodyPr>
          <a:lstStyle/>
          <a:p>
            <a:r>
              <a:rPr lang="en-GB" sz="2400" b="1" dirty="0" smtClean="0"/>
              <a:t>Component 3 offers learners exciting opportunities to:</a:t>
            </a:r>
          </a:p>
          <a:p>
            <a:endParaRPr lang="en-GB" sz="2400" dirty="0" smtClean="0"/>
          </a:p>
          <a:p>
            <a:endParaRPr lang="en-GB" sz="2400" dirty="0"/>
          </a:p>
          <a:p>
            <a:pPr marL="285750" indent="-285750">
              <a:buFont typeface="Arial" panose="020B0604020202020204" pitchFamily="34" charset="0"/>
              <a:buChar char="•"/>
            </a:pPr>
            <a:r>
              <a:rPr lang="en-GB" sz="2400" dirty="0"/>
              <a:t>develop practical production </a:t>
            </a:r>
            <a:r>
              <a:rPr lang="en-GB" sz="2400" b="1" dirty="0"/>
              <a:t>skills </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dirty="0"/>
              <a:t>respond</a:t>
            </a:r>
            <a:r>
              <a:rPr lang="en-GB" sz="2400" dirty="0"/>
              <a:t> to a choice of set briefs in a range of forms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build on previous learning and </a:t>
            </a:r>
            <a:r>
              <a:rPr lang="en-GB" sz="2400" b="1" dirty="0"/>
              <a:t>apply</a:t>
            </a:r>
            <a:r>
              <a:rPr lang="en-GB" sz="2400" dirty="0"/>
              <a:t> their </a:t>
            </a:r>
            <a:r>
              <a:rPr lang="en-GB" sz="2400" b="1" dirty="0"/>
              <a:t>knowledge and understanding</a:t>
            </a:r>
            <a:r>
              <a:rPr lang="en-GB" sz="2400" dirty="0"/>
              <a:t> of media language and representation to a media production.</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936413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104901" y="142875"/>
            <a:ext cx="7899400" cy="682625"/>
          </a:xfrm>
        </p:spPr>
        <p:txBody>
          <a:bodyPr/>
          <a:lstStyle/>
          <a:p>
            <a:pPr algn="r"/>
            <a:r>
              <a:rPr lang="en-GB" dirty="0">
                <a:solidFill>
                  <a:schemeClr val="bg1"/>
                </a:solidFill>
              </a:rPr>
              <a:t>Component 3: </a:t>
            </a:r>
            <a:r>
              <a:rPr lang="en-GB" dirty="0" smtClean="0">
                <a:solidFill>
                  <a:schemeClr val="bg1"/>
                </a:solidFill>
              </a:rPr>
              <a:t>Key Features</a:t>
            </a:r>
            <a:endParaRPr lang="en-GB" dirty="0">
              <a:solidFill>
                <a:schemeClr val="bg1"/>
              </a:solidFill>
            </a:endParaRPr>
          </a:p>
        </p:txBody>
      </p:sp>
      <p:sp>
        <p:nvSpPr>
          <p:cNvPr id="3" name="TextBox 2"/>
          <p:cNvSpPr txBox="1"/>
          <p:nvPr/>
        </p:nvSpPr>
        <p:spPr>
          <a:xfrm>
            <a:off x="241301" y="1430159"/>
            <a:ext cx="8763000" cy="4616648"/>
          </a:xfrm>
          <a:prstGeom prst="rect">
            <a:avLst/>
          </a:prstGeom>
          <a:noFill/>
        </p:spPr>
        <p:txBody>
          <a:bodyPr wrap="square" rtlCol="0">
            <a:spAutoFit/>
          </a:bodyPr>
          <a:lstStyle/>
          <a:p>
            <a:pPr marL="285750" indent="-285750">
              <a:buFont typeface="Arial" panose="020B0604020202020204" pitchFamily="34" charset="0"/>
              <a:buChar char="•"/>
            </a:pPr>
            <a:r>
              <a:rPr lang="en-GB" sz="2200" b="1" dirty="0" smtClean="0"/>
              <a:t>30% of GCSE</a:t>
            </a:r>
            <a:r>
              <a:rPr lang="en-GB" sz="2200" dirty="0" smtClean="0"/>
              <a:t>; internally assessed and externally moderated</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200" b="1" dirty="0" smtClean="0"/>
              <a:t>Annual release of set briefs </a:t>
            </a:r>
            <a:r>
              <a:rPr lang="en-GB" sz="2200" dirty="0" smtClean="0"/>
              <a:t>(March 1st during the year prior to assessment).</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200" dirty="0" smtClean="0"/>
              <a:t>Create </a:t>
            </a:r>
            <a:r>
              <a:rPr lang="en-GB" sz="2200" b="1" dirty="0" smtClean="0"/>
              <a:t>individual media production </a:t>
            </a:r>
            <a:r>
              <a:rPr lang="en-GB" sz="2200" dirty="0" smtClean="0"/>
              <a:t>work for an </a:t>
            </a:r>
            <a:r>
              <a:rPr lang="en-GB" sz="2200" b="1" dirty="0" smtClean="0"/>
              <a:t>intended audience</a:t>
            </a:r>
            <a:r>
              <a:rPr lang="en-GB" sz="2200" dirty="0" smtClean="0"/>
              <a:t>, applying knowledge and understanding of:</a:t>
            </a:r>
          </a:p>
          <a:p>
            <a:pPr marL="742950" lvl="1" indent="-285750">
              <a:buFont typeface="Arial" panose="020B0604020202020204" pitchFamily="34" charset="0"/>
              <a:buChar char="•"/>
            </a:pPr>
            <a:r>
              <a:rPr lang="en-GB" sz="2200" dirty="0" smtClean="0"/>
              <a:t>media language</a:t>
            </a:r>
          </a:p>
          <a:p>
            <a:pPr marL="742950" lvl="1" indent="-285750">
              <a:buFont typeface="Arial" panose="020B0604020202020204" pitchFamily="34" charset="0"/>
              <a:buChar char="•"/>
            </a:pPr>
            <a:r>
              <a:rPr lang="en-GB" sz="2200" dirty="0" smtClean="0"/>
              <a:t>Representations.</a:t>
            </a:r>
          </a:p>
          <a:p>
            <a:pPr marL="742950" lvl="1" indent="-285750">
              <a:buFont typeface="Arial" panose="020B0604020202020204" pitchFamily="34" charset="0"/>
              <a:buChar char="•"/>
            </a:pPr>
            <a:endParaRPr lang="en-GB" sz="1000" dirty="0" smtClean="0"/>
          </a:p>
          <a:p>
            <a:pPr marL="285750" indent="-285750">
              <a:buFont typeface="Arial" panose="020B0604020202020204" pitchFamily="34" charset="0"/>
              <a:buChar char="•"/>
            </a:pPr>
            <a:r>
              <a:rPr lang="en-GB" sz="2200" dirty="0" smtClean="0"/>
              <a:t>Assessment based largely on practical production work.</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b="1" dirty="0" smtClean="0"/>
              <a:t>Statement of Aims </a:t>
            </a:r>
            <a:r>
              <a:rPr lang="en-GB" sz="2200" dirty="0"/>
              <a:t>t</a:t>
            </a:r>
            <a:r>
              <a:rPr lang="en-GB" sz="2200" dirty="0" smtClean="0"/>
              <a:t>o explain how the learner intends to respond to the brief and apply knowledge </a:t>
            </a:r>
            <a:r>
              <a:rPr lang="en-GB" sz="2200" dirty="0"/>
              <a:t>and understanding of </a:t>
            </a:r>
            <a:r>
              <a:rPr lang="en-GB" sz="2200" dirty="0" smtClean="0"/>
              <a:t>the theoretical framework.</a:t>
            </a:r>
          </a:p>
        </p:txBody>
      </p:sp>
    </p:spTree>
    <p:extLst>
      <p:ext uri="{BB962C8B-B14F-4D97-AF65-F5344CB8AC3E}">
        <p14:creationId xmlns:p14="http://schemas.microsoft.com/office/powerpoint/2010/main" val="3090484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802742" y="106425"/>
            <a:ext cx="6201558" cy="1046163"/>
          </a:xfrm>
        </p:spPr>
        <p:txBody>
          <a:bodyPr>
            <a:normAutofit/>
          </a:bodyPr>
          <a:lstStyle/>
          <a:p>
            <a:pPr algn="r"/>
            <a:r>
              <a:rPr lang="en-GB" dirty="0" smtClean="0">
                <a:solidFill>
                  <a:schemeClr val="bg1"/>
                </a:solidFill>
              </a:rPr>
              <a:t>Component 3: Set Briefs</a:t>
            </a:r>
            <a:endParaRPr lang="en-GB" dirty="0">
              <a:solidFill>
                <a:schemeClr val="bg1"/>
              </a:solidFill>
            </a:endParaRPr>
          </a:p>
        </p:txBody>
      </p:sp>
      <p:sp>
        <p:nvSpPr>
          <p:cNvPr id="3" name="TextBox 2"/>
          <p:cNvSpPr txBox="1"/>
          <p:nvPr/>
        </p:nvSpPr>
        <p:spPr>
          <a:xfrm>
            <a:off x="190499" y="1019247"/>
            <a:ext cx="8813801" cy="5586145"/>
          </a:xfrm>
          <a:prstGeom prst="rect">
            <a:avLst/>
          </a:prstGeom>
          <a:noFill/>
        </p:spPr>
        <p:txBody>
          <a:bodyPr wrap="square" rtlCol="0">
            <a:spAutoFit/>
          </a:bodyPr>
          <a:lstStyle/>
          <a:p>
            <a:pPr marL="285750" indent="-285750">
              <a:buFont typeface="Arial" panose="020B0604020202020204" pitchFamily="34" charset="0"/>
              <a:buChar char="•"/>
            </a:pPr>
            <a:r>
              <a:rPr lang="en-GB" sz="2100" dirty="0" smtClean="0"/>
              <a:t>Briefs will be released by </a:t>
            </a:r>
            <a:r>
              <a:rPr lang="en-GB" sz="2100" dirty="0" err="1" smtClean="0"/>
              <a:t>Eduqas</a:t>
            </a:r>
            <a:r>
              <a:rPr lang="en-GB" sz="2100" dirty="0" smtClean="0"/>
              <a:t> every year, requiring learners </a:t>
            </a:r>
            <a:r>
              <a:rPr lang="en-GB" sz="2100" dirty="0"/>
              <a:t>to create a production for a different intended </a:t>
            </a:r>
            <a:r>
              <a:rPr lang="en-GB" sz="2100" dirty="0" smtClean="0"/>
              <a:t>audience</a:t>
            </a:r>
          </a:p>
          <a:p>
            <a:pPr marL="285750" indent="-285750">
              <a:buFont typeface="Arial" panose="020B0604020202020204" pitchFamily="34" charset="0"/>
              <a:buChar char="•"/>
            </a:pPr>
            <a:endParaRPr lang="en-GB" sz="2100" dirty="0" smtClean="0"/>
          </a:p>
          <a:p>
            <a:pPr marL="285750" indent="-285750">
              <a:buFont typeface="Arial" panose="020B0604020202020204" pitchFamily="34" charset="0"/>
              <a:buChar char="•"/>
            </a:pPr>
            <a:r>
              <a:rPr lang="en-GB" sz="2100" dirty="0" smtClean="0"/>
              <a:t>The following forms will always be set:</a:t>
            </a:r>
          </a:p>
          <a:p>
            <a:pPr marL="742950" lvl="1" indent="-285750">
              <a:buFont typeface="Arial" panose="020B0604020202020204" pitchFamily="34" charset="0"/>
              <a:buChar char="•"/>
            </a:pPr>
            <a:r>
              <a:rPr lang="en-GB" sz="2100" b="1" i="1" dirty="0" smtClean="0"/>
              <a:t>Television </a:t>
            </a:r>
            <a:r>
              <a:rPr lang="en-GB" sz="2100" i="1" dirty="0" smtClean="0"/>
              <a:t>- </a:t>
            </a:r>
            <a:r>
              <a:rPr lang="en-GB" sz="2100" dirty="0" smtClean="0"/>
              <a:t>Create </a:t>
            </a:r>
            <a:r>
              <a:rPr lang="en-GB" sz="2100" dirty="0"/>
              <a:t>a sequence from a new television programme or a website to promote a new television programme. </a:t>
            </a:r>
          </a:p>
          <a:p>
            <a:pPr marL="742950" lvl="1" indent="-285750">
              <a:buFont typeface="Arial" panose="020B0604020202020204" pitchFamily="34" charset="0"/>
              <a:buChar char="•"/>
            </a:pPr>
            <a:r>
              <a:rPr lang="en-GB" sz="2100" b="1" i="1" dirty="0"/>
              <a:t>Advertising and Marketing: Music </a:t>
            </a:r>
            <a:r>
              <a:rPr lang="en-GB" sz="2100" i="1" dirty="0" smtClean="0"/>
              <a:t>- </a:t>
            </a:r>
            <a:r>
              <a:rPr lang="en-GB" sz="2100" dirty="0" smtClean="0"/>
              <a:t>Create </a:t>
            </a:r>
            <a:r>
              <a:rPr lang="en-GB" sz="2100" dirty="0"/>
              <a:t>a music video or a website to promote a new artist/band. </a:t>
            </a:r>
          </a:p>
          <a:p>
            <a:pPr marL="742950" lvl="1" indent="-285750">
              <a:buFont typeface="Arial" panose="020B0604020202020204" pitchFamily="34" charset="0"/>
              <a:buChar char="•"/>
            </a:pPr>
            <a:r>
              <a:rPr lang="en-GB" sz="2100" b="1" i="1" dirty="0"/>
              <a:t>Advertising and Marketing: Film </a:t>
            </a:r>
            <a:r>
              <a:rPr lang="en-GB" sz="2100" dirty="0" smtClean="0"/>
              <a:t>- Print-based </a:t>
            </a:r>
            <a:r>
              <a:rPr lang="en-GB" sz="2100" dirty="0"/>
              <a:t>marketing material for a new film. </a:t>
            </a:r>
          </a:p>
          <a:p>
            <a:pPr marL="742950" lvl="1" indent="-285750">
              <a:buFont typeface="Arial" panose="020B0604020202020204" pitchFamily="34" charset="0"/>
              <a:buChar char="•"/>
            </a:pPr>
            <a:r>
              <a:rPr lang="en-GB" sz="2100" b="1" i="1" dirty="0"/>
              <a:t>Magazines </a:t>
            </a:r>
            <a:r>
              <a:rPr lang="en-GB" sz="2100" i="1" dirty="0" smtClean="0"/>
              <a:t>- </a:t>
            </a:r>
            <a:r>
              <a:rPr lang="en-GB" sz="2100" dirty="0" smtClean="0"/>
              <a:t>Create </a:t>
            </a:r>
            <a:r>
              <a:rPr lang="en-GB" sz="2100" dirty="0"/>
              <a:t>a new print or online magazine. </a:t>
            </a:r>
          </a:p>
          <a:p>
            <a:pPr marL="742950" lvl="1" indent="-285750">
              <a:buFont typeface="Arial" panose="020B0604020202020204" pitchFamily="34" charset="0"/>
              <a:buChar char="•"/>
            </a:pPr>
            <a:endParaRPr lang="en-GB" sz="2100" dirty="0" smtClean="0"/>
          </a:p>
          <a:p>
            <a:pPr marL="285750" indent="-285750">
              <a:buFont typeface="Arial" panose="020B0604020202020204" pitchFamily="34" charset="0"/>
              <a:buChar char="•"/>
            </a:pPr>
            <a:r>
              <a:rPr lang="en-GB" sz="2100" dirty="0" err="1"/>
              <a:t>Eduqas</a:t>
            </a:r>
            <a:r>
              <a:rPr lang="en-GB" sz="2100" dirty="0"/>
              <a:t> will </a:t>
            </a:r>
            <a:r>
              <a:rPr lang="en-GB" sz="2100" dirty="0" smtClean="0"/>
              <a:t>stipulate the genre, the intended target audience and other key requirements.</a:t>
            </a:r>
          </a:p>
          <a:p>
            <a:pPr marL="285750" indent="-285750">
              <a:buFont typeface="Arial" panose="020B0604020202020204" pitchFamily="34" charset="0"/>
              <a:buChar char="•"/>
            </a:pPr>
            <a:endParaRPr lang="en-GB" sz="2100" dirty="0" smtClean="0"/>
          </a:p>
          <a:p>
            <a:pPr marL="285750" indent="-285750">
              <a:buFont typeface="Arial" panose="020B0604020202020204" pitchFamily="34" charset="0"/>
              <a:buChar char="•"/>
            </a:pPr>
            <a:r>
              <a:rPr lang="en-GB" sz="2100" dirty="0" smtClean="0"/>
              <a:t>Learners </a:t>
            </a:r>
            <a:r>
              <a:rPr lang="en-GB" sz="2100" dirty="0"/>
              <a:t>will develop a response to their chosen </a:t>
            </a:r>
            <a:r>
              <a:rPr lang="en-GB" sz="2100" dirty="0" smtClean="0"/>
              <a:t>brief </a:t>
            </a:r>
            <a:r>
              <a:rPr lang="en-GB" sz="2100" dirty="0"/>
              <a:t>and </a:t>
            </a:r>
            <a:r>
              <a:rPr lang="en-GB" sz="2100" dirty="0" smtClean="0"/>
              <a:t>create </a:t>
            </a:r>
            <a:r>
              <a:rPr lang="en-GB" sz="2100" dirty="0"/>
              <a:t>a production aimed at the specified intended audience. </a:t>
            </a:r>
          </a:p>
        </p:txBody>
      </p:sp>
    </p:spTree>
    <p:extLst>
      <p:ext uri="{BB962C8B-B14F-4D97-AF65-F5344CB8AC3E}">
        <p14:creationId xmlns:p14="http://schemas.microsoft.com/office/powerpoint/2010/main" val="1573693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562100" y="138752"/>
            <a:ext cx="7480300" cy="1046163"/>
          </a:xfrm>
        </p:spPr>
        <p:txBody>
          <a:bodyPr>
            <a:normAutofit/>
          </a:bodyPr>
          <a:lstStyle/>
          <a:p>
            <a:pPr algn="r"/>
            <a:r>
              <a:rPr lang="en-GB" dirty="0" smtClean="0">
                <a:solidFill>
                  <a:schemeClr val="bg1"/>
                </a:solidFill>
              </a:rPr>
              <a:t>Key Requirements for Component 3</a:t>
            </a:r>
            <a:endParaRPr lang="en-GB" dirty="0">
              <a:solidFill>
                <a:schemeClr val="bg1"/>
              </a:solidFill>
            </a:endParaRPr>
          </a:p>
        </p:txBody>
      </p:sp>
      <p:sp>
        <p:nvSpPr>
          <p:cNvPr id="4" name="TextBox 3"/>
          <p:cNvSpPr txBox="1"/>
          <p:nvPr/>
        </p:nvSpPr>
        <p:spPr>
          <a:xfrm>
            <a:off x="177800" y="1007115"/>
            <a:ext cx="8864600" cy="5909310"/>
          </a:xfrm>
          <a:prstGeom prst="rect">
            <a:avLst/>
          </a:prstGeom>
          <a:noFill/>
        </p:spPr>
        <p:txBody>
          <a:bodyPr wrap="square" rtlCol="0">
            <a:spAutoFit/>
          </a:bodyPr>
          <a:lstStyle/>
          <a:p>
            <a:pPr marL="285750" indent="-285750">
              <a:buFont typeface="Arial" panose="020B0604020202020204" pitchFamily="34" charset="0"/>
              <a:buChar char="•"/>
            </a:pPr>
            <a:r>
              <a:rPr lang="en-GB" sz="2350" b="1" dirty="0" smtClean="0"/>
              <a:t>Learners must submit:</a:t>
            </a:r>
          </a:p>
          <a:p>
            <a:pPr marL="742950" lvl="1" indent="-285750">
              <a:buFont typeface="Arial" panose="020B0604020202020204" pitchFamily="34" charset="0"/>
              <a:buChar char="•"/>
            </a:pPr>
            <a:r>
              <a:rPr lang="en-GB" sz="2350" dirty="0" smtClean="0"/>
              <a:t>A </a:t>
            </a:r>
            <a:r>
              <a:rPr lang="en-GB" sz="2350" b="1" dirty="0" smtClean="0"/>
              <a:t>media production </a:t>
            </a:r>
          </a:p>
          <a:p>
            <a:pPr marL="742950" lvl="1" indent="-285750">
              <a:buFont typeface="Arial" panose="020B0604020202020204" pitchFamily="34" charset="0"/>
              <a:buChar char="•"/>
            </a:pPr>
            <a:r>
              <a:rPr lang="en-GB" sz="2350" dirty="0" smtClean="0"/>
              <a:t>A compulsory </a:t>
            </a:r>
            <a:r>
              <a:rPr lang="en-GB" sz="2350" b="1" dirty="0" smtClean="0"/>
              <a:t>statement </a:t>
            </a:r>
            <a:r>
              <a:rPr lang="en-GB" sz="2350" b="1" dirty="0"/>
              <a:t>of aims </a:t>
            </a:r>
            <a:r>
              <a:rPr lang="en-GB" sz="2350" dirty="0" smtClean="0"/>
              <a:t>for </a:t>
            </a:r>
            <a:r>
              <a:rPr lang="en-GB" sz="2350" dirty="0"/>
              <a:t>the </a:t>
            </a:r>
            <a:r>
              <a:rPr lang="en-GB" sz="2350" dirty="0" smtClean="0"/>
              <a:t>production (approx. 250 words)</a:t>
            </a:r>
          </a:p>
          <a:p>
            <a:pPr marL="742950" lvl="1" indent="-285750">
              <a:buFont typeface="Arial" panose="020B0604020202020204" pitchFamily="34" charset="0"/>
              <a:buChar char="•"/>
            </a:pPr>
            <a:r>
              <a:rPr lang="en-GB" sz="2350" dirty="0" smtClean="0"/>
              <a:t>A </a:t>
            </a:r>
            <a:r>
              <a:rPr lang="en-GB" sz="2350" dirty="0"/>
              <a:t>completed </a:t>
            </a:r>
            <a:r>
              <a:rPr lang="en-GB" sz="2350" b="1" dirty="0"/>
              <a:t>cover sheet </a:t>
            </a:r>
            <a:r>
              <a:rPr lang="en-GB" sz="2350" dirty="0"/>
              <a:t>available on the </a:t>
            </a:r>
            <a:r>
              <a:rPr lang="en-GB" sz="2400" dirty="0" err="1"/>
              <a:t>Eduqas</a:t>
            </a:r>
            <a:r>
              <a:rPr lang="en-GB" sz="2350" dirty="0" smtClean="0"/>
              <a:t> website</a:t>
            </a:r>
            <a:endParaRPr lang="en-GB" sz="2350" dirty="0"/>
          </a:p>
          <a:p>
            <a:pPr marL="285750" indent="-285750">
              <a:buFont typeface="Arial" panose="020B0604020202020204" pitchFamily="34" charset="0"/>
              <a:buChar char="•"/>
            </a:pPr>
            <a:endParaRPr lang="en-GB" sz="2350" dirty="0" smtClean="0"/>
          </a:p>
          <a:p>
            <a:pPr marL="285750" indent="-285750">
              <a:buFont typeface="Arial" panose="020B0604020202020204" pitchFamily="34" charset="0"/>
              <a:buChar char="•"/>
            </a:pPr>
            <a:r>
              <a:rPr lang="en-GB" sz="2350" b="1" dirty="0" smtClean="0"/>
              <a:t>Supervision and monitoring: </a:t>
            </a:r>
          </a:p>
          <a:p>
            <a:endParaRPr lang="en-GB" sz="2400" dirty="0"/>
          </a:p>
          <a:p>
            <a:r>
              <a:rPr lang="en-GB" sz="2400" dirty="0" smtClean="0"/>
              <a:t>It </a:t>
            </a:r>
            <a:r>
              <a:rPr lang="en-GB" sz="2400" dirty="0"/>
              <a:t>is advised that learners spend up to </a:t>
            </a:r>
            <a:r>
              <a:rPr lang="en-GB" sz="2400" b="1" dirty="0"/>
              <a:t>twelve weeks</a:t>
            </a:r>
            <a:r>
              <a:rPr lang="en-GB" sz="2400" dirty="0"/>
              <a:t> developing and creating their production for Component 3. </a:t>
            </a:r>
          </a:p>
          <a:p>
            <a:pPr marL="285750" indent="-285750">
              <a:buFont typeface="Arial" panose="020B0604020202020204" pitchFamily="34" charset="0"/>
              <a:buChar char="•"/>
            </a:pPr>
            <a:endParaRPr lang="en-GB" sz="2350" b="1" dirty="0" smtClean="0"/>
          </a:p>
          <a:p>
            <a:pPr marL="742950" lvl="1" indent="-285750">
              <a:buFont typeface="Arial" panose="020B0604020202020204" pitchFamily="34" charset="0"/>
              <a:buChar char="•"/>
            </a:pPr>
            <a:r>
              <a:rPr lang="en-GB" sz="2350" dirty="0" smtClean="0"/>
              <a:t>teachers may advise on non-assessed research and planning</a:t>
            </a:r>
          </a:p>
          <a:p>
            <a:pPr marL="742950" lvl="1" indent="-285750">
              <a:buFont typeface="Arial" panose="020B0604020202020204" pitchFamily="34" charset="0"/>
              <a:buChar char="•"/>
            </a:pPr>
            <a:r>
              <a:rPr lang="en-GB" sz="2350" dirty="0" smtClean="0"/>
              <a:t>once production is underway feedback must be general</a:t>
            </a:r>
          </a:p>
          <a:p>
            <a:pPr marL="742950" lvl="1" indent="-285750">
              <a:buFont typeface="Arial" panose="020B0604020202020204" pitchFamily="34" charset="0"/>
              <a:buChar char="•"/>
            </a:pPr>
            <a:r>
              <a:rPr lang="en-GB" sz="2350" dirty="0" smtClean="0"/>
              <a:t>teachers monitor production process continually and sign at three key stages (research, planning, production) to authenticate the work. </a:t>
            </a:r>
          </a:p>
        </p:txBody>
      </p:sp>
    </p:spTree>
    <p:extLst>
      <p:ext uri="{BB962C8B-B14F-4D97-AF65-F5344CB8AC3E}">
        <p14:creationId xmlns:p14="http://schemas.microsoft.com/office/powerpoint/2010/main" val="1937160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562100" y="138752"/>
            <a:ext cx="7480300" cy="1046163"/>
          </a:xfrm>
        </p:spPr>
        <p:txBody>
          <a:bodyPr>
            <a:normAutofit/>
          </a:bodyPr>
          <a:lstStyle/>
          <a:p>
            <a:pPr algn="r"/>
            <a:r>
              <a:rPr lang="en-GB" dirty="0" smtClean="0">
                <a:solidFill>
                  <a:schemeClr val="bg1"/>
                </a:solidFill>
              </a:rPr>
              <a:t>Key Requirements for Component 3</a:t>
            </a:r>
            <a:endParaRPr lang="en-GB" dirty="0">
              <a:solidFill>
                <a:schemeClr val="bg1"/>
              </a:solidFill>
            </a:endParaRPr>
          </a:p>
        </p:txBody>
      </p:sp>
      <p:sp>
        <p:nvSpPr>
          <p:cNvPr id="4" name="TextBox 3"/>
          <p:cNvSpPr txBox="1"/>
          <p:nvPr/>
        </p:nvSpPr>
        <p:spPr>
          <a:xfrm>
            <a:off x="177800" y="1032515"/>
            <a:ext cx="8864600" cy="5055230"/>
          </a:xfrm>
          <a:prstGeom prst="rect">
            <a:avLst/>
          </a:prstGeom>
          <a:noFill/>
        </p:spPr>
        <p:txBody>
          <a:bodyPr wrap="square" rtlCol="0">
            <a:spAutoFit/>
          </a:bodyPr>
          <a:lstStyle/>
          <a:p>
            <a:pPr marL="285750" indent="-285750">
              <a:buFont typeface="Arial" panose="020B0604020202020204" pitchFamily="34" charset="0"/>
              <a:buChar char="•"/>
            </a:pPr>
            <a:r>
              <a:rPr lang="en-GB" sz="2150" b="1" dirty="0" smtClean="0"/>
              <a:t>Individual production</a:t>
            </a:r>
            <a:r>
              <a:rPr lang="en-GB" sz="2150" dirty="0" smtClean="0"/>
              <a:t>: the learner may use unassessed students and others:</a:t>
            </a:r>
          </a:p>
          <a:p>
            <a:pPr marL="742950" lvl="1" indent="-285750">
              <a:buFont typeface="Arial" panose="020B0604020202020204" pitchFamily="34" charset="0"/>
              <a:buChar char="•"/>
            </a:pPr>
            <a:r>
              <a:rPr lang="en-GB" sz="2150" dirty="0" smtClean="0"/>
              <a:t>to appear in their media products e.g. as actors or models or to operate equipment, e.g. lighting or sound recording equipment, under the direction of the assessed learner.</a:t>
            </a:r>
          </a:p>
          <a:p>
            <a:pPr marL="742950" lvl="1" indent="-285750">
              <a:buFont typeface="Arial" panose="020B0604020202020204" pitchFamily="34" charset="0"/>
              <a:buChar char="•"/>
            </a:pPr>
            <a:endParaRPr lang="en-GB" sz="2150" dirty="0" smtClean="0"/>
          </a:p>
          <a:p>
            <a:pPr marL="285750" indent="-285750">
              <a:buFont typeface="Arial" panose="020B0604020202020204" pitchFamily="34" charset="0"/>
              <a:buChar char="•"/>
            </a:pPr>
            <a:r>
              <a:rPr lang="en-GB" sz="2150" b="1" dirty="0" smtClean="0"/>
              <a:t>Use of original material</a:t>
            </a:r>
            <a:r>
              <a:rPr lang="en-GB" sz="2150" dirty="0" smtClean="0"/>
              <a:t>: </a:t>
            </a:r>
          </a:p>
          <a:p>
            <a:pPr marL="742950" lvl="1" indent="-285750">
              <a:buFont typeface="Arial" panose="020B0604020202020204" pitchFamily="34" charset="0"/>
              <a:buChar char="•"/>
            </a:pPr>
            <a:r>
              <a:rPr lang="en-GB" sz="2150" dirty="0" smtClean="0"/>
              <a:t>learners must create original material for the production and a production that does not use original material cannot be awarded above band 2.</a:t>
            </a:r>
          </a:p>
          <a:p>
            <a:pPr marL="742950" lvl="1" indent="-285750">
              <a:buFont typeface="Arial" panose="020B0604020202020204" pitchFamily="34" charset="0"/>
              <a:buChar char="•"/>
            </a:pPr>
            <a:endParaRPr lang="en-GB" sz="2150" dirty="0" smtClean="0"/>
          </a:p>
          <a:p>
            <a:pPr marL="285750" indent="-285750">
              <a:buFont typeface="Arial" panose="020B0604020202020204" pitchFamily="34" charset="0"/>
              <a:buChar char="•"/>
            </a:pPr>
            <a:r>
              <a:rPr lang="en-GB" sz="2150" b="1" dirty="0" smtClean="0"/>
              <a:t>Equipment and resources </a:t>
            </a:r>
            <a:r>
              <a:rPr lang="en-GB" sz="2150" dirty="0" smtClean="0"/>
              <a:t>for production work in Component 3:</a:t>
            </a:r>
          </a:p>
          <a:p>
            <a:pPr marL="742950" lvl="1" indent="-285750">
              <a:buFont typeface="Arial" panose="020B0604020202020204" pitchFamily="34" charset="0"/>
              <a:buChar char="•"/>
            </a:pPr>
            <a:r>
              <a:rPr lang="en-GB" sz="2150" dirty="0" smtClean="0"/>
              <a:t>software packages used in the creation of the production must be listed on the cover sheet with a brief explanation of how they have been used.</a:t>
            </a:r>
          </a:p>
        </p:txBody>
      </p:sp>
    </p:spTree>
    <p:extLst>
      <p:ext uri="{BB962C8B-B14F-4D97-AF65-F5344CB8AC3E}">
        <p14:creationId xmlns:p14="http://schemas.microsoft.com/office/powerpoint/2010/main" val="2120028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671948" y="189099"/>
            <a:ext cx="6345052" cy="636402"/>
          </a:xfrm>
        </p:spPr>
        <p:txBody>
          <a:bodyPr>
            <a:normAutofit/>
          </a:bodyPr>
          <a:lstStyle/>
          <a:p>
            <a:r>
              <a:rPr lang="en-GB" dirty="0" smtClean="0">
                <a:solidFill>
                  <a:schemeClr val="bg1"/>
                </a:solidFill>
              </a:rPr>
              <a:t>Assessment of Component 3</a:t>
            </a:r>
            <a:endParaRPr lang="en-GB" dirty="0">
              <a:solidFill>
                <a:schemeClr val="bg1"/>
              </a:solidFill>
            </a:endParaRPr>
          </a:p>
        </p:txBody>
      </p:sp>
      <p:sp>
        <p:nvSpPr>
          <p:cNvPr id="8" name="TextBox 7"/>
          <p:cNvSpPr txBox="1"/>
          <p:nvPr/>
        </p:nvSpPr>
        <p:spPr>
          <a:xfrm>
            <a:off x="279068" y="1128384"/>
            <a:ext cx="8737932" cy="1133387"/>
          </a:xfrm>
          <a:prstGeom prst="rect">
            <a:avLst/>
          </a:prstGeom>
          <a:noFill/>
        </p:spPr>
        <p:txBody>
          <a:bodyPr wrap="square" rtlCol="0">
            <a:spAutoFit/>
          </a:bodyPr>
          <a:lstStyle/>
          <a:p>
            <a:pPr>
              <a:lnSpc>
                <a:spcPct val="115000"/>
              </a:lnSpc>
              <a:spcAft>
                <a:spcPts val="0"/>
              </a:spcAft>
            </a:pPr>
            <a:r>
              <a:rPr lang="en-GB" sz="2000" b="1" dirty="0" smtClean="0"/>
              <a:t>AO3: </a:t>
            </a:r>
          </a:p>
          <a:p>
            <a:pPr>
              <a:lnSpc>
                <a:spcPct val="115000"/>
              </a:lnSpc>
              <a:spcAft>
                <a:spcPts val="0"/>
              </a:spcAft>
            </a:pPr>
            <a:r>
              <a:rPr lang="en-GB" sz="2000" b="1" dirty="0" smtClean="0"/>
              <a:t>Create </a:t>
            </a:r>
            <a:r>
              <a:rPr lang="en-GB" sz="2000" b="1" dirty="0"/>
              <a:t>media products for an intended audience, by applying knowledge and understanding of the theoretical framework of media to communicate meaning</a:t>
            </a:r>
            <a:endParaRPr lang="en-GB" sz="2000" b="1" dirty="0">
              <a:ea typeface="Calibri"/>
              <a:cs typeface="Times New Roman"/>
            </a:endParaRPr>
          </a:p>
        </p:txBody>
      </p:sp>
      <p:sp>
        <p:nvSpPr>
          <p:cNvPr id="4" name="TextBox 3"/>
          <p:cNvSpPr txBox="1"/>
          <p:nvPr/>
        </p:nvSpPr>
        <p:spPr>
          <a:xfrm>
            <a:off x="332083" y="2066092"/>
            <a:ext cx="8702565" cy="4462760"/>
          </a:xfrm>
          <a:prstGeom prst="rect">
            <a:avLst/>
          </a:prstGeom>
          <a:noFill/>
        </p:spPr>
        <p:txBody>
          <a:bodyPr wrap="square" rtlCol="0">
            <a:spAutoFit/>
          </a:bodyPr>
          <a:lstStyle/>
          <a:p>
            <a:endParaRPr lang="en-GB" sz="2400" dirty="0"/>
          </a:p>
          <a:p>
            <a:r>
              <a:rPr lang="en-GB" sz="2000" dirty="0" smtClean="0"/>
              <a:t>Component </a:t>
            </a:r>
            <a:r>
              <a:rPr lang="en-GB" sz="2000" dirty="0"/>
              <a:t>3 is internally assessed and externally moderated. The total number of marks available is </a:t>
            </a:r>
            <a:r>
              <a:rPr lang="en-GB" sz="2000" b="1" dirty="0"/>
              <a:t>60</a:t>
            </a:r>
            <a:r>
              <a:rPr lang="en-GB" sz="2000" dirty="0"/>
              <a:t>: </a:t>
            </a:r>
            <a:endParaRPr lang="en-GB" sz="2000" dirty="0" smtClean="0"/>
          </a:p>
          <a:p>
            <a:endParaRPr lang="en-GB" sz="2000" dirty="0"/>
          </a:p>
          <a:p>
            <a:pPr marL="342900" indent="-342900">
              <a:buFont typeface="Arial" panose="020B0604020202020204" pitchFamily="34" charset="0"/>
              <a:buChar char="•"/>
            </a:pPr>
            <a:r>
              <a:rPr lang="en-GB" sz="2000" b="1" dirty="0" smtClean="0"/>
              <a:t>10 </a:t>
            </a:r>
            <a:r>
              <a:rPr lang="en-GB" sz="2000" b="1" dirty="0"/>
              <a:t>marks </a:t>
            </a:r>
            <a:r>
              <a:rPr lang="en-GB" sz="2000" dirty="0"/>
              <a:t>for the statement of </a:t>
            </a:r>
            <a:r>
              <a:rPr lang="en-GB" sz="2000" dirty="0" smtClean="0"/>
              <a:t>aims.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b="1" dirty="0" smtClean="0"/>
              <a:t>20 </a:t>
            </a:r>
            <a:r>
              <a:rPr lang="en-GB" sz="2000" b="1" dirty="0"/>
              <a:t>marks </a:t>
            </a:r>
            <a:r>
              <a:rPr lang="en-GB" sz="2000" dirty="0"/>
              <a:t>for creating a media product that meets the requirements of the set </a:t>
            </a:r>
            <a:r>
              <a:rPr lang="en-GB" sz="2000" dirty="0" smtClean="0"/>
              <a:t>brief, including suitability for the specified form, genre and audience.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b="1" dirty="0" smtClean="0"/>
              <a:t>30 </a:t>
            </a:r>
            <a:r>
              <a:rPr lang="en-GB" sz="2000" b="1" dirty="0"/>
              <a:t>marks </a:t>
            </a:r>
            <a:r>
              <a:rPr lang="en-GB" sz="2000" dirty="0"/>
              <a:t>for creating a media product </a:t>
            </a:r>
            <a:r>
              <a:rPr lang="en-GB" sz="2000" dirty="0" smtClean="0"/>
              <a:t>which uses media language to </a:t>
            </a:r>
            <a:r>
              <a:rPr lang="en-GB" sz="2000" smtClean="0"/>
              <a:t>communicate meanings and </a:t>
            </a:r>
            <a:r>
              <a:rPr lang="en-GB" sz="2000" dirty="0" smtClean="0"/>
              <a:t>construct representations. </a:t>
            </a:r>
            <a:endParaRPr lang="en-GB" sz="2000" dirty="0"/>
          </a:p>
          <a:p>
            <a:endParaRPr lang="en-GB" sz="2000" dirty="0"/>
          </a:p>
          <a:p>
            <a:r>
              <a:rPr lang="en-GB" sz="2000" dirty="0" smtClean="0"/>
              <a:t>Learners </a:t>
            </a:r>
            <a:r>
              <a:rPr lang="en-GB" sz="2000" dirty="0"/>
              <a:t>who do not submit a production will be awarded zero marks for the statement of aims. </a:t>
            </a:r>
            <a:endParaRPr lang="en-GB" sz="2000" dirty="0">
              <a:solidFill>
                <a:srgbClr val="FF0000"/>
              </a:solidFill>
            </a:endParaRPr>
          </a:p>
        </p:txBody>
      </p:sp>
    </p:spTree>
    <p:extLst>
      <p:ext uri="{BB962C8B-B14F-4D97-AF65-F5344CB8AC3E}">
        <p14:creationId xmlns:p14="http://schemas.microsoft.com/office/powerpoint/2010/main" val="3577140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37" y="1334171"/>
            <a:ext cx="8319821" cy="769441"/>
          </a:xfrm>
          <a:prstGeom prst="rect">
            <a:avLst/>
          </a:prstGeom>
          <a:noFill/>
        </p:spPr>
        <p:txBody>
          <a:bodyPr wrap="square" rtlCol="0">
            <a:spAutoFit/>
          </a:bodyPr>
          <a:lstStyle/>
          <a:p>
            <a:pPr>
              <a:lnSpc>
                <a:spcPct val="80000"/>
              </a:lnSpc>
            </a:pPr>
            <a:r>
              <a:rPr lang="en-US" sz="3100" kern="1100" spc="-50" dirty="0" smtClean="0">
                <a:solidFill>
                  <a:srgbClr val="DF3C06"/>
                </a:solidFill>
                <a:latin typeface="Calibri" panose="020F0502020204030204" pitchFamily="34" charset="0"/>
                <a:cs typeface="Gotham Rounded Book"/>
              </a:rPr>
              <a:t>Resources for Teachers</a:t>
            </a:r>
            <a:endParaRPr lang="en-US" sz="3100" kern="1100" spc="-50" dirty="0">
              <a:solidFill>
                <a:srgbClr val="DF3C06"/>
              </a:solidFill>
              <a:latin typeface="Calibri" panose="020F0502020204030204" pitchFamily="34" charset="0"/>
              <a:cs typeface="Gotham Rounded Book"/>
            </a:endParaRPr>
          </a:p>
          <a:p>
            <a:pPr>
              <a:lnSpc>
                <a:spcPct val="80000"/>
              </a:lnSpc>
            </a:pPr>
            <a:r>
              <a:rPr lang="en-US" sz="2400" kern="1100" spc="-50" dirty="0">
                <a:solidFill>
                  <a:srgbClr val="F7B385"/>
                </a:solidFill>
                <a:latin typeface="Calibri" panose="020F0502020204030204" pitchFamily="34" charset="0"/>
                <a:cs typeface="Gotham Rounded Book"/>
              </a:rPr>
              <a:t>Supporting teaching and learning</a:t>
            </a:r>
          </a:p>
        </p:txBody>
      </p:sp>
      <p:pic>
        <p:nvPicPr>
          <p:cNvPr id="7" name="Picture 2" descr="C:\Users\hopkil\AppData\Local\Microsoft\Windows\Temporary Internet Files\Content.Outlook\6CFMHS5N\placei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4263" y="1334171"/>
            <a:ext cx="1994697" cy="149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39011" y="2371551"/>
            <a:ext cx="5717405" cy="4401205"/>
          </a:xfrm>
          <a:prstGeom prst="rect">
            <a:avLst/>
          </a:prstGeom>
          <a:noFill/>
        </p:spPr>
        <p:txBody>
          <a:bodyPr wrap="square" rtlCol="0">
            <a:spAutoFit/>
          </a:bodyPr>
          <a:lstStyle/>
          <a:p>
            <a:endParaRPr lang="en-GB" sz="2000" dirty="0" smtClean="0">
              <a:latin typeface="Calibri" panose="020F0502020204030204" pitchFamily="34" charset="0"/>
              <a:cs typeface="Arial" panose="020B0604020202020204" pitchFamily="34" charset="0"/>
            </a:endParaRPr>
          </a:p>
          <a:p>
            <a:r>
              <a:rPr lang="en-GB" sz="2000" dirty="0" smtClean="0">
                <a:latin typeface="Calibri" panose="020F0502020204030204" pitchFamily="34" charset="0"/>
                <a:cs typeface="Arial" panose="020B0604020202020204" pitchFamily="34" charset="0"/>
              </a:rPr>
              <a:t>We are producing a number of resources to support teaching and learning. These include:</a:t>
            </a:r>
          </a:p>
          <a:p>
            <a:endParaRPr lang="en-GB" sz="2000" dirty="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Arial" panose="020B0604020202020204" pitchFamily="34" charset="0"/>
              </a:rPr>
              <a:t>Teacher’s guide</a:t>
            </a:r>
          </a:p>
          <a:p>
            <a:pPr marL="285750" indent="-285750">
              <a:buFont typeface="Arial" panose="020B0604020202020204" pitchFamily="34" charset="0"/>
              <a:buChar char="•"/>
            </a:pPr>
            <a:endParaRPr lang="en-GB" sz="2000" dirty="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Arial" panose="020B0604020202020204" pitchFamily="34" charset="0"/>
              </a:rPr>
              <a:t>Course plan</a:t>
            </a:r>
          </a:p>
          <a:p>
            <a:pPr marL="285750" indent="-285750">
              <a:buFont typeface="Arial" panose="020B0604020202020204" pitchFamily="34" charset="0"/>
              <a:buChar char="•"/>
            </a:pPr>
            <a:endParaRPr lang="en-GB" sz="2000" dirty="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Arial" panose="020B0604020202020204" pitchFamily="34" charset="0"/>
              </a:rPr>
              <a:t>Fact sheets on set products</a:t>
            </a:r>
          </a:p>
          <a:p>
            <a:pPr marL="285750" indent="-285750">
              <a:buFont typeface="Arial" panose="020B0604020202020204" pitchFamily="34" charset="0"/>
              <a:buChar char="•"/>
            </a:pPr>
            <a:endParaRPr lang="en-GB" sz="2000" dirty="0" smtClean="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Arial" panose="020B0604020202020204" pitchFamily="34" charset="0"/>
              </a:rPr>
              <a:t>Digital resources on specific topics e.g. </a:t>
            </a:r>
            <a:r>
              <a:rPr lang="en-GB" sz="2000" i="1" dirty="0" smtClean="0">
                <a:latin typeface="Calibri" panose="020F0502020204030204" pitchFamily="34" charset="0"/>
                <a:cs typeface="Arial" panose="020B0604020202020204" pitchFamily="34" charset="0"/>
              </a:rPr>
              <a:t>News, Sitcom</a:t>
            </a:r>
            <a:endParaRPr lang="en-GB" sz="2000" dirty="0" smtClean="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n-GB" sz="2000" dirty="0">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Calibri" panose="020F0502020204030204" pitchFamily="34" charset="0"/>
                <a:cs typeface="Arial" panose="020B0604020202020204" pitchFamily="34" charset="0"/>
              </a:rPr>
              <a:t>Text book</a:t>
            </a:r>
          </a:p>
        </p:txBody>
      </p:sp>
    </p:spTree>
    <p:extLst>
      <p:ext uri="{BB962C8B-B14F-4D97-AF65-F5344CB8AC3E}">
        <p14:creationId xmlns:p14="http://schemas.microsoft.com/office/powerpoint/2010/main" val="747812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s-ES" dirty="0" err="1" smtClean="0"/>
              <a:t>Specification</a:t>
            </a:r>
            <a:r>
              <a:rPr lang="es-ES" dirty="0" smtClean="0"/>
              <a:t> </a:t>
            </a:r>
            <a:r>
              <a:rPr lang="es-ES" dirty="0" err="1" smtClean="0"/>
              <a:t>Highlights</a:t>
            </a:r>
            <a:endParaRPr lang="es-ES" dirty="0"/>
          </a:p>
        </p:txBody>
      </p:sp>
      <p:sp>
        <p:nvSpPr>
          <p:cNvPr id="3" name="Rectangle 2"/>
          <p:cNvSpPr/>
          <p:nvPr/>
        </p:nvSpPr>
        <p:spPr>
          <a:xfrm>
            <a:off x="368299" y="1803830"/>
            <a:ext cx="8418513" cy="4832092"/>
          </a:xfrm>
          <a:prstGeom prst="rect">
            <a:avLst/>
          </a:prstGeom>
        </p:spPr>
        <p:txBody>
          <a:bodyPr wrap="square">
            <a:spAutoFit/>
          </a:bodyPr>
          <a:lstStyle/>
          <a:p>
            <a:pPr marL="285750" lvl="0" indent="-285750">
              <a:buFont typeface="Arial" panose="020B0604020202020204" pitchFamily="34" charset="0"/>
              <a:buChar char="•"/>
            </a:pPr>
            <a:r>
              <a:rPr lang="en-GB" sz="2200" dirty="0"/>
              <a:t>Two distinct examination components – 70%.</a:t>
            </a:r>
          </a:p>
          <a:p>
            <a:pPr marL="285750" lvl="0" indent="-285750">
              <a:buFont typeface="Arial" panose="020B0604020202020204" pitchFamily="34" charset="0"/>
              <a:buChar char="•"/>
            </a:pPr>
            <a:endParaRPr lang="en-GB" sz="2200" dirty="0"/>
          </a:p>
          <a:p>
            <a:pPr marL="285750" lvl="0" indent="-285750">
              <a:buFont typeface="Arial" panose="020B0604020202020204" pitchFamily="34" charset="0"/>
              <a:buChar char="•"/>
            </a:pPr>
            <a:r>
              <a:rPr lang="en-GB" sz="2200" dirty="0"/>
              <a:t>Opportunity to engage in practical production work – 30%.</a:t>
            </a:r>
          </a:p>
          <a:p>
            <a:pPr marL="285750" lvl="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Exciting and inspiring set products, </a:t>
            </a:r>
            <a:r>
              <a:rPr lang="en-GB" sz="2200" dirty="0" smtClean="0"/>
              <a:t>including a cross-media case study, offering some choice and flexibility.</a:t>
            </a: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Opportunities to explore a broad range of media forms and to study selected forms and products in greater depth</a:t>
            </a:r>
            <a:r>
              <a:rPr lang="en-GB" sz="2200" dirty="0" smtClean="0"/>
              <a:t>.</a:t>
            </a: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smtClean="0"/>
              <a:t>Focus </a:t>
            </a:r>
            <a:r>
              <a:rPr lang="en-GB" sz="2200" dirty="0"/>
              <a:t>on contemporary platforms and </a:t>
            </a:r>
            <a:r>
              <a:rPr lang="en-GB" sz="2200" dirty="0" smtClean="0"/>
              <a:t>products along with some historical products.</a:t>
            </a:r>
            <a:endParaRPr lang="en-GB" sz="2200" dirty="0"/>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Excellent preparation for A level.</a:t>
            </a:r>
          </a:p>
        </p:txBody>
      </p:sp>
    </p:spTree>
    <p:extLst>
      <p:ext uri="{BB962C8B-B14F-4D97-AF65-F5344CB8AC3E}">
        <p14:creationId xmlns:p14="http://schemas.microsoft.com/office/powerpoint/2010/main" val="26196248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37" y="1334171"/>
            <a:ext cx="8319821" cy="1151084"/>
          </a:xfrm>
          <a:prstGeom prst="rect">
            <a:avLst/>
          </a:prstGeom>
          <a:noFill/>
        </p:spPr>
        <p:txBody>
          <a:bodyPr wrap="square" rtlCol="0">
            <a:spAutoFit/>
          </a:bodyPr>
          <a:lstStyle/>
          <a:p>
            <a:pPr>
              <a:lnSpc>
                <a:spcPct val="80000"/>
              </a:lnSpc>
            </a:pPr>
            <a:r>
              <a:rPr lang="en-US" sz="3100" kern="1100" spc="-50" dirty="0" smtClean="0">
                <a:solidFill>
                  <a:srgbClr val="DF3C06"/>
                </a:solidFill>
                <a:latin typeface="Calibri" panose="020F0502020204030204" pitchFamily="34" charset="0"/>
                <a:cs typeface="Gotham Rounded Book"/>
              </a:rPr>
              <a:t>Resources for Teachers</a:t>
            </a:r>
          </a:p>
          <a:p>
            <a:pPr>
              <a:lnSpc>
                <a:spcPct val="80000"/>
              </a:lnSpc>
            </a:pPr>
            <a:endParaRPr lang="en-US" sz="3100" kern="1100" spc="-50" dirty="0">
              <a:solidFill>
                <a:srgbClr val="DF3C06"/>
              </a:solidFill>
              <a:latin typeface="Calibri" panose="020F0502020204030204" pitchFamily="34" charset="0"/>
              <a:cs typeface="Gotham Rounded Book"/>
            </a:endParaRPr>
          </a:p>
          <a:p>
            <a:pPr>
              <a:lnSpc>
                <a:spcPct val="80000"/>
              </a:lnSpc>
            </a:pPr>
            <a:r>
              <a:rPr lang="en-US" sz="2400" kern="1100" spc="-50" dirty="0">
                <a:solidFill>
                  <a:srgbClr val="F7B385"/>
                </a:solidFill>
                <a:latin typeface="Calibri" panose="020F0502020204030204" pitchFamily="34" charset="0"/>
                <a:cs typeface="Gotham Rounded Book"/>
              </a:rPr>
              <a:t>Supporting teaching and learning</a:t>
            </a:r>
          </a:p>
        </p:txBody>
      </p:sp>
      <p:pic>
        <p:nvPicPr>
          <p:cNvPr id="7" name="Picture 2" descr="C:\Users\hopkil\AppData\Local\Microsoft\Windows\Temporary Internet Files\Content.Outlook\6CFMHS5N\placei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4263" y="1334171"/>
            <a:ext cx="1994697" cy="149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39011" y="3229268"/>
            <a:ext cx="8173872" cy="2862322"/>
          </a:xfrm>
          <a:prstGeom prst="rect">
            <a:avLst/>
          </a:prstGeom>
          <a:noFill/>
        </p:spPr>
        <p:txBody>
          <a:bodyPr wrap="square" rtlCol="0">
            <a:spAutoFit/>
          </a:bodyPr>
          <a:lstStyle/>
          <a:p>
            <a:r>
              <a:rPr lang="en-GB" sz="2000" dirty="0">
                <a:cs typeface="Arial" panose="020B0604020202020204" pitchFamily="34" charset="0"/>
              </a:rPr>
              <a:t>Visit our website to access qualification information and download key documents. </a:t>
            </a:r>
          </a:p>
          <a:p>
            <a:endParaRPr lang="en-GB" sz="2000" dirty="0">
              <a:cs typeface="Arial" panose="020B0604020202020204" pitchFamily="34" charset="0"/>
            </a:endParaRPr>
          </a:p>
          <a:p>
            <a:r>
              <a:rPr lang="en-GB" sz="2000" dirty="0" smtClean="0">
                <a:cs typeface="Arial" panose="020B0604020202020204" pitchFamily="34" charset="0"/>
                <a:hlinkClick r:id="rId5"/>
              </a:rPr>
              <a:t>eduqas.co.uk/qualifications/media-studies</a:t>
            </a:r>
            <a:endParaRPr lang="en-GB" sz="2000" dirty="0" smtClean="0">
              <a:cs typeface="Arial" panose="020B0604020202020204" pitchFamily="34" charset="0"/>
            </a:endParaRPr>
          </a:p>
          <a:p>
            <a:endParaRPr lang="en-GB" sz="2000" dirty="0">
              <a:cs typeface="Arial" panose="020B0604020202020204" pitchFamily="34" charset="0"/>
            </a:endParaRPr>
          </a:p>
          <a:p>
            <a:r>
              <a:rPr lang="en-GB" sz="2000" dirty="0" smtClean="0">
                <a:cs typeface="Arial" panose="020B0604020202020204" pitchFamily="34" charset="0"/>
              </a:rPr>
              <a:t>Free Eduqas digital resources to support the teaching and learning of a broad range of subjects.</a:t>
            </a:r>
          </a:p>
          <a:p>
            <a:endParaRPr lang="en-GB" sz="2000" dirty="0" smtClean="0">
              <a:cs typeface="Arial" panose="020B0604020202020204" pitchFamily="34" charset="0"/>
            </a:endParaRPr>
          </a:p>
          <a:p>
            <a:r>
              <a:rPr lang="en-GB" sz="2000" dirty="0" smtClean="0">
                <a:cs typeface="Arial" panose="020B0604020202020204" pitchFamily="34" charset="0"/>
                <a:hlinkClick r:id="rId6"/>
              </a:rPr>
              <a:t>resources.eduqas.co.uk</a:t>
            </a:r>
            <a:endParaRPr lang="en-GB" sz="2000" dirty="0">
              <a:cs typeface="Arial" panose="020B0604020202020204" pitchFamily="34" charset="0"/>
            </a:endParaRPr>
          </a:p>
        </p:txBody>
      </p:sp>
    </p:spTree>
    <p:extLst>
      <p:ext uri="{BB962C8B-B14F-4D97-AF65-F5344CB8AC3E}">
        <p14:creationId xmlns:p14="http://schemas.microsoft.com/office/powerpoint/2010/main" val="1415725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smtClean="0">
                <a:solidFill>
                  <a:schemeClr val="bg1"/>
                </a:solidFill>
                <a:latin typeface="Calibri" panose="020F0502020204030204" pitchFamily="34" charset="0"/>
                <a:cs typeface="Gotham Rounded Book"/>
              </a:rPr>
              <a:t>Any Questions?</a:t>
            </a:r>
          </a:p>
        </p:txBody>
      </p:sp>
      <p:sp>
        <p:nvSpPr>
          <p:cNvPr id="6" name="TextBox 5"/>
          <p:cNvSpPr txBox="1"/>
          <p:nvPr/>
        </p:nvSpPr>
        <p:spPr>
          <a:xfrm>
            <a:off x="278739" y="1147172"/>
            <a:ext cx="8247743" cy="2923877"/>
          </a:xfrm>
          <a:prstGeom prst="rect">
            <a:avLst/>
          </a:prstGeom>
          <a:noFill/>
        </p:spPr>
        <p:txBody>
          <a:bodyPr wrap="square" rtlCol="0">
            <a:spAutoFit/>
          </a:bodyPr>
          <a:lstStyle/>
          <a:p>
            <a:r>
              <a:rPr lang="en-GB" sz="2000" dirty="0">
                <a:solidFill>
                  <a:schemeClr val="bg1"/>
                </a:solidFill>
                <a:latin typeface="Calibri" panose="020F0502020204030204" pitchFamily="34" charset="0"/>
              </a:rPr>
              <a:t>Contact our specialist Subject Officers and administrative </a:t>
            </a:r>
            <a:r>
              <a:rPr lang="en-GB" sz="2000" dirty="0" smtClean="0">
                <a:solidFill>
                  <a:schemeClr val="bg1"/>
                </a:solidFill>
                <a:latin typeface="Calibri" panose="020F0502020204030204" pitchFamily="34" charset="0"/>
              </a:rPr>
              <a:t>team </a:t>
            </a:r>
            <a:r>
              <a:rPr lang="en-GB" sz="2000" dirty="0">
                <a:solidFill>
                  <a:schemeClr val="bg1"/>
                </a:solidFill>
                <a:latin typeface="Calibri" panose="020F0502020204030204" pitchFamily="34" charset="0"/>
              </a:rPr>
              <a:t>for your subject with any queries.  </a:t>
            </a:r>
          </a:p>
          <a:p>
            <a:endParaRPr lang="en-GB" sz="2400" dirty="0">
              <a:latin typeface="Bliss-Light"/>
            </a:endParaRPr>
          </a:p>
          <a:p>
            <a:r>
              <a:rPr lang="en-US" sz="2000" kern="1100" spc="-50" dirty="0" smtClean="0">
                <a:solidFill>
                  <a:schemeClr val="bg1"/>
                </a:solidFill>
                <a:latin typeface="Calibri" panose="020F0502020204030204" pitchFamily="34" charset="0"/>
                <a:cs typeface="Gotham Rounded Book"/>
              </a:rPr>
              <a:t>jo.johnson@eduqas.co.uk</a:t>
            </a:r>
          </a:p>
          <a:p>
            <a:r>
              <a:rPr lang="en-US" sz="2000" kern="1100" spc="-50" dirty="0" smtClean="0">
                <a:solidFill>
                  <a:schemeClr val="bg1"/>
                </a:solidFill>
                <a:latin typeface="Calibri" panose="020F0502020204030204" pitchFamily="34" charset="0"/>
                <a:cs typeface="Gotham Rounded Book"/>
              </a:rPr>
              <a:t>sally.cunliffe@eduqas.co.uk</a:t>
            </a:r>
            <a:endParaRPr lang="en-US" sz="2000" kern="1100" spc="-50" dirty="0">
              <a:solidFill>
                <a:schemeClr val="bg1"/>
              </a:solidFill>
              <a:latin typeface="Calibri" panose="020F0502020204030204" pitchFamily="34" charset="0"/>
              <a:cs typeface="Gotham Rounded Book"/>
            </a:endParaRPr>
          </a:p>
          <a:p>
            <a:endParaRPr lang="en-US" sz="2000" kern="1100" spc="-50" dirty="0" smtClean="0">
              <a:latin typeface="Calibri" panose="020F0502020204030204" pitchFamily="34" charset="0"/>
              <a:cs typeface="Gotham Rounded Book"/>
            </a:endParaRPr>
          </a:p>
          <a:p>
            <a:r>
              <a:rPr lang="en-US" sz="2000" kern="1100" spc="-50" dirty="0" smtClean="0">
                <a:solidFill>
                  <a:schemeClr val="bg1"/>
                </a:solidFill>
                <a:latin typeface="Calibri" panose="020F0502020204030204" pitchFamily="34" charset="0"/>
                <a:cs typeface="Gotham Rounded Book"/>
              </a:rPr>
              <a:t>@</a:t>
            </a:r>
            <a:r>
              <a:rPr lang="en-US" sz="2000" kern="1100" spc="-50" dirty="0" err="1" smtClean="0">
                <a:solidFill>
                  <a:schemeClr val="bg1"/>
                </a:solidFill>
                <a:latin typeface="Calibri" panose="020F0502020204030204" pitchFamily="34" charset="0"/>
                <a:cs typeface="Gotham Rounded Book"/>
              </a:rPr>
              <a:t>eduqas</a:t>
            </a:r>
            <a:endParaRPr lang="en-US" sz="2000" kern="1100" spc="-50" dirty="0">
              <a:solidFill>
                <a:schemeClr val="bg1"/>
              </a:solidFill>
              <a:latin typeface="Calibri" panose="020F0502020204030204" pitchFamily="34" charset="0"/>
              <a:cs typeface="Gotham Rounded Book"/>
            </a:endParaRPr>
          </a:p>
          <a:p>
            <a:endParaRPr lang="en-US" sz="2000" kern="1100" spc="-50" dirty="0" smtClean="0">
              <a:solidFill>
                <a:schemeClr val="bg1"/>
              </a:solidFill>
              <a:latin typeface="Calibri" panose="020F0502020204030204" pitchFamily="34" charset="0"/>
              <a:cs typeface="Gotham Rounded Book"/>
            </a:endParaRPr>
          </a:p>
          <a:p>
            <a:r>
              <a:rPr lang="en-US" sz="2000" kern="1100" spc="-50" dirty="0" smtClean="0">
                <a:solidFill>
                  <a:schemeClr val="bg1"/>
                </a:solidFill>
                <a:latin typeface="Calibri" panose="020F0502020204030204" pitchFamily="34" charset="0"/>
                <a:cs typeface="Gotham Rounded Book"/>
              </a:rPr>
              <a:t>eduqas.co.uk</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543794" y="195779"/>
            <a:ext cx="7409112" cy="890648"/>
          </a:xfrm>
        </p:spPr>
        <p:txBody>
          <a:bodyPr>
            <a:normAutofit/>
          </a:bodyPr>
          <a:lstStyle/>
          <a:p>
            <a:pPr algn="r"/>
            <a:r>
              <a:rPr lang="en-GB" sz="2800" dirty="0" smtClean="0">
                <a:solidFill>
                  <a:schemeClr val="bg1"/>
                </a:solidFill>
              </a:rPr>
              <a:t>Overview</a:t>
            </a:r>
            <a:r>
              <a:rPr lang="es-ES" sz="2800" dirty="0" smtClean="0">
                <a:solidFill>
                  <a:schemeClr val="bg1"/>
                </a:solidFill>
              </a:rPr>
              <a:t> of </a:t>
            </a:r>
            <a:r>
              <a:rPr lang="en-GB" sz="2800" dirty="0" smtClean="0">
                <a:solidFill>
                  <a:schemeClr val="bg1"/>
                </a:solidFill>
              </a:rPr>
              <a:t>Examination</a:t>
            </a:r>
            <a:r>
              <a:rPr lang="es-ES" sz="2800" dirty="0" smtClean="0">
                <a:solidFill>
                  <a:schemeClr val="bg1"/>
                </a:solidFill>
              </a:rPr>
              <a:t> </a:t>
            </a:r>
            <a:r>
              <a:rPr lang="en-GB" sz="2800" dirty="0" smtClean="0">
                <a:solidFill>
                  <a:schemeClr val="bg1"/>
                </a:solidFill>
              </a:rPr>
              <a:t>Components</a:t>
            </a:r>
            <a:r>
              <a:rPr lang="es-ES" sz="2800" dirty="0" smtClean="0">
                <a:solidFill>
                  <a:schemeClr val="bg1"/>
                </a:solidFill>
              </a:rPr>
              <a:t>  </a:t>
            </a:r>
            <a:endParaRPr lang="es-ES" sz="2800" dirty="0">
              <a:solidFill>
                <a:schemeClr val="bg1"/>
              </a:solidFill>
            </a:endParaRPr>
          </a:p>
        </p:txBody>
      </p:sp>
      <p:sp>
        <p:nvSpPr>
          <p:cNvPr id="3" name="Rectangle 2"/>
          <p:cNvSpPr/>
          <p:nvPr/>
        </p:nvSpPr>
        <p:spPr>
          <a:xfrm>
            <a:off x="581891" y="2274838"/>
            <a:ext cx="6276109" cy="369332"/>
          </a:xfrm>
          <a:prstGeom prst="rect">
            <a:avLst/>
          </a:prstGeom>
        </p:spPr>
        <p:txBody>
          <a:bodyPr wrap="square">
            <a:spAutoFit/>
          </a:bodyPr>
          <a:lstStyle/>
          <a:p>
            <a:r>
              <a:rPr lang="en-GB" dirty="0"/>
              <a:t> </a:t>
            </a:r>
            <a:endParaRPr lang="es-ES" dirty="0"/>
          </a:p>
        </p:txBody>
      </p:sp>
      <p:graphicFrame>
        <p:nvGraphicFramePr>
          <p:cNvPr id="4" name="Table 3"/>
          <p:cNvGraphicFramePr>
            <a:graphicFrameLocks noGrp="1"/>
          </p:cNvGraphicFramePr>
          <p:nvPr>
            <p:extLst>
              <p:ext uri="{D42A27DB-BD31-4B8C-83A1-F6EECF244321}">
                <p14:modId xmlns:p14="http://schemas.microsoft.com/office/powerpoint/2010/main" val="3676544592"/>
              </p:ext>
            </p:extLst>
          </p:nvPr>
        </p:nvGraphicFramePr>
        <p:xfrm>
          <a:off x="361173" y="1086428"/>
          <a:ext cx="8328972" cy="5394960"/>
        </p:xfrm>
        <a:graphic>
          <a:graphicData uri="http://schemas.openxmlformats.org/drawingml/2006/table">
            <a:tbl>
              <a:tblPr firstRow="1" bandRow="1">
                <a:tableStyleId>{93296810-A885-4BE3-A3E7-6D5BEEA58F35}</a:tableStyleId>
              </a:tblPr>
              <a:tblGrid>
                <a:gridCol w="4164486"/>
                <a:gridCol w="4164486"/>
              </a:tblGrid>
              <a:tr h="551087">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800" dirty="0" err="1" smtClean="0"/>
                        <a:t>Component</a:t>
                      </a:r>
                      <a:r>
                        <a:rPr lang="es-ES" sz="1800" dirty="0" smtClean="0"/>
                        <a:t> 1:</a:t>
                      </a:r>
                      <a:r>
                        <a:rPr lang="es-ES" sz="1800" baseline="0" dirty="0" smtClean="0"/>
                        <a:t> </a:t>
                      </a:r>
                      <a:r>
                        <a:rPr lang="en-GB" sz="1800" u="none" strike="noStrike" kern="1200" baseline="0" dirty="0" smtClean="0"/>
                        <a:t>Exploring  The Media (40%)</a:t>
                      </a:r>
                      <a:endParaRPr lang="en-GB" sz="180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Written examination: 1 hour 30 minutes</a:t>
                      </a:r>
                      <a:endParaRPr lang="en-GB" sz="1800" b="1" dirty="0" smtClean="0">
                        <a:latin typeface="+mn-lt"/>
                      </a:endParaRPr>
                    </a:p>
                  </a:txBody>
                  <a:tcPr/>
                </a:tc>
                <a:tc hMerge="1">
                  <a:txBody>
                    <a:bodyPr/>
                    <a:lstStyle/>
                    <a:p>
                      <a:endParaRPr lang="en-GB"/>
                    </a:p>
                  </a:txBody>
                  <a:tcPr/>
                </a:tc>
              </a:tr>
              <a:tr h="3385249">
                <a:tc>
                  <a:txBody>
                    <a:bodyPr/>
                    <a:lstStyle/>
                    <a:p>
                      <a:endParaRPr lang="en-GB" sz="1800" b="1" kern="1200" dirty="0" smtClean="0">
                        <a:effectLst/>
                      </a:endParaRPr>
                    </a:p>
                    <a:p>
                      <a:r>
                        <a:rPr lang="en-GB" sz="1800" b="1" kern="1200" dirty="0" smtClean="0">
                          <a:effectLst/>
                        </a:rPr>
                        <a:t>Section</a:t>
                      </a:r>
                      <a:r>
                        <a:rPr lang="en-GB" sz="1800" b="1" kern="1200" baseline="0" dirty="0" smtClean="0">
                          <a:effectLst/>
                        </a:rPr>
                        <a:t> A : Exploring Media Language and Representation</a:t>
                      </a:r>
                    </a:p>
                    <a:p>
                      <a:r>
                        <a:rPr lang="en-GB" sz="1800" kern="1200" dirty="0" smtClean="0">
                          <a:effectLst/>
                        </a:rPr>
                        <a:t> </a:t>
                      </a:r>
                    </a:p>
                    <a:p>
                      <a:r>
                        <a:rPr lang="en-GB" sz="1800" kern="1200" dirty="0" smtClean="0">
                          <a:effectLst/>
                        </a:rPr>
                        <a:t>The following forms are studied through examples </a:t>
                      </a:r>
                      <a:r>
                        <a:rPr lang="en-GB" sz="1800" kern="1200" baseline="0" dirty="0" smtClean="0">
                          <a:effectLst/>
                        </a:rPr>
                        <a:t> set by WJEC </a:t>
                      </a:r>
                      <a:r>
                        <a:rPr lang="en-GB" sz="1800" kern="1200" baseline="0" dirty="0" err="1" smtClean="0">
                          <a:effectLst/>
                        </a:rPr>
                        <a:t>Eduqas</a:t>
                      </a:r>
                      <a:r>
                        <a:rPr lang="en-GB" sz="1800" kern="1200" dirty="0" smtClean="0">
                          <a:effectLst/>
                        </a:rPr>
                        <a:t>:</a:t>
                      </a:r>
                    </a:p>
                    <a:p>
                      <a:pPr marL="285750" indent="-285750">
                        <a:buFont typeface="Arial" panose="020B0604020202020204" pitchFamily="34" charset="0"/>
                        <a:buChar char="•"/>
                      </a:pPr>
                      <a:endParaRPr lang="en-GB" sz="1800" kern="1200" dirty="0" smtClean="0">
                        <a:effectLst/>
                      </a:endParaRPr>
                    </a:p>
                    <a:p>
                      <a:pPr marL="285750" indent="-285750">
                        <a:buFont typeface="Arial" panose="020B0604020202020204" pitchFamily="34" charset="0"/>
                        <a:buChar char="•"/>
                      </a:pPr>
                      <a:r>
                        <a:rPr lang="en-GB" sz="1800" kern="1200" dirty="0" smtClean="0">
                          <a:effectLst/>
                        </a:rPr>
                        <a:t>Magazines</a:t>
                      </a:r>
                    </a:p>
                    <a:p>
                      <a:pPr marL="285750" indent="-285750">
                        <a:buFont typeface="Arial" panose="020B0604020202020204" pitchFamily="34" charset="0"/>
                        <a:buChar char="•"/>
                      </a:pPr>
                      <a:r>
                        <a:rPr lang="en-GB" sz="1800" kern="1200" dirty="0" smtClean="0">
                          <a:effectLst/>
                        </a:rPr>
                        <a:t>Marketing (film posters)</a:t>
                      </a:r>
                    </a:p>
                    <a:p>
                      <a:pPr marL="285750" indent="-285750">
                        <a:buFont typeface="Arial" panose="020B0604020202020204" pitchFamily="34" charset="0"/>
                        <a:buChar char="•"/>
                      </a:pPr>
                      <a:r>
                        <a:rPr lang="en-GB" sz="1800" kern="1200" dirty="0" smtClean="0">
                          <a:effectLst/>
                        </a:rPr>
                        <a:t>Newspapers</a:t>
                      </a:r>
                    </a:p>
                    <a:p>
                      <a:pPr marL="285750" indent="-285750">
                        <a:buFont typeface="Arial" panose="020B0604020202020204" pitchFamily="34" charset="0"/>
                        <a:buChar char="•"/>
                      </a:pPr>
                      <a:r>
                        <a:rPr lang="en-GB" sz="1800" kern="1200" dirty="0" smtClean="0">
                          <a:effectLst/>
                        </a:rPr>
                        <a:t>Print advertisements </a:t>
                      </a:r>
                    </a:p>
                    <a:p>
                      <a:pPr marL="285750" indent="-285750">
                        <a:buFont typeface="Arial" panose="020B0604020202020204" pitchFamily="34" charset="0"/>
                        <a:buChar char="•"/>
                      </a:pPr>
                      <a:endParaRPr lang="en-GB" sz="1800" kern="1200" dirty="0" smtClean="0">
                        <a:effectLst/>
                      </a:endParaRPr>
                    </a:p>
                    <a:p>
                      <a:pPr marL="0" indent="0">
                        <a:buFont typeface="Arial" panose="020B0604020202020204" pitchFamily="34" charset="0"/>
                        <a:buNone/>
                      </a:pPr>
                      <a:r>
                        <a:rPr lang="en-GB" sz="1800" kern="1200" dirty="0" smtClean="0">
                          <a:effectLst/>
                        </a:rPr>
                        <a:t>Contexts are studied in relation to these forms.</a:t>
                      </a:r>
                    </a:p>
                    <a:p>
                      <a:pPr marL="0" indent="0">
                        <a:buFont typeface="Arial" panose="020B0604020202020204" pitchFamily="34" charset="0"/>
                        <a:buNone/>
                      </a:pPr>
                      <a:endParaRPr lang="en-GB" sz="1800" kern="1200" dirty="0" smtClean="0">
                        <a:effectLst/>
                      </a:endParaRPr>
                    </a:p>
                    <a:p>
                      <a:r>
                        <a:rPr lang="en-GB" sz="1800" kern="1200" dirty="0" smtClean="0">
                          <a:effectLst/>
                        </a:rPr>
                        <a:t>The examination includes the use of unseen </a:t>
                      </a:r>
                      <a:r>
                        <a:rPr lang="en-GB" sz="1800" kern="1200" baseline="0" dirty="0" smtClean="0">
                          <a:effectLst/>
                        </a:rPr>
                        <a:t> </a:t>
                      </a:r>
                      <a:r>
                        <a:rPr lang="en-GB" sz="1800" kern="1200" dirty="0" smtClean="0">
                          <a:effectLst/>
                        </a:rPr>
                        <a:t>resource material.</a:t>
                      </a:r>
                      <a:endParaRPr lang="en-GB" sz="1800" kern="1200" dirty="0" smtClean="0">
                        <a:solidFill>
                          <a:schemeClr val="dk1"/>
                        </a:solidFill>
                        <a:effectLst/>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kern="1200" dirty="0" smtClean="0">
                          <a:solidFill>
                            <a:schemeClr val="dk1"/>
                          </a:solidFill>
                          <a:effectLst/>
                          <a:latin typeface="+mn-lt"/>
                          <a:ea typeface="+mn-ea"/>
                          <a:cs typeface="+mn-cs"/>
                        </a:rPr>
                        <a:t>Section B: Exploring Media Industries and Audiences</a:t>
                      </a:r>
                      <a:endParaRPr lang="en-GB" sz="1800" kern="1200" dirty="0" smtClean="0">
                        <a:solidFill>
                          <a:schemeClr val="dk1"/>
                        </a:solidFill>
                        <a:effectLst/>
                        <a:latin typeface="+mn-lt"/>
                        <a:ea typeface="+mn-ea"/>
                        <a:cs typeface="+mn-cs"/>
                      </a:endParaRPr>
                    </a:p>
                    <a:p>
                      <a:pPr marL="0" indent="0">
                        <a:buFont typeface="Arial" panose="020B0604020202020204" pitchFamily="34" charset="0"/>
                        <a:buNone/>
                      </a:pPr>
                      <a:endParaRPr lang="en-GB" sz="1800" kern="1200" dirty="0" smtClean="0">
                        <a:effectLst/>
                      </a:endParaRP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kern="1200" dirty="0" smtClean="0">
                          <a:effectLst/>
                        </a:rPr>
                        <a:t>The following forms are studied through examples </a:t>
                      </a:r>
                      <a:r>
                        <a:rPr lang="en-GB" sz="1800" kern="1200" baseline="0" dirty="0" smtClean="0">
                          <a:effectLst/>
                        </a:rPr>
                        <a:t> set by WJEC </a:t>
                      </a:r>
                      <a:r>
                        <a:rPr lang="en-GB" sz="1800" kern="1200" baseline="0" dirty="0" err="1" smtClean="0">
                          <a:effectLst/>
                        </a:rPr>
                        <a:t>Eduqas</a:t>
                      </a:r>
                      <a:r>
                        <a:rPr lang="en-GB" sz="1800" kern="1200" dirty="0" smtClean="0">
                          <a:effectLst/>
                        </a:rPr>
                        <a:t>:</a:t>
                      </a:r>
                    </a:p>
                    <a:p>
                      <a:pPr marL="285750" indent="-285750">
                        <a:buFont typeface="Arial" panose="020B0604020202020204" pitchFamily="34" charset="0"/>
                        <a:buChar char="•"/>
                      </a:pPr>
                      <a:endParaRPr lang="en-GB" sz="1800" kern="1200" dirty="0" smtClean="0">
                        <a:effectLst/>
                      </a:endParaRPr>
                    </a:p>
                    <a:p>
                      <a:pPr marL="285750" indent="-285750">
                        <a:buFont typeface="Arial" panose="020B0604020202020204" pitchFamily="34" charset="0"/>
                        <a:buChar char="•"/>
                      </a:pPr>
                      <a:r>
                        <a:rPr lang="en-GB" sz="1800" kern="1200" dirty="0" smtClean="0">
                          <a:effectLst/>
                        </a:rPr>
                        <a:t>Film </a:t>
                      </a:r>
                    </a:p>
                    <a:p>
                      <a:pPr marL="285750" indent="-285750">
                        <a:buFont typeface="Arial" panose="020B0604020202020204" pitchFamily="34" charset="0"/>
                        <a:buChar char="•"/>
                      </a:pPr>
                      <a:r>
                        <a:rPr lang="en-GB" sz="1800" kern="1200" dirty="0" smtClean="0">
                          <a:effectLst/>
                        </a:rPr>
                        <a:t>Newspapers</a:t>
                      </a:r>
                    </a:p>
                    <a:p>
                      <a:pPr marL="285750" indent="-285750">
                        <a:buFont typeface="Arial" panose="020B0604020202020204" pitchFamily="34" charset="0"/>
                        <a:buChar char="•"/>
                      </a:pPr>
                      <a:r>
                        <a:rPr lang="en-GB" sz="1800" kern="1200" dirty="0" smtClean="0">
                          <a:effectLst/>
                        </a:rPr>
                        <a:t>Radio</a:t>
                      </a:r>
                    </a:p>
                    <a:p>
                      <a:pPr marL="285750" indent="-285750">
                        <a:buFont typeface="Arial" panose="020B0604020202020204" pitchFamily="34" charset="0"/>
                        <a:buChar char="•"/>
                      </a:pPr>
                      <a:r>
                        <a:rPr lang="en-GB" sz="1800" kern="1200" dirty="0" smtClean="0">
                          <a:effectLst/>
                        </a:rPr>
                        <a:t>Video games</a:t>
                      </a:r>
                    </a:p>
                    <a:p>
                      <a:endParaRPr lang="en-GB"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628944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250987664"/>
              </p:ext>
            </p:extLst>
          </p:nvPr>
        </p:nvGraphicFramePr>
        <p:xfrm>
          <a:off x="368299" y="1044575"/>
          <a:ext cx="8418514" cy="5198570"/>
        </p:xfrm>
        <a:graphic>
          <a:graphicData uri="http://schemas.openxmlformats.org/drawingml/2006/table">
            <a:tbl>
              <a:tblPr firstRow="1" bandRow="1">
                <a:tableStyleId>{93296810-A885-4BE3-A3E7-6D5BEEA58F35}</a:tableStyleId>
              </a:tblPr>
              <a:tblGrid>
                <a:gridCol w="4209257"/>
                <a:gridCol w="4209257"/>
              </a:tblGrid>
              <a:tr h="1029175">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Component 2: </a:t>
                      </a:r>
                      <a:r>
                        <a:rPr lang="en-GB" sz="1800" u="none" strike="noStrike" kern="1200" baseline="0" dirty="0" smtClean="0"/>
                        <a:t>Understanding Media Forms and Products  (30%)</a:t>
                      </a:r>
                    </a:p>
                    <a:p>
                      <a:pPr marL="0" marR="0" indent="0" algn="ctr" defTabSz="457200" rtl="0" eaLnBrk="1" fontAlgn="auto" latinLnBrk="0" hangingPunct="1">
                        <a:lnSpc>
                          <a:spcPct val="100000"/>
                        </a:lnSpc>
                        <a:spcBef>
                          <a:spcPts val="0"/>
                        </a:spcBef>
                        <a:spcAft>
                          <a:spcPts val="0"/>
                        </a:spcAft>
                        <a:buClrTx/>
                        <a:buSzTx/>
                        <a:buFontTx/>
                        <a:buNone/>
                        <a:tabLst/>
                        <a:defRPr/>
                      </a:pPr>
                      <a:endParaRPr lang="en-GB" sz="180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smtClean="0"/>
                        <a:t>Written examination: 1 hour 30 minutes</a:t>
                      </a:r>
                      <a:endParaRPr lang="en-GB" sz="1800" b="1" dirty="0" smtClean="0">
                        <a:latin typeface="+mn-lt"/>
                      </a:endParaRPr>
                    </a:p>
                  </a:txBody>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sz="1600" b="1" dirty="0" smtClean="0">
                        <a:latin typeface="+mn-lt"/>
                      </a:endParaRPr>
                    </a:p>
                  </a:txBody>
                  <a:tcPr/>
                </a:tc>
              </a:tr>
              <a:tr h="76404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b="1" u="none" strike="noStrike" kern="1200" baseline="0" dirty="0" smtClean="0"/>
                        <a:t>Focus on all areas of the theoretical framework ( media language, representations, media industries and audiences) and contexts in relation to television and music.</a:t>
                      </a:r>
                      <a:endParaRPr lang="en-GB" sz="1800" b="1" dirty="0" smtClean="0">
                        <a:latin typeface="+mn-lt"/>
                      </a:endParaRPr>
                    </a:p>
                  </a:txBody>
                  <a:tcPr/>
                </a:tc>
                <a:tc hMerge="1">
                  <a:txBody>
                    <a:bodyPr/>
                    <a:lstStyle/>
                    <a:p>
                      <a:endParaRPr lang="en-GB"/>
                    </a:p>
                  </a:txBody>
                  <a:tcPr/>
                </a:tc>
              </a:tr>
              <a:tr h="3405352">
                <a:tc>
                  <a:txBody>
                    <a:bodyPr/>
                    <a:lstStyle/>
                    <a:p>
                      <a:pPr marL="0" indent="0">
                        <a:buFont typeface="Arial" panose="020B0604020202020204" pitchFamily="34" charset="0"/>
                        <a:buNone/>
                      </a:pPr>
                      <a:r>
                        <a:rPr lang="en-GB" sz="1800" b="1" i="0" u="none" strike="noStrike" kern="1200" baseline="0" dirty="0" smtClean="0">
                          <a:solidFill>
                            <a:schemeClr val="dk1"/>
                          </a:solidFill>
                          <a:latin typeface="+mn-lt"/>
                          <a:ea typeface="+mn-ea"/>
                          <a:cs typeface="+mn-cs"/>
                        </a:rPr>
                        <a:t>Section A: Television</a:t>
                      </a:r>
                    </a:p>
                    <a:p>
                      <a:pPr marL="0" indent="0">
                        <a:buFont typeface="Arial" panose="020B0604020202020204" pitchFamily="34" charset="0"/>
                        <a:buNone/>
                      </a:pPr>
                      <a:endParaRPr lang="en-GB" sz="1800" b="1" i="0" u="none" strike="noStrike" kern="1200" baseline="0" dirty="0" smtClean="0">
                        <a:solidFill>
                          <a:schemeClr val="dk1"/>
                        </a:solidFill>
                        <a:latin typeface="+mn-lt"/>
                        <a:ea typeface="+mn-ea"/>
                        <a:cs typeface="+mn-cs"/>
                      </a:endParaRPr>
                    </a:p>
                    <a:p>
                      <a:pPr marL="0" indent="0">
                        <a:buFont typeface="Arial" panose="020B0604020202020204" pitchFamily="34" charset="0"/>
                        <a:buNone/>
                      </a:pPr>
                      <a:r>
                        <a:rPr lang="en-GB" sz="1800" b="0" i="0" u="none" strike="noStrike" kern="1200" baseline="0" dirty="0" smtClean="0">
                          <a:solidFill>
                            <a:schemeClr val="dk1"/>
                          </a:solidFill>
                          <a:latin typeface="+mn-lt"/>
                          <a:ea typeface="+mn-ea"/>
                          <a:cs typeface="+mn-cs"/>
                        </a:rPr>
                        <a:t>Detailed study of </a:t>
                      </a:r>
                      <a:r>
                        <a:rPr lang="en-GB" sz="1800" b="1" i="0" u="none" strike="noStrike" kern="1200" baseline="0" dirty="0" smtClean="0">
                          <a:solidFill>
                            <a:schemeClr val="dk1"/>
                          </a:solidFill>
                          <a:latin typeface="+mn-lt"/>
                          <a:ea typeface="+mn-ea"/>
                          <a:cs typeface="+mn-cs"/>
                        </a:rPr>
                        <a:t>one television genre </a:t>
                      </a:r>
                      <a:r>
                        <a:rPr lang="en-GB" sz="1800" b="0" i="0" u="none" strike="noStrike" kern="1200" baseline="0" dirty="0" smtClean="0">
                          <a:solidFill>
                            <a:schemeClr val="dk1"/>
                          </a:solidFill>
                          <a:latin typeface="+mn-lt"/>
                          <a:ea typeface="+mn-ea"/>
                          <a:cs typeface="+mn-cs"/>
                        </a:rPr>
                        <a:t>(either Crime Drama or Sitcom) </a:t>
                      </a:r>
                    </a:p>
                    <a:p>
                      <a:pPr marL="0" indent="0">
                        <a:buFont typeface="Arial" panose="020B0604020202020204" pitchFamily="34" charset="0"/>
                        <a:buNone/>
                      </a:pPr>
                      <a:endParaRPr lang="en-GB" sz="1800" b="0" i="0" u="none" strike="noStrike" kern="1200" baseline="0" dirty="0" smtClean="0">
                        <a:solidFill>
                          <a:schemeClr val="dk1"/>
                        </a:solidFill>
                        <a:latin typeface="+mn-lt"/>
                        <a:ea typeface="+mn-ea"/>
                        <a:cs typeface="+mn-cs"/>
                      </a:endParaRPr>
                    </a:p>
                    <a:p>
                      <a:pPr marL="0" indent="0">
                        <a:buFont typeface="Arial" panose="020B0604020202020204" pitchFamily="34" charset="0"/>
                        <a:buNone/>
                      </a:pPr>
                      <a:r>
                        <a:rPr lang="en-GB" sz="1800" b="0" i="0" u="none" strike="noStrike" kern="1200" baseline="0" dirty="0" smtClean="0">
                          <a:solidFill>
                            <a:schemeClr val="dk1"/>
                          </a:solidFill>
                          <a:latin typeface="+mn-lt"/>
                          <a:ea typeface="+mn-ea"/>
                          <a:cs typeface="+mn-cs"/>
                        </a:rPr>
                        <a:t>Products set by WJEC </a:t>
                      </a:r>
                      <a:r>
                        <a:rPr lang="en-GB" sz="1800" b="0" i="0" u="none" strike="noStrike" kern="1200" baseline="0" dirty="0" err="1" smtClean="0">
                          <a:solidFill>
                            <a:schemeClr val="dk1"/>
                          </a:solidFill>
                          <a:latin typeface="+mn-lt"/>
                          <a:ea typeface="+mn-ea"/>
                          <a:cs typeface="+mn-cs"/>
                        </a:rPr>
                        <a:t>Eduqas</a:t>
                      </a:r>
                      <a:r>
                        <a:rPr lang="en-GB" sz="1800" b="0" i="0" u="none" strike="noStrike" kern="1200" baseline="0" dirty="0" smtClean="0">
                          <a:solidFill>
                            <a:schemeClr val="dk1"/>
                          </a:solidFill>
                          <a:latin typeface="+mn-lt"/>
                          <a:ea typeface="+mn-ea"/>
                          <a:cs typeface="+mn-cs"/>
                        </a:rPr>
                        <a:t>:</a:t>
                      </a:r>
                    </a:p>
                    <a:p>
                      <a:pPr marL="285750" indent="-285750">
                        <a:buFont typeface="Arial" panose="020B0604020202020204" pitchFamily="34" charset="0"/>
                        <a:buChar char="•"/>
                      </a:pPr>
                      <a:r>
                        <a:rPr lang="en-GB" sz="1800" b="0" i="0" u="none" strike="noStrike" kern="1200" baseline="0" dirty="0" smtClean="0">
                          <a:solidFill>
                            <a:schemeClr val="dk1"/>
                          </a:solidFill>
                          <a:latin typeface="+mn-lt"/>
                          <a:ea typeface="+mn-ea"/>
                          <a:cs typeface="+mn-cs"/>
                        </a:rPr>
                        <a:t>One full episode  </a:t>
                      </a:r>
                    </a:p>
                    <a:p>
                      <a:pPr marL="285750" indent="-285750">
                        <a:buFont typeface="Arial" panose="020B0604020202020204" pitchFamily="34" charset="0"/>
                        <a:buChar char="•"/>
                      </a:pPr>
                      <a:r>
                        <a:rPr lang="en-GB" sz="1800" b="0" i="0" u="none" strike="noStrike" kern="1200" baseline="0" dirty="0" smtClean="0">
                          <a:solidFill>
                            <a:schemeClr val="dk1"/>
                          </a:solidFill>
                          <a:latin typeface="+mn-lt"/>
                          <a:ea typeface="+mn-ea"/>
                          <a:cs typeface="+mn-cs"/>
                        </a:rPr>
                        <a:t>One 10 minute extract from a different product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u="none" strike="noStrike" kern="1200" baseline="0" dirty="0" smtClean="0"/>
                        <a:t>Section B: Music </a:t>
                      </a:r>
                    </a:p>
                    <a:p>
                      <a:endParaRPr lang="en-GB" sz="1600" u="none" strike="noStrike" kern="1200" baseline="0" dirty="0" smtClean="0"/>
                    </a:p>
                    <a:p>
                      <a:r>
                        <a:rPr lang="en-GB" sz="1800" u="none" strike="noStrike" kern="1200" baseline="0" dirty="0" smtClean="0"/>
                        <a:t>Detailed study of </a:t>
                      </a:r>
                      <a:r>
                        <a:rPr lang="en-GB" sz="1800" b="1" u="none" strike="noStrike" kern="1200" baseline="0" dirty="0" smtClean="0"/>
                        <a:t>music video </a:t>
                      </a:r>
                      <a:r>
                        <a:rPr lang="en-GB" sz="1800" b="0" u="none" strike="noStrike" kern="1200" baseline="0" dirty="0" smtClean="0"/>
                        <a:t>and </a:t>
                      </a:r>
                      <a:r>
                        <a:rPr lang="en-GB" sz="1800" b="1" u="none" strike="noStrike" kern="1200" baseline="0" dirty="0" smtClean="0"/>
                        <a:t>online</a:t>
                      </a:r>
                      <a:r>
                        <a:rPr lang="en-GB" sz="1800" b="0" u="none" strike="noStrike" kern="1200" baseline="0" dirty="0" smtClean="0"/>
                        <a:t> </a:t>
                      </a:r>
                      <a:r>
                        <a:rPr lang="en-GB" sz="1800" b="1" u="none" strike="noStrike" kern="1200" baseline="0" dirty="0" smtClean="0"/>
                        <a:t>media</a:t>
                      </a:r>
                    </a:p>
                    <a:p>
                      <a:pPr marL="285750" indent="-285750">
                        <a:buFont typeface="Arial" panose="020B0604020202020204" pitchFamily="34" charset="0"/>
                        <a:buChar char="•"/>
                      </a:pPr>
                      <a:endParaRPr lang="en-GB" sz="1600" u="none" strike="noStrike" kern="1200" baseline="0" dirty="0" smtClean="0"/>
                    </a:p>
                    <a:p>
                      <a:pPr marL="0" indent="0">
                        <a:buFont typeface="Arial" panose="020B0604020202020204" pitchFamily="34" charset="0"/>
                        <a:buNone/>
                      </a:pPr>
                      <a:r>
                        <a:rPr lang="en-GB" sz="2000" b="0" i="0" u="none" strike="noStrike" kern="1200" baseline="0" dirty="0" smtClean="0">
                          <a:solidFill>
                            <a:schemeClr val="dk1"/>
                          </a:solidFill>
                          <a:latin typeface="+mn-lt"/>
                          <a:ea typeface="+mn-ea"/>
                          <a:cs typeface="+mn-cs"/>
                        </a:rPr>
                        <a:t>Products set by WJEC </a:t>
                      </a:r>
                      <a:r>
                        <a:rPr lang="en-GB" sz="2000" b="0" i="0" u="none" strike="noStrike" kern="1200" baseline="0" dirty="0" err="1" smtClean="0">
                          <a:solidFill>
                            <a:schemeClr val="dk1"/>
                          </a:solidFill>
                          <a:latin typeface="+mn-lt"/>
                          <a:ea typeface="+mn-ea"/>
                          <a:cs typeface="+mn-cs"/>
                        </a:rPr>
                        <a:t>Eduqas</a:t>
                      </a:r>
                      <a:r>
                        <a:rPr lang="en-GB" sz="2000" b="0" i="0" u="none" strike="noStrike" kern="1200" baseline="0" dirty="0" smtClean="0">
                          <a:solidFill>
                            <a:schemeClr val="dk1"/>
                          </a:solidFill>
                          <a:latin typeface="+mn-lt"/>
                          <a:ea typeface="+mn-ea"/>
                          <a:cs typeface="+mn-cs"/>
                        </a:rPr>
                        <a:t>:</a:t>
                      </a:r>
                    </a:p>
                    <a:p>
                      <a:pPr marL="342900" indent="-342900">
                        <a:buFont typeface="Arial" panose="020B0604020202020204" pitchFamily="34" charset="0"/>
                        <a:buChar char="•"/>
                      </a:pPr>
                      <a:r>
                        <a:rPr lang="en-GB" sz="2000" b="0" i="0" u="none" strike="noStrike" kern="1200" baseline="0" dirty="0" smtClean="0">
                          <a:solidFill>
                            <a:schemeClr val="dk1"/>
                          </a:solidFill>
                          <a:latin typeface="+mn-lt"/>
                          <a:ea typeface="+mn-ea"/>
                          <a:cs typeface="+mn-cs"/>
                        </a:rPr>
                        <a:t>Two contemporary music videos</a:t>
                      </a:r>
                    </a:p>
                    <a:p>
                      <a:pPr marL="342900" indent="-342900">
                        <a:buFont typeface="Arial" panose="020B0604020202020204" pitchFamily="34" charset="0"/>
                        <a:buChar char="•"/>
                      </a:pPr>
                      <a:r>
                        <a:rPr lang="en-US" sz="1800" kern="1200" dirty="0" smtClean="0">
                          <a:solidFill>
                            <a:schemeClr val="dk1"/>
                          </a:solidFill>
                          <a:effectLst/>
                          <a:latin typeface="+mn-lt"/>
                          <a:ea typeface="+mn-ea"/>
                          <a:cs typeface="+mn-cs"/>
                        </a:rPr>
                        <a:t>Online, social and participatory media surrounding the artists</a:t>
                      </a:r>
                    </a:p>
                    <a:p>
                      <a:pPr marL="342900" indent="-342900">
                        <a:buFont typeface="Arial" panose="020B0604020202020204" pitchFamily="34" charset="0"/>
                        <a:buChar char="•"/>
                      </a:pPr>
                      <a:r>
                        <a:rPr lang="en-US" sz="1800" b="0" i="0" u="none" strike="noStrike" kern="1200" baseline="0" dirty="0" smtClean="0">
                          <a:solidFill>
                            <a:schemeClr val="dk1"/>
                          </a:solidFill>
                          <a:effectLst/>
                          <a:latin typeface="+mn-lt"/>
                          <a:ea typeface="+mn-ea"/>
                          <a:cs typeface="+mn-cs"/>
                        </a:rPr>
                        <a:t>One music video from the past</a:t>
                      </a:r>
                      <a:endParaRPr lang="en-GB" sz="2000" b="0" i="0" u="none" strike="noStrike" kern="1200" baseline="0" dirty="0" smtClean="0">
                        <a:solidFill>
                          <a:schemeClr val="dk1"/>
                        </a:solidFill>
                        <a:latin typeface="+mn-lt"/>
                        <a:ea typeface="+mn-ea"/>
                        <a:cs typeface="+mn-cs"/>
                      </a:endParaRPr>
                    </a:p>
                    <a:p>
                      <a:pPr marL="0" indent="0">
                        <a:buFont typeface="Arial" panose="020B0604020202020204" pitchFamily="34" charset="0"/>
                        <a:buNone/>
                      </a:pPr>
                      <a:endParaRPr lang="en-GB" sz="2000" b="0" i="0" u="none" strike="noStrike" kern="1200" baseline="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297006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2561826"/>
            <a:ext cx="8319883" cy="484748"/>
          </a:xfrm>
          <a:prstGeom prst="rect">
            <a:avLst/>
          </a:prstGeom>
          <a:noFill/>
        </p:spPr>
        <p:txBody>
          <a:bodyPr wrap="square" rtlCol="0">
            <a:spAutoFit/>
          </a:bodyPr>
          <a:lstStyle/>
          <a:p>
            <a:pPr>
              <a:lnSpc>
                <a:spcPct val="150000"/>
              </a:lnSpc>
            </a:pPr>
            <a:endParaRPr lang="en-US" sz="1700" dirty="0">
              <a:solidFill>
                <a:srgbClr val="5A5A59"/>
              </a:solidFill>
              <a:latin typeface="Calibri" panose="020F0502020204030204" pitchFamily="34" charset="0"/>
              <a:cs typeface="Gotham Rounded Book"/>
            </a:endParaRPr>
          </a:p>
        </p:txBody>
      </p:sp>
      <p:graphicFrame>
        <p:nvGraphicFramePr>
          <p:cNvPr id="3" name="Table 2"/>
          <p:cNvGraphicFramePr>
            <a:graphicFrameLocks noGrp="1"/>
          </p:cNvGraphicFramePr>
          <p:nvPr>
            <p:extLst>
              <p:ext uri="{D42A27DB-BD31-4B8C-83A1-F6EECF244321}">
                <p14:modId xmlns:p14="http://schemas.microsoft.com/office/powerpoint/2010/main" val="2334453797"/>
              </p:ext>
            </p:extLst>
          </p:nvPr>
        </p:nvGraphicFramePr>
        <p:xfrm>
          <a:off x="475012" y="1591295"/>
          <a:ext cx="7810006" cy="3447818"/>
        </p:xfrm>
        <a:graphic>
          <a:graphicData uri="http://schemas.openxmlformats.org/drawingml/2006/table">
            <a:tbl>
              <a:tblPr firstRow="1" bandRow="1">
                <a:tableStyleId>{93296810-A885-4BE3-A3E7-6D5BEEA58F35}</a:tableStyleId>
              </a:tblPr>
              <a:tblGrid>
                <a:gridCol w="7810006"/>
              </a:tblGrid>
              <a:tr h="65811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sz="1800" kern="1200" dirty="0" smtClean="0">
                        <a:effectLst/>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GB" sz="2400" kern="1200" dirty="0" smtClean="0">
                          <a:effectLst/>
                        </a:rPr>
                        <a:t>Component 3: Media Production (30%)</a:t>
                      </a:r>
                      <a:endParaRPr lang="es-ES" sz="2400" dirty="0" smtClean="0"/>
                    </a:p>
                    <a:p>
                      <a:pPr algn="ctr"/>
                      <a:endParaRPr lang="es-ES" dirty="0"/>
                    </a:p>
                  </a:txBody>
                  <a:tcPr/>
                </a:tc>
              </a:tr>
              <a:tr h="2441978">
                <a:tc>
                  <a:txBody>
                    <a:bodyPr/>
                    <a:lstStyle/>
                    <a:p>
                      <a:endParaRPr lang="es-ES" dirty="0" smtClean="0"/>
                    </a:p>
                    <a:p>
                      <a:endParaRPr lang="es-E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u="none" strike="noStrike" kern="1200" baseline="0" dirty="0" smtClean="0"/>
                        <a:t>An individual media production for an intended audience in response to a choice of briefs set by WJEC, applying knowledge and understanding of media language and representation. 	</a:t>
                      </a:r>
                    </a:p>
                    <a:p>
                      <a:endParaRPr lang="es-ES" sz="2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kern="1200" dirty="0" smtClean="0">
                          <a:effectLst/>
                        </a:rPr>
                        <a:t>Non-Exam Assessment</a:t>
                      </a:r>
                      <a:endParaRPr lang="es-ES" sz="2000" dirty="0"/>
                    </a:p>
                  </a:txBody>
                  <a:tcPr/>
                </a:tc>
              </a:tr>
            </a:tbl>
          </a:graphicData>
        </a:graphic>
      </p:graphicFrame>
      <p:sp>
        <p:nvSpPr>
          <p:cNvPr id="4" name="TextBox 3"/>
          <p:cNvSpPr txBox="1"/>
          <p:nvPr/>
        </p:nvSpPr>
        <p:spPr>
          <a:xfrm>
            <a:off x="1650670" y="190005"/>
            <a:ext cx="6634348" cy="584775"/>
          </a:xfrm>
          <a:prstGeom prst="rect">
            <a:avLst/>
          </a:prstGeom>
          <a:noFill/>
        </p:spPr>
        <p:txBody>
          <a:bodyPr wrap="square" rtlCol="0">
            <a:spAutoFit/>
          </a:bodyPr>
          <a:lstStyle/>
          <a:p>
            <a:r>
              <a:rPr lang="es-ES" sz="3200" dirty="0" err="1" smtClean="0">
                <a:solidFill>
                  <a:schemeClr val="bg1"/>
                </a:solidFill>
              </a:rPr>
              <a:t>Overview</a:t>
            </a:r>
            <a:r>
              <a:rPr lang="es-ES" sz="3200" dirty="0" smtClean="0">
                <a:solidFill>
                  <a:schemeClr val="bg1"/>
                </a:solidFill>
              </a:rPr>
              <a:t> of Non-</a:t>
            </a:r>
            <a:r>
              <a:rPr lang="es-ES" sz="3200" dirty="0" err="1" smtClean="0">
                <a:solidFill>
                  <a:schemeClr val="bg1"/>
                </a:solidFill>
              </a:rPr>
              <a:t>Exam</a:t>
            </a:r>
            <a:r>
              <a:rPr lang="es-ES" sz="3200" dirty="0" smtClean="0">
                <a:solidFill>
                  <a:schemeClr val="bg1"/>
                </a:solidFill>
              </a:rPr>
              <a:t> </a:t>
            </a:r>
            <a:r>
              <a:rPr lang="es-ES" sz="3200" dirty="0" err="1" smtClean="0">
                <a:solidFill>
                  <a:schemeClr val="bg1"/>
                </a:solidFill>
              </a:rPr>
              <a:t>Assessment</a:t>
            </a:r>
            <a:endParaRPr lang="es-ES" sz="3200" dirty="0">
              <a:solidFill>
                <a:schemeClr val="bg1"/>
              </a:solidFill>
            </a:endParaRPr>
          </a:p>
        </p:txBody>
      </p:sp>
    </p:spTree>
    <p:extLst>
      <p:ext uri="{BB962C8B-B14F-4D97-AF65-F5344CB8AC3E}">
        <p14:creationId xmlns:p14="http://schemas.microsoft.com/office/powerpoint/2010/main" val="2625199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228953" y="180483"/>
            <a:ext cx="5701291" cy="473976"/>
          </a:xfrm>
          <a:prstGeom prst="rect">
            <a:avLst/>
          </a:prstGeom>
          <a:noFill/>
        </p:spPr>
        <p:txBody>
          <a:bodyPr wrap="square" rtlCol="0">
            <a:spAutoFit/>
          </a:bodyPr>
          <a:lstStyle/>
          <a:p>
            <a:pPr algn="r">
              <a:lnSpc>
                <a:spcPct val="80000"/>
              </a:lnSpc>
            </a:pPr>
            <a:r>
              <a:rPr lang="en-US" sz="3100" kern="1100" spc="-50" dirty="0" smtClean="0">
                <a:solidFill>
                  <a:schemeClr val="bg1"/>
                </a:solidFill>
                <a:latin typeface="Calibri" panose="020F0502020204030204" pitchFamily="34" charset="0"/>
                <a:cs typeface="Gotham Rounded Book"/>
              </a:rPr>
              <a:t>Assessment Objectives</a:t>
            </a:r>
          </a:p>
        </p:txBody>
      </p:sp>
      <p:sp>
        <p:nvSpPr>
          <p:cNvPr id="7" name="TextBox 6"/>
          <p:cNvSpPr txBox="1"/>
          <p:nvPr/>
        </p:nvSpPr>
        <p:spPr>
          <a:xfrm>
            <a:off x="281192" y="2347089"/>
            <a:ext cx="8319883" cy="730969"/>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sz="1600" baseline="30000" dirty="0" smtClean="0">
              <a:solidFill>
                <a:srgbClr val="5A5A59"/>
              </a:solidFill>
              <a:latin typeface="Bliss-Light"/>
              <a:cs typeface="Bliss-Light"/>
            </a:endParaRPr>
          </a:p>
          <a:p>
            <a:pPr>
              <a:lnSpc>
                <a:spcPct val="150000"/>
              </a:lnSpc>
            </a:pPr>
            <a:endParaRPr lang="en-US" sz="1700" dirty="0">
              <a:solidFill>
                <a:srgbClr val="5A5A59"/>
              </a:solidFill>
              <a:latin typeface="Calibri" panose="020F0502020204030204" pitchFamily="34" charset="0"/>
              <a:cs typeface="Gotham Rounded Book"/>
            </a:endParaRPr>
          </a:p>
        </p:txBody>
      </p:sp>
      <p:sp>
        <p:nvSpPr>
          <p:cNvPr id="4" name="TextBox 3"/>
          <p:cNvSpPr txBox="1"/>
          <p:nvPr/>
        </p:nvSpPr>
        <p:spPr>
          <a:xfrm>
            <a:off x="247474" y="1199801"/>
            <a:ext cx="8649052" cy="4401205"/>
          </a:xfrm>
          <a:prstGeom prst="rect">
            <a:avLst/>
          </a:prstGeom>
          <a:noFill/>
        </p:spPr>
        <p:txBody>
          <a:bodyPr wrap="square" rtlCol="0">
            <a:spAutoFit/>
          </a:bodyPr>
          <a:lstStyle/>
          <a:p>
            <a:r>
              <a:rPr lang="en-GB" sz="1600" b="1" dirty="0">
                <a:solidFill>
                  <a:schemeClr val="dk1"/>
                </a:solidFill>
              </a:rPr>
              <a:t>AO1 </a:t>
            </a:r>
          </a:p>
          <a:p>
            <a:r>
              <a:rPr lang="en-GB" sz="1600" dirty="0" smtClean="0">
                <a:solidFill>
                  <a:schemeClr val="dk1"/>
                </a:solidFill>
              </a:rPr>
              <a:t>Demonstrate </a:t>
            </a:r>
            <a:r>
              <a:rPr lang="en-GB" sz="1600" dirty="0">
                <a:solidFill>
                  <a:schemeClr val="dk1"/>
                </a:solidFill>
              </a:rPr>
              <a:t>knowledge and understanding of: </a:t>
            </a:r>
          </a:p>
          <a:p>
            <a:pPr marL="285750" indent="-285750">
              <a:buFont typeface="Arial" panose="020B0604020202020204" pitchFamily="34" charset="0"/>
              <a:buChar char="•"/>
            </a:pPr>
            <a:r>
              <a:rPr lang="en-GB" sz="1600" dirty="0">
                <a:solidFill>
                  <a:schemeClr val="dk1"/>
                </a:solidFill>
              </a:rPr>
              <a:t>the theoretical framework of media </a:t>
            </a:r>
          </a:p>
          <a:p>
            <a:pPr marL="285750" indent="-285750">
              <a:buFont typeface="Arial" panose="020B0604020202020204" pitchFamily="34" charset="0"/>
              <a:buChar char="•"/>
            </a:pPr>
            <a:r>
              <a:rPr lang="en-GB" sz="1600" dirty="0">
                <a:solidFill>
                  <a:schemeClr val="dk1"/>
                </a:solidFill>
              </a:rPr>
              <a:t>contexts of media and their influence on media products and processes. </a:t>
            </a:r>
            <a:endParaRPr lang="en-GB" sz="1600" dirty="0" smtClean="0">
              <a:solidFill>
                <a:schemeClr val="dk1"/>
              </a:solidFill>
            </a:endParaRPr>
          </a:p>
          <a:p>
            <a:pPr marL="285750" indent="-285750">
              <a:buFont typeface="Arial" panose="020B0604020202020204" pitchFamily="34" charset="0"/>
              <a:buChar char="•"/>
            </a:pPr>
            <a:endParaRPr lang="en-GB" sz="1000" dirty="0">
              <a:solidFill>
                <a:schemeClr val="dk1"/>
              </a:solidFill>
            </a:endParaRPr>
          </a:p>
          <a:p>
            <a:r>
              <a:rPr lang="en-GB" sz="1600" b="1" dirty="0">
                <a:solidFill>
                  <a:schemeClr val="dk1"/>
                </a:solidFill>
              </a:rPr>
              <a:t>AO2 </a:t>
            </a:r>
          </a:p>
          <a:p>
            <a:r>
              <a:rPr lang="en-GB" sz="1600" dirty="0" smtClean="0">
                <a:solidFill>
                  <a:schemeClr val="dk1"/>
                </a:solidFill>
              </a:rPr>
              <a:t>Analyse </a:t>
            </a:r>
            <a:r>
              <a:rPr lang="en-GB" sz="1600" dirty="0">
                <a:solidFill>
                  <a:schemeClr val="dk1"/>
                </a:solidFill>
              </a:rPr>
              <a:t>media products using the theoretical framework of media, including in relation to their contexts, to make judgements and draw conclusions. </a:t>
            </a:r>
            <a:endParaRPr lang="en-GB" sz="1600" dirty="0" smtClean="0">
              <a:solidFill>
                <a:schemeClr val="dk1"/>
              </a:solidFill>
            </a:endParaRPr>
          </a:p>
          <a:p>
            <a:endParaRPr lang="en-GB" sz="1000" dirty="0">
              <a:solidFill>
                <a:schemeClr val="dk1"/>
              </a:solidFill>
            </a:endParaRPr>
          </a:p>
          <a:p>
            <a:r>
              <a:rPr lang="en-GB" sz="1600" b="1" dirty="0">
                <a:solidFill>
                  <a:schemeClr val="dk1"/>
                </a:solidFill>
              </a:rPr>
              <a:t>AO3 </a:t>
            </a:r>
          </a:p>
          <a:p>
            <a:r>
              <a:rPr lang="en-GB" sz="1600" dirty="0" smtClean="0">
                <a:solidFill>
                  <a:schemeClr val="dk1"/>
                </a:solidFill>
              </a:rPr>
              <a:t>Create </a:t>
            </a:r>
            <a:r>
              <a:rPr lang="en-GB" sz="1600" dirty="0">
                <a:solidFill>
                  <a:schemeClr val="dk1"/>
                </a:solidFill>
              </a:rPr>
              <a:t>media products for an intended audience, by applying knowledge and understanding of the theoretical framework of media to communicate meaning. </a:t>
            </a:r>
            <a:endParaRPr lang="es-ES" sz="1600" dirty="0"/>
          </a:p>
          <a:p>
            <a:endParaRPr lang="en-GB" dirty="0" smtClean="0">
              <a:solidFill>
                <a:schemeClr val="dk1"/>
              </a:solidFill>
            </a:endParaRPr>
          </a:p>
          <a:p>
            <a:r>
              <a:rPr lang="en-GB" b="1" dirty="0" smtClean="0">
                <a:solidFill>
                  <a:schemeClr val="dk1"/>
                </a:solidFill>
              </a:rPr>
              <a:t>Weighting of Assessment Objectives:</a:t>
            </a:r>
          </a:p>
          <a:p>
            <a:endParaRPr lang="en-GB" dirty="0">
              <a:solidFill>
                <a:schemeClr val="dk1"/>
              </a:solidFill>
            </a:endParaRPr>
          </a:p>
          <a:p>
            <a:endParaRPr lang="en-GB" dirty="0">
              <a:solidFill>
                <a:schemeClr val="dk1"/>
              </a:solidFill>
            </a:endParaRPr>
          </a:p>
          <a:p>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883007934"/>
              </p:ext>
            </p:extLst>
          </p:nvPr>
        </p:nvGraphicFramePr>
        <p:xfrm>
          <a:off x="756063" y="4745176"/>
          <a:ext cx="7631875" cy="1854200"/>
        </p:xfrm>
        <a:graphic>
          <a:graphicData uri="http://schemas.openxmlformats.org/drawingml/2006/table">
            <a:tbl>
              <a:tblPr firstRow="1" bandRow="1">
                <a:tableStyleId>{93296810-A885-4BE3-A3E7-6D5BEEA58F35}</a:tableStyleId>
              </a:tblPr>
              <a:tblGrid>
                <a:gridCol w="1526375"/>
                <a:gridCol w="1526375"/>
                <a:gridCol w="1526375"/>
                <a:gridCol w="1526375"/>
                <a:gridCol w="1526375"/>
              </a:tblGrid>
              <a:tr h="370840">
                <a:tc>
                  <a:txBody>
                    <a:bodyPr/>
                    <a:lstStyle/>
                    <a:p>
                      <a:endParaRPr lang="en-GB" dirty="0"/>
                    </a:p>
                  </a:txBody>
                  <a:tcPr/>
                </a:tc>
                <a:tc>
                  <a:txBody>
                    <a:bodyPr/>
                    <a:lstStyle/>
                    <a:p>
                      <a:pPr algn="ctr"/>
                      <a:r>
                        <a:rPr lang="en-GB" dirty="0" smtClean="0"/>
                        <a:t>AO1</a:t>
                      </a:r>
                      <a:endParaRPr lang="en-GB" dirty="0"/>
                    </a:p>
                  </a:txBody>
                  <a:tcPr/>
                </a:tc>
                <a:tc>
                  <a:txBody>
                    <a:bodyPr/>
                    <a:lstStyle/>
                    <a:p>
                      <a:pPr algn="ctr"/>
                      <a:r>
                        <a:rPr lang="en-GB" dirty="0" smtClean="0"/>
                        <a:t>AO2</a:t>
                      </a:r>
                      <a:endParaRPr lang="en-GB" dirty="0"/>
                    </a:p>
                  </a:txBody>
                  <a:tcPr/>
                </a:tc>
                <a:tc>
                  <a:txBody>
                    <a:bodyPr/>
                    <a:lstStyle/>
                    <a:p>
                      <a:pPr algn="ctr"/>
                      <a:r>
                        <a:rPr lang="en-GB" dirty="0" smtClean="0"/>
                        <a:t>AO3</a:t>
                      </a:r>
                      <a:endParaRPr lang="en-GB" dirty="0"/>
                    </a:p>
                  </a:txBody>
                  <a:tcPr/>
                </a:tc>
                <a:tc>
                  <a:txBody>
                    <a:bodyPr/>
                    <a:lstStyle/>
                    <a:p>
                      <a:pPr algn="ctr"/>
                      <a:r>
                        <a:rPr lang="en-GB" dirty="0" smtClean="0"/>
                        <a:t>Total</a:t>
                      </a:r>
                      <a:endParaRPr lang="en-GB" dirty="0"/>
                    </a:p>
                  </a:txBody>
                  <a:tcPr/>
                </a:tc>
              </a:tr>
              <a:tr h="370840">
                <a:tc>
                  <a:txBody>
                    <a:bodyPr/>
                    <a:lstStyle/>
                    <a:p>
                      <a:r>
                        <a:rPr lang="en-GB" dirty="0" smtClean="0"/>
                        <a:t>Component 1</a:t>
                      </a:r>
                      <a:endParaRPr lang="en-GB" dirty="0"/>
                    </a:p>
                  </a:txBody>
                  <a:tcPr/>
                </a:tc>
                <a:tc>
                  <a:txBody>
                    <a:bodyPr/>
                    <a:lstStyle/>
                    <a:p>
                      <a:pPr algn="ctr"/>
                      <a:r>
                        <a:rPr lang="en-GB" dirty="0" smtClean="0"/>
                        <a:t>20%</a:t>
                      </a:r>
                      <a:endParaRPr lang="en-GB" dirty="0"/>
                    </a:p>
                  </a:txBody>
                  <a:tcPr/>
                </a:tc>
                <a:tc>
                  <a:txBody>
                    <a:bodyPr/>
                    <a:lstStyle/>
                    <a:p>
                      <a:pPr algn="ctr"/>
                      <a:r>
                        <a:rPr lang="en-GB" dirty="0" smtClean="0"/>
                        <a:t>20%</a:t>
                      </a:r>
                      <a:endParaRPr lang="en-GB" dirty="0"/>
                    </a:p>
                  </a:txBody>
                  <a:tcPr/>
                </a:tc>
                <a:tc>
                  <a:txBody>
                    <a:bodyPr/>
                    <a:lstStyle/>
                    <a:p>
                      <a:pPr algn="ctr"/>
                      <a:r>
                        <a:rPr lang="en-GB" dirty="0" smtClean="0"/>
                        <a:t>-</a:t>
                      </a:r>
                      <a:endParaRPr lang="en-GB" dirty="0"/>
                    </a:p>
                  </a:txBody>
                  <a:tcPr/>
                </a:tc>
                <a:tc>
                  <a:txBody>
                    <a:bodyPr/>
                    <a:lstStyle/>
                    <a:p>
                      <a:pPr algn="ctr"/>
                      <a:r>
                        <a:rPr lang="en-GB" dirty="0" smtClean="0"/>
                        <a:t>40%</a:t>
                      </a:r>
                      <a:endParaRPr lang="en-GB" dirty="0"/>
                    </a:p>
                  </a:txBody>
                  <a:tcPr/>
                </a:tc>
              </a:tr>
              <a:tr h="370840">
                <a:tc>
                  <a:txBody>
                    <a:bodyPr/>
                    <a:lstStyle/>
                    <a:p>
                      <a:r>
                        <a:rPr lang="en-GB" dirty="0" smtClean="0"/>
                        <a:t>Component 2</a:t>
                      </a:r>
                    </a:p>
                  </a:txBody>
                  <a:tcPr/>
                </a:tc>
                <a:tc>
                  <a:txBody>
                    <a:bodyPr/>
                    <a:lstStyle/>
                    <a:p>
                      <a:pPr algn="ctr"/>
                      <a:r>
                        <a:rPr lang="en-GB" dirty="0" smtClean="0"/>
                        <a:t>10%</a:t>
                      </a:r>
                      <a:endParaRPr lang="en-GB" dirty="0"/>
                    </a:p>
                  </a:txBody>
                  <a:tcPr/>
                </a:tc>
                <a:tc>
                  <a:txBody>
                    <a:bodyPr/>
                    <a:lstStyle/>
                    <a:p>
                      <a:pPr algn="ctr"/>
                      <a:r>
                        <a:rPr lang="en-GB" dirty="0" smtClean="0"/>
                        <a:t>20%</a:t>
                      </a:r>
                      <a:endParaRPr lang="en-GB" dirty="0"/>
                    </a:p>
                  </a:txBody>
                  <a:tcPr/>
                </a:tc>
                <a:tc>
                  <a:txBody>
                    <a:bodyPr/>
                    <a:lstStyle/>
                    <a:p>
                      <a:pPr algn="ctr"/>
                      <a:r>
                        <a:rPr lang="en-GB" dirty="0" smtClean="0"/>
                        <a:t>-</a:t>
                      </a:r>
                      <a:endParaRPr lang="en-GB" dirty="0"/>
                    </a:p>
                  </a:txBody>
                  <a:tcPr/>
                </a:tc>
                <a:tc>
                  <a:txBody>
                    <a:bodyPr/>
                    <a:lstStyle/>
                    <a:p>
                      <a:pPr algn="ctr"/>
                      <a:r>
                        <a:rPr lang="en-GB" dirty="0" smtClean="0"/>
                        <a:t>30%</a:t>
                      </a:r>
                      <a:endParaRPr lang="en-GB" dirty="0"/>
                    </a:p>
                  </a:txBody>
                  <a:tcPr/>
                </a:tc>
              </a:tr>
              <a:tr h="370840">
                <a:tc>
                  <a:txBody>
                    <a:bodyPr/>
                    <a:lstStyle/>
                    <a:p>
                      <a:r>
                        <a:rPr lang="en-GB" dirty="0" smtClean="0"/>
                        <a:t>Component 3</a:t>
                      </a:r>
                      <a:endParaRPr lang="en-GB" dirty="0"/>
                    </a:p>
                  </a:txBody>
                  <a:tcPr/>
                </a:tc>
                <a:tc>
                  <a:txBody>
                    <a:bodyPr/>
                    <a:lstStyle/>
                    <a:p>
                      <a:pPr algn="ctr"/>
                      <a:r>
                        <a:rPr lang="en-GB" dirty="0" smtClean="0"/>
                        <a:t>-</a:t>
                      </a:r>
                      <a:endParaRPr lang="en-GB" dirty="0"/>
                    </a:p>
                  </a:txBody>
                  <a:tcPr/>
                </a:tc>
                <a:tc>
                  <a:txBody>
                    <a:bodyPr/>
                    <a:lstStyle/>
                    <a:p>
                      <a:pPr algn="ctr"/>
                      <a:r>
                        <a:rPr lang="en-GB" dirty="0" smtClean="0"/>
                        <a:t>-</a:t>
                      </a:r>
                      <a:endParaRPr lang="en-GB" dirty="0"/>
                    </a:p>
                  </a:txBody>
                  <a:tcPr/>
                </a:tc>
                <a:tc>
                  <a:txBody>
                    <a:bodyPr/>
                    <a:lstStyle/>
                    <a:p>
                      <a:pPr algn="ctr"/>
                      <a:r>
                        <a:rPr lang="en-GB" dirty="0" smtClean="0"/>
                        <a:t>30%</a:t>
                      </a:r>
                      <a:endParaRPr lang="en-GB" dirty="0"/>
                    </a:p>
                  </a:txBody>
                  <a:tcPr/>
                </a:tc>
                <a:tc>
                  <a:txBody>
                    <a:bodyPr/>
                    <a:lstStyle/>
                    <a:p>
                      <a:pPr algn="ctr"/>
                      <a:r>
                        <a:rPr lang="en-GB" dirty="0" smtClean="0"/>
                        <a:t>30%</a:t>
                      </a:r>
                      <a:endParaRPr lang="en-GB" dirty="0"/>
                    </a:p>
                  </a:txBody>
                  <a:tcPr/>
                </a:tc>
              </a:tr>
              <a:tr h="370840">
                <a:tc>
                  <a:txBody>
                    <a:bodyPr/>
                    <a:lstStyle/>
                    <a:p>
                      <a:r>
                        <a:rPr lang="en-GB" dirty="0" smtClean="0"/>
                        <a:t>Total</a:t>
                      </a:r>
                      <a:endParaRPr lang="en-GB" dirty="0"/>
                    </a:p>
                  </a:txBody>
                  <a:tcPr/>
                </a:tc>
                <a:tc>
                  <a:txBody>
                    <a:bodyPr/>
                    <a:lstStyle/>
                    <a:p>
                      <a:pPr algn="ctr"/>
                      <a:r>
                        <a:rPr lang="en-GB" dirty="0" smtClean="0"/>
                        <a:t>30%</a:t>
                      </a:r>
                      <a:endParaRPr lang="en-GB" dirty="0"/>
                    </a:p>
                  </a:txBody>
                  <a:tcPr/>
                </a:tc>
                <a:tc>
                  <a:txBody>
                    <a:bodyPr/>
                    <a:lstStyle/>
                    <a:p>
                      <a:pPr algn="ctr"/>
                      <a:r>
                        <a:rPr lang="en-GB" dirty="0" smtClean="0"/>
                        <a:t>40%</a:t>
                      </a:r>
                      <a:endParaRPr lang="en-GB" dirty="0"/>
                    </a:p>
                  </a:txBody>
                  <a:tcPr/>
                </a:tc>
                <a:tc>
                  <a:txBody>
                    <a:bodyPr/>
                    <a:lstStyle/>
                    <a:p>
                      <a:pPr algn="ctr"/>
                      <a:r>
                        <a:rPr lang="en-GB" dirty="0" smtClean="0"/>
                        <a:t>30%</a:t>
                      </a:r>
                      <a:endParaRPr lang="en-GB" dirty="0"/>
                    </a:p>
                  </a:txBody>
                  <a:tcPr/>
                </a:tc>
                <a:tc>
                  <a:txBody>
                    <a:bodyPr/>
                    <a:lstStyle/>
                    <a:p>
                      <a:pPr algn="ctr"/>
                      <a:r>
                        <a:rPr lang="en-GB" dirty="0" smtClean="0"/>
                        <a:t>100%</a:t>
                      </a:r>
                      <a:endParaRPr lang="en-GB" dirty="0"/>
                    </a:p>
                  </a:txBody>
                  <a:tcPr/>
                </a:tc>
              </a:tr>
            </a:tbl>
          </a:graphicData>
        </a:graphic>
      </p:graphicFrame>
    </p:spTree>
    <p:extLst>
      <p:ext uri="{BB962C8B-B14F-4D97-AF65-F5344CB8AC3E}">
        <p14:creationId xmlns:p14="http://schemas.microsoft.com/office/powerpoint/2010/main" val="716446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798761" y="173356"/>
            <a:ext cx="6160160" cy="483530"/>
          </a:xfrm>
          <a:prstGeom prst="rect">
            <a:avLst/>
          </a:prstGeom>
          <a:noFill/>
        </p:spPr>
        <p:txBody>
          <a:bodyPr wrap="square" rtlCol="0">
            <a:spAutoFit/>
          </a:bodyPr>
          <a:lstStyle/>
          <a:p>
            <a:pPr algn="r">
              <a:lnSpc>
                <a:spcPct val="80000"/>
              </a:lnSpc>
            </a:pPr>
            <a:r>
              <a:rPr lang="en-US" sz="3100" kern="1100" spc="-50" dirty="0" smtClean="0">
                <a:solidFill>
                  <a:schemeClr val="bg1"/>
                </a:solidFill>
                <a:latin typeface="Calibri" panose="020F0502020204030204" pitchFamily="34" charset="0"/>
                <a:cs typeface="Gotham Rounded Book"/>
              </a:rPr>
              <a:t>Theoretical Framework</a:t>
            </a:r>
            <a:endParaRPr lang="en-US" sz="3100" kern="1100" spc="-50" dirty="0">
              <a:solidFill>
                <a:schemeClr val="bg1"/>
              </a:solidFill>
              <a:latin typeface="Calibri" panose="020F0502020204030204" pitchFamily="34" charset="0"/>
              <a:cs typeface="Gotham Rounded Book"/>
            </a:endParaRPr>
          </a:p>
        </p:txBody>
      </p:sp>
      <p:sp>
        <p:nvSpPr>
          <p:cNvPr id="3" name="Rectangle 2"/>
          <p:cNvSpPr/>
          <p:nvPr/>
        </p:nvSpPr>
        <p:spPr>
          <a:xfrm>
            <a:off x="259349" y="950158"/>
            <a:ext cx="8625302" cy="5909310"/>
          </a:xfrm>
          <a:prstGeom prst="rect">
            <a:avLst/>
          </a:prstGeom>
        </p:spPr>
        <p:txBody>
          <a:bodyPr wrap="square">
            <a:spAutoFit/>
          </a:bodyPr>
          <a:lstStyle/>
          <a:p>
            <a:r>
              <a:rPr lang="en-GB" sz="2100" dirty="0" smtClean="0"/>
              <a:t>The </a:t>
            </a:r>
            <a:r>
              <a:rPr lang="en-GB" sz="2100" dirty="0"/>
              <a:t>theoretical framework for analysing and creating </a:t>
            </a:r>
            <a:r>
              <a:rPr lang="en-GB" sz="2100" dirty="0" smtClean="0"/>
              <a:t>media </a:t>
            </a:r>
            <a:r>
              <a:rPr lang="en-GB" sz="2100" dirty="0"/>
              <a:t>provides learners with the tools to develop a critical understanding and appreciation of the media. </a:t>
            </a:r>
            <a:endParaRPr lang="en-GB" sz="2100" dirty="0" smtClean="0"/>
          </a:p>
          <a:p>
            <a:endParaRPr lang="en-GB" sz="2100" dirty="0"/>
          </a:p>
          <a:p>
            <a:r>
              <a:rPr lang="en-GB" sz="2100" dirty="0" smtClean="0"/>
              <a:t>The </a:t>
            </a:r>
            <a:r>
              <a:rPr lang="en-GB" sz="2100" dirty="0"/>
              <a:t>framework consists of four inter-related areas:</a:t>
            </a:r>
          </a:p>
          <a:p>
            <a:r>
              <a:rPr lang="en-GB" sz="2100" dirty="0"/>
              <a:t> </a:t>
            </a:r>
          </a:p>
          <a:p>
            <a:pPr marL="285750" lvl="0" indent="-285750">
              <a:buFont typeface="Arial" panose="020B0604020202020204" pitchFamily="34" charset="0"/>
              <a:buChar char="•"/>
            </a:pPr>
            <a:r>
              <a:rPr lang="en-GB" sz="2100" b="1" dirty="0"/>
              <a:t>media language: </a:t>
            </a:r>
            <a:r>
              <a:rPr lang="en-GB" sz="2100" dirty="0"/>
              <a:t>how the media </a:t>
            </a:r>
            <a:r>
              <a:rPr lang="en-GB" sz="2100" dirty="0" smtClean="0"/>
              <a:t>use </a:t>
            </a:r>
            <a:r>
              <a:rPr lang="en-GB" sz="2100" dirty="0"/>
              <a:t>forms, codes, conventions </a:t>
            </a:r>
            <a:r>
              <a:rPr lang="en-GB" sz="2100" dirty="0" smtClean="0"/>
              <a:t>to communicate meanings</a:t>
            </a:r>
          </a:p>
          <a:p>
            <a:pPr marL="285750" lvl="0" indent="-285750">
              <a:buFont typeface="Arial" panose="020B0604020202020204" pitchFamily="34" charset="0"/>
              <a:buChar char="•"/>
            </a:pPr>
            <a:endParaRPr lang="en-GB" sz="2100" dirty="0"/>
          </a:p>
          <a:p>
            <a:pPr marL="285750" lvl="0" indent="-285750">
              <a:buFont typeface="Arial" panose="020B0604020202020204" pitchFamily="34" charset="0"/>
              <a:buChar char="•"/>
            </a:pPr>
            <a:r>
              <a:rPr lang="en-GB" sz="2100" b="1" dirty="0"/>
              <a:t>representation:</a:t>
            </a:r>
            <a:r>
              <a:rPr lang="en-GB" sz="2100" dirty="0"/>
              <a:t> how the media portray events, issues, individuals and social </a:t>
            </a:r>
            <a:r>
              <a:rPr lang="en-GB" sz="2100" dirty="0" smtClean="0"/>
              <a:t>groups</a:t>
            </a:r>
          </a:p>
          <a:p>
            <a:pPr marL="285750" lvl="0" indent="-285750">
              <a:buFont typeface="Arial" panose="020B0604020202020204" pitchFamily="34" charset="0"/>
              <a:buChar char="•"/>
            </a:pPr>
            <a:endParaRPr lang="en-GB" sz="2100" dirty="0"/>
          </a:p>
          <a:p>
            <a:pPr marL="285750" lvl="0" indent="-285750">
              <a:buFont typeface="Arial" panose="020B0604020202020204" pitchFamily="34" charset="0"/>
              <a:buChar char="•"/>
            </a:pPr>
            <a:r>
              <a:rPr lang="en-GB" sz="2100" b="1" dirty="0"/>
              <a:t>media industries</a:t>
            </a:r>
            <a:r>
              <a:rPr lang="en-GB" sz="2100" dirty="0"/>
              <a:t>: how the media industries' processes of production, distribution and circulation affect media forms and </a:t>
            </a:r>
            <a:r>
              <a:rPr lang="en-GB" sz="2100" dirty="0" smtClean="0"/>
              <a:t>platforms</a:t>
            </a:r>
          </a:p>
          <a:p>
            <a:pPr marL="285750" lvl="0" indent="-285750">
              <a:buFont typeface="Arial" panose="020B0604020202020204" pitchFamily="34" charset="0"/>
              <a:buChar char="•"/>
            </a:pPr>
            <a:endParaRPr lang="en-GB" sz="2100" dirty="0"/>
          </a:p>
          <a:p>
            <a:pPr marL="285750" lvl="0" indent="-285750">
              <a:buFont typeface="Arial" panose="020B0604020202020204" pitchFamily="34" charset="0"/>
              <a:buChar char="•"/>
            </a:pPr>
            <a:r>
              <a:rPr lang="en-GB" sz="2100" b="1" dirty="0"/>
              <a:t>audiences:</a:t>
            </a:r>
            <a:r>
              <a:rPr lang="en-GB" sz="2100" dirty="0"/>
              <a:t> how media forms target, reach and address audiences, how audiences interpret and respond to them, and how members of audiences become producers themselves.</a:t>
            </a:r>
          </a:p>
        </p:txBody>
      </p:sp>
    </p:spTree>
    <p:extLst>
      <p:ext uri="{BB962C8B-B14F-4D97-AF65-F5344CB8AC3E}">
        <p14:creationId xmlns:p14="http://schemas.microsoft.com/office/powerpoint/2010/main" val="435187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381735" y="173864"/>
            <a:ext cx="3478486" cy="689632"/>
          </a:xfrm>
        </p:spPr>
        <p:txBody>
          <a:bodyPr/>
          <a:lstStyle/>
          <a:p>
            <a:r>
              <a:rPr lang="en-GB" dirty="0" smtClean="0">
                <a:solidFill>
                  <a:schemeClr val="bg1"/>
                </a:solidFill>
              </a:rPr>
              <a:t>Contexts of media</a:t>
            </a:r>
            <a:endParaRPr lang="en-GB" dirty="0">
              <a:solidFill>
                <a:schemeClr val="bg1"/>
              </a:solidFill>
            </a:endParaRPr>
          </a:p>
        </p:txBody>
      </p:sp>
      <p:sp>
        <p:nvSpPr>
          <p:cNvPr id="3" name="TextBox 2"/>
          <p:cNvSpPr txBox="1"/>
          <p:nvPr/>
        </p:nvSpPr>
        <p:spPr>
          <a:xfrm>
            <a:off x="252247" y="1064172"/>
            <a:ext cx="8481849" cy="6186309"/>
          </a:xfrm>
          <a:prstGeom prst="rect">
            <a:avLst/>
          </a:prstGeom>
          <a:noFill/>
        </p:spPr>
        <p:txBody>
          <a:bodyPr wrap="square" rtlCol="0">
            <a:spAutoFit/>
          </a:bodyPr>
          <a:lstStyle/>
          <a:p>
            <a:r>
              <a:rPr lang="en-GB" sz="2400" dirty="0" smtClean="0"/>
              <a:t>Learners develop knowledge and understanding of relevant contexts of media and how these influence media products and processes.</a:t>
            </a:r>
          </a:p>
          <a:p>
            <a:endParaRPr lang="en-GB" sz="2400" dirty="0"/>
          </a:p>
          <a:p>
            <a:r>
              <a:rPr lang="en-GB" sz="2400" b="1" dirty="0" smtClean="0"/>
              <a:t>Historical Context</a:t>
            </a:r>
          </a:p>
          <a:p>
            <a:pPr marL="285750" indent="-285750">
              <a:buFont typeface="Arial" panose="020B0604020202020204" pitchFamily="34" charset="0"/>
              <a:buChar char="•"/>
            </a:pPr>
            <a:r>
              <a:rPr lang="en-GB" sz="2400" dirty="0" smtClean="0"/>
              <a:t>How the product reflects the time in which it was made.</a:t>
            </a:r>
          </a:p>
          <a:p>
            <a:pPr marL="285750" indent="-285750">
              <a:buFont typeface="Arial" panose="020B0604020202020204" pitchFamily="34" charset="0"/>
              <a:buChar char="•"/>
            </a:pPr>
            <a:endParaRPr lang="en-GB" sz="2400" b="1" dirty="0"/>
          </a:p>
          <a:p>
            <a:r>
              <a:rPr lang="en-GB" sz="2400" b="1" dirty="0" smtClean="0"/>
              <a:t>Social and Cultural Context</a:t>
            </a:r>
          </a:p>
          <a:p>
            <a:pPr marL="285750" indent="-285750">
              <a:buFont typeface="Arial" panose="020B0604020202020204" pitchFamily="34" charset="0"/>
              <a:buChar char="•"/>
            </a:pPr>
            <a:r>
              <a:rPr lang="en-GB" sz="2400" dirty="0" smtClean="0"/>
              <a:t>How the product reflects the society and culture in which it was made.</a:t>
            </a:r>
          </a:p>
          <a:p>
            <a:pPr marL="285750" indent="-285750">
              <a:buFont typeface="Arial" panose="020B0604020202020204" pitchFamily="34" charset="0"/>
              <a:buChar char="•"/>
            </a:pPr>
            <a:r>
              <a:rPr lang="en-GB" sz="2400" dirty="0" smtClean="0"/>
              <a:t>How the product is informed by cultural influences.</a:t>
            </a:r>
          </a:p>
          <a:p>
            <a:pPr marL="285750" indent="-285750">
              <a:buFont typeface="Arial" panose="020B0604020202020204" pitchFamily="34" charset="0"/>
              <a:buChar char="•"/>
            </a:pPr>
            <a:endParaRPr lang="en-GB" sz="2400" dirty="0"/>
          </a:p>
          <a:p>
            <a:r>
              <a:rPr lang="en-GB" sz="2400" b="1" dirty="0" smtClean="0"/>
              <a:t>Political Context</a:t>
            </a:r>
          </a:p>
          <a:p>
            <a:pPr marL="285750" indent="-285750">
              <a:buFont typeface="Arial" panose="020B0604020202020204" pitchFamily="34" charset="0"/>
              <a:buChar char="•"/>
            </a:pPr>
            <a:r>
              <a:rPr lang="en-GB" sz="2400" dirty="0"/>
              <a:t>How the product reflects the </a:t>
            </a:r>
            <a:r>
              <a:rPr lang="en-GB" sz="2400" dirty="0" smtClean="0"/>
              <a:t>political context </a:t>
            </a:r>
            <a:r>
              <a:rPr lang="en-GB" sz="2400" dirty="0"/>
              <a:t>in which it was </a:t>
            </a:r>
            <a:r>
              <a:rPr lang="en-GB" sz="2400" dirty="0" smtClean="0"/>
              <a:t>made.</a:t>
            </a:r>
            <a:endParaRPr lang="en-GB" sz="2400" dirty="0"/>
          </a:p>
          <a:p>
            <a:pPr marL="285750" indent="-285750">
              <a:buFont typeface="Arial" panose="020B0604020202020204" pitchFamily="34" charset="0"/>
              <a:buChar char="•"/>
            </a:pPr>
            <a:endParaRPr lang="en-GB" b="1" dirty="0" smtClean="0"/>
          </a:p>
          <a:p>
            <a:pPr marL="285750" indent="-285750">
              <a:buFont typeface="Arial" panose="020B0604020202020204" pitchFamily="34" charset="0"/>
              <a:buChar char="•"/>
            </a:pPr>
            <a:endParaRPr lang="en-GB" b="1" dirty="0"/>
          </a:p>
        </p:txBody>
      </p:sp>
    </p:spTree>
    <p:extLst>
      <p:ext uri="{BB962C8B-B14F-4D97-AF65-F5344CB8AC3E}">
        <p14:creationId xmlns:p14="http://schemas.microsoft.com/office/powerpoint/2010/main" val="958230272"/>
      </p:ext>
    </p:extLst>
  </p:cSld>
  <p:clrMapOvr>
    <a:masterClrMapping/>
  </p:clrMapOvr>
</p:sld>
</file>

<file path=ppt/theme/theme1.xml><?xml version="1.0" encoding="utf-8"?>
<a:theme xmlns:a="http://schemas.openxmlformats.org/drawingml/2006/main" name="Media Studies Eduqas PowerPoint Launch CP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Job Description" ma:contentTypeID="0x0101001E6C9A6871140C4A8493C743FF1C286B0012CE1BE8A2AA03488446746C0831D00A" ma:contentTypeVersion="3" ma:contentTypeDescription="" ma:contentTypeScope="" ma:versionID="4357b71865f135bc043e723776f56a9c">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dfbb14ad1ef3cea20cf42e5b2a4c31fc"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WJEC_x0020_Available_x0020_Online" minOccurs="0"/>
                <xsd:element ref="ns1:PublishingStartDate" minOccurs="0"/>
                <xsd:element ref="ns1:PublishingExpirationDat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7" nillable="true" ma:displayName="Scheduling Start Date" ma:internalName="PublishingStartDate">
      <xsd:simpleType>
        <xsd:restriction base="dms:Unknown"/>
      </xsd:simpleType>
    </xsd:element>
    <xsd:element name="PublishingExpirationDate" ma:index="8"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6" nillable="true" ma:displayName="WJEC Available Online" ma:default="0" ma:internalName="WJEC_x0020_Available_x0020_Online">
      <xsd:simpleType>
        <xsd:restriction base="dms:Boolean"/>
      </xsd:simple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59de1963-ebd9-4991-80fe-8418a0c4d772}" ma:internalName="TaxCatchAll" ma:showField="CatchAllData" ma:web="684694db-19af-4efc-9f0d-c0ef77fa74f8">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59de1963-ebd9-4991-80fe-8418a0c4d772}" ma:internalName="TaxCatchAllLabel" ma:readOnly="true" ma:showField="CatchAllDataLabel" ma:web="684694db-19af-4efc-9f0d-c0ef77fa74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WJEC_x0020_Available_x0020_Online xmlns="2f2f9355-f80e-4d7b-937a-0c27cfa03643">false</WJEC_x0020_Available_x0020_Online>
    <TaxCatchAll xmlns="2f2f9355-f80e-4d7b-937a-0c27cfa03643"/>
    <RoutingRuleDescription xmlns="http://schemas.microsoft.com/sharepoint/v3" xsi:nil="true"/>
    <PublishingExpirationDate xmlns="http://schemas.microsoft.com/sharepoint/v3" xsi:nil="true"/>
    <PublishingStartDate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4.xml><?xml version="1.0" encoding="utf-8"?>
<?mso-contentType ?>
<SharedContentType xmlns="Microsoft.SharePoint.Taxonomy.ContentTypeSync" SourceId="e1033d4c-53f7-4655-8cf6-8161ad0c09ed" ContentTypeId="0x0101001E6C9A6871140C4A8493C743FF1C286B" PreviousValue="false"/>
</file>

<file path=customXml/itemProps1.xml><?xml version="1.0" encoding="utf-8"?>
<ds:datastoreItem xmlns:ds="http://schemas.openxmlformats.org/officeDocument/2006/customXml" ds:itemID="{1A191870-45DE-42FA-A049-9258B9099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f9355-f80e-4d7b-937a-0c27cfa036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3.xml><?xml version="1.0" encoding="utf-8"?>
<ds:datastoreItem xmlns:ds="http://schemas.openxmlformats.org/officeDocument/2006/customXml" ds:itemID="{2773DC8F-AB9D-4910-94BF-5076350377AD}">
  <ds:schemaRefs>
    <ds:schemaRef ds:uri="http://schemas.microsoft.com/office/infopath/2007/PartnerControls"/>
    <ds:schemaRef ds:uri="http://www.w3.org/XML/1998/namespace"/>
    <ds:schemaRef ds:uri="http://schemas.microsoft.com/office/2006/metadata/properties"/>
    <ds:schemaRef ds:uri="http://purl.org/dc/elements/1.1/"/>
    <ds:schemaRef ds:uri="http://purl.org/dc/dcmitype/"/>
    <ds:schemaRef ds:uri="2f2f9355-f80e-4d7b-937a-0c27cfa03643"/>
    <ds:schemaRef ds:uri="http://purl.org/dc/terms/"/>
    <ds:schemaRef ds:uri="http://schemas.microsoft.com/office/2006/documentManagement/types"/>
    <ds:schemaRef ds:uri="http://schemas.openxmlformats.org/package/2006/metadata/core-properties"/>
    <ds:schemaRef ds:uri="http://schemas.microsoft.com/sharepoint/v3"/>
  </ds:schemaRefs>
</ds:datastoreItem>
</file>

<file path=customXml/itemProps4.xml><?xml version="1.0" encoding="utf-8"?>
<ds:datastoreItem xmlns:ds="http://schemas.openxmlformats.org/officeDocument/2006/customXml" ds:itemID="{91D657EC-A6FC-478D-B073-2A26E8D1589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Media Studies Eduqas PowerPoint Launch CPD</Template>
  <TotalTime>1845</TotalTime>
  <Words>3174</Words>
  <Application>Microsoft Office PowerPoint</Application>
  <PresentationFormat>On-screen Show (4:3)</PresentationFormat>
  <Paragraphs>545</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Media Studies Eduqas PowerPoint Launch CPD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WJEC</cp:lastModifiedBy>
  <cp:revision>157</cp:revision>
  <cp:lastPrinted>2017-02-08T13:21:15Z</cp:lastPrinted>
  <dcterms:created xsi:type="dcterms:W3CDTF">2016-07-22T14:41:32Z</dcterms:created>
  <dcterms:modified xsi:type="dcterms:W3CDTF">2017-02-08T15:40:17Z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0x0101001E6C9A6871140C4A8493C743FF1C286B0012CE1BE8A2AA03488446746C0831D00A</vt:lpwstr>
  </property>
  <property fmtid="{D5CDD505-2E9C-101B-9397-08002B2CF9AE}" pid="3" name="WJEC_x0020_Department">
    <vt:lpwstr/>
  </property>
  <property fmtid="{D5CDD505-2E9C-101B-9397-08002B2CF9AE}" pid="4" name="WJEC Department">
    <vt:lpwstr/>
  </property>
</Properties>
</file>