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5"/>
  </p:sldMasterIdLst>
  <p:notesMasterIdLst>
    <p:notesMasterId r:id="rId31"/>
  </p:notesMasterIdLst>
  <p:sldIdLst>
    <p:sldId id="256" r:id="rId6"/>
    <p:sldId id="294" r:id="rId7"/>
    <p:sldId id="300" r:id="rId8"/>
    <p:sldId id="302" r:id="rId9"/>
    <p:sldId id="303" r:id="rId10"/>
    <p:sldId id="304" r:id="rId11"/>
    <p:sldId id="305" r:id="rId12"/>
    <p:sldId id="306" r:id="rId13"/>
    <p:sldId id="307" r:id="rId14"/>
    <p:sldId id="323" r:id="rId15"/>
    <p:sldId id="308" r:id="rId16"/>
    <p:sldId id="309" r:id="rId17"/>
    <p:sldId id="310" r:id="rId18"/>
    <p:sldId id="311" r:id="rId19"/>
    <p:sldId id="312" r:id="rId20"/>
    <p:sldId id="313" r:id="rId21"/>
    <p:sldId id="314" r:id="rId22"/>
    <p:sldId id="315" r:id="rId23"/>
    <p:sldId id="316" r:id="rId24"/>
    <p:sldId id="318" r:id="rId25"/>
    <p:sldId id="319" r:id="rId26"/>
    <p:sldId id="320" r:id="rId27"/>
    <p:sldId id="321" r:id="rId28"/>
    <p:sldId id="322" r:id="rId29"/>
    <p:sldId id="272" r:id="rId30"/>
  </p:sldIdLst>
  <p:sldSz cx="9144000" cy="6858000" type="screen4x3"/>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5306"/>
    <a:srgbClr val="DF3C06"/>
    <a:srgbClr val="5A5A59"/>
    <a:srgbClr val="F7B385"/>
    <a:srgbClr val="A5A6A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515" autoAdjust="0"/>
    <p:restoredTop sz="96459" autoAdjust="0"/>
  </p:normalViewPr>
  <p:slideViewPr>
    <p:cSldViewPr snapToGrid="0" snapToObjects="1">
      <p:cViewPr>
        <p:scale>
          <a:sx n="90" d="100"/>
          <a:sy n="90" d="100"/>
        </p:scale>
        <p:origin x="-72" y="-30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presProps" Target="pres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notesMaster" Target="notesMasters/notesMaster1.xml"/><Relationship Id="rId35" Type="http://schemas.openxmlformats.org/officeDocument/2006/relationships/tableStyles" Target="tableStyles.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2D54F420-5487-4175-A91D-96115B77ED91}" type="datetimeFigureOut">
              <a:rPr lang="en-GB" smtClean="0"/>
              <a:t>04/09/2017</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783037DB-9CF9-45C3-9532-23CEC84F1C2B}" type="slidenum">
              <a:rPr lang="en-GB" smtClean="0"/>
              <a:t>‹#›</a:t>
            </a:fld>
            <a:endParaRPr lang="en-GB"/>
          </a:p>
        </p:txBody>
      </p:sp>
    </p:spTree>
    <p:extLst>
      <p:ext uri="{BB962C8B-B14F-4D97-AF65-F5344CB8AC3E}">
        <p14:creationId xmlns:p14="http://schemas.microsoft.com/office/powerpoint/2010/main" val="10120890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file://localhost/Volumes/Other%20Clients/Eduqas/P17661%20Eduqas%20Brand%20Identity%20Guidelines/Links/Corbis-42-53088181.jpg" TargetMode="External"/><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8" name="Corbis-42-53088181_bandw.jpg"/>
          <p:cNvPicPr preferRelativeResize="0">
            <a:picLocks/>
          </p:cNvPicPr>
          <p:nvPr userDrawn="1"/>
        </p:nvPicPr>
        <p:blipFill rotWithShape="1">
          <a:blip r:embed="rId2" r:link="rId3">
            <a:extLst>
              <a:ext uri="{28A0092B-C50C-407E-A947-70E740481C1C}">
                <a14:useLocalDpi xmlns:a14="http://schemas.microsoft.com/office/drawing/2010/main" val="0"/>
              </a:ext>
            </a:extLst>
          </a:blip>
          <a:srcRect l="331" t="9973" r="-331" b="4013"/>
          <a:stretch/>
        </p:blipFill>
        <p:spPr>
          <a:xfrm>
            <a:off x="5525038" y="2485776"/>
            <a:ext cx="3261600" cy="2805414"/>
          </a:xfrm>
          <a:prstGeom prst="rect">
            <a:avLst/>
          </a:prstGeom>
        </p:spPr>
      </p:pic>
      <p:sp>
        <p:nvSpPr>
          <p:cNvPr id="16" name="Text Placeholder 15"/>
          <p:cNvSpPr>
            <a:spLocks noGrp="1"/>
          </p:cNvSpPr>
          <p:nvPr>
            <p:ph type="body" sz="quarter" idx="14" hasCustomPrompt="1"/>
          </p:nvPr>
        </p:nvSpPr>
        <p:spPr>
          <a:xfrm>
            <a:off x="368300" y="1044575"/>
            <a:ext cx="8418513" cy="1046163"/>
          </a:xfr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3200" baseline="0">
                <a:solidFill>
                  <a:srgbClr val="E75306"/>
                </a:solidFill>
              </a:defRPr>
            </a:lvl1pPr>
          </a:lstStyle>
          <a:p>
            <a:pPr lvl="0"/>
            <a:r>
              <a:rPr lang="en-US" dirty="0" smtClean="0"/>
              <a:t>Title 1</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US" sz="3100" kern="1100" spc="-50" dirty="0" smtClean="0">
                <a:solidFill>
                  <a:srgbClr val="F7B385"/>
                </a:solidFill>
                <a:latin typeface="Gotham Rounded Book"/>
                <a:cs typeface="Gotham Rounded Book"/>
              </a:rPr>
              <a:t>Title 2</a:t>
            </a:r>
          </a:p>
        </p:txBody>
      </p:sp>
      <p:sp>
        <p:nvSpPr>
          <p:cNvPr id="18" name="Text Placeholder 17"/>
          <p:cNvSpPr>
            <a:spLocks noGrp="1"/>
          </p:cNvSpPr>
          <p:nvPr>
            <p:ph type="body" sz="quarter" idx="15" hasCustomPrompt="1"/>
          </p:nvPr>
        </p:nvSpPr>
        <p:spPr>
          <a:xfrm>
            <a:off x="487363" y="2486025"/>
            <a:ext cx="4868862" cy="2805113"/>
          </a:xfr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2400">
                <a:solidFill>
                  <a:schemeClr val="tx1"/>
                </a:solidFill>
                <a:latin typeface="Arial" panose="020B0604020202020204" pitchFamily="34" charset="0"/>
                <a:cs typeface="Arial" panose="020B0604020202020204" pitchFamily="34" charset="0"/>
              </a:defRPr>
            </a:lvl1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GB" baseline="30000" dirty="0" err="1" smtClean="0">
                <a:solidFill>
                  <a:srgbClr val="5A5A59"/>
                </a:solidFill>
                <a:latin typeface="Bliss-Light"/>
                <a:cs typeface="Bliss-Light"/>
              </a:rPr>
              <a:t>Invellab</a:t>
            </a:r>
            <a:r>
              <a:rPr lang="en-GB" baseline="30000" dirty="0" smtClean="0">
                <a:solidFill>
                  <a:srgbClr val="5A5A59"/>
                </a:solidFill>
                <a:latin typeface="Bliss-Light"/>
                <a:cs typeface="Bliss-Light"/>
              </a:rPr>
              <a:t> id </a:t>
            </a:r>
            <a:r>
              <a:rPr lang="en-GB" baseline="30000" dirty="0" err="1" smtClean="0">
                <a:solidFill>
                  <a:srgbClr val="5A5A59"/>
                </a:solidFill>
                <a:latin typeface="Bliss-Light"/>
                <a:cs typeface="Bliss-Light"/>
              </a:rPr>
              <a:t>quiberumqui</a:t>
            </a:r>
            <a:r>
              <a:rPr lang="en-GB" baseline="30000" dirty="0" smtClean="0">
                <a:solidFill>
                  <a:srgbClr val="5A5A59"/>
                </a:solidFill>
                <a:latin typeface="Bliss-Light"/>
                <a:cs typeface="Bliss-Light"/>
              </a:rPr>
              <a:t> non </a:t>
            </a:r>
            <a:r>
              <a:rPr lang="en-GB" baseline="30000" dirty="0" err="1" smtClean="0">
                <a:solidFill>
                  <a:srgbClr val="5A5A59"/>
                </a:solidFill>
                <a:latin typeface="Bliss-Light"/>
                <a:cs typeface="Bliss-Light"/>
              </a:rPr>
              <a:t>rerovit</a:t>
            </a:r>
            <a:r>
              <a:rPr lang="en-GB" baseline="30000" dirty="0" smtClean="0">
                <a:solidFill>
                  <a:srgbClr val="5A5A59"/>
                </a:solidFill>
                <a:latin typeface="Bliss-Light"/>
                <a:cs typeface="Bliss-Light"/>
              </a:rPr>
              <a:t> era </a:t>
            </a:r>
            <a:r>
              <a:rPr lang="en-GB" baseline="30000" dirty="0" err="1" smtClean="0">
                <a:solidFill>
                  <a:srgbClr val="5A5A59"/>
                </a:solidFill>
                <a:latin typeface="Bliss-Light"/>
                <a:cs typeface="Bliss-Light"/>
              </a:rPr>
              <a:t>consequunt</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accabor</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epelicabo</a:t>
            </a:r>
            <a:r>
              <a:rPr lang="en-GB" baseline="30000" dirty="0" smtClean="0">
                <a:solidFill>
                  <a:srgbClr val="5A5A59"/>
                </a:solidFill>
                <a:latin typeface="Bliss-Light"/>
                <a:cs typeface="Bliss-Light"/>
              </a:rPr>
              <a:t>. Nam, id ex </a:t>
            </a:r>
            <a:r>
              <a:rPr lang="en-GB" baseline="30000" dirty="0" err="1" smtClean="0">
                <a:solidFill>
                  <a:srgbClr val="5A5A59"/>
                </a:solidFill>
                <a:latin typeface="Bliss-Light"/>
                <a:cs typeface="Bliss-Light"/>
              </a:rPr>
              <a:t>enis</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alis</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es</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doluptas</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sunt</a:t>
            </a:r>
            <a:r>
              <a:rPr lang="en-GB" baseline="30000" dirty="0" smtClean="0">
                <a:solidFill>
                  <a:srgbClr val="5A5A59"/>
                </a:solidFill>
                <a:latin typeface="Bliss-Light"/>
                <a:cs typeface="Bliss-Light"/>
              </a:rPr>
              <a:t> pa non </a:t>
            </a:r>
            <a:r>
              <a:rPr lang="en-GB" baseline="30000" dirty="0" err="1" smtClean="0">
                <a:solidFill>
                  <a:srgbClr val="5A5A59"/>
                </a:solidFill>
                <a:latin typeface="Bliss-Light"/>
                <a:cs typeface="Bliss-Light"/>
              </a:rPr>
              <a:t>plaudam</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rateseque</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oditibusae</a:t>
            </a:r>
            <a:r>
              <a:rPr lang="en-GB" baseline="30000" dirty="0" smtClean="0">
                <a:solidFill>
                  <a:srgbClr val="5A5A59"/>
                </a:solidFill>
                <a:latin typeface="Bliss-Light"/>
                <a:cs typeface="Bliss-Light"/>
              </a:rPr>
              <a:t> is </a:t>
            </a:r>
            <a:r>
              <a:rPr lang="en-GB" baseline="30000" dirty="0" err="1" smtClean="0">
                <a:solidFill>
                  <a:srgbClr val="5A5A59"/>
                </a:solidFill>
                <a:latin typeface="Bliss-Light"/>
                <a:cs typeface="Bliss-Light"/>
              </a:rPr>
              <a:t>ut</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eturem</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ea</a:t>
            </a:r>
            <a:r>
              <a:rPr lang="en-GB" baseline="30000" dirty="0" smtClean="0">
                <a:solidFill>
                  <a:srgbClr val="5A5A59"/>
                </a:solidFill>
                <a:latin typeface="Bliss-Light"/>
                <a:cs typeface="Bliss-Light"/>
              </a:rPr>
              <a:t> dent </a:t>
            </a:r>
            <a:r>
              <a:rPr lang="en-GB" baseline="30000" dirty="0" err="1" smtClean="0">
                <a:solidFill>
                  <a:srgbClr val="5A5A59"/>
                </a:solidFill>
                <a:latin typeface="Bliss-Light"/>
                <a:cs typeface="Bliss-Light"/>
              </a:rPr>
              <a:t>est</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esed</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modis</a:t>
            </a:r>
            <a:r>
              <a:rPr lang="en-GB" baseline="30000" dirty="0" smtClean="0">
                <a:solidFill>
                  <a:srgbClr val="5A5A59"/>
                </a:solidFill>
                <a:latin typeface="Bliss-Light"/>
                <a:cs typeface="Bliss-Light"/>
              </a:rPr>
              <a:t> quam, quam, id </a:t>
            </a:r>
            <a:r>
              <a:rPr lang="en-GB" baseline="30000" dirty="0" err="1" smtClean="0">
                <a:solidFill>
                  <a:srgbClr val="5A5A59"/>
                </a:solidFill>
                <a:latin typeface="Bliss-Light"/>
                <a:cs typeface="Bliss-Light"/>
              </a:rPr>
              <a:t>modit</a:t>
            </a:r>
            <a:r>
              <a:rPr lang="en-GB" baseline="30000" dirty="0" smtClean="0">
                <a:solidFill>
                  <a:srgbClr val="5A5A59"/>
                </a:solidFill>
                <a:latin typeface="Bliss-Light"/>
                <a:cs typeface="Bliss-Light"/>
              </a:rPr>
              <a:t> mi, </a:t>
            </a:r>
            <a:r>
              <a:rPr lang="en-GB" baseline="30000" dirty="0" err="1" smtClean="0">
                <a:solidFill>
                  <a:srgbClr val="5A5A59"/>
                </a:solidFill>
                <a:latin typeface="Bliss-Light"/>
                <a:cs typeface="Bliss-Light"/>
              </a:rPr>
              <a:t>omnit</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accusci</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magnatur</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solum</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int</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ullandi</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oreium</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eos</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aut</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que</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veligenim</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si</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ut</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reperatio</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doluptatem</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voluptam</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est</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comnim</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fugitat</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iorecup</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tincti</a:t>
            </a:r>
            <a:r>
              <a:rPr lang="en-GB" baseline="30000" dirty="0" smtClean="0">
                <a:solidFill>
                  <a:srgbClr val="5A5A59"/>
                </a:solidFill>
                <a:latin typeface="Bliss-Light"/>
                <a:cs typeface="Bliss-Light"/>
              </a:rPr>
              <a:t>. </a:t>
            </a:r>
          </a:p>
          <a:p>
            <a:pPr lvl="0"/>
            <a:endParaRPr lang="en-GB" dirty="0"/>
          </a:p>
        </p:txBody>
      </p:sp>
    </p:spTree>
    <p:extLst>
      <p:ext uri="{BB962C8B-B14F-4D97-AF65-F5344CB8AC3E}">
        <p14:creationId xmlns:p14="http://schemas.microsoft.com/office/powerpoint/2010/main" val="3649499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Text Placeholder 15"/>
          <p:cNvSpPr>
            <a:spLocks noGrp="1"/>
          </p:cNvSpPr>
          <p:nvPr>
            <p:ph type="body" sz="quarter" idx="14" hasCustomPrompt="1"/>
          </p:nvPr>
        </p:nvSpPr>
        <p:spPr>
          <a:xfrm>
            <a:off x="368300" y="1044575"/>
            <a:ext cx="8418513" cy="1046163"/>
          </a:xfrm>
        </p:spPr>
        <p:txBody>
          <a:bodyPr/>
          <a:lstStyle>
            <a:lvl1pPr marL="0" marR="0" indent="0" algn="l" defTabSz="457200" rtl="0" eaLnBrk="1" fontAlgn="auto" latinLnBrk="0" hangingPunct="1">
              <a:lnSpc>
                <a:spcPct val="100000"/>
              </a:lnSpc>
              <a:spcBef>
                <a:spcPts val="0"/>
              </a:spcBef>
              <a:spcAft>
                <a:spcPts val="0"/>
              </a:spcAft>
              <a:buClrTx/>
              <a:buSzTx/>
              <a:buFont typeface="Arial"/>
              <a:buNone/>
              <a:tabLst/>
              <a:defRPr sz="3200" baseline="0">
                <a:solidFill>
                  <a:srgbClr val="E75306"/>
                </a:solidFill>
              </a:defRPr>
            </a:lvl1pPr>
          </a:lstStyle>
          <a:p>
            <a:pPr lvl="0"/>
            <a:r>
              <a:rPr lang="en-US" dirty="0" smtClean="0"/>
              <a:t>Title 1</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US" sz="3100" kern="1100" spc="-50" dirty="0" smtClean="0">
                <a:solidFill>
                  <a:srgbClr val="F7B385"/>
                </a:solidFill>
                <a:latin typeface="Gotham Rounded Book"/>
                <a:cs typeface="Gotham Rounded Book"/>
              </a:rPr>
              <a:t>Title 2</a:t>
            </a:r>
          </a:p>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lang="en-US" sz="3100" kern="1100" spc="-50" dirty="0" smtClean="0">
              <a:solidFill>
                <a:srgbClr val="F7B385"/>
              </a:solidFill>
              <a:latin typeface="Gotham Rounded Book"/>
              <a:cs typeface="Gotham Rounded Book"/>
            </a:endParaRPr>
          </a:p>
        </p:txBody>
      </p:sp>
      <p:sp>
        <p:nvSpPr>
          <p:cNvPr id="10" name="Content Placeholder 2"/>
          <p:cNvSpPr>
            <a:spLocks noGrp="1"/>
          </p:cNvSpPr>
          <p:nvPr>
            <p:ph idx="1" hasCustomPrompt="1"/>
          </p:nvPr>
        </p:nvSpPr>
        <p:spPr>
          <a:xfrm>
            <a:off x="457200" y="2894121"/>
            <a:ext cx="8229600" cy="2829786"/>
          </a:xfrm>
          <a:prstGeom prst="rect">
            <a:avLst/>
          </a:prstGeom>
        </p:spPr>
        <p:txBody>
          <a:bodyPr/>
          <a:lstStyle>
            <a:lvl1pPr marL="0" marR="0" indent="0" algn="l" defTabSz="457200" rtl="0" eaLnBrk="1" fontAlgn="base" latinLnBrk="0" hangingPunct="1">
              <a:lnSpc>
                <a:spcPct val="150000"/>
              </a:lnSpc>
              <a:spcBef>
                <a:spcPct val="0"/>
              </a:spcBef>
              <a:spcAft>
                <a:spcPct val="0"/>
              </a:spcAft>
              <a:buClrTx/>
              <a:buSzTx/>
              <a:buFont typeface="Arial" panose="020B0604020202020204" pitchFamily="34" charset="0"/>
              <a:buNone/>
              <a:tabLst/>
              <a:defRPr>
                <a:solidFill>
                  <a:srgbClr val="DF3C06"/>
                </a:solidFill>
              </a:defRPr>
            </a:lvl1pPr>
          </a:lstStyle>
          <a:p>
            <a:pPr marL="285750" marR="0" lvl="0" indent="-285750" algn="l" defTabSz="457200" rtl="0" eaLnBrk="1" fontAlgn="base" latinLnBrk="0" hangingPunct="1">
              <a:lnSpc>
                <a:spcPct val="150000"/>
              </a:lnSpc>
              <a:spcBef>
                <a:spcPct val="0"/>
              </a:spcBef>
              <a:spcAft>
                <a:spcPct val="0"/>
              </a:spcAft>
              <a:buClrTx/>
              <a:buSzTx/>
              <a:buFont typeface="Arial" panose="020B0604020202020204" pitchFamily="34" charset="0"/>
              <a:buChar char="•"/>
              <a:tabLst/>
              <a:defRPr/>
            </a:pP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Lorem ipsum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sit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amet</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consectetuer</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adipiscing</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elit</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commodo</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ligula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eget</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massa</a:t>
            </a:r>
            <a:r>
              <a:rPr kumimoji="0" lang="en-GB" sz="1800" b="0" i="0" u="none" strike="noStrike" kern="1200" cap="none" spc="0" normalizeH="0" baseline="30000" noProof="0" dirty="0" smtClean="0">
                <a:ln>
                  <a:noFill/>
                </a:ln>
                <a:solidFill>
                  <a:prstClr val="white">
                    <a:lumMod val="50000"/>
                  </a:prstClr>
                </a:solidFill>
                <a:effectLst/>
                <a:uLnTx/>
                <a:uFillTx/>
                <a:latin typeface="Arial" panose="020B0604020202020204" pitchFamily="34" charset="0"/>
                <a:ea typeface="ＭＳ Ｐゴシック" pitchFamily="1" charset="-128"/>
                <a:cs typeface="Arial" panose="020B0604020202020204" pitchFamily="34" charset="0"/>
              </a:rPr>
              <a:t>.</a:t>
            </a:r>
          </a:p>
          <a:p>
            <a:pPr marL="285750" marR="0" lvl="0" indent="-285750" algn="l" defTabSz="457200" rtl="0" eaLnBrk="1" fontAlgn="base" latinLnBrk="0" hangingPunct="1">
              <a:lnSpc>
                <a:spcPct val="150000"/>
              </a:lnSpc>
              <a:spcBef>
                <a:spcPct val="0"/>
              </a:spcBef>
              <a:spcAft>
                <a:spcPct val="0"/>
              </a:spcAft>
              <a:buClrTx/>
              <a:buSzTx/>
              <a:buFont typeface="Arial" panose="020B0604020202020204" pitchFamily="34" charset="0"/>
              <a:buChar char="•"/>
              <a:tabLst/>
              <a:defRPr/>
            </a:pP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Lorem ipsum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sit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amet</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consectetuer</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adipiscing</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elit</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commodo</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ligula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eget</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massa</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p>
          <a:p>
            <a:pPr marL="285750" marR="0" lvl="0" indent="-285750" algn="l" defTabSz="457200" rtl="0" eaLnBrk="1" fontAlgn="base" latinLnBrk="0" hangingPunct="1">
              <a:lnSpc>
                <a:spcPct val="150000"/>
              </a:lnSpc>
              <a:spcBef>
                <a:spcPct val="0"/>
              </a:spcBef>
              <a:spcAft>
                <a:spcPct val="0"/>
              </a:spcAft>
              <a:buClrTx/>
              <a:buSzTx/>
              <a:buFont typeface="Arial" panose="020B0604020202020204" pitchFamily="34" charset="0"/>
              <a:buChar char="•"/>
              <a:tabLst/>
              <a:defRPr/>
            </a:pP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Lorem ipsum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sit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amet</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consectetuer</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adipiscing</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elit</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commodo</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ligula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eget</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massa</a:t>
            </a:r>
            <a:r>
              <a:rPr kumimoji="0" lang="en-GB" sz="1800" b="0" i="0" u="none" strike="noStrike" kern="1200" cap="none" spc="0" normalizeH="0" baseline="30000" noProof="0" dirty="0" smtClean="0">
                <a:ln>
                  <a:noFill/>
                </a:ln>
                <a:solidFill>
                  <a:prstClr val="black"/>
                </a:solidFill>
                <a:effectLst/>
                <a:uLnTx/>
                <a:uFillTx/>
                <a:latin typeface="Bliss-Light"/>
                <a:ea typeface="ＭＳ Ｐゴシック" pitchFamily="1" charset="-128"/>
                <a:cs typeface="Bliss-Light"/>
              </a:rPr>
              <a:t>.</a:t>
            </a:r>
          </a:p>
          <a:p>
            <a:pPr marL="285750" marR="0" lvl="0" indent="-285750" algn="l" defTabSz="457200" rtl="0" eaLnBrk="1" fontAlgn="base" latinLnBrk="0" hangingPunct="1">
              <a:lnSpc>
                <a:spcPct val="150000"/>
              </a:lnSpc>
              <a:spcBef>
                <a:spcPct val="0"/>
              </a:spcBef>
              <a:spcAft>
                <a:spcPct val="0"/>
              </a:spcAft>
              <a:buClrTx/>
              <a:buSzTx/>
              <a:buFont typeface="Arial" panose="020B0604020202020204" pitchFamily="34" charset="0"/>
              <a:buChar char="•"/>
              <a:tabLst/>
              <a:defRPr/>
            </a:pPr>
            <a:endParaRPr lang="en-US" dirty="0"/>
          </a:p>
        </p:txBody>
      </p:sp>
    </p:spTree>
    <p:extLst>
      <p:ext uri="{BB962C8B-B14F-4D97-AF65-F5344CB8AC3E}">
        <p14:creationId xmlns:p14="http://schemas.microsoft.com/office/powerpoint/2010/main" val="15459740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9" name="TextBox 8"/>
          <p:cNvSpPr txBox="1"/>
          <p:nvPr userDrawn="1"/>
        </p:nvSpPr>
        <p:spPr>
          <a:xfrm>
            <a:off x="4791075" y="2560450"/>
            <a:ext cx="3656704" cy="3439403"/>
          </a:xfrm>
          <a:prstGeom prst="rect">
            <a:avLst/>
          </a:prstGeom>
          <a:noFill/>
        </p:spPr>
        <p:txBody>
          <a:bodyPr wrap="square" rtlCol="0">
            <a:spAutoFit/>
          </a:bodyPr>
          <a:lstStyle/>
          <a:p>
            <a:pPr marL="285750" indent="-285750">
              <a:lnSpc>
                <a:spcPct val="150000"/>
              </a:lnSpc>
              <a:buFont typeface="Arial" panose="020B0604020202020204" pitchFamily="34" charset="0"/>
              <a:buChar char="•"/>
            </a:pPr>
            <a:endParaRPr lang="en-GB" baseline="30000" dirty="0" smtClean="0">
              <a:solidFill>
                <a:srgbClr val="5A5A59"/>
              </a:solidFill>
              <a:latin typeface="Bliss-Light"/>
              <a:cs typeface="Bliss-Light"/>
            </a:endParaRPr>
          </a:p>
          <a:p>
            <a:pPr>
              <a:lnSpc>
                <a:spcPct val="150000"/>
              </a:lnSpc>
            </a:pPr>
            <a:r>
              <a:rPr lang="en-GB" i="1" baseline="30000" dirty="0" smtClean="0">
                <a:solidFill>
                  <a:srgbClr val="5A5A59"/>
                </a:solidFill>
                <a:latin typeface="Bliss-Light"/>
                <a:cs typeface="Bliss-Light"/>
              </a:rPr>
              <a:t>“</a:t>
            </a:r>
            <a:r>
              <a:rPr lang="en-GB" i="1" baseline="30000" dirty="0" err="1" smtClean="0">
                <a:solidFill>
                  <a:srgbClr val="5A5A59"/>
                </a:solidFill>
                <a:latin typeface="Bliss-Light"/>
                <a:cs typeface="Bliss-Light"/>
              </a:rPr>
              <a:t>Lorem</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ipsum</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dolor</a:t>
            </a:r>
            <a:r>
              <a:rPr lang="en-GB" i="1" baseline="30000" dirty="0" smtClean="0">
                <a:solidFill>
                  <a:srgbClr val="5A5A59"/>
                </a:solidFill>
                <a:latin typeface="Bliss-Light"/>
                <a:cs typeface="Bliss-Light"/>
              </a:rPr>
              <a:t> sit </a:t>
            </a:r>
            <a:r>
              <a:rPr lang="en-GB" i="1" baseline="30000" dirty="0" err="1" smtClean="0">
                <a:solidFill>
                  <a:srgbClr val="5A5A59"/>
                </a:solidFill>
                <a:latin typeface="Bliss-Light"/>
                <a:cs typeface="Bliss-Light"/>
              </a:rPr>
              <a:t>amet</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consectetuer</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adipiscing</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elit</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Aenean</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commodo</a:t>
            </a:r>
            <a:r>
              <a:rPr lang="en-GB" i="1" baseline="30000" dirty="0" smtClean="0">
                <a:solidFill>
                  <a:srgbClr val="5A5A59"/>
                </a:solidFill>
                <a:latin typeface="Bliss-Light"/>
                <a:cs typeface="Bliss-Light"/>
              </a:rPr>
              <a:t> ligula </a:t>
            </a:r>
            <a:r>
              <a:rPr lang="en-GB" i="1" baseline="30000" dirty="0" err="1" smtClean="0">
                <a:solidFill>
                  <a:srgbClr val="5A5A59"/>
                </a:solidFill>
                <a:latin typeface="Bliss-Light"/>
                <a:cs typeface="Bliss-Light"/>
              </a:rPr>
              <a:t>eget</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dolor</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Aenean</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massa</a:t>
            </a:r>
            <a:r>
              <a:rPr lang="en-GB" i="1" baseline="30000" dirty="0" smtClean="0">
                <a:solidFill>
                  <a:srgbClr val="5A5A59"/>
                </a:solidFill>
                <a:latin typeface="Bliss-Light"/>
                <a:cs typeface="Bliss-Light"/>
              </a:rPr>
              <a:t>. Cum </a:t>
            </a:r>
            <a:r>
              <a:rPr lang="en-GB" i="1" baseline="30000" dirty="0" err="1" smtClean="0">
                <a:solidFill>
                  <a:srgbClr val="5A5A59"/>
                </a:solidFill>
                <a:latin typeface="Bliss-Light"/>
                <a:cs typeface="Bliss-Light"/>
              </a:rPr>
              <a:t>sociis</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natoque</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enatibus</a:t>
            </a:r>
            <a:r>
              <a:rPr lang="en-GB" i="1" baseline="30000" dirty="0" smtClean="0">
                <a:solidFill>
                  <a:srgbClr val="5A5A59"/>
                </a:solidFill>
                <a:latin typeface="Bliss-Light"/>
                <a:cs typeface="Bliss-Light"/>
              </a:rPr>
              <a:t>.</a:t>
            </a:r>
            <a:r>
              <a:rPr lang="en-GB" i="1" dirty="0" smtClean="0">
                <a:solidFill>
                  <a:srgbClr val="5A5A59"/>
                </a:solidFill>
                <a:latin typeface="Bliss-Light"/>
                <a:cs typeface="Bliss-Light"/>
              </a:rPr>
              <a:t> </a:t>
            </a:r>
            <a:r>
              <a:rPr lang="en-GB" i="1" baseline="30000" dirty="0" err="1">
                <a:solidFill>
                  <a:srgbClr val="5A5A59"/>
                </a:solidFill>
                <a:latin typeface="Bliss-Light"/>
                <a:cs typeface="Bliss-Light"/>
              </a:rPr>
              <a:t>Lorem</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ipsum</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dolor</a:t>
            </a:r>
            <a:r>
              <a:rPr lang="en-GB" i="1" baseline="30000" dirty="0">
                <a:solidFill>
                  <a:srgbClr val="5A5A59"/>
                </a:solidFill>
                <a:latin typeface="Bliss-Light"/>
                <a:cs typeface="Bliss-Light"/>
              </a:rPr>
              <a:t> sit </a:t>
            </a:r>
            <a:r>
              <a:rPr lang="en-GB" i="1" baseline="30000" dirty="0" err="1">
                <a:solidFill>
                  <a:srgbClr val="5A5A59"/>
                </a:solidFill>
                <a:latin typeface="Bliss-Light"/>
                <a:cs typeface="Bliss-Light"/>
              </a:rPr>
              <a:t>amet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consectetuer</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adipiscing</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elit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Aenean</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commodo</a:t>
            </a:r>
            <a:r>
              <a:rPr lang="en-GB" i="1" baseline="30000" dirty="0">
                <a:solidFill>
                  <a:srgbClr val="5A5A59"/>
                </a:solidFill>
                <a:latin typeface="Bliss-Light"/>
                <a:cs typeface="Bliss-Light"/>
              </a:rPr>
              <a:t> ligula </a:t>
            </a:r>
            <a:r>
              <a:rPr lang="en-GB" i="1" baseline="30000" dirty="0" err="1">
                <a:solidFill>
                  <a:srgbClr val="5A5A59"/>
                </a:solidFill>
                <a:latin typeface="Bliss-Light"/>
                <a:cs typeface="Bliss-Light"/>
              </a:rPr>
              <a:t>eget</a:t>
            </a:r>
            <a:r>
              <a:rPr lang="en-GB" i="1" baseline="30000" dirty="0">
                <a:solidFill>
                  <a:srgbClr val="5A5A59"/>
                </a:solidFill>
                <a:latin typeface="Bliss-Light"/>
                <a:cs typeface="Bliss-Light"/>
              </a:rPr>
              <a:t> </a:t>
            </a:r>
            <a:r>
              <a:rPr lang="en-GB" i="1" baseline="30000" dirty="0" err="1" smtClean="0">
                <a:solidFill>
                  <a:srgbClr val="5A5A59"/>
                </a:solidFill>
                <a:latin typeface="Bliss-Light"/>
                <a:cs typeface="Bliss-Light"/>
              </a:rPr>
              <a:t>color</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Aenean</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massa</a:t>
            </a:r>
            <a:r>
              <a:rPr lang="en-GB" i="1" baseline="30000" dirty="0">
                <a:solidFill>
                  <a:srgbClr val="5A5A59"/>
                </a:solidFill>
                <a:latin typeface="Bliss-Light"/>
                <a:cs typeface="Bliss-Light"/>
              </a:rPr>
              <a:t>. Cum </a:t>
            </a:r>
            <a:r>
              <a:rPr lang="en-GB" i="1" baseline="30000" dirty="0" err="1">
                <a:solidFill>
                  <a:srgbClr val="5A5A59"/>
                </a:solidFill>
                <a:latin typeface="Bliss-Light"/>
                <a:cs typeface="Bliss-Light"/>
              </a:rPr>
              <a:t>sociis</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natoque</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penatibus</a:t>
            </a:r>
            <a:r>
              <a:rPr lang="en-GB" i="1" baseline="30000" dirty="0" smtClean="0">
                <a:solidFill>
                  <a:srgbClr val="5A5A59"/>
                </a:solidFill>
                <a:latin typeface="Bliss-Light"/>
                <a:cs typeface="Bliss-Light"/>
              </a:rPr>
              <a:t>.</a:t>
            </a:r>
            <a:r>
              <a:rPr lang="en-GB" i="1" dirty="0" smtClean="0">
                <a:solidFill>
                  <a:srgbClr val="5A5A59"/>
                </a:solidFill>
                <a:latin typeface="Bliss-Light"/>
                <a:cs typeface="Bliss-Light"/>
              </a:rPr>
              <a:t>”</a:t>
            </a:r>
          </a:p>
          <a:p>
            <a:pPr algn="r">
              <a:lnSpc>
                <a:spcPct val="150000"/>
              </a:lnSpc>
            </a:pPr>
            <a:endParaRPr lang="en-GB" sz="1600" i="1" baseline="30000" dirty="0" smtClean="0">
              <a:solidFill>
                <a:srgbClr val="5A5A59"/>
              </a:solidFill>
              <a:latin typeface="Bliss-Light"/>
              <a:cs typeface="Bliss-Light"/>
            </a:endParaRPr>
          </a:p>
          <a:p>
            <a:pPr algn="r">
              <a:lnSpc>
                <a:spcPct val="150000"/>
              </a:lnSpc>
            </a:pPr>
            <a:r>
              <a:rPr lang="en-GB" b="1" baseline="30000" dirty="0" smtClean="0">
                <a:solidFill>
                  <a:srgbClr val="5A5A59"/>
                </a:solidFill>
                <a:latin typeface="Bliss-Light"/>
                <a:cs typeface="Bliss-Light"/>
              </a:rPr>
              <a:t>- Name, Organisation, Date</a:t>
            </a:r>
            <a:endParaRPr lang="en-GB" b="1" baseline="30000" dirty="0">
              <a:solidFill>
                <a:srgbClr val="5A5A59"/>
              </a:solidFill>
              <a:latin typeface="Bliss-Light"/>
              <a:cs typeface="Bliss-Light"/>
            </a:endParaRPr>
          </a:p>
          <a:p>
            <a:pPr>
              <a:lnSpc>
                <a:spcPct val="150000"/>
              </a:lnSpc>
            </a:pPr>
            <a:endParaRPr lang="en-GB" sz="1600" i="1" baseline="30000" dirty="0" smtClean="0">
              <a:solidFill>
                <a:srgbClr val="5A5A59"/>
              </a:solidFill>
              <a:latin typeface="Bliss-Light"/>
              <a:cs typeface="Bliss-Light"/>
            </a:endParaRPr>
          </a:p>
          <a:p>
            <a:pPr marL="285750" indent="-285750">
              <a:lnSpc>
                <a:spcPct val="150000"/>
              </a:lnSpc>
              <a:buFont typeface="Arial" panose="020B0604020202020204" pitchFamily="34" charset="0"/>
              <a:buChar char="•"/>
            </a:pPr>
            <a:endParaRPr lang="en-US" sz="1700" dirty="0">
              <a:solidFill>
                <a:srgbClr val="5A5A59"/>
              </a:solidFill>
              <a:latin typeface="Gotham Rounded Book"/>
              <a:cs typeface="Gotham Rounded Book"/>
            </a:endParaRPr>
          </a:p>
        </p:txBody>
      </p:sp>
      <p:sp>
        <p:nvSpPr>
          <p:cNvPr id="10" name="TextBox 9"/>
          <p:cNvSpPr txBox="1"/>
          <p:nvPr userDrawn="1"/>
        </p:nvSpPr>
        <p:spPr>
          <a:xfrm>
            <a:off x="581025" y="2560450"/>
            <a:ext cx="3656704" cy="3439403"/>
          </a:xfrm>
          <a:prstGeom prst="rect">
            <a:avLst/>
          </a:prstGeom>
          <a:noFill/>
        </p:spPr>
        <p:txBody>
          <a:bodyPr wrap="square" rtlCol="0">
            <a:spAutoFit/>
          </a:bodyPr>
          <a:lstStyle/>
          <a:p>
            <a:pPr marL="285750" indent="-285750">
              <a:lnSpc>
                <a:spcPct val="150000"/>
              </a:lnSpc>
              <a:buFont typeface="Arial" panose="020B0604020202020204" pitchFamily="34" charset="0"/>
              <a:buChar char="•"/>
            </a:pPr>
            <a:endParaRPr lang="en-GB" baseline="30000" dirty="0" smtClean="0">
              <a:solidFill>
                <a:srgbClr val="5A5A59"/>
              </a:solidFill>
              <a:latin typeface="Bliss-Light"/>
              <a:cs typeface="Bliss-Light"/>
            </a:endParaRPr>
          </a:p>
          <a:p>
            <a:pPr>
              <a:lnSpc>
                <a:spcPct val="150000"/>
              </a:lnSpc>
            </a:pPr>
            <a:r>
              <a:rPr lang="en-GB" i="1" baseline="30000" dirty="0" smtClean="0">
                <a:solidFill>
                  <a:srgbClr val="5A5A59"/>
                </a:solidFill>
                <a:latin typeface="Bliss-Light"/>
                <a:cs typeface="Bliss-Light"/>
              </a:rPr>
              <a:t>“</a:t>
            </a:r>
            <a:r>
              <a:rPr lang="en-GB" i="1" baseline="30000" dirty="0" err="1" smtClean="0">
                <a:solidFill>
                  <a:srgbClr val="5A5A59"/>
                </a:solidFill>
                <a:latin typeface="Bliss-Light"/>
                <a:cs typeface="Bliss-Light"/>
              </a:rPr>
              <a:t>Lorem</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ipsum</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dolor</a:t>
            </a:r>
            <a:r>
              <a:rPr lang="en-GB" i="1" baseline="30000" dirty="0" smtClean="0">
                <a:solidFill>
                  <a:srgbClr val="5A5A59"/>
                </a:solidFill>
                <a:latin typeface="Bliss-Light"/>
                <a:cs typeface="Bliss-Light"/>
              </a:rPr>
              <a:t> sit </a:t>
            </a:r>
            <a:r>
              <a:rPr lang="en-GB" i="1" baseline="30000" dirty="0" err="1" smtClean="0">
                <a:solidFill>
                  <a:srgbClr val="5A5A59"/>
                </a:solidFill>
                <a:latin typeface="Bliss-Light"/>
                <a:cs typeface="Bliss-Light"/>
              </a:rPr>
              <a:t>amet</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consectetuer</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adipiscing</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elit</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Aenean</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commodo</a:t>
            </a:r>
            <a:r>
              <a:rPr lang="en-GB" i="1" baseline="30000" dirty="0" smtClean="0">
                <a:solidFill>
                  <a:srgbClr val="5A5A59"/>
                </a:solidFill>
                <a:latin typeface="Bliss-Light"/>
                <a:cs typeface="Bliss-Light"/>
              </a:rPr>
              <a:t> ligula </a:t>
            </a:r>
            <a:r>
              <a:rPr lang="en-GB" i="1" baseline="30000" dirty="0" err="1" smtClean="0">
                <a:solidFill>
                  <a:srgbClr val="5A5A59"/>
                </a:solidFill>
                <a:latin typeface="Bliss-Light"/>
                <a:cs typeface="Bliss-Light"/>
              </a:rPr>
              <a:t>eget</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dolor</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Aenean</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massa</a:t>
            </a:r>
            <a:r>
              <a:rPr lang="en-GB" i="1" baseline="30000" dirty="0" smtClean="0">
                <a:solidFill>
                  <a:srgbClr val="5A5A59"/>
                </a:solidFill>
                <a:latin typeface="Bliss-Light"/>
                <a:cs typeface="Bliss-Light"/>
              </a:rPr>
              <a:t>. Cum </a:t>
            </a:r>
            <a:r>
              <a:rPr lang="en-GB" i="1" baseline="30000" dirty="0" err="1" smtClean="0">
                <a:solidFill>
                  <a:srgbClr val="5A5A59"/>
                </a:solidFill>
                <a:latin typeface="Bliss-Light"/>
                <a:cs typeface="Bliss-Light"/>
              </a:rPr>
              <a:t>sociis</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natoque</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enatibus</a:t>
            </a:r>
            <a:r>
              <a:rPr lang="en-GB" i="1" baseline="30000" dirty="0" smtClean="0">
                <a:solidFill>
                  <a:srgbClr val="5A5A59"/>
                </a:solidFill>
                <a:latin typeface="Bliss-Light"/>
                <a:cs typeface="Bliss-Light"/>
              </a:rPr>
              <a:t>.</a:t>
            </a:r>
            <a:r>
              <a:rPr lang="en-GB" i="1" dirty="0" smtClean="0">
                <a:solidFill>
                  <a:srgbClr val="5A5A59"/>
                </a:solidFill>
                <a:latin typeface="Bliss-Light"/>
                <a:cs typeface="Bliss-Light"/>
              </a:rPr>
              <a:t> </a:t>
            </a:r>
            <a:r>
              <a:rPr lang="en-GB" i="1" baseline="30000" dirty="0" err="1">
                <a:solidFill>
                  <a:srgbClr val="5A5A59"/>
                </a:solidFill>
                <a:latin typeface="Bliss-Light"/>
                <a:cs typeface="Bliss-Light"/>
              </a:rPr>
              <a:t>Lorem</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ipsum</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dolor</a:t>
            </a:r>
            <a:r>
              <a:rPr lang="en-GB" i="1" baseline="30000" dirty="0">
                <a:solidFill>
                  <a:srgbClr val="5A5A59"/>
                </a:solidFill>
                <a:latin typeface="Bliss-Light"/>
                <a:cs typeface="Bliss-Light"/>
              </a:rPr>
              <a:t> sit </a:t>
            </a:r>
            <a:r>
              <a:rPr lang="en-GB" i="1" baseline="30000" dirty="0" err="1">
                <a:solidFill>
                  <a:srgbClr val="5A5A59"/>
                </a:solidFill>
                <a:latin typeface="Bliss-Light"/>
                <a:cs typeface="Bliss-Light"/>
              </a:rPr>
              <a:t>amet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consectetuer</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adipiscing</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elit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Aenean</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commodo</a:t>
            </a:r>
            <a:r>
              <a:rPr lang="en-GB" i="1" baseline="30000" dirty="0">
                <a:solidFill>
                  <a:srgbClr val="5A5A59"/>
                </a:solidFill>
                <a:latin typeface="Bliss-Light"/>
                <a:cs typeface="Bliss-Light"/>
              </a:rPr>
              <a:t> ligula </a:t>
            </a:r>
            <a:r>
              <a:rPr lang="en-GB" i="1" baseline="30000" dirty="0" err="1">
                <a:solidFill>
                  <a:srgbClr val="5A5A59"/>
                </a:solidFill>
                <a:latin typeface="Bliss-Light"/>
                <a:cs typeface="Bliss-Light"/>
              </a:rPr>
              <a:t>eget</a:t>
            </a:r>
            <a:r>
              <a:rPr lang="en-GB" i="1" baseline="30000" dirty="0">
                <a:solidFill>
                  <a:srgbClr val="5A5A59"/>
                </a:solidFill>
                <a:latin typeface="Bliss-Light"/>
                <a:cs typeface="Bliss-Light"/>
              </a:rPr>
              <a:t> </a:t>
            </a:r>
            <a:r>
              <a:rPr lang="en-GB" i="1" baseline="30000" dirty="0" err="1" smtClean="0">
                <a:solidFill>
                  <a:srgbClr val="5A5A59"/>
                </a:solidFill>
                <a:latin typeface="Bliss-Light"/>
                <a:cs typeface="Bliss-Light"/>
              </a:rPr>
              <a:t>color</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Aenean</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massa</a:t>
            </a:r>
            <a:r>
              <a:rPr lang="en-GB" i="1" baseline="30000" dirty="0">
                <a:solidFill>
                  <a:srgbClr val="5A5A59"/>
                </a:solidFill>
                <a:latin typeface="Bliss-Light"/>
                <a:cs typeface="Bliss-Light"/>
              </a:rPr>
              <a:t>. Cum </a:t>
            </a:r>
            <a:r>
              <a:rPr lang="en-GB" i="1" baseline="30000" dirty="0" err="1">
                <a:solidFill>
                  <a:srgbClr val="5A5A59"/>
                </a:solidFill>
                <a:latin typeface="Bliss-Light"/>
                <a:cs typeface="Bliss-Light"/>
              </a:rPr>
              <a:t>sociis</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natoque</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penatibus</a:t>
            </a:r>
            <a:r>
              <a:rPr lang="en-GB" i="1" baseline="30000" dirty="0" smtClean="0">
                <a:solidFill>
                  <a:srgbClr val="5A5A59"/>
                </a:solidFill>
                <a:latin typeface="Bliss-Light"/>
                <a:cs typeface="Bliss-Light"/>
              </a:rPr>
              <a:t>.</a:t>
            </a:r>
            <a:r>
              <a:rPr lang="en-GB" i="1" dirty="0" smtClean="0">
                <a:solidFill>
                  <a:srgbClr val="5A5A59"/>
                </a:solidFill>
                <a:latin typeface="Bliss-Light"/>
                <a:cs typeface="Bliss-Light"/>
              </a:rPr>
              <a:t>”</a:t>
            </a:r>
          </a:p>
          <a:p>
            <a:pPr algn="r">
              <a:lnSpc>
                <a:spcPct val="150000"/>
              </a:lnSpc>
            </a:pPr>
            <a:endParaRPr lang="en-GB" sz="1600" b="1" i="1" baseline="30000" dirty="0" smtClean="0">
              <a:solidFill>
                <a:srgbClr val="5A5A59"/>
              </a:solidFill>
              <a:latin typeface="Bliss-Light"/>
              <a:cs typeface="Bliss-Light"/>
            </a:endParaRPr>
          </a:p>
          <a:p>
            <a:pPr algn="r">
              <a:lnSpc>
                <a:spcPct val="150000"/>
              </a:lnSpc>
            </a:pPr>
            <a:r>
              <a:rPr lang="en-GB" b="1" baseline="30000" dirty="0" smtClean="0">
                <a:solidFill>
                  <a:srgbClr val="5A5A59"/>
                </a:solidFill>
                <a:latin typeface="Bliss-Light"/>
                <a:cs typeface="Bliss-Light"/>
              </a:rPr>
              <a:t>- Name, Organisation, Date</a:t>
            </a:r>
            <a:endParaRPr lang="en-GB" b="1" baseline="30000" dirty="0">
              <a:solidFill>
                <a:srgbClr val="5A5A59"/>
              </a:solidFill>
              <a:latin typeface="Bliss-Light"/>
              <a:cs typeface="Bliss-Light"/>
            </a:endParaRPr>
          </a:p>
          <a:p>
            <a:pPr>
              <a:lnSpc>
                <a:spcPct val="150000"/>
              </a:lnSpc>
            </a:pPr>
            <a:endParaRPr lang="en-GB" sz="1600" i="1" baseline="30000" dirty="0" smtClean="0">
              <a:solidFill>
                <a:srgbClr val="5A5A59"/>
              </a:solidFill>
              <a:latin typeface="Bliss-Light"/>
              <a:cs typeface="Bliss-Light"/>
            </a:endParaRPr>
          </a:p>
          <a:p>
            <a:pPr marL="285750" indent="-285750">
              <a:lnSpc>
                <a:spcPct val="150000"/>
              </a:lnSpc>
              <a:buFont typeface="Arial" panose="020B0604020202020204" pitchFamily="34" charset="0"/>
              <a:buChar char="•"/>
            </a:pPr>
            <a:endParaRPr lang="en-US" sz="1700" dirty="0">
              <a:solidFill>
                <a:srgbClr val="5A5A59"/>
              </a:solidFill>
              <a:latin typeface="Gotham Rounded Book"/>
              <a:cs typeface="Gotham Rounded Book"/>
            </a:endParaRPr>
          </a:p>
        </p:txBody>
      </p:sp>
      <p:sp>
        <p:nvSpPr>
          <p:cNvPr id="11" name="Text Placeholder 15"/>
          <p:cNvSpPr>
            <a:spLocks noGrp="1"/>
          </p:cNvSpPr>
          <p:nvPr>
            <p:ph type="body" sz="quarter" idx="14" hasCustomPrompt="1"/>
          </p:nvPr>
        </p:nvSpPr>
        <p:spPr>
          <a:xfrm>
            <a:off x="368300" y="1044575"/>
            <a:ext cx="8418513" cy="1046163"/>
          </a:xfrm>
        </p:spPr>
        <p:txBody>
          <a:bodyPr/>
          <a:lstStyle>
            <a:lvl1pPr marL="0" marR="0" indent="0" algn="l" defTabSz="457200" rtl="0" eaLnBrk="1" fontAlgn="auto" latinLnBrk="0" hangingPunct="1">
              <a:lnSpc>
                <a:spcPct val="100000"/>
              </a:lnSpc>
              <a:spcBef>
                <a:spcPts val="0"/>
              </a:spcBef>
              <a:spcAft>
                <a:spcPts val="0"/>
              </a:spcAft>
              <a:buClrTx/>
              <a:buSzTx/>
              <a:buFont typeface="Arial"/>
              <a:buNone/>
              <a:tabLst/>
              <a:defRPr sz="3200" baseline="0">
                <a:solidFill>
                  <a:srgbClr val="E75306"/>
                </a:solidFill>
              </a:defRPr>
            </a:lvl1pPr>
          </a:lstStyle>
          <a:p>
            <a:pPr lvl="0"/>
            <a:r>
              <a:rPr lang="en-US" dirty="0" smtClean="0"/>
              <a:t>Title 1</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US" sz="3100" kern="1100" spc="-50" dirty="0" smtClean="0">
                <a:solidFill>
                  <a:srgbClr val="F7B385"/>
                </a:solidFill>
                <a:latin typeface="Gotham Rounded Book"/>
                <a:cs typeface="Gotham Rounded Book"/>
              </a:rPr>
              <a:t>Title 2</a:t>
            </a:r>
          </a:p>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lang="en-US" sz="3100" kern="1100" spc="-50" dirty="0" smtClean="0">
              <a:solidFill>
                <a:srgbClr val="F7B385"/>
              </a:solidFill>
              <a:latin typeface="Gotham Rounded Book"/>
              <a:cs typeface="Gotham Rounded Book"/>
            </a:endParaRPr>
          </a:p>
        </p:txBody>
      </p:sp>
    </p:spTree>
    <p:extLst>
      <p:ext uri="{BB962C8B-B14F-4D97-AF65-F5344CB8AC3E}">
        <p14:creationId xmlns:p14="http://schemas.microsoft.com/office/powerpoint/2010/main" val="3581012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graphicFrame>
        <p:nvGraphicFramePr>
          <p:cNvPr id="11" name="Table 10"/>
          <p:cNvGraphicFramePr>
            <a:graphicFrameLocks noGrp="1"/>
          </p:cNvGraphicFramePr>
          <p:nvPr userDrawn="1">
            <p:extLst>
              <p:ext uri="{D42A27DB-BD31-4B8C-83A1-F6EECF244321}">
                <p14:modId xmlns:p14="http://schemas.microsoft.com/office/powerpoint/2010/main" val="152538746"/>
              </p:ext>
            </p:extLst>
          </p:nvPr>
        </p:nvGraphicFramePr>
        <p:xfrm>
          <a:off x="481547" y="2770558"/>
          <a:ext cx="5759450" cy="3007274"/>
        </p:xfrm>
        <a:graphic>
          <a:graphicData uri="http://schemas.openxmlformats.org/drawingml/2006/table">
            <a:tbl>
              <a:tblPr firstRow="1" bandRow="1">
                <a:tableStyleId>{46F890A9-2807-4EBB-B81D-B2AA78EC7F39}</a:tableStyleId>
              </a:tblPr>
              <a:tblGrid>
                <a:gridCol w="2879725"/>
                <a:gridCol w="2879725"/>
              </a:tblGrid>
              <a:tr h="604893">
                <a:tc gridSpan="2">
                  <a:txBody>
                    <a:bodyPr/>
                    <a:lstStyle/>
                    <a:p>
                      <a:pPr algn="l"/>
                      <a:r>
                        <a:rPr lang="en-GB" dirty="0" smtClean="0">
                          <a:latin typeface="Bliss-Light"/>
                        </a:rPr>
                        <a:t>Table Heading</a:t>
                      </a:r>
                      <a:endParaRPr lang="en-GB" dirty="0">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75306"/>
                    </a:solidFill>
                  </a:tcPr>
                </a:tc>
                <a:tc hMerge="1">
                  <a:txBody>
                    <a:bodyPr/>
                    <a:lstStyle/>
                    <a:p>
                      <a:endParaRPr lang="en-GB" dirty="0">
                        <a:latin typeface="Bliss-Ligh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3C06"/>
                    </a:solidFill>
                  </a:tcPr>
                </a:tc>
              </a:tr>
              <a:tr h="36794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5A5A59"/>
                          </a:solidFill>
                          <a:latin typeface="Bliss-Light"/>
                        </a:rPr>
                        <a:t>Text</a:t>
                      </a:r>
                      <a:r>
                        <a:rPr lang="en-US" sz="1400" baseline="0" dirty="0" smtClean="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5A5A59"/>
                          </a:solidFill>
                          <a:latin typeface="Bliss-Light"/>
                        </a:rPr>
                        <a:t>Text</a:t>
                      </a:r>
                      <a:r>
                        <a:rPr lang="en-US" sz="1400" baseline="0" dirty="0" smtClean="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r>
              <a:tr h="35323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5A5A59"/>
                          </a:solidFill>
                          <a:latin typeface="Bliss-Light"/>
                        </a:rPr>
                        <a:t>Text</a:t>
                      </a:r>
                      <a:r>
                        <a:rPr lang="en-US" sz="1400" baseline="0" dirty="0" smtClean="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5A5A59"/>
                          </a:solidFill>
                          <a:latin typeface="Bliss-Light"/>
                        </a:rPr>
                        <a:t>Text</a:t>
                      </a:r>
                      <a:r>
                        <a:rPr lang="en-US" sz="1400" baseline="0" dirty="0" smtClean="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r>
              <a:tr h="3362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5A5A59"/>
                          </a:solidFill>
                          <a:latin typeface="Bliss-Light"/>
                        </a:rPr>
                        <a:t>Text</a:t>
                      </a:r>
                      <a:r>
                        <a:rPr lang="en-US" sz="1400" baseline="0" dirty="0" smtClean="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5A5A59"/>
                          </a:solidFill>
                          <a:latin typeface="Bliss-Light"/>
                        </a:rPr>
                        <a:t>Text</a:t>
                      </a:r>
                      <a:r>
                        <a:rPr lang="en-US" sz="1400" baseline="0" dirty="0" smtClean="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r>
              <a:tr h="3362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5A5A59"/>
                          </a:solidFill>
                          <a:latin typeface="Bliss-Light"/>
                        </a:rPr>
                        <a:t>Text</a:t>
                      </a:r>
                      <a:r>
                        <a:rPr lang="en-US" sz="1400" baseline="0" dirty="0" smtClean="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5A5A59"/>
                          </a:solidFill>
                          <a:latin typeface="Bliss-Light"/>
                        </a:rPr>
                        <a:t>Text</a:t>
                      </a:r>
                      <a:r>
                        <a:rPr lang="en-US" sz="1400" baseline="0" dirty="0" smtClean="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r>
              <a:tr h="3362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5A5A59"/>
                          </a:solidFill>
                          <a:latin typeface="Bliss-Light"/>
                        </a:rPr>
                        <a:t>Text</a:t>
                      </a:r>
                      <a:r>
                        <a:rPr lang="en-US" sz="1400" baseline="0" dirty="0" smtClean="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5A5A59"/>
                          </a:solidFill>
                          <a:latin typeface="Bliss-Light"/>
                        </a:rPr>
                        <a:t>Text</a:t>
                      </a:r>
                      <a:r>
                        <a:rPr lang="en-US" sz="1400" baseline="0" dirty="0" smtClean="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r>
              <a:tr h="3362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5A5A59"/>
                          </a:solidFill>
                          <a:latin typeface="Bliss-Light"/>
                        </a:rPr>
                        <a:t>Text</a:t>
                      </a:r>
                      <a:r>
                        <a:rPr lang="en-US" sz="1400" baseline="0" dirty="0" smtClean="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5A5A59"/>
                          </a:solidFill>
                          <a:latin typeface="Bliss-Light"/>
                        </a:rPr>
                        <a:t>Text</a:t>
                      </a:r>
                      <a:r>
                        <a:rPr lang="en-US" sz="1400" baseline="0" dirty="0" smtClean="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r>
              <a:tr h="3362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5A5A59"/>
                          </a:solidFill>
                          <a:latin typeface="Bliss-Light"/>
                        </a:rPr>
                        <a:t>Text</a:t>
                      </a:r>
                      <a:r>
                        <a:rPr lang="en-US" sz="1400" baseline="0" dirty="0" smtClean="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400" dirty="0" smtClean="0">
                          <a:solidFill>
                            <a:srgbClr val="5A5A59"/>
                          </a:solidFill>
                          <a:latin typeface="Bliss-Light"/>
                        </a:rPr>
                        <a:t>Text</a:t>
                      </a:r>
                      <a:r>
                        <a:rPr lang="en-US" sz="1400" baseline="0" dirty="0" smtClean="0">
                          <a:solidFill>
                            <a:srgbClr val="5A5A59"/>
                          </a:solidFill>
                          <a:latin typeface="Bliss-Light"/>
                        </a:rPr>
                        <a:t> </a:t>
                      </a:r>
                      <a:endParaRPr lang="en-GB" sz="1400" dirty="0" smtClean="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12" name="Text Placeholder 15"/>
          <p:cNvSpPr>
            <a:spLocks noGrp="1"/>
          </p:cNvSpPr>
          <p:nvPr>
            <p:ph type="body" sz="quarter" idx="14" hasCustomPrompt="1"/>
          </p:nvPr>
        </p:nvSpPr>
        <p:spPr>
          <a:xfrm>
            <a:off x="368300" y="1044575"/>
            <a:ext cx="8418513" cy="1046163"/>
          </a:xfrm>
        </p:spPr>
        <p:txBody>
          <a:bodyPr/>
          <a:lstStyle>
            <a:lvl1pPr marL="0" marR="0" indent="0" algn="l" defTabSz="457200" rtl="0" eaLnBrk="1" fontAlgn="auto" latinLnBrk="0" hangingPunct="1">
              <a:lnSpc>
                <a:spcPct val="100000"/>
              </a:lnSpc>
              <a:spcBef>
                <a:spcPts val="0"/>
              </a:spcBef>
              <a:spcAft>
                <a:spcPts val="0"/>
              </a:spcAft>
              <a:buClrTx/>
              <a:buSzTx/>
              <a:buFont typeface="Arial"/>
              <a:buNone/>
              <a:tabLst/>
              <a:defRPr sz="3200" baseline="0">
                <a:solidFill>
                  <a:srgbClr val="E75306"/>
                </a:solidFill>
              </a:defRPr>
            </a:lvl1pPr>
          </a:lstStyle>
          <a:p>
            <a:pPr lvl="0"/>
            <a:r>
              <a:rPr lang="en-US" dirty="0" smtClean="0"/>
              <a:t>Title 1</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US" sz="3100" kern="1100" spc="-50" dirty="0" smtClean="0">
                <a:solidFill>
                  <a:srgbClr val="F7B385"/>
                </a:solidFill>
                <a:latin typeface="Gotham Rounded Book"/>
                <a:cs typeface="Gotham Rounded Book"/>
              </a:rPr>
              <a:t>Title 2</a:t>
            </a:r>
          </a:p>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lang="en-US" sz="3100" kern="1100" spc="-50" dirty="0" smtClean="0">
              <a:solidFill>
                <a:srgbClr val="F7B385"/>
              </a:solidFill>
              <a:latin typeface="Gotham Rounded Book"/>
              <a:cs typeface="Gotham Rounded Book"/>
            </a:endParaRPr>
          </a:p>
        </p:txBody>
      </p:sp>
    </p:spTree>
    <p:extLst>
      <p:ext uri="{BB962C8B-B14F-4D97-AF65-F5344CB8AC3E}">
        <p14:creationId xmlns:p14="http://schemas.microsoft.com/office/powerpoint/2010/main" val="2226077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Text Placeholder 15"/>
          <p:cNvSpPr>
            <a:spLocks noGrp="1"/>
          </p:cNvSpPr>
          <p:nvPr>
            <p:ph type="body" sz="quarter" idx="14" hasCustomPrompt="1"/>
          </p:nvPr>
        </p:nvSpPr>
        <p:spPr>
          <a:xfrm>
            <a:off x="368300" y="1044575"/>
            <a:ext cx="8418513" cy="1046163"/>
          </a:xfrm>
        </p:spPr>
        <p:txBody>
          <a:bodyPr/>
          <a:lstStyle>
            <a:lvl1pPr marL="0" marR="0" indent="0" algn="l" defTabSz="457200" rtl="0" eaLnBrk="1" fontAlgn="auto" latinLnBrk="0" hangingPunct="1">
              <a:lnSpc>
                <a:spcPct val="100000"/>
              </a:lnSpc>
              <a:spcBef>
                <a:spcPts val="0"/>
              </a:spcBef>
              <a:spcAft>
                <a:spcPts val="0"/>
              </a:spcAft>
              <a:buClrTx/>
              <a:buSzTx/>
              <a:buFont typeface="Arial"/>
              <a:buNone/>
              <a:tabLst/>
              <a:defRPr sz="3200" baseline="0">
                <a:solidFill>
                  <a:srgbClr val="E75306"/>
                </a:solidFill>
              </a:defRPr>
            </a:lvl1pPr>
          </a:lstStyle>
          <a:p>
            <a:pPr lvl="0"/>
            <a:r>
              <a:rPr lang="en-US" dirty="0" smtClean="0"/>
              <a:t>Title 1</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US" sz="3100" kern="1100" spc="-50" dirty="0" smtClean="0">
                <a:solidFill>
                  <a:srgbClr val="F7B385"/>
                </a:solidFill>
                <a:latin typeface="Gotham Rounded Book"/>
                <a:cs typeface="Gotham Rounded Book"/>
              </a:rPr>
              <a:t>Title 2</a:t>
            </a:r>
          </a:p>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lang="en-US" sz="3100" kern="1100" spc="-50" dirty="0" smtClean="0">
              <a:solidFill>
                <a:srgbClr val="F7B385"/>
              </a:solidFill>
              <a:latin typeface="Gotham Rounded Book"/>
              <a:cs typeface="Gotham Rounded Book"/>
            </a:endParaRPr>
          </a:p>
        </p:txBody>
      </p:sp>
    </p:spTree>
    <p:extLst>
      <p:ext uri="{BB962C8B-B14F-4D97-AF65-F5344CB8AC3E}">
        <p14:creationId xmlns:p14="http://schemas.microsoft.com/office/powerpoint/2010/main" val="237831756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070284"/>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2470067"/>
            <a:ext cx="8229600" cy="3489841"/>
          </a:xfrm>
          <a:prstGeom prst="rect">
            <a:avLst/>
          </a:prstGeom>
        </p:spPr>
        <p:txBody>
          <a:bodyPr vert="horz" lIns="91440" tIns="45720" rIns="91440" bIns="45720" rtlCol="0">
            <a:normAutofit/>
          </a:bodyPr>
          <a:lstStyle/>
          <a:p>
            <a:pPr lvl="0"/>
            <a:endParaRPr lang="en-US" dirty="0"/>
          </a:p>
        </p:txBody>
      </p:sp>
      <p:pic>
        <p:nvPicPr>
          <p:cNvPr id="7" name="Picture 4" descr="Y:\Tools and Systems\Educational Support\Marketing and Communications\Jay\Banners\Power Point\EDUQAS-POWERPOINTheader.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0"/>
            <a:ext cx="9144000" cy="13089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598231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5" r:id="rId5"/>
  </p:sldLayoutIdLst>
  <p:txStyles>
    <p:titleStyle>
      <a:lvl1pPr algn="l" defTabSz="457200" rtl="0" eaLnBrk="1" latinLnBrk="0" hangingPunct="1">
        <a:spcBef>
          <a:spcPct val="0"/>
        </a:spcBef>
        <a:buNone/>
        <a:defRPr sz="3200" kern="1200">
          <a:solidFill>
            <a:srgbClr val="DF3C06"/>
          </a:solidFill>
          <a:latin typeface="Arial" panose="020B0604020202020204" pitchFamily="34" charset="0"/>
          <a:ea typeface="+mj-ea"/>
          <a:cs typeface="Arial" panose="020B0604020202020204" pitchFamily="34" charset="0"/>
        </a:defRPr>
      </a:lvl1pPr>
    </p:titleStyle>
    <p:bodyStyle>
      <a:lvl1pPr marL="0" indent="0" algn="l" defTabSz="457200" rtl="0" eaLnBrk="1" latinLnBrk="0" hangingPunct="1">
        <a:spcBef>
          <a:spcPct val="20000"/>
        </a:spcBef>
        <a:buFont typeface="Arial"/>
        <a:buNone/>
        <a:defRPr sz="2000" kern="120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5.xml"/><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duqas_Powerpoint_Templates_for PPT-1.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TextBox 6"/>
          <p:cNvSpPr txBox="1"/>
          <p:nvPr/>
        </p:nvSpPr>
        <p:spPr>
          <a:xfrm>
            <a:off x="278740" y="1098550"/>
            <a:ext cx="8446160" cy="2185214"/>
          </a:xfrm>
          <a:prstGeom prst="rect">
            <a:avLst/>
          </a:prstGeom>
          <a:noFill/>
        </p:spPr>
        <p:txBody>
          <a:bodyPr wrap="square" rtlCol="0">
            <a:spAutoFit/>
          </a:bodyPr>
          <a:lstStyle/>
          <a:p>
            <a:pPr>
              <a:lnSpc>
                <a:spcPct val="80000"/>
              </a:lnSpc>
            </a:pPr>
            <a:r>
              <a:rPr lang="en-US" sz="4400" kern="1100" spc="-30" dirty="0" smtClean="0">
                <a:solidFill>
                  <a:schemeClr val="bg1"/>
                </a:solidFill>
                <a:latin typeface="Gotham Rounded Book"/>
                <a:cs typeface="Gotham Rounded Book"/>
              </a:rPr>
              <a:t>English Language</a:t>
            </a:r>
          </a:p>
          <a:p>
            <a:pPr>
              <a:lnSpc>
                <a:spcPct val="80000"/>
              </a:lnSpc>
            </a:pPr>
            <a:r>
              <a:rPr lang="en-US" sz="4400" kern="1100" spc="-30" dirty="0" smtClean="0">
                <a:solidFill>
                  <a:srgbClr val="F7B385"/>
                </a:solidFill>
                <a:latin typeface="Gotham Rounded Book"/>
                <a:cs typeface="Gotham Rounded Book"/>
              </a:rPr>
              <a:t>Component 3 – </a:t>
            </a:r>
            <a:r>
              <a:rPr lang="en-US" sz="3800" kern="1100" spc="-30" dirty="0" smtClean="0">
                <a:solidFill>
                  <a:srgbClr val="F7B385"/>
                </a:solidFill>
                <a:latin typeface="Gotham Rounded Book"/>
                <a:cs typeface="Gotham Rounded Book"/>
              </a:rPr>
              <a:t>Creative and critical use of language</a:t>
            </a:r>
            <a:endParaRPr lang="en-US" sz="3800" kern="1100" spc="-30" dirty="0">
              <a:solidFill>
                <a:srgbClr val="F7B385"/>
              </a:solidFill>
              <a:latin typeface="Gotham Rounded Book"/>
              <a:cs typeface="Gotham Rounded Book"/>
            </a:endParaRPr>
          </a:p>
          <a:p>
            <a:pPr>
              <a:lnSpc>
                <a:spcPct val="80000"/>
              </a:lnSpc>
            </a:pPr>
            <a:endParaRPr lang="en-US" sz="4400" kern="1100" spc="-30" dirty="0" smtClean="0">
              <a:solidFill>
                <a:schemeClr val="bg1"/>
              </a:solidFill>
              <a:latin typeface="Gotham Rounded Book"/>
              <a:cs typeface="Gotham Rounded Book"/>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271" y="6120618"/>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Z:\Pictures\logos\WJEC_Logo_RGB.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8740" y="5868674"/>
            <a:ext cx="736270" cy="7354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01981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73626" y="1337188"/>
            <a:ext cx="8416414" cy="4918269"/>
          </a:xfrm>
          <a:prstGeom prst="rect">
            <a:avLst/>
          </a:prstGeom>
          <a:noFill/>
        </p:spPr>
        <p:txBody>
          <a:bodyPr wrap="square" rtlCol="0">
            <a:spAutoFit/>
          </a:bodyPr>
          <a:lstStyle/>
          <a:p>
            <a:pPr>
              <a:lnSpc>
                <a:spcPct val="80000"/>
              </a:lnSpc>
            </a:pPr>
            <a:r>
              <a:rPr lang="en-GB" sz="3200" dirty="0" smtClean="0">
                <a:solidFill>
                  <a:srgbClr val="E75306"/>
                </a:solidFill>
                <a:latin typeface="Arial" panose="020B0604020202020204" pitchFamily="34" charset="0"/>
                <a:cs typeface="Arial" panose="020B0604020202020204" pitchFamily="34" charset="0"/>
              </a:rPr>
              <a:t>Clues </a:t>
            </a:r>
            <a:r>
              <a:rPr lang="en-GB" sz="3200" dirty="0">
                <a:solidFill>
                  <a:srgbClr val="E75306"/>
                </a:solidFill>
                <a:latin typeface="Arial" panose="020B0604020202020204" pitchFamily="34" charset="0"/>
                <a:cs typeface="Arial" panose="020B0604020202020204" pitchFamily="34" charset="0"/>
              </a:rPr>
              <a:t>from this? </a:t>
            </a:r>
          </a:p>
          <a:p>
            <a:pPr>
              <a:lnSpc>
                <a:spcPct val="80000"/>
              </a:lnSpc>
            </a:pPr>
            <a:endParaRPr lang="en-GB" sz="2400" dirty="0">
              <a:latin typeface="Gotham Rounded Book"/>
            </a:endParaRPr>
          </a:p>
          <a:p>
            <a:pPr>
              <a:lnSpc>
                <a:spcPct val="80000"/>
              </a:lnSpc>
            </a:pPr>
            <a:r>
              <a:rPr lang="en-GB" sz="2400" dirty="0">
                <a:latin typeface="Gotham Rounded Book"/>
              </a:rPr>
              <a:t>The right applicants would not have to be persuaded of the need for this job, would know of the threat of climate change, and be aware that such experience would be good for their CV.</a:t>
            </a:r>
          </a:p>
          <a:p>
            <a:pPr>
              <a:lnSpc>
                <a:spcPct val="80000"/>
              </a:lnSpc>
            </a:pPr>
            <a:endParaRPr lang="en-GB" sz="2400" dirty="0">
              <a:latin typeface="Gotham Rounded Book"/>
            </a:endParaRPr>
          </a:p>
          <a:p>
            <a:pPr>
              <a:lnSpc>
                <a:spcPct val="80000"/>
              </a:lnSpc>
            </a:pPr>
            <a:r>
              <a:rPr lang="en-GB" sz="2400" dirty="0">
                <a:latin typeface="Gotham Rounded Book"/>
              </a:rPr>
              <a:t>Needs to be succinct as advertising space costs money and reasonably formal to give professional feel. Readers would be looking for a job to read this section.  </a:t>
            </a:r>
          </a:p>
          <a:p>
            <a:pPr>
              <a:lnSpc>
                <a:spcPct val="80000"/>
              </a:lnSpc>
            </a:pPr>
            <a:endParaRPr lang="en-GB" sz="2400" dirty="0">
              <a:latin typeface="Gotham Rounded Book"/>
            </a:endParaRPr>
          </a:p>
          <a:p>
            <a:pPr>
              <a:lnSpc>
                <a:spcPct val="80000"/>
              </a:lnSpc>
            </a:pPr>
            <a:r>
              <a:rPr lang="en-GB" sz="2400" dirty="0">
                <a:latin typeface="Gotham Rounded Book"/>
              </a:rPr>
              <a:t>Task requires candidates to target this age group within readership through well-tuned language choices and primarily inform them of this job opportunity</a:t>
            </a:r>
            <a:r>
              <a:rPr lang="en-GB" sz="2400" dirty="0" smtClean="0">
                <a:latin typeface="Gotham Rounded Book"/>
              </a:rPr>
              <a:t>.</a:t>
            </a:r>
            <a:endParaRPr lang="en-GB" sz="2400" dirty="0">
              <a:latin typeface="Gotham Rounded Book"/>
            </a:endParaRPr>
          </a:p>
        </p:txBody>
      </p:sp>
    </p:spTree>
    <p:extLst>
      <p:ext uri="{BB962C8B-B14F-4D97-AF65-F5344CB8AC3E}">
        <p14:creationId xmlns:p14="http://schemas.microsoft.com/office/powerpoint/2010/main" val="30768774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355600" y="1136015"/>
            <a:ext cx="8418513" cy="525145"/>
          </a:xfrm>
        </p:spPr>
        <p:txBody>
          <a:bodyPr>
            <a:noAutofit/>
          </a:bodyPr>
          <a:lstStyle/>
          <a:p>
            <a:r>
              <a:rPr lang="en-GB" dirty="0" smtClean="0"/>
              <a:t>Q1b</a:t>
            </a:r>
            <a:r>
              <a:rPr lang="en-GB" dirty="0"/>
              <a:t>) Candidate </a:t>
            </a:r>
            <a:r>
              <a:rPr lang="en-GB" dirty="0" smtClean="0"/>
              <a:t>1</a:t>
            </a:r>
            <a:r>
              <a:rPr lang="en-GB" dirty="0" smtClean="0"/>
              <a:t>:</a:t>
            </a:r>
            <a:endParaRPr lang="en-GB" dirty="0"/>
          </a:p>
        </p:txBody>
      </p:sp>
      <p:sp>
        <p:nvSpPr>
          <p:cNvPr id="3" name="TextBox 2"/>
          <p:cNvSpPr txBox="1"/>
          <p:nvPr/>
        </p:nvSpPr>
        <p:spPr>
          <a:xfrm>
            <a:off x="501444" y="1844040"/>
            <a:ext cx="7971995" cy="4985980"/>
          </a:xfrm>
          <a:prstGeom prst="rect">
            <a:avLst/>
          </a:prstGeom>
          <a:noFill/>
        </p:spPr>
        <p:txBody>
          <a:bodyPr wrap="square" rtlCol="0">
            <a:spAutoFit/>
          </a:bodyPr>
          <a:lstStyle/>
          <a:p>
            <a:r>
              <a:rPr lang="en-GB" sz="2400" i="1" dirty="0">
                <a:latin typeface="Gotham Rounded Book"/>
              </a:rPr>
              <a:t>Are you a young adult aged 18-25?</a:t>
            </a:r>
          </a:p>
          <a:p>
            <a:r>
              <a:rPr lang="en-GB" sz="2400" dirty="0" smtClean="0">
                <a:solidFill>
                  <a:srgbClr val="DF3C06"/>
                </a:solidFill>
                <a:latin typeface="Arial" panose="020B0604020202020204" pitchFamily="34" charset="0"/>
                <a:cs typeface="Arial" panose="020B0604020202020204" pitchFamily="34" charset="0"/>
              </a:rPr>
              <a:t>Targets and engages audience clearly.</a:t>
            </a:r>
          </a:p>
          <a:p>
            <a:endParaRPr lang="en-GB" sz="1000" dirty="0">
              <a:latin typeface="Arial" panose="020B0604020202020204" pitchFamily="34" charset="0"/>
              <a:cs typeface="Arial" panose="020B0604020202020204" pitchFamily="34" charset="0"/>
            </a:endParaRPr>
          </a:p>
          <a:p>
            <a:r>
              <a:rPr lang="en-GB" sz="2400" i="1" dirty="0">
                <a:latin typeface="Gotham Rounded Book"/>
              </a:rPr>
              <a:t>If so, then join the British delegation in this great opportunity!</a:t>
            </a:r>
          </a:p>
          <a:p>
            <a:r>
              <a:rPr lang="en-GB" sz="2400" dirty="0" smtClean="0">
                <a:solidFill>
                  <a:srgbClr val="DF3C06"/>
                </a:solidFill>
                <a:latin typeface="Arial" panose="020B0604020202020204" pitchFamily="34" charset="0"/>
                <a:cs typeface="Arial" panose="020B0604020202020204" pitchFamily="34" charset="0"/>
              </a:rPr>
              <a:t>Begins to sound more a rallying call than a single job advertisement.</a:t>
            </a:r>
          </a:p>
          <a:p>
            <a:endParaRPr lang="en-GB" sz="1000" dirty="0">
              <a:latin typeface="Arial" panose="020B0604020202020204" pitchFamily="34" charset="0"/>
              <a:cs typeface="Arial" panose="020B0604020202020204" pitchFamily="34" charset="0"/>
            </a:endParaRPr>
          </a:p>
          <a:p>
            <a:r>
              <a:rPr lang="en-GB" sz="2400" i="1" dirty="0">
                <a:latin typeface="Gotham Rounded Book"/>
              </a:rPr>
              <a:t>Our beautiful world is in potential danger, the unbelievable oceans, the vibrant tropical forests…</a:t>
            </a:r>
          </a:p>
          <a:p>
            <a:r>
              <a:rPr lang="en-GB" sz="2400" dirty="0" smtClean="0">
                <a:solidFill>
                  <a:srgbClr val="DF3C06"/>
                </a:solidFill>
                <a:latin typeface="Arial" panose="020B0604020202020204" pitchFamily="34" charset="0"/>
                <a:cs typeface="Arial" panose="020B0604020202020204" pitchFamily="34" charset="0"/>
              </a:rPr>
              <a:t>Fluent expression but inappropriate content here.</a:t>
            </a:r>
          </a:p>
          <a:p>
            <a:endParaRPr lang="en-GB" sz="1000" dirty="0">
              <a:latin typeface="Arial" panose="020B0604020202020204" pitchFamily="34" charset="0"/>
              <a:cs typeface="Arial" panose="020B0604020202020204" pitchFamily="34" charset="0"/>
            </a:endParaRPr>
          </a:p>
          <a:p>
            <a:r>
              <a:rPr lang="en-GB" sz="2400" i="1" dirty="0">
                <a:latin typeface="Gotham Rounded Book"/>
              </a:rPr>
              <a:t>You won’t regret it. Apply today!</a:t>
            </a:r>
          </a:p>
          <a:p>
            <a:r>
              <a:rPr lang="en-GB" sz="2400" dirty="0" smtClean="0">
                <a:solidFill>
                  <a:srgbClr val="DF3C06"/>
                </a:solidFill>
                <a:latin typeface="Arial" panose="020B0604020202020204" pitchFamily="34" charset="0"/>
                <a:cs typeface="Arial" panose="020B0604020202020204" pitchFamily="34" charset="0"/>
              </a:rPr>
              <a:t>Concludes with direct address and imperative but no application details.</a:t>
            </a:r>
            <a:endParaRPr lang="en-GB" sz="2400" dirty="0">
              <a:solidFill>
                <a:srgbClr val="DF3C06"/>
              </a:solidFill>
              <a:latin typeface="Arial" panose="020B0604020202020204" pitchFamily="34" charset="0"/>
              <a:cs typeface="Arial" panose="020B0604020202020204" pitchFamily="34" charset="0"/>
            </a:endParaRPr>
          </a:p>
        </p:txBody>
      </p:sp>
      <p:sp>
        <p:nvSpPr>
          <p:cNvPr id="4" name="Rectangle 3"/>
          <p:cNvSpPr/>
          <p:nvPr/>
        </p:nvSpPr>
        <p:spPr>
          <a:xfrm>
            <a:off x="3830451" y="1136015"/>
            <a:ext cx="1483098" cy="584775"/>
          </a:xfrm>
          <a:prstGeom prst="rect">
            <a:avLst/>
          </a:prstGeom>
        </p:spPr>
        <p:txBody>
          <a:bodyPr wrap="none">
            <a:spAutoFit/>
          </a:bodyPr>
          <a:lstStyle/>
          <a:p>
            <a:pPr lvl="0"/>
            <a:r>
              <a:rPr lang="en-GB" sz="3200" dirty="0">
                <a:solidFill>
                  <a:srgbClr val="E75306"/>
                </a:solidFill>
                <a:latin typeface="Arial" panose="020B0604020202020204" pitchFamily="34" charset="0"/>
                <a:cs typeface="Arial" panose="020B0604020202020204" pitchFamily="34" charset="0"/>
              </a:rPr>
              <a:t>Band 3</a:t>
            </a:r>
            <a:endParaRPr lang="en-GB" sz="3200" dirty="0">
              <a:solidFill>
                <a:srgbClr val="E75306"/>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88794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10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animEffect transition="in" filter="fade">
                                      <p:cBhvr>
                                        <p:cTn id="17" dur="1000"/>
                                        <p:tgtEl>
                                          <p:spTgt spid="3">
                                            <p:txEl>
                                              <p:pRg st="7" end="7"/>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10" end="10"/>
                                            </p:txEl>
                                          </p:spTgt>
                                        </p:tgtEl>
                                        <p:attrNameLst>
                                          <p:attrName>style.visibility</p:attrName>
                                        </p:attrNameLst>
                                      </p:cBhvr>
                                      <p:to>
                                        <p:strVal val="visible"/>
                                      </p:to>
                                    </p:set>
                                    <p:animEffect transition="in" filter="fade">
                                      <p:cBhvr>
                                        <p:cTn id="22" dur="1000"/>
                                        <p:tgtEl>
                                          <p:spTgt spid="3">
                                            <p:txEl>
                                              <p:pRg st="10" end="10"/>
                                            </p:txEl>
                                          </p:spTgt>
                                        </p:tgtEl>
                                      </p:cBhvr>
                                    </p:animEffect>
                                  </p:childTnLst>
                                </p:cTn>
                              </p:par>
                            </p:childTnLst>
                          </p:cTn>
                        </p:par>
                        <p:par>
                          <p:cTn id="23" fill="hold">
                            <p:stCondLst>
                              <p:cond delay="1000"/>
                            </p:stCondLst>
                            <p:childTnLst>
                              <p:par>
                                <p:cTn id="24" presetID="10" presetClass="entr" presetSubtype="0" fill="hold" grpId="0" nodeType="afterEffect">
                                  <p:stCondLst>
                                    <p:cond delay="0"/>
                                  </p:stCondLst>
                                  <p:childTnLst>
                                    <p:set>
                                      <p:cBhvr>
                                        <p:cTn id="25" dur="1" fill="hold">
                                          <p:stCondLst>
                                            <p:cond delay="0"/>
                                          </p:stCondLst>
                                        </p:cTn>
                                        <p:tgtEl>
                                          <p:spTgt spid="4"/>
                                        </p:tgtEl>
                                        <p:attrNameLst>
                                          <p:attrName>style.visibility</p:attrName>
                                        </p:attrNameLst>
                                      </p:cBhvr>
                                      <p:to>
                                        <p:strVal val="visible"/>
                                      </p:to>
                                    </p:set>
                                    <p:animEffect transition="in" filter="fade">
                                      <p:cBhvr>
                                        <p:cTn id="26"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368300" y="1044575"/>
            <a:ext cx="8418513" cy="631825"/>
          </a:xfrm>
        </p:spPr>
        <p:txBody>
          <a:bodyPr/>
          <a:lstStyle/>
          <a:p>
            <a:r>
              <a:rPr lang="en-GB" dirty="0" smtClean="0"/>
              <a:t>Q1(b) Candidate </a:t>
            </a:r>
            <a:r>
              <a:rPr lang="en-GB" dirty="0" smtClean="0"/>
              <a:t>3:</a:t>
            </a:r>
            <a:endParaRPr lang="en-GB" dirty="0"/>
          </a:p>
        </p:txBody>
      </p:sp>
      <p:sp>
        <p:nvSpPr>
          <p:cNvPr id="3" name="TextBox 2"/>
          <p:cNvSpPr txBox="1"/>
          <p:nvPr/>
        </p:nvSpPr>
        <p:spPr>
          <a:xfrm>
            <a:off x="368299" y="1810610"/>
            <a:ext cx="8418513" cy="4832092"/>
          </a:xfrm>
          <a:prstGeom prst="rect">
            <a:avLst/>
          </a:prstGeom>
          <a:noFill/>
        </p:spPr>
        <p:txBody>
          <a:bodyPr wrap="square" rtlCol="0">
            <a:spAutoFit/>
          </a:bodyPr>
          <a:lstStyle/>
          <a:p>
            <a:r>
              <a:rPr lang="en-GB" sz="2200" i="1" dirty="0" smtClean="0">
                <a:latin typeface="Arial" panose="020B0604020202020204" pitchFamily="34" charset="0"/>
                <a:cs typeface="Arial" panose="020B0604020202020204" pitchFamily="34" charset="0"/>
              </a:rPr>
              <a:t>Today’s youth are tired….And here at the UN Climate Summit’s British Delegation we’re tired of it too.</a:t>
            </a:r>
          </a:p>
          <a:p>
            <a:r>
              <a:rPr lang="en-GB" sz="2000" dirty="0">
                <a:solidFill>
                  <a:srgbClr val="E75306"/>
                </a:solidFill>
                <a:latin typeface="Gotham Rounded Book"/>
              </a:rPr>
              <a:t>Begins to use given information to empathise with audience.</a:t>
            </a:r>
          </a:p>
          <a:p>
            <a:endParaRPr lang="en-GB" sz="2200" i="1" dirty="0">
              <a:latin typeface="Arial" panose="020B0604020202020204" pitchFamily="34" charset="0"/>
              <a:cs typeface="Arial" panose="020B0604020202020204" pitchFamily="34" charset="0"/>
            </a:endParaRPr>
          </a:p>
          <a:p>
            <a:r>
              <a:rPr lang="en-GB" sz="2200" i="1" dirty="0" smtClean="0">
                <a:latin typeface="Arial" panose="020B0604020202020204" pitchFamily="34" charset="0"/>
                <a:cs typeface="Arial" panose="020B0604020202020204" pitchFamily="34" charset="0"/>
              </a:rPr>
              <a:t>What the role entails:</a:t>
            </a:r>
          </a:p>
          <a:p>
            <a:pPr marL="285750" indent="-285750">
              <a:buFont typeface="Arial" panose="020B0604020202020204" pitchFamily="34" charset="0"/>
              <a:buChar char="•"/>
            </a:pPr>
            <a:r>
              <a:rPr lang="en-GB" sz="2200" i="1" dirty="0" smtClean="0">
                <a:latin typeface="Arial" panose="020B0604020202020204" pitchFamily="34" charset="0"/>
                <a:cs typeface="Arial" panose="020B0604020202020204" pitchFamily="34" charset="0"/>
              </a:rPr>
              <a:t>6 months worth of CV friendly work</a:t>
            </a:r>
          </a:p>
          <a:p>
            <a:pPr marL="285750" indent="-285750">
              <a:buFont typeface="Arial" panose="020B0604020202020204" pitchFamily="34" charset="0"/>
              <a:buChar char="•"/>
            </a:pPr>
            <a:r>
              <a:rPr lang="en-GB" sz="2200" i="1" dirty="0" smtClean="0">
                <a:latin typeface="Arial" panose="020B0604020202020204" pitchFamily="34" charset="0"/>
                <a:cs typeface="Arial" panose="020B0604020202020204" pitchFamily="34" charset="0"/>
              </a:rPr>
              <a:t>Canvassing opinion of peers</a:t>
            </a:r>
          </a:p>
          <a:p>
            <a:pPr marL="285750" indent="-285750">
              <a:buFont typeface="Arial" panose="020B0604020202020204" pitchFamily="34" charset="0"/>
              <a:buChar char="•"/>
            </a:pPr>
            <a:r>
              <a:rPr lang="en-GB" sz="2200" i="1" dirty="0" smtClean="0">
                <a:latin typeface="Arial" panose="020B0604020202020204" pitchFamily="34" charset="0"/>
                <a:cs typeface="Arial" panose="020B0604020202020204" pitchFamily="34" charset="0"/>
              </a:rPr>
              <a:t>Representing the views of your age group at the summit</a:t>
            </a:r>
          </a:p>
          <a:p>
            <a:pPr marL="285750" indent="-285750">
              <a:buFont typeface="Arial" panose="020B0604020202020204" pitchFamily="34" charset="0"/>
              <a:buChar char="•"/>
            </a:pPr>
            <a:r>
              <a:rPr lang="en-GB" sz="2200" i="1" dirty="0" smtClean="0">
                <a:latin typeface="Arial" panose="020B0604020202020204" pitchFamily="34" charset="0"/>
                <a:cs typeface="Arial" panose="020B0604020202020204" pitchFamily="34" charset="0"/>
              </a:rPr>
              <a:t>Helping save the world from climate </a:t>
            </a:r>
            <a:r>
              <a:rPr lang="en-GB" sz="2200" i="1" dirty="0">
                <a:latin typeface="Arial" panose="020B0604020202020204" pitchFamily="34" charset="0"/>
                <a:cs typeface="Arial" panose="020B0604020202020204" pitchFamily="34" charset="0"/>
              </a:rPr>
              <a:t>c</a:t>
            </a:r>
            <a:r>
              <a:rPr lang="en-GB" sz="2200" i="1" dirty="0" smtClean="0">
                <a:latin typeface="Arial" panose="020B0604020202020204" pitchFamily="34" charset="0"/>
                <a:cs typeface="Arial" panose="020B0604020202020204" pitchFamily="34" charset="0"/>
              </a:rPr>
              <a:t>hange.</a:t>
            </a:r>
          </a:p>
          <a:p>
            <a:r>
              <a:rPr lang="en-GB" sz="2000" dirty="0">
                <a:solidFill>
                  <a:srgbClr val="E75306"/>
                </a:solidFill>
                <a:latin typeface="Gotham Rounded Book"/>
              </a:rPr>
              <a:t>Key points clearly and succinctly expressed.</a:t>
            </a:r>
          </a:p>
          <a:p>
            <a:endParaRPr lang="en-GB" sz="2200" dirty="0">
              <a:latin typeface="Arial" panose="020B0604020202020204" pitchFamily="34" charset="0"/>
              <a:cs typeface="Arial" panose="020B0604020202020204" pitchFamily="34" charset="0"/>
            </a:endParaRPr>
          </a:p>
          <a:p>
            <a:r>
              <a:rPr lang="en-GB" sz="2200" i="1" dirty="0" smtClean="0">
                <a:latin typeface="Arial" panose="020B0604020202020204" pitchFamily="34" charset="0"/>
                <a:cs typeface="Arial" panose="020B0604020202020204" pitchFamily="34" charset="0"/>
              </a:rPr>
              <a:t>The application form and any additional information can be found on our website ClimateSummitUK.com</a:t>
            </a:r>
          </a:p>
          <a:p>
            <a:r>
              <a:rPr lang="en-GB" sz="2000" dirty="0">
                <a:solidFill>
                  <a:srgbClr val="E75306"/>
                </a:solidFill>
                <a:latin typeface="Gotham Rounded Book"/>
              </a:rPr>
              <a:t>Understands genre and target audience’s requirements.</a:t>
            </a:r>
          </a:p>
        </p:txBody>
      </p:sp>
      <p:sp>
        <p:nvSpPr>
          <p:cNvPr id="4" name="Rectangle 3"/>
          <p:cNvSpPr/>
          <p:nvPr/>
        </p:nvSpPr>
        <p:spPr>
          <a:xfrm>
            <a:off x="3968675" y="1044575"/>
            <a:ext cx="1483098" cy="584775"/>
          </a:xfrm>
          <a:prstGeom prst="rect">
            <a:avLst/>
          </a:prstGeom>
        </p:spPr>
        <p:txBody>
          <a:bodyPr wrap="none">
            <a:spAutoFit/>
          </a:bodyPr>
          <a:lstStyle/>
          <a:p>
            <a:r>
              <a:rPr lang="en-GB" sz="3200" dirty="0">
                <a:solidFill>
                  <a:srgbClr val="E75306"/>
                </a:solidFill>
                <a:latin typeface="Arial" panose="020B0604020202020204" pitchFamily="34" charset="0"/>
                <a:cs typeface="Arial" panose="020B0604020202020204" pitchFamily="34" charset="0"/>
              </a:rPr>
              <a:t>Band 5</a:t>
            </a:r>
            <a:endParaRPr lang="en-GB" dirty="0"/>
          </a:p>
        </p:txBody>
      </p:sp>
    </p:spTree>
    <p:extLst>
      <p:ext uri="{BB962C8B-B14F-4D97-AF65-F5344CB8AC3E}">
        <p14:creationId xmlns:p14="http://schemas.microsoft.com/office/powerpoint/2010/main" val="3672288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8" end="8"/>
                                            </p:txEl>
                                          </p:spTgt>
                                        </p:tgtEl>
                                        <p:attrNameLst>
                                          <p:attrName>style.visibility</p:attrName>
                                        </p:attrNameLst>
                                      </p:cBhvr>
                                      <p:to>
                                        <p:strVal val="visible"/>
                                      </p:to>
                                    </p:set>
                                    <p:animEffect transition="in" filter="fade">
                                      <p:cBhvr>
                                        <p:cTn id="12" dur="1000"/>
                                        <p:tgtEl>
                                          <p:spTgt spid="3">
                                            <p:txEl>
                                              <p:pRg st="8" end="8"/>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1" end="11"/>
                                            </p:txEl>
                                          </p:spTgt>
                                        </p:tgtEl>
                                        <p:attrNameLst>
                                          <p:attrName>style.visibility</p:attrName>
                                        </p:attrNameLst>
                                      </p:cBhvr>
                                      <p:to>
                                        <p:strVal val="visible"/>
                                      </p:to>
                                    </p:set>
                                    <p:animEffect transition="in" filter="fade">
                                      <p:cBhvr>
                                        <p:cTn id="17" dur="1000"/>
                                        <p:tgtEl>
                                          <p:spTgt spid="3">
                                            <p:txEl>
                                              <p:pRg st="11" end="11"/>
                                            </p:txEl>
                                          </p:spTgt>
                                        </p:tgtEl>
                                      </p:cBhvr>
                                    </p:animEffect>
                                  </p:childTnLst>
                                </p:cTn>
                              </p:par>
                            </p:childTnLst>
                          </p:cTn>
                        </p:par>
                        <p:par>
                          <p:cTn id="18" fill="hold">
                            <p:stCondLst>
                              <p:cond delay="1000"/>
                            </p:stCondLst>
                            <p:childTnLst>
                              <p:par>
                                <p:cTn id="19" presetID="10" presetClass="entr" presetSubtype="0" fill="hold" grpId="0" nodeType="after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p:txBody>
          <a:bodyPr>
            <a:normAutofit/>
          </a:bodyPr>
          <a:lstStyle/>
          <a:p>
            <a:r>
              <a:rPr lang="en-GB" dirty="0"/>
              <a:t>Question 2</a:t>
            </a:r>
          </a:p>
        </p:txBody>
      </p:sp>
      <p:sp>
        <p:nvSpPr>
          <p:cNvPr id="3" name="TextBox 2"/>
          <p:cNvSpPr txBox="1"/>
          <p:nvPr/>
        </p:nvSpPr>
        <p:spPr>
          <a:xfrm>
            <a:off x="368299" y="1965960"/>
            <a:ext cx="8418513" cy="3785652"/>
          </a:xfrm>
          <a:prstGeom prst="rect">
            <a:avLst/>
          </a:prstGeom>
          <a:noFill/>
        </p:spPr>
        <p:txBody>
          <a:bodyPr wrap="square" rtlCol="0">
            <a:spAutoFit/>
          </a:bodyPr>
          <a:lstStyle/>
          <a:p>
            <a:r>
              <a:rPr lang="en-GB" sz="2400" dirty="0">
                <a:latin typeface="Gotham Rounded Book"/>
              </a:rPr>
              <a:t>Following an introduction indicating likely scenarios for missing people, the fictional stimulus material posed a mystery in which John Fielding, landowner, business man, conservative MP, husband and father, inexplicably went missing. Details in the text depicted a settled, if busy, lifestyle with multiple public roles. </a:t>
            </a:r>
          </a:p>
          <a:p>
            <a:endParaRPr lang="en-GB" sz="2400" dirty="0">
              <a:latin typeface="Gotham Rounded Book"/>
            </a:endParaRPr>
          </a:p>
          <a:p>
            <a:r>
              <a:rPr lang="en-GB" sz="2400" dirty="0">
                <a:latin typeface="Gotham Rounded Book"/>
              </a:rPr>
              <a:t>Of the two, this was the more popular question. Candidates were clearly engaged by the human interest of the story. </a:t>
            </a:r>
          </a:p>
        </p:txBody>
      </p:sp>
    </p:spTree>
    <p:extLst>
      <p:ext uri="{BB962C8B-B14F-4D97-AF65-F5344CB8AC3E}">
        <p14:creationId xmlns:p14="http://schemas.microsoft.com/office/powerpoint/2010/main" val="33513373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481781" y="1388704"/>
            <a:ext cx="8333248" cy="2064385"/>
          </a:xfrm>
        </p:spPr>
        <p:txBody>
          <a:bodyPr>
            <a:noAutofit/>
          </a:bodyPr>
          <a:lstStyle/>
          <a:p>
            <a:pPr lvl="0"/>
            <a:r>
              <a:rPr lang="en-GB" sz="2400" b="1" dirty="0">
                <a:latin typeface="Gotham Rounded Book"/>
                <a:cs typeface="+mn-cs"/>
              </a:rPr>
              <a:t>2a</a:t>
            </a:r>
            <a:r>
              <a:rPr lang="en-GB" sz="2400" b="1" dirty="0" smtClean="0">
                <a:latin typeface="Gotham Rounded Book"/>
                <a:cs typeface="+mn-cs"/>
              </a:rPr>
              <a:t>) Three </a:t>
            </a:r>
            <a:r>
              <a:rPr lang="en-GB" sz="2400" b="1" dirty="0">
                <a:latin typeface="Gotham Rounded Book"/>
                <a:cs typeface="+mn-cs"/>
              </a:rPr>
              <a:t>months after his disappearance, </a:t>
            </a:r>
            <a:r>
              <a:rPr lang="en-GB" sz="2400" b="1" i="1" dirty="0">
                <a:latin typeface="Gotham Rounded Book"/>
                <a:cs typeface="+mn-cs"/>
              </a:rPr>
              <a:t>The Daily Mail</a:t>
            </a:r>
            <a:r>
              <a:rPr lang="en-GB" sz="2400" b="1" dirty="0">
                <a:latin typeface="Gotham Rounded Book"/>
                <a:cs typeface="+mn-cs"/>
              </a:rPr>
              <a:t> publishes an article entitled ‘The John Fielding I knew’ by his personal assistant. Write an extract from this article. Aim to write approximately 300 words. </a:t>
            </a:r>
          </a:p>
        </p:txBody>
      </p:sp>
      <p:sp>
        <p:nvSpPr>
          <p:cNvPr id="3" name="TextBox 2"/>
          <p:cNvSpPr txBox="1"/>
          <p:nvPr/>
        </p:nvSpPr>
        <p:spPr>
          <a:xfrm>
            <a:off x="481781" y="3942244"/>
            <a:ext cx="8111613" cy="2308324"/>
          </a:xfrm>
          <a:prstGeom prst="rect">
            <a:avLst/>
          </a:prstGeom>
          <a:noFill/>
        </p:spPr>
        <p:txBody>
          <a:bodyPr wrap="square" rtlCol="0">
            <a:spAutoFit/>
          </a:bodyPr>
          <a:lstStyle/>
          <a:p>
            <a:r>
              <a:rPr lang="en-GB" sz="2400" i="1" dirty="0" smtClean="0">
                <a:latin typeface="Gotham Rounded Book"/>
              </a:rPr>
              <a:t>The </a:t>
            </a:r>
            <a:r>
              <a:rPr lang="en-GB" sz="2400" i="1" dirty="0">
                <a:latin typeface="Gotham Rounded Book"/>
              </a:rPr>
              <a:t>Daily </a:t>
            </a:r>
            <a:r>
              <a:rPr lang="en-GB" sz="2400" i="1" dirty="0" smtClean="0">
                <a:latin typeface="Gotham Rounded Book"/>
              </a:rPr>
              <a:t>Mail </a:t>
            </a:r>
            <a:r>
              <a:rPr lang="en-GB" sz="2400" dirty="0">
                <a:latin typeface="Gotham Rounded Book"/>
              </a:rPr>
              <a:t>should be familiar to candidates as a middle market national paper</a:t>
            </a:r>
          </a:p>
          <a:p>
            <a:endParaRPr lang="en-GB" sz="2400" dirty="0">
              <a:latin typeface="Gotham Rounded Book"/>
            </a:endParaRPr>
          </a:p>
          <a:p>
            <a:r>
              <a:rPr lang="en-GB" sz="2400" dirty="0">
                <a:latin typeface="Gotham Rounded Book"/>
              </a:rPr>
              <a:t>This task also gave specific instructions</a:t>
            </a:r>
            <a:r>
              <a:rPr lang="en-GB" sz="2400" dirty="0" smtClean="0">
                <a:latin typeface="Gotham Rounded Book"/>
              </a:rPr>
              <a:t>.</a:t>
            </a:r>
          </a:p>
          <a:p>
            <a:endParaRPr lang="en-GB" sz="2400" dirty="0">
              <a:latin typeface="Gotham Rounded Book"/>
            </a:endParaRPr>
          </a:p>
          <a:p>
            <a:r>
              <a:rPr lang="en-GB" sz="2400" dirty="0" smtClean="0">
                <a:latin typeface="Gotham Rounded Book"/>
              </a:rPr>
              <a:t>Discuss what </a:t>
            </a:r>
            <a:r>
              <a:rPr lang="en-GB" sz="2400" dirty="0">
                <a:latin typeface="Gotham Rounded Book"/>
              </a:rPr>
              <a:t>should candidates </a:t>
            </a:r>
            <a:r>
              <a:rPr lang="en-GB" sz="2400" dirty="0" smtClean="0">
                <a:latin typeface="Gotham Rounded Book"/>
              </a:rPr>
              <a:t>need to consider?</a:t>
            </a:r>
            <a:endParaRPr lang="en-GB" sz="2400" dirty="0">
              <a:latin typeface="Gotham Rounded Book"/>
            </a:endParaRPr>
          </a:p>
        </p:txBody>
      </p:sp>
    </p:spTree>
    <p:extLst>
      <p:ext uri="{BB962C8B-B14F-4D97-AF65-F5344CB8AC3E}">
        <p14:creationId xmlns:p14="http://schemas.microsoft.com/office/powerpoint/2010/main" val="39698950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11480" y="1190195"/>
            <a:ext cx="8427720" cy="5478423"/>
          </a:xfrm>
          <a:prstGeom prst="rect">
            <a:avLst/>
          </a:prstGeom>
          <a:noFill/>
        </p:spPr>
        <p:txBody>
          <a:bodyPr wrap="square" rtlCol="0">
            <a:spAutoFit/>
          </a:bodyPr>
          <a:lstStyle/>
          <a:p>
            <a:r>
              <a:rPr lang="en-GB" sz="2200" dirty="0">
                <a:latin typeface="Gotham Rounded Book"/>
              </a:rPr>
              <a:t>The title given, </a:t>
            </a:r>
            <a:r>
              <a:rPr lang="en-GB" sz="2200" dirty="0">
                <a:solidFill>
                  <a:srgbClr val="E75306"/>
                </a:solidFill>
                <a:latin typeface="Gotham Rounded Book"/>
              </a:rPr>
              <a:t>The John Fielding I </a:t>
            </a:r>
            <a:r>
              <a:rPr lang="en-GB" sz="2200" dirty="0" smtClean="0">
                <a:solidFill>
                  <a:srgbClr val="E75306"/>
                </a:solidFill>
                <a:latin typeface="Gotham Rounded Book"/>
              </a:rPr>
              <a:t>Knew</a:t>
            </a:r>
            <a:r>
              <a:rPr lang="en-GB" sz="2200" dirty="0">
                <a:latin typeface="Gotham Rounded Book"/>
              </a:rPr>
              <a:t>, includes the first person ‘I’, indicating viewpoint. </a:t>
            </a:r>
            <a:r>
              <a:rPr lang="en-GB" sz="2200" dirty="0" smtClean="0">
                <a:latin typeface="Gotham Rounded Book"/>
              </a:rPr>
              <a:t>“</a:t>
            </a:r>
            <a:r>
              <a:rPr lang="en-GB" sz="2200" dirty="0" smtClean="0">
                <a:solidFill>
                  <a:srgbClr val="E75306"/>
                </a:solidFill>
                <a:latin typeface="Gotham Rounded Book"/>
              </a:rPr>
              <a:t>Three </a:t>
            </a:r>
            <a:r>
              <a:rPr lang="en-GB" sz="2200" dirty="0">
                <a:solidFill>
                  <a:srgbClr val="E75306"/>
                </a:solidFill>
                <a:latin typeface="Gotham Rounded Book"/>
              </a:rPr>
              <a:t>months after his </a:t>
            </a:r>
            <a:r>
              <a:rPr lang="en-GB" sz="2200" dirty="0" smtClean="0">
                <a:solidFill>
                  <a:srgbClr val="E75306"/>
                </a:solidFill>
                <a:latin typeface="Gotham Rounded Book"/>
              </a:rPr>
              <a:t>disappearance</a:t>
            </a:r>
            <a:r>
              <a:rPr lang="en-GB" sz="2200" dirty="0" smtClean="0">
                <a:latin typeface="Gotham Rounded Book"/>
              </a:rPr>
              <a:t>” </a:t>
            </a:r>
            <a:r>
              <a:rPr lang="en-GB" sz="2200" dirty="0">
                <a:latin typeface="Gotham Rounded Book"/>
              </a:rPr>
              <a:t>is precise, suggesting reflection.</a:t>
            </a:r>
          </a:p>
          <a:p>
            <a:endParaRPr lang="en-GB" sz="1000" dirty="0">
              <a:latin typeface="Arial" panose="020B0604020202020204" pitchFamily="34" charset="0"/>
              <a:cs typeface="Arial" panose="020B0604020202020204" pitchFamily="34" charset="0"/>
            </a:endParaRPr>
          </a:p>
          <a:p>
            <a:r>
              <a:rPr lang="en-GB" sz="2200" dirty="0">
                <a:latin typeface="Gotham Rounded Book"/>
              </a:rPr>
              <a:t>The </a:t>
            </a:r>
            <a:r>
              <a:rPr lang="en-GB" sz="2200" dirty="0">
                <a:solidFill>
                  <a:srgbClr val="E75306"/>
                </a:solidFill>
                <a:latin typeface="Gotham Rounded Book"/>
              </a:rPr>
              <a:t>extract</a:t>
            </a:r>
            <a:r>
              <a:rPr lang="en-GB" sz="2200" dirty="0">
                <a:latin typeface="Gotham Rounded Book"/>
              </a:rPr>
              <a:t> from </a:t>
            </a:r>
            <a:r>
              <a:rPr lang="en-GB" sz="2200" dirty="0">
                <a:solidFill>
                  <a:srgbClr val="E75306"/>
                </a:solidFill>
                <a:latin typeface="Gotham Rounded Book"/>
              </a:rPr>
              <a:t>an article </a:t>
            </a:r>
            <a:r>
              <a:rPr lang="en-GB" sz="2200" dirty="0">
                <a:latin typeface="Gotham Rounded Book"/>
              </a:rPr>
              <a:t>for </a:t>
            </a:r>
            <a:r>
              <a:rPr lang="en-GB" sz="2200" i="1" dirty="0">
                <a:solidFill>
                  <a:srgbClr val="E75306"/>
                </a:solidFill>
                <a:latin typeface="Gotham Rounded Book"/>
              </a:rPr>
              <a:t>The Daily Mail </a:t>
            </a:r>
            <a:r>
              <a:rPr lang="en-GB" sz="2200" dirty="0">
                <a:latin typeface="Gotham Rounded Book"/>
              </a:rPr>
              <a:t>offers guidance on form and genre. The stimulus material concluded that John Fielding’s disappearance had been the subject of headlines so readers would only need a light reminder of circumstances.</a:t>
            </a:r>
          </a:p>
          <a:p>
            <a:endParaRPr lang="en-GB" sz="1000" dirty="0">
              <a:latin typeface="Arial" panose="020B0604020202020204" pitchFamily="34" charset="0"/>
              <a:cs typeface="Arial" panose="020B0604020202020204" pitchFamily="34" charset="0"/>
            </a:endParaRPr>
          </a:p>
          <a:p>
            <a:r>
              <a:rPr lang="en-GB" sz="2200" dirty="0" smtClean="0">
                <a:latin typeface="Gotham Rounded Book"/>
              </a:rPr>
              <a:t>“</a:t>
            </a:r>
            <a:r>
              <a:rPr lang="en-GB" sz="2200" dirty="0" smtClean="0">
                <a:solidFill>
                  <a:srgbClr val="E75306"/>
                </a:solidFill>
                <a:latin typeface="Gotham Rounded Book"/>
              </a:rPr>
              <a:t>By </a:t>
            </a:r>
            <a:r>
              <a:rPr lang="en-GB" sz="2200" dirty="0">
                <a:solidFill>
                  <a:srgbClr val="E75306"/>
                </a:solidFill>
                <a:latin typeface="Gotham Rounded Book"/>
              </a:rPr>
              <a:t>his personal </a:t>
            </a:r>
            <a:r>
              <a:rPr lang="en-GB" sz="2200" dirty="0" smtClean="0">
                <a:solidFill>
                  <a:srgbClr val="E75306"/>
                </a:solidFill>
                <a:latin typeface="Gotham Rounded Book"/>
              </a:rPr>
              <a:t>assistant</a:t>
            </a:r>
            <a:r>
              <a:rPr lang="en-GB" sz="2200" dirty="0" smtClean="0">
                <a:latin typeface="Gotham Rounded Book"/>
              </a:rPr>
              <a:t>” </a:t>
            </a:r>
            <a:r>
              <a:rPr lang="en-GB" sz="2200" dirty="0">
                <a:latin typeface="Gotham Rounded Book"/>
              </a:rPr>
              <a:t>suggests a professional relationship and some intimate knowledge of JF, giving a rounded portrait through reminiscence and anecdote. Subtle references to personal problems – intercepted emails, marital issues, drinking or empty pill boxes were appropriate; trails of blood, mafia cars and mangled bodies were not.	</a:t>
            </a:r>
            <a:r>
              <a:rPr lang="en-GB" sz="2200" dirty="0"/>
              <a:t>		</a:t>
            </a:r>
          </a:p>
        </p:txBody>
      </p:sp>
    </p:spTree>
    <p:extLst>
      <p:ext uri="{BB962C8B-B14F-4D97-AF65-F5344CB8AC3E}">
        <p14:creationId xmlns:p14="http://schemas.microsoft.com/office/powerpoint/2010/main" val="15761679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265471" y="1044575"/>
            <a:ext cx="8418513" cy="601345"/>
          </a:xfrm>
        </p:spPr>
        <p:txBody>
          <a:bodyPr/>
          <a:lstStyle/>
          <a:p>
            <a:r>
              <a:rPr lang="en-GB" dirty="0" smtClean="0"/>
              <a:t>Q2a) Candidate 4</a:t>
            </a:r>
            <a:r>
              <a:rPr lang="en-GB" dirty="0" smtClean="0"/>
              <a:t>:</a:t>
            </a:r>
            <a:endParaRPr lang="en-GB" dirty="0"/>
          </a:p>
        </p:txBody>
      </p:sp>
      <p:sp>
        <p:nvSpPr>
          <p:cNvPr id="3" name="TextBox 2"/>
          <p:cNvSpPr txBox="1"/>
          <p:nvPr/>
        </p:nvSpPr>
        <p:spPr>
          <a:xfrm>
            <a:off x="265471" y="1744243"/>
            <a:ext cx="8672052" cy="4955203"/>
          </a:xfrm>
          <a:prstGeom prst="rect">
            <a:avLst/>
          </a:prstGeom>
          <a:noFill/>
        </p:spPr>
        <p:txBody>
          <a:bodyPr wrap="square" rtlCol="0">
            <a:spAutoFit/>
          </a:bodyPr>
          <a:lstStyle/>
          <a:p>
            <a:r>
              <a:rPr lang="en-GB" sz="2200" i="1" dirty="0">
                <a:latin typeface="Gotham Rounded Book"/>
              </a:rPr>
              <a:t>Now things are about to change, we have the latest information from his personal assistant.</a:t>
            </a:r>
          </a:p>
          <a:p>
            <a:r>
              <a:rPr lang="en-GB" sz="2200" dirty="0">
                <a:solidFill>
                  <a:srgbClr val="E75306"/>
                </a:solidFill>
                <a:latin typeface="Gotham Rounded Book"/>
              </a:rPr>
              <a:t>Some understanding of genre and audience but </a:t>
            </a:r>
            <a:r>
              <a:rPr lang="en-GB" sz="2200" dirty="0" smtClean="0">
                <a:solidFill>
                  <a:srgbClr val="E75306"/>
                </a:solidFill>
                <a:latin typeface="Gotham Rounded Book"/>
              </a:rPr>
              <a:t>written </a:t>
            </a:r>
            <a:r>
              <a:rPr lang="en-GB" sz="2200" dirty="0">
                <a:solidFill>
                  <a:srgbClr val="E75306"/>
                </a:solidFill>
                <a:latin typeface="Gotham Rounded Book"/>
              </a:rPr>
              <a:t>throughout as quotation and comment, not in </a:t>
            </a:r>
            <a:r>
              <a:rPr lang="en-GB" sz="2200" dirty="0" smtClean="0">
                <a:solidFill>
                  <a:srgbClr val="E75306"/>
                </a:solidFill>
                <a:latin typeface="Gotham Rounded Book"/>
              </a:rPr>
              <a:t>first </a:t>
            </a:r>
            <a:r>
              <a:rPr lang="en-GB" sz="2200" dirty="0">
                <a:solidFill>
                  <a:srgbClr val="E75306"/>
                </a:solidFill>
                <a:latin typeface="Gotham Rounded Book"/>
              </a:rPr>
              <a:t>person.</a:t>
            </a:r>
          </a:p>
          <a:p>
            <a:endParaRPr lang="en-GB" sz="1000" dirty="0">
              <a:latin typeface="Arial" panose="020B0604020202020204" pitchFamily="34" charset="0"/>
              <a:cs typeface="Arial" panose="020B0604020202020204" pitchFamily="34" charset="0"/>
            </a:endParaRPr>
          </a:p>
          <a:p>
            <a:r>
              <a:rPr lang="en-GB" sz="2200" i="1" dirty="0" smtClean="0">
                <a:latin typeface="Gotham Rounded Book"/>
              </a:rPr>
              <a:t>… telling </a:t>
            </a:r>
            <a:r>
              <a:rPr lang="en-GB" sz="2200" i="1" dirty="0">
                <a:latin typeface="Gotham Rounded Book"/>
              </a:rPr>
              <a:t>me things about his work life that didn’t add up.</a:t>
            </a:r>
          </a:p>
          <a:p>
            <a:r>
              <a:rPr lang="en-GB" sz="2200" dirty="0">
                <a:solidFill>
                  <a:srgbClr val="E75306"/>
                </a:solidFill>
                <a:latin typeface="Gotham Rounded Book"/>
              </a:rPr>
              <a:t>An appropriate suggestion but regularly arriving home </a:t>
            </a:r>
            <a:r>
              <a:rPr lang="en-GB" sz="2200" i="1" dirty="0">
                <a:latin typeface="Gotham Rounded Book"/>
              </a:rPr>
              <a:t>covered with ‘the latest scar’ </a:t>
            </a:r>
            <a:r>
              <a:rPr lang="en-GB" sz="2200" dirty="0">
                <a:solidFill>
                  <a:srgbClr val="E75306"/>
                </a:solidFill>
                <a:latin typeface="Gotham Rounded Book"/>
              </a:rPr>
              <a:t>begins to lose plausibility.</a:t>
            </a:r>
          </a:p>
          <a:p>
            <a:endParaRPr lang="en-GB" sz="1000" dirty="0">
              <a:latin typeface="Arial" panose="020B0604020202020204" pitchFamily="34" charset="0"/>
              <a:cs typeface="Arial" panose="020B0604020202020204" pitchFamily="34" charset="0"/>
            </a:endParaRPr>
          </a:p>
          <a:p>
            <a:r>
              <a:rPr lang="en-GB" sz="2200" i="1" dirty="0">
                <a:latin typeface="Gotham Rounded Book"/>
              </a:rPr>
              <a:t>Amy claims there was much more to his job than anyone will ever be able to understand.</a:t>
            </a:r>
          </a:p>
          <a:p>
            <a:r>
              <a:rPr lang="en-GB" sz="2200" dirty="0">
                <a:solidFill>
                  <a:srgbClr val="E75306"/>
                </a:solidFill>
                <a:latin typeface="Gotham Rounded Book"/>
              </a:rPr>
              <a:t>Indicates personal relationship but too vague.</a:t>
            </a:r>
          </a:p>
          <a:p>
            <a:endParaRPr lang="en-GB" sz="1000" dirty="0">
              <a:latin typeface="Arial" panose="020B0604020202020204" pitchFamily="34" charset="0"/>
              <a:cs typeface="Arial" panose="020B0604020202020204" pitchFamily="34" charset="0"/>
            </a:endParaRPr>
          </a:p>
          <a:p>
            <a:r>
              <a:rPr lang="en-GB" sz="2200" dirty="0">
                <a:solidFill>
                  <a:srgbClr val="E75306"/>
                </a:solidFill>
                <a:latin typeface="Gotham Rounded Book"/>
              </a:rPr>
              <a:t>This response has a journalistic approach but this is not well matched to the task. There are multiple technical errors which make the expression awkward and affect fluency</a:t>
            </a:r>
            <a:r>
              <a:rPr lang="en-GB" sz="2200" dirty="0" smtClean="0">
                <a:solidFill>
                  <a:srgbClr val="E75306"/>
                </a:solidFill>
                <a:latin typeface="Gotham Rounded Book"/>
              </a:rPr>
              <a:t>.</a:t>
            </a:r>
            <a:endParaRPr lang="en-GB" sz="2200" dirty="0">
              <a:solidFill>
                <a:srgbClr val="E75306"/>
              </a:solidFill>
              <a:latin typeface="Gotham Rounded Book"/>
            </a:endParaRPr>
          </a:p>
        </p:txBody>
      </p:sp>
      <p:sp>
        <p:nvSpPr>
          <p:cNvPr id="4" name="Rectangle 3"/>
          <p:cNvSpPr/>
          <p:nvPr/>
        </p:nvSpPr>
        <p:spPr>
          <a:xfrm>
            <a:off x="3713493" y="1044575"/>
            <a:ext cx="1483098" cy="584775"/>
          </a:xfrm>
          <a:prstGeom prst="rect">
            <a:avLst/>
          </a:prstGeom>
        </p:spPr>
        <p:txBody>
          <a:bodyPr wrap="none">
            <a:spAutoFit/>
          </a:bodyPr>
          <a:lstStyle/>
          <a:p>
            <a:r>
              <a:rPr lang="en-GB" sz="3200" dirty="0">
                <a:solidFill>
                  <a:srgbClr val="E75306"/>
                </a:solidFill>
                <a:latin typeface="Arial" panose="020B0604020202020204" pitchFamily="34" charset="0"/>
                <a:cs typeface="Arial" panose="020B0604020202020204" pitchFamily="34" charset="0"/>
              </a:rPr>
              <a:t>Band 3</a:t>
            </a:r>
            <a:endParaRPr lang="en-GB" dirty="0"/>
          </a:p>
        </p:txBody>
      </p:sp>
    </p:spTree>
    <p:extLst>
      <p:ext uri="{BB962C8B-B14F-4D97-AF65-F5344CB8AC3E}">
        <p14:creationId xmlns:p14="http://schemas.microsoft.com/office/powerpoint/2010/main" val="338248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10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animEffect transition="in" filter="fade">
                                      <p:cBhvr>
                                        <p:cTn id="17" dur="1000"/>
                                        <p:tgtEl>
                                          <p:spTgt spid="3">
                                            <p:txEl>
                                              <p:pRg st="7" end="7"/>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9" end="9"/>
                                            </p:txEl>
                                          </p:spTgt>
                                        </p:tgtEl>
                                        <p:attrNameLst>
                                          <p:attrName>style.visibility</p:attrName>
                                        </p:attrNameLst>
                                      </p:cBhvr>
                                      <p:to>
                                        <p:strVal val="visible"/>
                                      </p:to>
                                    </p:set>
                                    <p:animEffect transition="in" filter="fade">
                                      <p:cBhvr>
                                        <p:cTn id="22" dur="1000"/>
                                        <p:tgtEl>
                                          <p:spTgt spid="3">
                                            <p:txEl>
                                              <p:pRg st="9" end="9"/>
                                            </p:txEl>
                                          </p:spTgt>
                                        </p:tgtEl>
                                      </p:cBhvr>
                                    </p:animEffect>
                                  </p:childTnLst>
                                </p:cTn>
                              </p:par>
                            </p:childTnLst>
                          </p:cTn>
                        </p:par>
                        <p:par>
                          <p:cTn id="23" fill="hold">
                            <p:stCondLst>
                              <p:cond delay="1000"/>
                            </p:stCondLst>
                            <p:childTnLst>
                              <p:par>
                                <p:cTn id="24" presetID="10" presetClass="entr" presetSubtype="0" fill="hold" grpId="0" nodeType="afterEffect">
                                  <p:stCondLst>
                                    <p:cond delay="0"/>
                                  </p:stCondLst>
                                  <p:childTnLst>
                                    <p:set>
                                      <p:cBhvr>
                                        <p:cTn id="25" dur="1" fill="hold">
                                          <p:stCondLst>
                                            <p:cond delay="0"/>
                                          </p:stCondLst>
                                        </p:cTn>
                                        <p:tgtEl>
                                          <p:spTgt spid="4"/>
                                        </p:tgtEl>
                                        <p:attrNameLst>
                                          <p:attrName>style.visibility</p:attrName>
                                        </p:attrNameLst>
                                      </p:cBhvr>
                                      <p:to>
                                        <p:strVal val="visible"/>
                                      </p:to>
                                    </p:set>
                                    <p:animEffect transition="in" filter="fade">
                                      <p:cBhvr>
                                        <p:cTn id="26"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279809" y="1044575"/>
            <a:ext cx="8418513" cy="667267"/>
          </a:xfrm>
        </p:spPr>
        <p:txBody>
          <a:bodyPr>
            <a:normAutofit/>
          </a:bodyPr>
          <a:lstStyle/>
          <a:p>
            <a:r>
              <a:rPr lang="en-GB" dirty="0" smtClean="0"/>
              <a:t>Q2a) Candidate 5:</a:t>
            </a:r>
            <a:endParaRPr lang="en-GB" dirty="0"/>
          </a:p>
        </p:txBody>
      </p:sp>
      <p:sp>
        <p:nvSpPr>
          <p:cNvPr id="3" name="TextBox 2"/>
          <p:cNvSpPr txBox="1"/>
          <p:nvPr/>
        </p:nvSpPr>
        <p:spPr>
          <a:xfrm>
            <a:off x="393290" y="1930831"/>
            <a:ext cx="8131277" cy="4154984"/>
          </a:xfrm>
          <a:prstGeom prst="rect">
            <a:avLst/>
          </a:prstGeom>
          <a:noFill/>
        </p:spPr>
        <p:txBody>
          <a:bodyPr wrap="square" rtlCol="0">
            <a:spAutoFit/>
          </a:bodyPr>
          <a:lstStyle/>
          <a:p>
            <a:r>
              <a:rPr lang="en-GB" sz="2200" i="1" dirty="0">
                <a:latin typeface="Gotham Rounded Book"/>
              </a:rPr>
              <a:t>It’s that first introduction I always come back to: the warm smile, the briskly efficient handshake, the insistence to ‘Call me Joe’, the joking eagerness for an assistant to sort out ‘all this boring paperwork’. Where I was young and stuttering, he was effortlessly charming and confident – but, even then, distinctly closed-off.</a:t>
            </a:r>
          </a:p>
          <a:p>
            <a:endParaRPr lang="en-GB" sz="2200" i="1" dirty="0" smtClean="0">
              <a:latin typeface="Arial" panose="020B0604020202020204" pitchFamily="34" charset="0"/>
              <a:cs typeface="Arial" panose="020B0604020202020204" pitchFamily="34" charset="0"/>
            </a:endParaRPr>
          </a:p>
          <a:p>
            <a:r>
              <a:rPr lang="en-GB" sz="2200" dirty="0">
                <a:solidFill>
                  <a:srgbClr val="E75306"/>
                </a:solidFill>
                <a:latin typeface="Gotham Rounded Book"/>
              </a:rPr>
              <a:t>From the outset, a confident, personal voice reviews a relationship, gives substance to John Fielding’s character and offers some hints about issues. The writer engages skilfully with the task.</a:t>
            </a:r>
          </a:p>
          <a:p>
            <a:endParaRPr lang="en-GB" sz="2200" dirty="0">
              <a:latin typeface="Arial" panose="020B0604020202020204" pitchFamily="34" charset="0"/>
              <a:cs typeface="Arial" panose="020B0604020202020204" pitchFamily="34" charset="0"/>
            </a:endParaRPr>
          </a:p>
        </p:txBody>
      </p:sp>
      <p:sp>
        <p:nvSpPr>
          <p:cNvPr id="4" name="Rectangle 3"/>
          <p:cNvSpPr/>
          <p:nvPr/>
        </p:nvSpPr>
        <p:spPr>
          <a:xfrm>
            <a:off x="3717379" y="1044575"/>
            <a:ext cx="1483098" cy="584775"/>
          </a:xfrm>
          <a:prstGeom prst="rect">
            <a:avLst/>
          </a:prstGeom>
        </p:spPr>
        <p:txBody>
          <a:bodyPr wrap="none">
            <a:spAutoFit/>
          </a:bodyPr>
          <a:lstStyle/>
          <a:p>
            <a:pPr lvl="0"/>
            <a:r>
              <a:rPr lang="en-GB" sz="3200" dirty="0">
                <a:solidFill>
                  <a:srgbClr val="E75306"/>
                </a:solidFill>
                <a:latin typeface="Arial" panose="020B0604020202020204" pitchFamily="34" charset="0"/>
                <a:cs typeface="Arial" panose="020B0604020202020204" pitchFamily="34" charset="0"/>
              </a:rPr>
              <a:t>Band 5</a:t>
            </a:r>
            <a:endParaRPr lang="en-GB" sz="3200" dirty="0">
              <a:solidFill>
                <a:srgbClr val="E75306"/>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13746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368300" y="1044576"/>
            <a:ext cx="8418513" cy="1398822"/>
          </a:xfrm>
        </p:spPr>
        <p:txBody>
          <a:bodyPr>
            <a:normAutofit/>
          </a:bodyPr>
          <a:lstStyle/>
          <a:p>
            <a:r>
              <a:rPr lang="en-GB" sz="2400" b="1" dirty="0" smtClean="0">
                <a:latin typeface="Gotham Rounded Book"/>
                <a:cs typeface="+mn-cs"/>
              </a:rPr>
              <a:t>2b</a:t>
            </a:r>
            <a:r>
              <a:rPr lang="en-GB" sz="2400" b="1" dirty="0">
                <a:latin typeface="Gotham Rounded Book"/>
                <a:cs typeface="+mn-cs"/>
              </a:rPr>
              <a:t>) Write an extract from a short story in which a character is missing. Aim to write approximately 300 words.</a:t>
            </a:r>
          </a:p>
        </p:txBody>
      </p:sp>
      <p:sp>
        <p:nvSpPr>
          <p:cNvPr id="3" name="TextBox 2"/>
          <p:cNvSpPr txBox="1"/>
          <p:nvPr/>
        </p:nvSpPr>
        <p:spPr>
          <a:xfrm>
            <a:off x="368300" y="2259532"/>
            <a:ext cx="8418513" cy="4462760"/>
          </a:xfrm>
          <a:prstGeom prst="rect">
            <a:avLst/>
          </a:prstGeom>
          <a:noFill/>
        </p:spPr>
        <p:txBody>
          <a:bodyPr wrap="square" rtlCol="0">
            <a:spAutoFit/>
          </a:bodyPr>
          <a:lstStyle/>
          <a:p>
            <a:r>
              <a:rPr lang="en-GB" sz="2200" dirty="0">
                <a:latin typeface="Gotham Rounded Book"/>
              </a:rPr>
              <a:t>The theme </a:t>
            </a:r>
            <a:r>
              <a:rPr lang="en-GB" sz="2200" dirty="0" smtClean="0">
                <a:latin typeface="Gotham Rounded Book"/>
              </a:rPr>
              <a:t>‘</a:t>
            </a:r>
            <a:r>
              <a:rPr lang="en-GB" sz="2200" dirty="0" smtClean="0">
                <a:solidFill>
                  <a:srgbClr val="E75306"/>
                </a:solidFill>
                <a:latin typeface="Gotham Rounded Book"/>
              </a:rPr>
              <a:t>a </a:t>
            </a:r>
            <a:r>
              <a:rPr lang="en-GB" sz="2200" dirty="0">
                <a:solidFill>
                  <a:srgbClr val="E75306"/>
                </a:solidFill>
                <a:latin typeface="Gotham Rounded Book"/>
              </a:rPr>
              <a:t>character is </a:t>
            </a:r>
            <a:r>
              <a:rPr lang="en-GB" sz="2200" dirty="0" smtClean="0">
                <a:solidFill>
                  <a:srgbClr val="E75306"/>
                </a:solidFill>
                <a:latin typeface="Gotham Rounded Book"/>
              </a:rPr>
              <a:t>missing</a:t>
            </a:r>
            <a:r>
              <a:rPr lang="en-GB" sz="2200" dirty="0" smtClean="0">
                <a:latin typeface="Gotham Rounded Book"/>
              </a:rPr>
              <a:t>’</a:t>
            </a:r>
            <a:r>
              <a:rPr lang="en-GB" sz="2200" dirty="0" smtClean="0">
                <a:solidFill>
                  <a:srgbClr val="E75306"/>
                </a:solidFill>
                <a:latin typeface="Gotham Rounded Book"/>
              </a:rPr>
              <a:t> </a:t>
            </a:r>
            <a:r>
              <a:rPr lang="en-GB" sz="2200" dirty="0">
                <a:latin typeface="Gotham Rounded Book"/>
              </a:rPr>
              <a:t>could be interpreted in many ways. Some </a:t>
            </a:r>
            <a:r>
              <a:rPr lang="en-GB" sz="2200" dirty="0" smtClean="0">
                <a:latin typeface="Gotham Rounded Book"/>
              </a:rPr>
              <a:t>focused </a:t>
            </a:r>
            <a:r>
              <a:rPr lang="en-GB" sz="2200" dirty="0">
                <a:latin typeface="Gotham Rounded Book"/>
              </a:rPr>
              <a:t>on the missing person but more frequently on someone left behind, describing the character and mourning their loss. Many were exceptional.</a:t>
            </a:r>
          </a:p>
          <a:p>
            <a:endParaRPr lang="en-GB" sz="1000" dirty="0">
              <a:latin typeface="Gotham Rounded Book"/>
            </a:endParaRPr>
          </a:p>
          <a:p>
            <a:r>
              <a:rPr lang="en-GB" sz="2200" dirty="0">
                <a:latin typeface="Gotham Rounded Book"/>
              </a:rPr>
              <a:t>Some, however, wrote gothic or horror stories that seemed pre-prepared, in which the missing character was peripheral. Others were </a:t>
            </a:r>
            <a:r>
              <a:rPr lang="en-GB" sz="2200" dirty="0" smtClean="0">
                <a:latin typeface="Gotham Rounded Book"/>
              </a:rPr>
              <a:t>overly florid </a:t>
            </a:r>
            <a:r>
              <a:rPr lang="en-GB" sz="2200" dirty="0">
                <a:latin typeface="Gotham Rounded Book"/>
              </a:rPr>
              <a:t>with a confusing plethora of images. </a:t>
            </a:r>
          </a:p>
          <a:p>
            <a:endParaRPr lang="en-GB" sz="1000" dirty="0">
              <a:latin typeface="Gotham Rounded Book"/>
            </a:endParaRPr>
          </a:p>
          <a:p>
            <a:r>
              <a:rPr lang="en-GB" sz="2200" dirty="0">
                <a:latin typeface="Gotham Rounded Book"/>
              </a:rPr>
              <a:t>An </a:t>
            </a:r>
            <a:r>
              <a:rPr lang="en-GB" sz="2200" dirty="0">
                <a:solidFill>
                  <a:srgbClr val="E75306"/>
                </a:solidFill>
                <a:latin typeface="Gotham Rounded Book"/>
              </a:rPr>
              <a:t>extract from a short story </a:t>
            </a:r>
            <a:r>
              <a:rPr lang="en-GB" sz="2200" dirty="0">
                <a:latin typeface="Gotham Rounded Book"/>
              </a:rPr>
              <a:t>encouraged a variety of effective stylistic approaches, including flashbacks, dual narrators, stream of consciousness… but control and some narrative development were needed. </a:t>
            </a:r>
          </a:p>
        </p:txBody>
      </p:sp>
    </p:spTree>
    <p:extLst>
      <p:ext uri="{BB962C8B-B14F-4D97-AF65-F5344CB8AC3E}">
        <p14:creationId xmlns:p14="http://schemas.microsoft.com/office/powerpoint/2010/main" val="428636819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245806" y="956085"/>
            <a:ext cx="8418513" cy="631825"/>
          </a:xfrm>
        </p:spPr>
        <p:txBody>
          <a:bodyPr/>
          <a:lstStyle/>
          <a:p>
            <a:r>
              <a:rPr lang="en-GB" dirty="0" smtClean="0"/>
              <a:t>2b) Candidate 6</a:t>
            </a:r>
            <a:r>
              <a:rPr lang="en-GB" dirty="0" smtClean="0"/>
              <a:t>:</a:t>
            </a:r>
            <a:endParaRPr lang="en-GB" dirty="0"/>
          </a:p>
        </p:txBody>
      </p:sp>
      <p:sp>
        <p:nvSpPr>
          <p:cNvPr id="3" name="TextBox 2"/>
          <p:cNvSpPr txBox="1"/>
          <p:nvPr/>
        </p:nvSpPr>
        <p:spPr>
          <a:xfrm>
            <a:off x="245806" y="1587910"/>
            <a:ext cx="8672051" cy="5324535"/>
          </a:xfrm>
          <a:prstGeom prst="rect">
            <a:avLst/>
          </a:prstGeom>
          <a:noFill/>
        </p:spPr>
        <p:txBody>
          <a:bodyPr wrap="square" rtlCol="0">
            <a:spAutoFit/>
          </a:bodyPr>
          <a:lstStyle/>
          <a:p>
            <a:r>
              <a:rPr lang="en-GB" sz="2000" i="1" dirty="0">
                <a:latin typeface="Gotham Rounded Book"/>
              </a:rPr>
              <a:t>‘Amelia Cameron aged 16, disappeared on Feb 8th 2016. Amelia would have been 17 in May this year.’ The television switched off…. Grace’s eyes wandered over to a broken picture frame, containing a picture of two young girls laughing…</a:t>
            </a:r>
          </a:p>
          <a:p>
            <a:r>
              <a:rPr lang="en-GB" sz="2000" dirty="0">
                <a:solidFill>
                  <a:srgbClr val="E75306"/>
                </a:solidFill>
                <a:latin typeface="Gotham Rounded Book"/>
              </a:rPr>
              <a:t>Engaging and well-crafted </a:t>
            </a:r>
            <a:r>
              <a:rPr lang="en-GB" sz="2000" dirty="0" smtClean="0">
                <a:solidFill>
                  <a:srgbClr val="E75306"/>
                </a:solidFill>
                <a:latin typeface="Gotham Rounded Book"/>
              </a:rPr>
              <a:t>opening; </a:t>
            </a:r>
            <a:r>
              <a:rPr lang="en-GB" sz="2000" dirty="0">
                <a:solidFill>
                  <a:srgbClr val="E75306"/>
                </a:solidFill>
                <a:latin typeface="Gotham Rounded Book"/>
              </a:rPr>
              <a:t>the reader is immersed in the situation.</a:t>
            </a:r>
          </a:p>
          <a:p>
            <a:endParaRPr lang="en-GB" sz="1000" i="1" dirty="0" smtClean="0">
              <a:latin typeface="Arial" panose="020B0604020202020204" pitchFamily="34" charset="0"/>
              <a:cs typeface="Arial" panose="020B0604020202020204" pitchFamily="34" charset="0"/>
            </a:endParaRPr>
          </a:p>
          <a:p>
            <a:r>
              <a:rPr lang="en-GB" sz="2000" i="1" dirty="0">
                <a:latin typeface="Gotham Rounded Book"/>
              </a:rPr>
              <a:t>The phrase ‘Are you OK?’ had become an annoying over-played jingle…</a:t>
            </a:r>
          </a:p>
          <a:p>
            <a:r>
              <a:rPr lang="en-GB" sz="2000" dirty="0">
                <a:solidFill>
                  <a:srgbClr val="E75306"/>
                </a:solidFill>
                <a:latin typeface="Gotham Rounded Book"/>
              </a:rPr>
              <a:t>Some thoughtful linguistic choices.</a:t>
            </a:r>
          </a:p>
          <a:p>
            <a:endParaRPr lang="en-GB" sz="1000" dirty="0">
              <a:latin typeface="Arial" panose="020B0604020202020204" pitchFamily="34" charset="0"/>
              <a:cs typeface="Arial" panose="020B0604020202020204" pitchFamily="34" charset="0"/>
            </a:endParaRPr>
          </a:p>
          <a:p>
            <a:r>
              <a:rPr lang="en-GB" sz="2000" i="1" dirty="0">
                <a:latin typeface="Gotham Rounded Book"/>
              </a:rPr>
              <a:t>The arguments, the sleepovers, the crying, the tragic ‘self-piercing hit’ that went atrociously wrong.</a:t>
            </a:r>
          </a:p>
          <a:p>
            <a:r>
              <a:rPr lang="en-GB" sz="2000" dirty="0">
                <a:solidFill>
                  <a:srgbClr val="E75306"/>
                </a:solidFill>
                <a:latin typeface="Gotham Rounded Book"/>
              </a:rPr>
              <a:t>The relationship is condensed effectively in this list.</a:t>
            </a:r>
          </a:p>
          <a:p>
            <a:endParaRPr lang="en-GB" sz="1000" dirty="0">
              <a:solidFill>
                <a:srgbClr val="E75306"/>
              </a:solidFill>
              <a:latin typeface="Gotham Rounded Book"/>
            </a:endParaRPr>
          </a:p>
          <a:p>
            <a:r>
              <a:rPr lang="en-GB" sz="2000" dirty="0">
                <a:solidFill>
                  <a:srgbClr val="E75306"/>
                </a:solidFill>
                <a:latin typeface="Gotham Rounded Book"/>
              </a:rPr>
              <a:t>This response has some originality and perceptive crafting but there are increasing errors in expression and a lack of development as it progresses.</a:t>
            </a:r>
          </a:p>
        </p:txBody>
      </p:sp>
      <p:sp>
        <p:nvSpPr>
          <p:cNvPr id="4" name="Rectangle 3"/>
          <p:cNvSpPr/>
          <p:nvPr/>
        </p:nvSpPr>
        <p:spPr>
          <a:xfrm>
            <a:off x="3362618" y="956085"/>
            <a:ext cx="1483098" cy="584775"/>
          </a:xfrm>
          <a:prstGeom prst="rect">
            <a:avLst/>
          </a:prstGeom>
        </p:spPr>
        <p:txBody>
          <a:bodyPr wrap="none">
            <a:spAutoFit/>
          </a:bodyPr>
          <a:lstStyle/>
          <a:p>
            <a:pPr lvl="0"/>
            <a:r>
              <a:rPr lang="en-GB" sz="3200" dirty="0">
                <a:solidFill>
                  <a:srgbClr val="E75306"/>
                </a:solidFill>
                <a:latin typeface="Arial" panose="020B0604020202020204" pitchFamily="34" charset="0"/>
                <a:cs typeface="Arial" panose="020B0604020202020204" pitchFamily="34" charset="0"/>
              </a:rPr>
              <a:t>Band 4</a:t>
            </a:r>
            <a:endParaRPr lang="en-GB" sz="3200" dirty="0">
              <a:solidFill>
                <a:srgbClr val="E75306"/>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02630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10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animEffect transition="in" filter="fade">
                                      <p:cBhvr>
                                        <p:cTn id="17" dur="1000"/>
                                        <p:tgtEl>
                                          <p:spTgt spid="3">
                                            <p:txEl>
                                              <p:pRg st="7" end="7"/>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9" end="9"/>
                                            </p:txEl>
                                          </p:spTgt>
                                        </p:tgtEl>
                                        <p:attrNameLst>
                                          <p:attrName>style.visibility</p:attrName>
                                        </p:attrNameLst>
                                      </p:cBhvr>
                                      <p:to>
                                        <p:strVal val="visible"/>
                                      </p:to>
                                    </p:set>
                                    <p:animEffect transition="in" filter="fade">
                                      <p:cBhvr>
                                        <p:cTn id="22" dur="1000"/>
                                        <p:tgtEl>
                                          <p:spTgt spid="3">
                                            <p:txEl>
                                              <p:pRg st="9" end="9"/>
                                            </p:txEl>
                                          </p:spTgt>
                                        </p:tgtEl>
                                      </p:cBhvr>
                                    </p:animEffect>
                                  </p:childTnLst>
                                </p:cTn>
                              </p:par>
                            </p:childTnLst>
                          </p:cTn>
                        </p:par>
                        <p:par>
                          <p:cTn id="23" fill="hold">
                            <p:stCondLst>
                              <p:cond delay="1000"/>
                            </p:stCondLst>
                            <p:childTnLst>
                              <p:par>
                                <p:cTn id="24" presetID="10" presetClass="entr" presetSubtype="0" fill="hold" grpId="0" nodeType="afterEffect">
                                  <p:stCondLst>
                                    <p:cond delay="0"/>
                                  </p:stCondLst>
                                  <p:childTnLst>
                                    <p:set>
                                      <p:cBhvr>
                                        <p:cTn id="25" dur="1" fill="hold">
                                          <p:stCondLst>
                                            <p:cond delay="0"/>
                                          </p:stCondLst>
                                        </p:cTn>
                                        <p:tgtEl>
                                          <p:spTgt spid="4"/>
                                        </p:tgtEl>
                                        <p:attrNameLst>
                                          <p:attrName>style.visibility</p:attrName>
                                        </p:attrNameLst>
                                      </p:cBhvr>
                                      <p:to>
                                        <p:strVal val="visible"/>
                                      </p:to>
                                    </p:set>
                                    <p:animEffect transition="in" filter="fade">
                                      <p:cBhvr>
                                        <p:cTn id="26"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Y:\Tools and Systems\Educational Support\Marketing and Communications\Jay\Banners\Power Point\EDUQAS-POWERPOINTheade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30891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81192" y="1977725"/>
            <a:ext cx="8319883" cy="4221669"/>
          </a:xfrm>
          <a:prstGeom prst="rect">
            <a:avLst/>
          </a:prstGeom>
          <a:noFill/>
        </p:spPr>
        <p:txBody>
          <a:bodyPr wrap="square" rtlCol="0">
            <a:spAutoFit/>
          </a:bodyPr>
          <a:lstStyle/>
          <a:p>
            <a:pPr marL="285750" indent="-285750">
              <a:buFont typeface="Arial" panose="020B0604020202020204" pitchFamily="34" charset="0"/>
              <a:buChar char="•"/>
            </a:pPr>
            <a:r>
              <a:rPr lang="en-GB" sz="2000" dirty="0">
                <a:latin typeface="Gotham Rounded Book"/>
              </a:rPr>
              <a:t>Candidates had a choice from two questions and very few failed to respond to all three parts of one of these. 74% of candidates chose Q2 although some of the best responses were to Q1</a:t>
            </a:r>
            <a:r>
              <a:rPr lang="en-GB" sz="2000" dirty="0" smtClean="0">
                <a:latin typeface="Gotham Rounded Book"/>
              </a:rPr>
              <a:t>.</a:t>
            </a:r>
          </a:p>
          <a:p>
            <a:pPr marL="285750" indent="-285750">
              <a:buFont typeface="Arial" panose="020B0604020202020204" pitchFamily="34" charset="0"/>
              <a:buChar char="•"/>
            </a:pPr>
            <a:endParaRPr lang="en-US" sz="800" dirty="0">
              <a:latin typeface="Gotham Rounded Book"/>
            </a:endParaRPr>
          </a:p>
          <a:p>
            <a:pPr marL="285750" indent="-285750">
              <a:lnSpc>
                <a:spcPct val="107000"/>
              </a:lnSpc>
              <a:spcAft>
                <a:spcPts val="800"/>
              </a:spcAft>
              <a:buFont typeface="Arial" panose="020B0604020202020204" pitchFamily="34" charset="0"/>
              <a:buChar char="•"/>
            </a:pPr>
            <a:r>
              <a:rPr lang="en-GB" sz="2000" dirty="0">
                <a:latin typeface="Gotham Rounded Book"/>
              </a:rPr>
              <a:t>The wording of the exam questions is designed to direct and help candidates. The task should be read with care and the response planned.</a:t>
            </a:r>
          </a:p>
          <a:p>
            <a:pPr marL="285750" indent="-285750">
              <a:lnSpc>
                <a:spcPct val="107000"/>
              </a:lnSpc>
              <a:spcAft>
                <a:spcPts val="800"/>
              </a:spcAft>
              <a:buFont typeface="Arial" panose="020B0604020202020204" pitchFamily="34" charset="0"/>
              <a:buChar char="•"/>
            </a:pPr>
            <a:r>
              <a:rPr lang="en-GB" sz="2000" dirty="0">
                <a:latin typeface="Gotham Rounded Book"/>
              </a:rPr>
              <a:t>Marks are based on how apt their response is for the given task.</a:t>
            </a:r>
          </a:p>
          <a:p>
            <a:pPr marL="285750" indent="-285750">
              <a:buFont typeface="Arial" panose="020B0604020202020204" pitchFamily="34" charset="0"/>
              <a:buChar char="•"/>
            </a:pPr>
            <a:r>
              <a:rPr lang="en-GB" sz="2000" dirty="0">
                <a:latin typeface="Gotham Rounded Book"/>
              </a:rPr>
              <a:t>The aim is to go through the exam questions, identifying key points and looking at some responses (some are in the printed pack – further examples are on the disc). </a:t>
            </a:r>
          </a:p>
        </p:txBody>
      </p:sp>
      <p:sp>
        <p:nvSpPr>
          <p:cNvPr id="6" name="TextBox 5"/>
          <p:cNvSpPr txBox="1"/>
          <p:nvPr/>
        </p:nvSpPr>
        <p:spPr>
          <a:xfrm>
            <a:off x="281192" y="1057089"/>
            <a:ext cx="8435508" cy="584775"/>
          </a:xfrm>
          <a:prstGeom prst="rect">
            <a:avLst/>
          </a:prstGeom>
          <a:noFill/>
        </p:spPr>
        <p:txBody>
          <a:bodyPr wrap="square" rtlCol="0">
            <a:spAutoFit/>
          </a:bodyPr>
          <a:lstStyle/>
          <a:p>
            <a:r>
              <a:rPr lang="en-US" sz="3200" dirty="0">
                <a:solidFill>
                  <a:srgbClr val="E75306"/>
                </a:solidFill>
                <a:latin typeface="Arial" panose="020B0604020202020204" pitchFamily="34" charset="0"/>
                <a:cs typeface="Arial" panose="020B0604020202020204" pitchFamily="34" charset="0"/>
              </a:rPr>
              <a:t>Creative and Critical Use of Language</a:t>
            </a:r>
          </a:p>
        </p:txBody>
      </p:sp>
    </p:spTree>
    <p:extLst>
      <p:ext uri="{BB962C8B-B14F-4D97-AF65-F5344CB8AC3E}">
        <p14:creationId xmlns:p14="http://schemas.microsoft.com/office/powerpoint/2010/main" val="262519955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246380" y="1044575"/>
            <a:ext cx="8540433" cy="1881505"/>
          </a:xfrm>
        </p:spPr>
        <p:txBody>
          <a:bodyPr>
            <a:noAutofit/>
          </a:bodyPr>
          <a:lstStyle/>
          <a:p>
            <a:r>
              <a:rPr lang="en-GB" sz="2200" b="1" dirty="0">
                <a:latin typeface="Gotham Rounded Book"/>
                <a:cs typeface="+mn-cs"/>
              </a:rPr>
              <a:t>Questions 1c) and 2c) Choose one of the tasks you have produced and write a commentary analysing and evaluating your language use. Comment particularly on your use of language features and their effectiveness in relation to the context given either in part (a) or part (b).</a:t>
            </a:r>
          </a:p>
        </p:txBody>
      </p:sp>
      <p:sp>
        <p:nvSpPr>
          <p:cNvPr id="3" name="TextBox 2"/>
          <p:cNvSpPr txBox="1"/>
          <p:nvPr/>
        </p:nvSpPr>
        <p:spPr>
          <a:xfrm>
            <a:off x="246380" y="3260377"/>
            <a:ext cx="8435504" cy="3139321"/>
          </a:xfrm>
          <a:prstGeom prst="rect">
            <a:avLst/>
          </a:prstGeom>
          <a:noFill/>
        </p:spPr>
        <p:txBody>
          <a:bodyPr wrap="square" rtlCol="0">
            <a:spAutoFit/>
          </a:bodyPr>
          <a:lstStyle/>
          <a:p>
            <a:r>
              <a:rPr lang="en-GB" sz="2200" dirty="0">
                <a:latin typeface="Gotham Rounded Book"/>
              </a:rPr>
              <a:t>Part (c) is marked out of </a:t>
            </a:r>
            <a:r>
              <a:rPr lang="en-GB" sz="2200" dirty="0" smtClean="0">
                <a:latin typeface="Gotham Rounded Book"/>
              </a:rPr>
              <a:t>20 for, again, one </a:t>
            </a:r>
            <a:r>
              <a:rPr lang="en-GB" sz="2200" dirty="0">
                <a:latin typeface="Gotham Rounded Book"/>
              </a:rPr>
              <a:t>single </a:t>
            </a:r>
            <a:r>
              <a:rPr lang="en-GB" sz="2200" dirty="0" smtClean="0">
                <a:latin typeface="Gotham Rounded Book"/>
              </a:rPr>
              <a:t>AO: AO3.</a:t>
            </a:r>
            <a:endParaRPr lang="en-GB" sz="2200" dirty="0">
              <a:latin typeface="Gotham Rounded Book"/>
            </a:endParaRPr>
          </a:p>
          <a:p>
            <a:endParaRPr lang="en-GB" sz="2200" dirty="0">
              <a:latin typeface="Gotham Rounded Book"/>
            </a:endParaRPr>
          </a:p>
          <a:p>
            <a:r>
              <a:rPr lang="en-GB" sz="2200" dirty="0">
                <a:solidFill>
                  <a:srgbClr val="E75306"/>
                </a:solidFill>
                <a:latin typeface="Gotham Rounded Book"/>
              </a:rPr>
              <a:t>Analyse and evaluate how contextual factors and language features are associated with the construction of meaning.</a:t>
            </a:r>
          </a:p>
          <a:p>
            <a:endParaRPr lang="en-GB" sz="2200" dirty="0">
              <a:latin typeface="Gotham Rounded Book"/>
            </a:endParaRPr>
          </a:p>
          <a:p>
            <a:r>
              <a:rPr lang="en-GB" sz="2200" dirty="0">
                <a:latin typeface="Gotham Rounded Book"/>
              </a:rPr>
              <a:t>Candidates should discuss how they have constructed meaning, with analysis of a range of linguistic features chosen. These should be identified, quoted and their effects evaluated.</a:t>
            </a:r>
          </a:p>
        </p:txBody>
      </p:sp>
    </p:spTree>
    <p:extLst>
      <p:ext uri="{BB962C8B-B14F-4D97-AF65-F5344CB8AC3E}">
        <p14:creationId xmlns:p14="http://schemas.microsoft.com/office/powerpoint/2010/main" val="58539840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368300" y="1044575"/>
            <a:ext cx="8418513" cy="677545"/>
          </a:xfrm>
        </p:spPr>
        <p:txBody>
          <a:bodyPr>
            <a:normAutofit/>
          </a:bodyPr>
          <a:lstStyle/>
          <a:p>
            <a:r>
              <a:rPr lang="en-GB" dirty="0" smtClean="0"/>
              <a:t>Q1c</a:t>
            </a:r>
            <a:r>
              <a:rPr lang="en-GB" dirty="0"/>
              <a:t>) Candidate </a:t>
            </a:r>
            <a:r>
              <a:rPr lang="en-GB" dirty="0" smtClean="0"/>
              <a:t>1</a:t>
            </a:r>
            <a:r>
              <a:rPr lang="en-GB" dirty="0" smtClean="0"/>
              <a:t>:</a:t>
            </a:r>
            <a:endParaRPr lang="en-GB" dirty="0"/>
          </a:p>
        </p:txBody>
      </p:sp>
      <p:sp>
        <p:nvSpPr>
          <p:cNvPr id="3" name="TextBox 2"/>
          <p:cNvSpPr txBox="1"/>
          <p:nvPr/>
        </p:nvSpPr>
        <p:spPr>
          <a:xfrm>
            <a:off x="442451" y="1591036"/>
            <a:ext cx="8268930" cy="5201424"/>
          </a:xfrm>
          <a:prstGeom prst="rect">
            <a:avLst/>
          </a:prstGeom>
          <a:noFill/>
        </p:spPr>
        <p:txBody>
          <a:bodyPr wrap="square" rtlCol="0">
            <a:spAutoFit/>
          </a:bodyPr>
          <a:lstStyle/>
          <a:p>
            <a:r>
              <a:rPr lang="en-GB" sz="2200" i="1" dirty="0">
                <a:latin typeface="Gotham Rounded Book"/>
              </a:rPr>
              <a:t>A range of grammatical features as well as different lexical choices helped to keep the attention of the reader and engage them throughout as well as informing them. </a:t>
            </a:r>
          </a:p>
          <a:p>
            <a:r>
              <a:rPr lang="en-GB" sz="2400" dirty="0">
                <a:solidFill>
                  <a:srgbClr val="DF3C06"/>
                </a:solidFill>
                <a:latin typeface="Arial" panose="020B0604020202020204" pitchFamily="34" charset="0"/>
                <a:cs typeface="Arial" panose="020B0604020202020204" pitchFamily="34" charset="0"/>
              </a:rPr>
              <a:t>This introduction is vague and gains no marks.</a:t>
            </a:r>
          </a:p>
          <a:p>
            <a:endParaRPr lang="en-GB" sz="1000" dirty="0">
              <a:solidFill>
                <a:srgbClr val="DF3C06"/>
              </a:solidFill>
              <a:latin typeface="Arial" panose="020B0604020202020204" pitchFamily="34" charset="0"/>
              <a:cs typeface="Arial" panose="020B0604020202020204" pitchFamily="34" charset="0"/>
            </a:endParaRPr>
          </a:p>
          <a:p>
            <a:r>
              <a:rPr lang="en-GB" sz="2400" dirty="0">
                <a:solidFill>
                  <a:srgbClr val="DF3C06"/>
                </a:solidFill>
                <a:latin typeface="Arial" panose="020B0604020202020204" pitchFamily="34" charset="0"/>
                <a:cs typeface="Arial" panose="020B0604020202020204" pitchFamily="34" charset="0"/>
              </a:rPr>
              <a:t>The second paragraphs details the use of rhetorical questions with quotations and evaluation. </a:t>
            </a:r>
          </a:p>
          <a:p>
            <a:r>
              <a:rPr lang="en-GB" sz="2400" dirty="0">
                <a:solidFill>
                  <a:srgbClr val="DF3C06"/>
                </a:solidFill>
                <a:latin typeface="Arial" panose="020B0604020202020204" pitchFamily="34" charset="0"/>
                <a:cs typeface="Arial" panose="020B0604020202020204" pitchFamily="34" charset="0"/>
              </a:rPr>
              <a:t>Subsequent points accurately identify direct address, emotive language, syndetic listing, adjectives and first person pronouns . Each is explored with some links but the analysis is limited.</a:t>
            </a:r>
          </a:p>
          <a:p>
            <a:endParaRPr lang="en-GB" sz="1050" dirty="0">
              <a:latin typeface="Arial" panose="020B0604020202020204" pitchFamily="34" charset="0"/>
              <a:cs typeface="Arial" panose="020B0604020202020204" pitchFamily="34" charset="0"/>
            </a:endParaRPr>
          </a:p>
          <a:p>
            <a:r>
              <a:rPr lang="en-GB" sz="2200" b="1" dirty="0">
                <a:latin typeface="Gotham Rounded Book"/>
              </a:rPr>
              <a:t>N.B. </a:t>
            </a:r>
            <a:r>
              <a:rPr lang="en-GB" sz="2200" dirty="0">
                <a:latin typeface="Gotham Rounded Book"/>
              </a:rPr>
              <a:t>This candidate incorrectly uses ‘</a:t>
            </a:r>
            <a:r>
              <a:rPr lang="en-GB" sz="2200" dirty="0" err="1">
                <a:latin typeface="Gotham Rounded Book"/>
              </a:rPr>
              <a:t>exclamative</a:t>
            </a:r>
            <a:r>
              <a:rPr lang="en-GB" sz="2200" dirty="0">
                <a:latin typeface="Gotham Rounded Book"/>
              </a:rPr>
              <a:t>’ in place of exclamatory sentence. </a:t>
            </a:r>
            <a:r>
              <a:rPr lang="en-GB" sz="2200" dirty="0" err="1">
                <a:latin typeface="Gotham Rounded Book"/>
              </a:rPr>
              <a:t>Exclamatives</a:t>
            </a:r>
            <a:r>
              <a:rPr lang="en-GB" sz="2200" dirty="0">
                <a:latin typeface="Gotham Rounded Book"/>
              </a:rPr>
              <a:t> begin with ‘What’ or ‘How’. This is a common error.</a:t>
            </a:r>
          </a:p>
        </p:txBody>
      </p:sp>
      <p:sp>
        <p:nvSpPr>
          <p:cNvPr id="4" name="Rectangle 3"/>
          <p:cNvSpPr/>
          <p:nvPr/>
        </p:nvSpPr>
        <p:spPr>
          <a:xfrm>
            <a:off x="3734758" y="1044575"/>
            <a:ext cx="1483098" cy="584775"/>
          </a:xfrm>
          <a:prstGeom prst="rect">
            <a:avLst/>
          </a:prstGeom>
        </p:spPr>
        <p:txBody>
          <a:bodyPr wrap="none">
            <a:spAutoFit/>
          </a:bodyPr>
          <a:lstStyle/>
          <a:p>
            <a:pPr lvl="0"/>
            <a:r>
              <a:rPr lang="en-GB" sz="3200" dirty="0">
                <a:solidFill>
                  <a:srgbClr val="E75306"/>
                </a:solidFill>
                <a:latin typeface="Arial" panose="020B0604020202020204" pitchFamily="34" charset="0"/>
                <a:cs typeface="Arial" panose="020B0604020202020204" pitchFamily="34" charset="0"/>
              </a:rPr>
              <a:t>Band 3</a:t>
            </a:r>
            <a:endParaRPr lang="en-GB" sz="3200" dirty="0">
              <a:solidFill>
                <a:srgbClr val="E75306"/>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6327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10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1000"/>
                                        <p:tgtEl>
                                          <p:spTgt spid="3">
                                            <p:txEl>
                                              <p:pRg st="4" end="4"/>
                                            </p:txEl>
                                          </p:spTgt>
                                        </p:tgtEl>
                                      </p:cBhvr>
                                    </p:animEffect>
                                  </p:childTnLst>
                                </p:cTn>
                              </p:par>
                            </p:childTnLst>
                          </p:cTn>
                        </p:par>
                        <p:par>
                          <p:cTn id="18" fill="hold">
                            <p:stCondLst>
                              <p:cond delay="1000"/>
                            </p:stCondLst>
                            <p:childTnLst>
                              <p:par>
                                <p:cTn id="19" presetID="10" presetClass="entr" presetSubtype="0" fill="hold" nodeType="after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fade">
                                      <p:cBhvr>
                                        <p:cTn id="21" dur="1000"/>
                                        <p:tgtEl>
                                          <p:spTgt spid="3">
                                            <p:txEl>
                                              <p:pRg st="6" end="6"/>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2">
                                            <p:txEl>
                                              <p:pRg st="0" end="0"/>
                                            </p:txEl>
                                          </p:spTgt>
                                        </p:tgtEl>
                                        <p:attrNameLst>
                                          <p:attrName>style.visibility</p:attrName>
                                        </p:attrNameLst>
                                      </p:cBhvr>
                                      <p:to>
                                        <p:strVal val="visible"/>
                                      </p:to>
                                    </p:set>
                                    <p:animEffect transition="in" filter="fade">
                                      <p:cBhvr>
                                        <p:cTn id="26" dur="500"/>
                                        <p:tgtEl>
                                          <p:spTgt spid="2">
                                            <p:txEl>
                                              <p:pRg st="0" end="0"/>
                                            </p:txEl>
                                          </p:spTgt>
                                        </p:tgtEl>
                                      </p:cBhvr>
                                    </p:animEffect>
                                  </p:childTnLst>
                                </p:cTn>
                              </p:par>
                            </p:childTnLst>
                          </p:cTn>
                        </p:par>
                        <p:par>
                          <p:cTn id="27" fill="hold">
                            <p:stCondLst>
                              <p:cond delay="500"/>
                            </p:stCondLst>
                            <p:childTnLst>
                              <p:par>
                                <p:cTn id="28" presetID="10" presetClass="entr" presetSubtype="0" fill="hold" grpId="0" nodeType="afterEffect">
                                  <p:stCondLst>
                                    <p:cond delay="0"/>
                                  </p:stCondLst>
                                  <p:childTnLst>
                                    <p:set>
                                      <p:cBhvr>
                                        <p:cTn id="29" dur="1" fill="hold">
                                          <p:stCondLst>
                                            <p:cond delay="0"/>
                                          </p:stCondLst>
                                        </p:cTn>
                                        <p:tgtEl>
                                          <p:spTgt spid="4"/>
                                        </p:tgtEl>
                                        <p:attrNameLst>
                                          <p:attrName>style.visibility</p:attrName>
                                        </p:attrNameLst>
                                      </p:cBhvr>
                                      <p:to>
                                        <p:strVal val="visible"/>
                                      </p:to>
                                    </p:set>
                                    <p:animEffect transition="in" filter="fade">
                                      <p:cBhvr>
                                        <p:cTn id="3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368300" y="1044576"/>
            <a:ext cx="8418513" cy="694284"/>
          </a:xfrm>
        </p:spPr>
        <p:txBody>
          <a:bodyPr/>
          <a:lstStyle/>
          <a:p>
            <a:r>
              <a:rPr lang="en-GB" dirty="0" smtClean="0"/>
              <a:t>Q1c) Candidate 2</a:t>
            </a:r>
            <a:r>
              <a:rPr lang="en-GB" dirty="0" smtClean="0"/>
              <a:t>:</a:t>
            </a:r>
            <a:endParaRPr lang="en-GB" dirty="0"/>
          </a:p>
        </p:txBody>
      </p:sp>
      <p:sp>
        <p:nvSpPr>
          <p:cNvPr id="3" name="TextBox 2"/>
          <p:cNvSpPr txBox="1"/>
          <p:nvPr/>
        </p:nvSpPr>
        <p:spPr>
          <a:xfrm>
            <a:off x="477429" y="1719638"/>
            <a:ext cx="8142236" cy="4770537"/>
          </a:xfrm>
          <a:prstGeom prst="rect">
            <a:avLst/>
          </a:prstGeom>
          <a:noFill/>
        </p:spPr>
        <p:txBody>
          <a:bodyPr wrap="square" rtlCol="0">
            <a:spAutoFit/>
          </a:bodyPr>
          <a:lstStyle/>
          <a:p>
            <a:r>
              <a:rPr lang="en-GB" sz="2200" i="1" dirty="0">
                <a:latin typeface="Gotham Rounded Book"/>
              </a:rPr>
              <a:t>…the personification of the concrete nouns such as ‘the card poll hummed’ and the ’skin of the floorboards’ is effective in creating the sense of secrecy in the dystopian genre….. This is reinforced through the horrifying declarative embedded in the parenthesis </a:t>
            </a:r>
            <a:r>
              <a:rPr lang="en-GB" sz="2200" i="1" dirty="0" smtClean="0">
                <a:latin typeface="Gotham Rounded Book"/>
              </a:rPr>
              <a:t>‘(… vaporise </a:t>
            </a:r>
            <a:r>
              <a:rPr lang="en-GB" sz="2200" i="1" dirty="0">
                <a:latin typeface="Gotham Rounded Book"/>
              </a:rPr>
              <a:t>any emotions, any experience that has buried itself in your hippocampus)’ in which the harsh verb ‘vaporise’ and past tense verb ‘buried’ allude not only to uncomfortable imagery of rats and mice , but also…</a:t>
            </a:r>
          </a:p>
          <a:p>
            <a:endParaRPr lang="en-GB" sz="1000" dirty="0">
              <a:solidFill>
                <a:srgbClr val="DF3C06"/>
              </a:solidFill>
            </a:endParaRPr>
          </a:p>
          <a:p>
            <a:r>
              <a:rPr lang="en-GB" sz="2400" dirty="0">
                <a:solidFill>
                  <a:srgbClr val="DF3C06"/>
                </a:solidFill>
                <a:latin typeface="Arial" panose="020B0604020202020204" pitchFamily="34" charset="0"/>
                <a:cs typeface="Arial" panose="020B0604020202020204" pitchFamily="34" charset="0"/>
              </a:rPr>
              <a:t>This commentary is confident and perceptive. It uses knowledge about language effortlessly to explore the creation of meaning and evaluate effects. Points are linked in a fluent and productive discussion.  </a:t>
            </a:r>
          </a:p>
        </p:txBody>
      </p:sp>
      <p:sp>
        <p:nvSpPr>
          <p:cNvPr id="4" name="Rectangle 3"/>
          <p:cNvSpPr/>
          <p:nvPr/>
        </p:nvSpPr>
        <p:spPr>
          <a:xfrm>
            <a:off x="3806998" y="1044576"/>
            <a:ext cx="1483098" cy="584775"/>
          </a:xfrm>
          <a:prstGeom prst="rect">
            <a:avLst/>
          </a:prstGeom>
        </p:spPr>
        <p:txBody>
          <a:bodyPr wrap="none">
            <a:spAutoFit/>
          </a:bodyPr>
          <a:lstStyle/>
          <a:p>
            <a:pPr lvl="0"/>
            <a:r>
              <a:rPr lang="en-GB" sz="3200" dirty="0">
                <a:solidFill>
                  <a:srgbClr val="E75306"/>
                </a:solidFill>
                <a:latin typeface="Arial" panose="020B0604020202020204" pitchFamily="34" charset="0"/>
                <a:cs typeface="Arial" panose="020B0604020202020204" pitchFamily="34" charset="0"/>
              </a:rPr>
              <a:t>Band 5</a:t>
            </a:r>
            <a:endParaRPr lang="en-GB" sz="3200" dirty="0">
              <a:solidFill>
                <a:srgbClr val="E75306"/>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39120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p:txBody>
          <a:bodyPr/>
          <a:lstStyle/>
          <a:p>
            <a:r>
              <a:rPr lang="en-GB" dirty="0" smtClean="0"/>
              <a:t>Preparing candidates</a:t>
            </a:r>
            <a:endParaRPr lang="en-GB" dirty="0"/>
          </a:p>
        </p:txBody>
      </p:sp>
      <p:sp>
        <p:nvSpPr>
          <p:cNvPr id="3" name="TextBox 2"/>
          <p:cNvSpPr txBox="1"/>
          <p:nvPr/>
        </p:nvSpPr>
        <p:spPr>
          <a:xfrm>
            <a:off x="254188" y="1684196"/>
            <a:ext cx="8614509" cy="4955203"/>
          </a:xfrm>
          <a:prstGeom prst="rect">
            <a:avLst/>
          </a:prstGeom>
          <a:noFill/>
        </p:spPr>
        <p:txBody>
          <a:bodyPr wrap="square" rtlCol="0">
            <a:spAutoFit/>
          </a:bodyPr>
          <a:lstStyle/>
          <a:p>
            <a:pPr marL="285750" indent="-285750">
              <a:buFont typeface="Arial" panose="020B0604020202020204" pitchFamily="34" charset="0"/>
              <a:buChar char="•"/>
            </a:pPr>
            <a:r>
              <a:rPr lang="en-GB" sz="2200" dirty="0">
                <a:latin typeface="Gotham Rounded Book"/>
              </a:rPr>
              <a:t>Practise responding to specific tasks identifying key requirements. Candidates can write these tasks themselves, based on almost any material studied in </a:t>
            </a:r>
            <a:r>
              <a:rPr lang="en-GB" sz="2200" dirty="0" smtClean="0">
                <a:latin typeface="Gotham Rounded Book"/>
              </a:rPr>
              <a:t>class </a:t>
            </a:r>
            <a:r>
              <a:rPr lang="en-GB" sz="2200" dirty="0">
                <a:latin typeface="Gotham Rounded Book"/>
              </a:rPr>
              <a:t>and peer-assess responses. </a:t>
            </a:r>
          </a:p>
          <a:p>
            <a:pPr marL="285750" indent="-285750">
              <a:buFont typeface="Arial" panose="020B0604020202020204" pitchFamily="34" charset="0"/>
              <a:buChar char="•"/>
            </a:pPr>
            <a:endParaRPr lang="en-GB" sz="1000" dirty="0">
              <a:latin typeface="Gotham Rounded Book"/>
            </a:endParaRPr>
          </a:p>
          <a:p>
            <a:pPr marL="285750" indent="-285750">
              <a:buFont typeface="Arial" panose="020B0604020202020204" pitchFamily="34" charset="0"/>
              <a:buChar char="•"/>
            </a:pPr>
            <a:r>
              <a:rPr lang="en-GB" sz="2200" dirty="0">
                <a:latin typeface="Gotham Rounded Book"/>
              </a:rPr>
              <a:t>Candidates should understand terms such as ‘dystopia’, ‘article’ etc. and have experience of these as readers, but should not have preconceptions of what a genre might involve.</a:t>
            </a:r>
          </a:p>
          <a:p>
            <a:pPr marL="285750" indent="-285750">
              <a:buFont typeface="Arial" panose="020B0604020202020204" pitchFamily="34" charset="0"/>
              <a:buChar char="•"/>
            </a:pPr>
            <a:endParaRPr lang="en-GB" sz="1000" dirty="0">
              <a:latin typeface="Gotham Rounded Book"/>
            </a:endParaRPr>
          </a:p>
          <a:p>
            <a:pPr marL="285750" indent="-285750">
              <a:buFont typeface="Arial" panose="020B0604020202020204" pitchFamily="34" charset="0"/>
              <a:buChar char="•"/>
            </a:pPr>
            <a:r>
              <a:rPr lang="en-GB" sz="2200" dirty="0">
                <a:latin typeface="Gotham Rounded Book"/>
              </a:rPr>
              <a:t>Keeping to what they know is a good policy. When written in the voice of a teenager, the story extracts were often more convincing.</a:t>
            </a:r>
          </a:p>
          <a:p>
            <a:pPr marL="285750" indent="-285750">
              <a:buFont typeface="Arial" panose="020B0604020202020204" pitchFamily="34" charset="0"/>
              <a:buChar char="•"/>
            </a:pPr>
            <a:endParaRPr lang="en-GB" sz="1000" dirty="0">
              <a:latin typeface="Gotham Rounded Book"/>
            </a:endParaRPr>
          </a:p>
          <a:p>
            <a:pPr marL="285750" indent="-285750">
              <a:buFont typeface="Arial" panose="020B0604020202020204" pitchFamily="34" charset="0"/>
              <a:buChar char="•"/>
            </a:pPr>
            <a:r>
              <a:rPr lang="en-GB" sz="2200" dirty="0">
                <a:latin typeface="Gotham Rounded Book"/>
              </a:rPr>
              <a:t>Allowing a few minutes to check for errors, especially in tense usage and punctuation, is always worthwhile</a:t>
            </a:r>
            <a:r>
              <a:rPr lang="en-GB" sz="2200" dirty="0" smtClean="0">
                <a:latin typeface="Gotham Rounded Book"/>
              </a:rPr>
              <a:t>.</a:t>
            </a:r>
            <a:endParaRPr lang="en-GB" sz="2200" dirty="0">
              <a:latin typeface="Gotham Rounded Book"/>
            </a:endParaRPr>
          </a:p>
        </p:txBody>
      </p:sp>
    </p:spTree>
    <p:extLst>
      <p:ext uri="{BB962C8B-B14F-4D97-AF65-F5344CB8AC3E}">
        <p14:creationId xmlns:p14="http://schemas.microsoft.com/office/powerpoint/2010/main" val="270668749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p:txBody>
          <a:bodyPr/>
          <a:lstStyle/>
          <a:p>
            <a:r>
              <a:rPr lang="en-GB" dirty="0" smtClean="0"/>
              <a:t>Preparing candidates</a:t>
            </a:r>
            <a:endParaRPr lang="en-GB" dirty="0"/>
          </a:p>
        </p:txBody>
      </p:sp>
      <p:sp>
        <p:nvSpPr>
          <p:cNvPr id="3" name="TextBox 2"/>
          <p:cNvSpPr txBox="1"/>
          <p:nvPr/>
        </p:nvSpPr>
        <p:spPr>
          <a:xfrm>
            <a:off x="442448" y="1793798"/>
            <a:ext cx="8052295" cy="4493538"/>
          </a:xfrm>
          <a:prstGeom prst="rect">
            <a:avLst/>
          </a:prstGeom>
          <a:noFill/>
        </p:spPr>
        <p:txBody>
          <a:bodyPr wrap="square" rtlCol="0">
            <a:spAutoFit/>
          </a:bodyPr>
          <a:lstStyle/>
          <a:p>
            <a:pPr marL="342900" lvl="0" indent="-342900">
              <a:buFont typeface="Arial" panose="020B0604020202020204" pitchFamily="34" charset="0"/>
              <a:buChar char="•"/>
            </a:pPr>
            <a:r>
              <a:rPr lang="en-GB" sz="2200" dirty="0" smtClean="0">
                <a:latin typeface="Gotham Rounded Book"/>
              </a:rPr>
              <a:t>For Q1c) </a:t>
            </a:r>
            <a:r>
              <a:rPr lang="en-GB" sz="2200" dirty="0">
                <a:latin typeface="Gotham Rounded Book"/>
              </a:rPr>
              <a:t>and </a:t>
            </a:r>
            <a:r>
              <a:rPr lang="en-GB" sz="2200" dirty="0" smtClean="0">
                <a:latin typeface="Gotham Rounded Book"/>
              </a:rPr>
              <a:t>2c</a:t>
            </a:r>
            <a:r>
              <a:rPr lang="en-GB" sz="2200" dirty="0">
                <a:latin typeface="Gotham Rounded Book"/>
              </a:rPr>
              <a:t>), the commentary, candidates should use their knowledge about language acquired in all aspects of the syllabus. </a:t>
            </a:r>
          </a:p>
          <a:p>
            <a:pPr marL="285750" lvl="0" indent="-285750">
              <a:buFont typeface="Arial" panose="020B0604020202020204" pitchFamily="34" charset="0"/>
              <a:buChar char="•"/>
            </a:pPr>
            <a:endParaRPr lang="en-GB" sz="2200" dirty="0">
              <a:latin typeface="Gotham Rounded Book"/>
            </a:endParaRPr>
          </a:p>
          <a:p>
            <a:pPr marL="285750" lvl="0" indent="-285750">
              <a:buFont typeface="Arial" panose="020B0604020202020204" pitchFamily="34" charset="0"/>
              <a:buChar char="•"/>
            </a:pPr>
            <a:r>
              <a:rPr lang="en-GB" sz="2200" dirty="0">
                <a:latin typeface="Gotham Rounded Book"/>
              </a:rPr>
              <a:t>They are commenting on their own linguistic choices so the first person is appropriate.</a:t>
            </a:r>
          </a:p>
          <a:p>
            <a:pPr lvl="0"/>
            <a:endParaRPr lang="en-GB" sz="2200" dirty="0">
              <a:latin typeface="Gotham Rounded Book"/>
            </a:endParaRPr>
          </a:p>
          <a:p>
            <a:pPr marL="285750" lvl="0" indent="-285750">
              <a:buFont typeface="Arial" panose="020B0604020202020204" pitchFamily="34" charset="0"/>
              <a:buChar char="•"/>
            </a:pPr>
            <a:r>
              <a:rPr lang="en-GB" sz="2200" dirty="0">
                <a:latin typeface="Gotham Rounded Book"/>
              </a:rPr>
              <a:t>The commentary does not need more than a sentence or two of introductory overview. Unless specified, speculation about audience is often redundant.</a:t>
            </a:r>
          </a:p>
          <a:p>
            <a:pPr marL="285750" lvl="0" indent="-285750">
              <a:buFont typeface="Arial" panose="020B0604020202020204" pitchFamily="34" charset="0"/>
              <a:buChar char="•"/>
            </a:pPr>
            <a:endParaRPr lang="en-GB" sz="2200" dirty="0">
              <a:latin typeface="Gotham Rounded Book"/>
            </a:endParaRPr>
          </a:p>
          <a:p>
            <a:pPr marL="285750" lvl="0" indent="-285750">
              <a:buFont typeface="Arial" panose="020B0604020202020204" pitchFamily="34" charset="0"/>
              <a:buChar char="•"/>
            </a:pPr>
            <a:r>
              <a:rPr lang="en-GB" sz="2200" dirty="0" smtClean="0">
                <a:latin typeface="Gotham Rounded Book"/>
              </a:rPr>
              <a:t>Evaluation </a:t>
            </a:r>
            <a:r>
              <a:rPr lang="en-GB" sz="2200" dirty="0">
                <a:latin typeface="Gotham Rounded Book"/>
              </a:rPr>
              <a:t>is best embedded in the discussion of the effect of language choices.</a:t>
            </a:r>
          </a:p>
        </p:txBody>
      </p:sp>
    </p:spTree>
    <p:extLst>
      <p:ext uri="{BB962C8B-B14F-4D97-AF65-F5344CB8AC3E}">
        <p14:creationId xmlns:p14="http://schemas.microsoft.com/office/powerpoint/2010/main" val="314640307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duqas_Powerpoint_Templates_for PPT-1.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TextBox 6"/>
          <p:cNvSpPr txBox="1"/>
          <p:nvPr/>
        </p:nvSpPr>
        <p:spPr>
          <a:xfrm>
            <a:off x="278740" y="414795"/>
            <a:ext cx="4769510" cy="634020"/>
          </a:xfrm>
          <a:prstGeom prst="rect">
            <a:avLst/>
          </a:prstGeom>
          <a:noFill/>
        </p:spPr>
        <p:txBody>
          <a:bodyPr wrap="square" rtlCol="0">
            <a:spAutoFit/>
          </a:bodyPr>
          <a:lstStyle/>
          <a:p>
            <a:pPr>
              <a:lnSpc>
                <a:spcPct val="80000"/>
              </a:lnSpc>
            </a:pPr>
            <a:r>
              <a:rPr lang="en-US" sz="4400" kern="1100" spc="-30" dirty="0" smtClean="0">
                <a:solidFill>
                  <a:schemeClr val="bg1"/>
                </a:solidFill>
                <a:latin typeface="Gotham Rounded Book"/>
                <a:cs typeface="Gotham Rounded Book"/>
              </a:rPr>
              <a:t>Any Questions?</a:t>
            </a:r>
          </a:p>
        </p:txBody>
      </p:sp>
      <p:sp>
        <p:nvSpPr>
          <p:cNvPr id="6" name="TextBox 5"/>
          <p:cNvSpPr txBox="1"/>
          <p:nvPr/>
        </p:nvSpPr>
        <p:spPr>
          <a:xfrm>
            <a:off x="278739" y="1392978"/>
            <a:ext cx="8247743" cy="2985433"/>
          </a:xfrm>
          <a:prstGeom prst="rect">
            <a:avLst/>
          </a:prstGeom>
          <a:noFill/>
        </p:spPr>
        <p:txBody>
          <a:bodyPr wrap="square" rtlCol="0">
            <a:spAutoFit/>
          </a:bodyPr>
          <a:lstStyle/>
          <a:p>
            <a:r>
              <a:rPr lang="en-GB" sz="2000" dirty="0">
                <a:solidFill>
                  <a:schemeClr val="bg1"/>
                </a:solidFill>
                <a:latin typeface="Gotham Rounded Book" pitchFamily="50" charset="0"/>
              </a:rPr>
              <a:t>Contact our specialist Subject Officers and administrative </a:t>
            </a:r>
            <a:r>
              <a:rPr lang="en-GB" sz="2000" dirty="0" smtClean="0">
                <a:solidFill>
                  <a:schemeClr val="bg1"/>
                </a:solidFill>
                <a:latin typeface="Gotham Rounded Book" pitchFamily="50" charset="0"/>
              </a:rPr>
              <a:t>team </a:t>
            </a:r>
            <a:r>
              <a:rPr lang="en-GB" sz="2000" dirty="0">
                <a:solidFill>
                  <a:schemeClr val="bg1"/>
                </a:solidFill>
                <a:latin typeface="Gotham Rounded Book" pitchFamily="50" charset="0"/>
              </a:rPr>
              <a:t>for your subject with any queries.  </a:t>
            </a:r>
          </a:p>
          <a:p>
            <a:endParaRPr lang="en-GB" sz="2400" dirty="0">
              <a:latin typeface="Bliss-Light"/>
            </a:endParaRPr>
          </a:p>
          <a:p>
            <a:r>
              <a:rPr lang="en-US" sz="2000" kern="1100" spc="-50" dirty="0" smtClean="0">
                <a:solidFill>
                  <a:schemeClr val="bg1"/>
                </a:solidFill>
                <a:latin typeface="Gotham Rounded Book"/>
                <a:cs typeface="Gotham Rounded Book"/>
              </a:rPr>
              <a:t>gceenglish@eduqas.co.uk</a:t>
            </a:r>
            <a:endParaRPr lang="en-US" sz="2000" kern="1100" spc="-50" dirty="0" smtClean="0">
              <a:latin typeface="Gotham Rounded Book"/>
              <a:cs typeface="Gotham Rounded Book"/>
            </a:endParaRPr>
          </a:p>
          <a:p>
            <a:endParaRPr lang="en-US" sz="2000" kern="1100" spc="-50" dirty="0" smtClean="0">
              <a:solidFill>
                <a:srgbClr val="F7B385"/>
              </a:solidFill>
              <a:latin typeface="Gotham Rounded Book"/>
              <a:cs typeface="Gotham Rounded Book"/>
            </a:endParaRPr>
          </a:p>
          <a:p>
            <a:r>
              <a:rPr lang="en-US" sz="2000" kern="1100" spc="-50" dirty="0" smtClean="0">
                <a:latin typeface="Gotham Rounded Book"/>
                <a:cs typeface="Gotham Rounded Book"/>
              </a:rPr>
              <a:t>eduqas.co.uk</a:t>
            </a:r>
          </a:p>
          <a:p>
            <a:endParaRPr lang="en-US" sz="2000" kern="1100" spc="-50" dirty="0" smtClean="0">
              <a:solidFill>
                <a:srgbClr val="F7B385"/>
              </a:solidFill>
              <a:latin typeface="Gotham Rounded Book"/>
              <a:cs typeface="Gotham Rounded Book"/>
            </a:endParaRPr>
          </a:p>
          <a:p>
            <a:endParaRPr lang="en-GB" sz="4400" dirty="0"/>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271" y="6120618"/>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223025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368300" y="1044576"/>
            <a:ext cx="8418513" cy="588282"/>
          </a:xfrm>
        </p:spPr>
        <p:txBody>
          <a:bodyPr/>
          <a:lstStyle/>
          <a:p>
            <a:r>
              <a:rPr lang="en-GB" dirty="0" smtClean="0"/>
              <a:t>Assessment Objectives</a:t>
            </a:r>
            <a:endParaRPr lang="en-GB" dirty="0"/>
          </a:p>
        </p:txBody>
      </p:sp>
      <p:sp>
        <p:nvSpPr>
          <p:cNvPr id="3" name="TextBox 2"/>
          <p:cNvSpPr txBox="1"/>
          <p:nvPr/>
        </p:nvSpPr>
        <p:spPr>
          <a:xfrm>
            <a:off x="442452" y="1741014"/>
            <a:ext cx="8344361" cy="4647426"/>
          </a:xfrm>
          <a:prstGeom prst="rect">
            <a:avLst/>
          </a:prstGeom>
          <a:noFill/>
        </p:spPr>
        <p:txBody>
          <a:bodyPr wrap="square" rtlCol="0">
            <a:spAutoFit/>
          </a:bodyPr>
          <a:lstStyle/>
          <a:p>
            <a:r>
              <a:rPr lang="en-GB" sz="2000" dirty="0">
                <a:latin typeface="Gotham Rounded Book"/>
              </a:rPr>
              <a:t>Parts (a) and (b) of each question are marked out of 30 each. </a:t>
            </a:r>
          </a:p>
          <a:p>
            <a:r>
              <a:rPr lang="en-GB" sz="2000" dirty="0">
                <a:latin typeface="Gotham Rounded Book"/>
              </a:rPr>
              <a:t>There is one single </a:t>
            </a:r>
            <a:r>
              <a:rPr lang="en-GB" sz="2000" dirty="0" smtClean="0">
                <a:latin typeface="Gotham Rounded Book"/>
              </a:rPr>
              <a:t>AO.</a:t>
            </a:r>
          </a:p>
          <a:p>
            <a:endParaRPr lang="en-GB" sz="2000" dirty="0">
              <a:latin typeface="Gotham Rounded Book"/>
            </a:endParaRPr>
          </a:p>
          <a:p>
            <a:r>
              <a:rPr lang="en-GB" sz="2400" dirty="0">
                <a:solidFill>
                  <a:srgbClr val="E75306"/>
                </a:solidFill>
                <a:latin typeface="Gotham Rounded Book"/>
              </a:rPr>
              <a:t>AO5</a:t>
            </a:r>
          </a:p>
          <a:p>
            <a:r>
              <a:rPr lang="en-GB" sz="2400" dirty="0">
                <a:solidFill>
                  <a:srgbClr val="E75306"/>
                </a:solidFill>
                <a:latin typeface="Gotham Rounded Book"/>
              </a:rPr>
              <a:t>Demonstrate expertise and creativity in the use of English to </a:t>
            </a:r>
            <a:r>
              <a:rPr lang="en-GB" sz="2400" dirty="0" smtClean="0">
                <a:solidFill>
                  <a:srgbClr val="E75306"/>
                </a:solidFill>
                <a:latin typeface="Gotham Rounded Book"/>
              </a:rPr>
              <a:t>communicate </a:t>
            </a:r>
            <a:r>
              <a:rPr lang="en-GB" sz="2400" dirty="0">
                <a:solidFill>
                  <a:srgbClr val="E75306"/>
                </a:solidFill>
                <a:latin typeface="Gotham Rounded Book"/>
              </a:rPr>
              <a:t>in different ways.</a:t>
            </a:r>
          </a:p>
          <a:p>
            <a:endParaRPr lang="en-GB" sz="2200" dirty="0">
              <a:latin typeface="Arial" panose="020B0604020202020204" pitchFamily="34" charset="0"/>
              <a:cs typeface="Arial" panose="020B0604020202020204" pitchFamily="34" charset="0"/>
            </a:endParaRPr>
          </a:p>
          <a:p>
            <a:r>
              <a:rPr lang="en-GB" sz="2000" b="1" dirty="0">
                <a:solidFill>
                  <a:srgbClr val="E75306"/>
                </a:solidFill>
                <a:latin typeface="Gotham Rounded Book"/>
              </a:rPr>
              <a:t>Expertise</a:t>
            </a:r>
            <a:r>
              <a:rPr lang="en-GB" sz="2000" dirty="0">
                <a:latin typeface="Gotham Rounded Book"/>
              </a:rPr>
              <a:t>, in this context, means the ability to understand the task and to link form and content aptly with the genre and purpose. </a:t>
            </a:r>
            <a:r>
              <a:rPr lang="en-GB" sz="2000" dirty="0" smtClean="0">
                <a:latin typeface="Gotham Rounded Book"/>
              </a:rPr>
              <a:t>It </a:t>
            </a:r>
            <a:r>
              <a:rPr lang="en-GB" sz="2000" dirty="0">
                <a:latin typeface="Gotham Rounded Book"/>
              </a:rPr>
              <a:t>means the control of language to communicate and engage with the audience.</a:t>
            </a:r>
          </a:p>
          <a:p>
            <a:endParaRPr lang="en-GB" sz="2200" dirty="0">
              <a:latin typeface="Arial" panose="020B0604020202020204" pitchFamily="34" charset="0"/>
              <a:cs typeface="Arial" panose="020B0604020202020204" pitchFamily="34" charset="0"/>
            </a:endParaRPr>
          </a:p>
          <a:p>
            <a:r>
              <a:rPr lang="en-GB" sz="2000" b="1" dirty="0">
                <a:solidFill>
                  <a:srgbClr val="E75306"/>
                </a:solidFill>
                <a:latin typeface="Gotham Rounded Book"/>
              </a:rPr>
              <a:t>Creativity</a:t>
            </a:r>
            <a:r>
              <a:rPr lang="en-GB" sz="2000" dirty="0">
                <a:latin typeface="Gotham Rounded Book"/>
              </a:rPr>
              <a:t> means originality and effective linguistic and stylistic choices</a:t>
            </a:r>
            <a:r>
              <a:rPr lang="en-GB" sz="2000" dirty="0" smtClean="0">
                <a:latin typeface="Gotham Rounded Book"/>
              </a:rPr>
              <a:t>.</a:t>
            </a:r>
            <a:endParaRPr lang="en-GB" sz="2000" dirty="0">
              <a:latin typeface="Gotham Rounded Book"/>
            </a:endParaRPr>
          </a:p>
        </p:txBody>
      </p:sp>
    </p:spTree>
    <p:extLst>
      <p:ext uri="{BB962C8B-B14F-4D97-AF65-F5344CB8AC3E}">
        <p14:creationId xmlns:p14="http://schemas.microsoft.com/office/powerpoint/2010/main" val="37828467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368300" y="1044575"/>
            <a:ext cx="8418513" cy="555625"/>
          </a:xfrm>
        </p:spPr>
        <p:txBody>
          <a:bodyPr>
            <a:normAutofit lnSpcReduction="10000"/>
          </a:bodyPr>
          <a:lstStyle/>
          <a:p>
            <a:r>
              <a:rPr lang="en-GB" dirty="0" smtClean="0"/>
              <a:t>Question 1</a:t>
            </a:r>
            <a:endParaRPr lang="en-GB" dirty="0"/>
          </a:p>
        </p:txBody>
      </p:sp>
      <p:sp>
        <p:nvSpPr>
          <p:cNvPr id="3" name="TextBox 2"/>
          <p:cNvSpPr txBox="1"/>
          <p:nvPr/>
        </p:nvSpPr>
        <p:spPr>
          <a:xfrm>
            <a:off x="368300" y="1639528"/>
            <a:ext cx="8333248" cy="4893647"/>
          </a:xfrm>
          <a:prstGeom prst="rect">
            <a:avLst/>
          </a:prstGeom>
          <a:noFill/>
        </p:spPr>
        <p:txBody>
          <a:bodyPr wrap="square" rtlCol="0">
            <a:spAutoFit/>
          </a:bodyPr>
          <a:lstStyle/>
          <a:p>
            <a:r>
              <a:rPr lang="en-GB" sz="2400" dirty="0">
                <a:latin typeface="Gotham Rounded Book"/>
              </a:rPr>
              <a:t>The stimulus materials were from mock weather reports for 2050, which gave an overview of some of the implications for three countries if climate change continues unchecked. </a:t>
            </a:r>
            <a:endParaRPr lang="en-GB" sz="2400" dirty="0" smtClean="0">
              <a:latin typeface="Gotham Rounded Book"/>
            </a:endParaRPr>
          </a:p>
          <a:p>
            <a:endParaRPr lang="en-GB" sz="2400" dirty="0">
              <a:latin typeface="Gotham Rounded Book"/>
            </a:endParaRPr>
          </a:p>
          <a:p>
            <a:r>
              <a:rPr lang="en-GB" sz="2400" dirty="0" smtClean="0">
                <a:latin typeface="Gotham Rounded Book"/>
              </a:rPr>
              <a:t>The </a:t>
            </a:r>
            <a:r>
              <a:rPr lang="en-GB" sz="2400" dirty="0">
                <a:latin typeface="Gotham Rounded Book"/>
              </a:rPr>
              <a:t>reports indicated risks to lifestyle, food security and health, and were followed by a quotation suggesting how alternative action now could mitigate danger. </a:t>
            </a:r>
          </a:p>
          <a:p>
            <a:endParaRPr lang="en-GB" sz="2400" dirty="0">
              <a:latin typeface="Gotham Rounded Book"/>
            </a:endParaRPr>
          </a:p>
          <a:p>
            <a:r>
              <a:rPr lang="en-GB" sz="2400" dirty="0">
                <a:latin typeface="Gotham Rounded Book"/>
              </a:rPr>
              <a:t>The candidates who chose this question seemed alert to the risks of climate change and understood the text readily</a:t>
            </a:r>
            <a:r>
              <a:rPr lang="en-GB" sz="2400" dirty="0" smtClean="0">
                <a:latin typeface="Gotham Rounded Book"/>
              </a:rPr>
              <a:t>.</a:t>
            </a:r>
            <a:endParaRPr lang="en-GB" sz="2400" dirty="0">
              <a:latin typeface="Gotham Rounded Book"/>
            </a:endParaRPr>
          </a:p>
        </p:txBody>
      </p:sp>
    </p:spTree>
    <p:extLst>
      <p:ext uri="{BB962C8B-B14F-4D97-AF65-F5344CB8AC3E}">
        <p14:creationId xmlns:p14="http://schemas.microsoft.com/office/powerpoint/2010/main" val="79795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368300" y="1044575"/>
            <a:ext cx="8418513" cy="1774825"/>
          </a:xfrm>
        </p:spPr>
        <p:txBody>
          <a:bodyPr>
            <a:normAutofit/>
          </a:bodyPr>
          <a:lstStyle/>
          <a:p>
            <a:r>
              <a:rPr lang="en-GB" sz="2400" b="1" dirty="0" smtClean="0">
                <a:latin typeface="Gotham Rounded Book"/>
                <a:cs typeface="+mn-cs"/>
              </a:rPr>
              <a:t>1a</a:t>
            </a:r>
            <a:r>
              <a:rPr lang="en-GB" sz="2400" b="1" dirty="0">
                <a:latin typeface="Gotham Rounded Book"/>
                <a:cs typeface="+mn-cs"/>
              </a:rPr>
              <a:t>) Write an extract from the opening chapter of a dystopian novel set in the year 2050. </a:t>
            </a:r>
            <a:r>
              <a:rPr lang="en-GB" sz="2400" dirty="0">
                <a:latin typeface="Gotham Rounded Book"/>
                <a:cs typeface="+mn-cs"/>
              </a:rPr>
              <a:t>Aim to write approximately 350 words. </a:t>
            </a:r>
            <a:r>
              <a:rPr lang="en-GB" dirty="0"/>
              <a:t>	</a:t>
            </a:r>
          </a:p>
          <a:p>
            <a:endParaRPr lang="en-GB" dirty="0"/>
          </a:p>
        </p:txBody>
      </p:sp>
      <p:sp>
        <p:nvSpPr>
          <p:cNvPr id="3" name="TextBox 2"/>
          <p:cNvSpPr txBox="1"/>
          <p:nvPr/>
        </p:nvSpPr>
        <p:spPr>
          <a:xfrm>
            <a:off x="368301" y="2395428"/>
            <a:ext cx="8655778" cy="4339650"/>
          </a:xfrm>
          <a:prstGeom prst="rect">
            <a:avLst/>
          </a:prstGeom>
          <a:noFill/>
        </p:spPr>
        <p:txBody>
          <a:bodyPr wrap="square" rtlCol="0">
            <a:spAutoFit/>
          </a:bodyPr>
          <a:lstStyle/>
          <a:p>
            <a:r>
              <a:rPr lang="en-GB" sz="2400" dirty="0">
                <a:latin typeface="Gotham Rounded Book"/>
              </a:rPr>
              <a:t>The word count is a guide. It is sensible for candidates to have an idea of how many words fit on an A4 sheet in their writing but they do not need to spend time in the exam counting words (as many did).</a:t>
            </a:r>
          </a:p>
          <a:p>
            <a:endParaRPr lang="en-GB" sz="1200" dirty="0">
              <a:latin typeface="Gotham Rounded Book"/>
            </a:endParaRPr>
          </a:p>
          <a:p>
            <a:pPr marL="342900" indent="-342900">
              <a:buFont typeface="Arial" panose="020B0604020202020204" pitchFamily="34" charset="0"/>
              <a:buChar char="•"/>
            </a:pPr>
            <a:r>
              <a:rPr lang="en-GB" sz="2400" dirty="0">
                <a:latin typeface="Gotham Rounded Book"/>
              </a:rPr>
              <a:t>Almost all candidates responded well to the term ‘</a:t>
            </a:r>
            <a:r>
              <a:rPr lang="en-GB" sz="2400" dirty="0">
                <a:solidFill>
                  <a:srgbClr val="E75306"/>
                </a:solidFill>
                <a:latin typeface="Gotham Rounded Book"/>
              </a:rPr>
              <a:t>dystopian</a:t>
            </a:r>
            <a:r>
              <a:rPr lang="en-GB" sz="2400" dirty="0">
                <a:latin typeface="Gotham Rounded Book"/>
              </a:rPr>
              <a:t>’ and the date </a:t>
            </a:r>
            <a:r>
              <a:rPr lang="en-GB" sz="2400" dirty="0">
                <a:solidFill>
                  <a:srgbClr val="E75306"/>
                </a:solidFill>
                <a:latin typeface="Gotham Rounded Book"/>
              </a:rPr>
              <a:t>2050</a:t>
            </a:r>
            <a:r>
              <a:rPr lang="en-GB" sz="2400" dirty="0">
                <a:latin typeface="Gotham Rounded Book"/>
              </a:rPr>
              <a:t>. </a:t>
            </a:r>
          </a:p>
          <a:p>
            <a:pPr marL="342900" indent="-342900">
              <a:buFont typeface="Arial" panose="020B0604020202020204" pitchFamily="34" charset="0"/>
              <a:buChar char="•"/>
            </a:pPr>
            <a:r>
              <a:rPr lang="en-GB" sz="2400" dirty="0">
                <a:latin typeface="Gotham Rounded Book"/>
              </a:rPr>
              <a:t>Less well noted was the instruction to write an ‘</a:t>
            </a:r>
            <a:r>
              <a:rPr lang="en-GB" sz="2400" dirty="0">
                <a:solidFill>
                  <a:srgbClr val="E75306"/>
                </a:solidFill>
                <a:latin typeface="Gotham Rounded Book"/>
              </a:rPr>
              <a:t>extract from the opening chapter</a:t>
            </a:r>
            <a:r>
              <a:rPr lang="en-GB" sz="2400" dirty="0">
                <a:latin typeface="Gotham Rounded Book"/>
              </a:rPr>
              <a:t>’ of a ‘</a:t>
            </a:r>
            <a:r>
              <a:rPr lang="en-GB" sz="2400" dirty="0">
                <a:solidFill>
                  <a:srgbClr val="E75306"/>
                </a:solidFill>
                <a:latin typeface="Gotham Rounded Book"/>
              </a:rPr>
              <a:t>novel</a:t>
            </a:r>
            <a:r>
              <a:rPr lang="en-GB" sz="2400" dirty="0">
                <a:latin typeface="Gotham Rounded Book"/>
              </a:rPr>
              <a:t>’. </a:t>
            </a:r>
          </a:p>
          <a:p>
            <a:endParaRPr lang="en-GB" sz="1200" dirty="0" smtClean="0">
              <a:latin typeface="Arial" panose="020B0604020202020204" pitchFamily="34" charset="0"/>
              <a:cs typeface="Arial" panose="020B0604020202020204" pitchFamily="34" charset="0"/>
            </a:endParaRPr>
          </a:p>
          <a:p>
            <a:r>
              <a:rPr lang="en-GB" sz="2400" dirty="0">
                <a:latin typeface="Gotham Rounded Book"/>
              </a:rPr>
              <a:t>What would you expect this to feature? </a:t>
            </a:r>
          </a:p>
          <a:p>
            <a:endParaRPr lang="en-GB" sz="1200" dirty="0" smtClean="0">
              <a:latin typeface="Gotham Rounded Book"/>
            </a:endParaRPr>
          </a:p>
          <a:p>
            <a:r>
              <a:rPr lang="en-GB" sz="2400" dirty="0" smtClean="0">
                <a:latin typeface="Gotham Rounded Book"/>
              </a:rPr>
              <a:t>Let’s look at some </a:t>
            </a:r>
            <a:r>
              <a:rPr lang="en-GB" sz="2400" dirty="0">
                <a:latin typeface="Gotham Rounded Book"/>
              </a:rPr>
              <a:t>examples of responses</a:t>
            </a:r>
            <a:r>
              <a:rPr lang="en-GB" sz="2400" dirty="0" smtClean="0">
                <a:latin typeface="Gotham Rounded Book"/>
              </a:rPr>
              <a:t>:</a:t>
            </a: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045963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368301" y="1044575"/>
            <a:ext cx="3594100" cy="1046163"/>
          </a:xfrm>
        </p:spPr>
        <p:txBody>
          <a:bodyPr>
            <a:normAutofit/>
          </a:bodyPr>
          <a:lstStyle/>
          <a:p>
            <a:r>
              <a:rPr lang="en-GB" dirty="0"/>
              <a:t>Q1a) Candidate 1</a:t>
            </a:r>
            <a:r>
              <a:rPr lang="en-GB" dirty="0" smtClean="0"/>
              <a:t>:</a:t>
            </a:r>
            <a:endParaRPr lang="en-GB" dirty="0"/>
          </a:p>
        </p:txBody>
      </p:sp>
      <p:sp>
        <p:nvSpPr>
          <p:cNvPr id="3" name="TextBox 2"/>
          <p:cNvSpPr txBox="1"/>
          <p:nvPr/>
        </p:nvSpPr>
        <p:spPr>
          <a:xfrm>
            <a:off x="914400" y="2987040"/>
            <a:ext cx="184731" cy="369332"/>
          </a:xfrm>
          <a:prstGeom prst="rect">
            <a:avLst/>
          </a:prstGeom>
          <a:noFill/>
        </p:spPr>
        <p:txBody>
          <a:bodyPr wrap="none" rtlCol="0">
            <a:spAutoFit/>
          </a:bodyPr>
          <a:lstStyle/>
          <a:p>
            <a:endParaRPr lang="en-GB" dirty="0"/>
          </a:p>
        </p:txBody>
      </p:sp>
      <p:sp>
        <p:nvSpPr>
          <p:cNvPr id="5" name="TextBox 4"/>
          <p:cNvSpPr txBox="1"/>
          <p:nvPr/>
        </p:nvSpPr>
        <p:spPr>
          <a:xfrm>
            <a:off x="368300" y="1676400"/>
            <a:ext cx="8595818" cy="5078313"/>
          </a:xfrm>
          <a:prstGeom prst="rect">
            <a:avLst/>
          </a:prstGeom>
          <a:noFill/>
        </p:spPr>
        <p:txBody>
          <a:bodyPr wrap="square" rtlCol="0">
            <a:spAutoFit/>
          </a:bodyPr>
          <a:lstStyle/>
          <a:p>
            <a:r>
              <a:rPr lang="en-GB" sz="2400" i="1" dirty="0">
                <a:latin typeface="Gotham Rounded Book"/>
              </a:rPr>
              <a:t>Rubble. Debris. Destruction. All of Barcelona’s once beautiful and elegant buildings had been destroyed.</a:t>
            </a:r>
          </a:p>
          <a:p>
            <a:r>
              <a:rPr lang="en-GB" sz="2000" dirty="0">
                <a:solidFill>
                  <a:srgbClr val="E75306"/>
                </a:solidFill>
                <a:latin typeface="Gotham Rounded Book"/>
              </a:rPr>
              <a:t>A strong opening, giving a location and situation. This is continued with first person observations, offering a perspective on the dystopian scene. </a:t>
            </a:r>
          </a:p>
          <a:p>
            <a:endParaRPr lang="en-GB" sz="1200" i="1" dirty="0">
              <a:latin typeface="Arial" panose="020B0604020202020204" pitchFamily="34" charset="0"/>
              <a:cs typeface="Arial" panose="020B0604020202020204" pitchFamily="34" charset="0"/>
            </a:endParaRPr>
          </a:p>
          <a:p>
            <a:r>
              <a:rPr lang="en-GB" sz="2400" i="1" dirty="0">
                <a:latin typeface="Gotham Rounded Book"/>
              </a:rPr>
              <a:t>Some moments later, I decided to approach a man in the hope that perhaps he would have somewhere for me to stay.</a:t>
            </a:r>
          </a:p>
          <a:p>
            <a:r>
              <a:rPr lang="en-GB" sz="2000" dirty="0">
                <a:solidFill>
                  <a:srgbClr val="E75306"/>
                </a:solidFill>
                <a:latin typeface="Gotham Rounded Book"/>
              </a:rPr>
              <a:t>From this point, however, the dystopian focus wavers. There are other flaws in this response. Tense is inconsistent and narrative structure is increasingly uncontrolled. </a:t>
            </a:r>
          </a:p>
          <a:p>
            <a:endParaRPr lang="en-GB" sz="1200" dirty="0">
              <a:latin typeface="Arial" panose="020B0604020202020204" pitchFamily="34" charset="0"/>
              <a:cs typeface="Arial" panose="020B0604020202020204" pitchFamily="34" charset="0"/>
            </a:endParaRPr>
          </a:p>
          <a:p>
            <a:r>
              <a:rPr lang="en-GB" sz="2000" dirty="0">
                <a:solidFill>
                  <a:srgbClr val="E75306"/>
                </a:solidFill>
                <a:latin typeface="Gotham Rounded Book"/>
              </a:rPr>
              <a:t>Rather than </a:t>
            </a:r>
            <a:r>
              <a:rPr lang="en-GB" sz="2000" dirty="0" smtClean="0">
                <a:solidFill>
                  <a:srgbClr val="E75306"/>
                </a:solidFill>
                <a:latin typeface="Gotham Rounded Book"/>
              </a:rPr>
              <a:t>focusing </a:t>
            </a:r>
            <a:r>
              <a:rPr lang="en-GB" sz="2000" dirty="0">
                <a:solidFill>
                  <a:srgbClr val="E75306"/>
                </a:solidFill>
                <a:latin typeface="Gotham Rounded Book"/>
              </a:rPr>
              <a:t>on the given task, the writer seems to drift into a plot where the threat to the protagonist comes from another character.</a:t>
            </a:r>
          </a:p>
        </p:txBody>
      </p:sp>
      <p:sp>
        <p:nvSpPr>
          <p:cNvPr id="4" name="Rectangle 3"/>
          <p:cNvSpPr/>
          <p:nvPr/>
        </p:nvSpPr>
        <p:spPr>
          <a:xfrm>
            <a:off x="3805009" y="1044575"/>
            <a:ext cx="2257349" cy="584775"/>
          </a:xfrm>
          <a:prstGeom prst="rect">
            <a:avLst/>
          </a:prstGeom>
        </p:spPr>
        <p:txBody>
          <a:bodyPr wrap="none">
            <a:spAutoFit/>
          </a:bodyPr>
          <a:lstStyle/>
          <a:p>
            <a:pPr lvl="0"/>
            <a:r>
              <a:rPr lang="en-GB" sz="3200" dirty="0">
                <a:solidFill>
                  <a:srgbClr val="E75306"/>
                </a:solidFill>
                <a:latin typeface="Arial" panose="020B0604020202020204" pitchFamily="34" charset="0"/>
                <a:cs typeface="Arial" panose="020B0604020202020204" pitchFamily="34" charset="0"/>
              </a:rPr>
              <a:t>Mid Band 3</a:t>
            </a:r>
            <a:endParaRPr lang="en-GB" sz="3200" dirty="0">
              <a:solidFill>
                <a:srgbClr val="E75306"/>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97107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10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4" end="4"/>
                                            </p:txEl>
                                          </p:spTgt>
                                        </p:tgtEl>
                                        <p:attrNameLst>
                                          <p:attrName>style.visibility</p:attrName>
                                        </p:attrNameLst>
                                      </p:cBhvr>
                                      <p:to>
                                        <p:strVal val="visible"/>
                                      </p:to>
                                    </p:set>
                                    <p:animEffect transition="in" filter="fade">
                                      <p:cBhvr>
                                        <p:cTn id="12" dur="1000"/>
                                        <p:tgtEl>
                                          <p:spTgt spid="5">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6" end="6"/>
                                            </p:txEl>
                                          </p:spTgt>
                                        </p:tgtEl>
                                        <p:attrNameLst>
                                          <p:attrName>style.visibility</p:attrName>
                                        </p:attrNameLst>
                                      </p:cBhvr>
                                      <p:to>
                                        <p:strVal val="visible"/>
                                      </p:to>
                                    </p:set>
                                    <p:animEffect transition="in" filter="fade">
                                      <p:cBhvr>
                                        <p:cTn id="17" dur="1000"/>
                                        <p:tgtEl>
                                          <p:spTgt spid="5">
                                            <p:txEl>
                                              <p:pRg st="6" end="6"/>
                                            </p:txEl>
                                          </p:spTgt>
                                        </p:tgtEl>
                                      </p:cBhvr>
                                    </p:animEffect>
                                  </p:childTnLst>
                                </p:cTn>
                              </p:par>
                            </p:childTnLst>
                          </p:cTn>
                        </p:par>
                        <p:par>
                          <p:cTn id="18" fill="hold">
                            <p:stCondLst>
                              <p:cond delay="1000"/>
                            </p:stCondLst>
                            <p:childTnLst>
                              <p:par>
                                <p:cTn id="19" presetID="10" presetClass="entr" presetSubtype="0" fill="hold" grpId="0" nodeType="after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368300" y="1044575"/>
            <a:ext cx="8418513" cy="647065"/>
          </a:xfrm>
        </p:spPr>
        <p:txBody>
          <a:bodyPr/>
          <a:lstStyle/>
          <a:p>
            <a:r>
              <a:rPr lang="en-GB" dirty="0" smtClean="0"/>
              <a:t>Q1a) Candidate 2</a:t>
            </a:r>
            <a:r>
              <a:rPr lang="en-GB" dirty="0" smtClean="0"/>
              <a:t>:</a:t>
            </a:r>
            <a:endParaRPr lang="en-GB" dirty="0"/>
          </a:p>
        </p:txBody>
      </p:sp>
      <p:sp>
        <p:nvSpPr>
          <p:cNvPr id="3" name="TextBox 2"/>
          <p:cNvSpPr txBox="1"/>
          <p:nvPr/>
        </p:nvSpPr>
        <p:spPr>
          <a:xfrm>
            <a:off x="462115" y="1799794"/>
            <a:ext cx="8249265" cy="4801314"/>
          </a:xfrm>
          <a:prstGeom prst="rect">
            <a:avLst/>
          </a:prstGeom>
          <a:noFill/>
        </p:spPr>
        <p:txBody>
          <a:bodyPr wrap="square" rtlCol="0">
            <a:spAutoFit/>
          </a:bodyPr>
          <a:lstStyle/>
          <a:p>
            <a:r>
              <a:rPr lang="en-GB" sz="2400" i="1" dirty="0" smtClean="0">
                <a:latin typeface="Gotham Rounded Book"/>
              </a:rPr>
              <a:t>I dug my chopsticks into the scars of the table searching for any </a:t>
            </a:r>
            <a:r>
              <a:rPr lang="en-GB" sz="2400" i="1" dirty="0" err="1" smtClean="0">
                <a:latin typeface="Gotham Rounded Book"/>
              </a:rPr>
              <a:t>digibugs</a:t>
            </a:r>
            <a:r>
              <a:rPr lang="en-GB" sz="2400" i="1" dirty="0" smtClean="0">
                <a:latin typeface="Gotham Rounded Book"/>
              </a:rPr>
              <a:t>…. What are </a:t>
            </a:r>
            <a:r>
              <a:rPr lang="en-GB" sz="2400" i="1" dirty="0" err="1" smtClean="0">
                <a:latin typeface="Gotham Rounded Book"/>
              </a:rPr>
              <a:t>digibugs</a:t>
            </a:r>
            <a:r>
              <a:rPr lang="en-GB" sz="2400" i="1" dirty="0" smtClean="0">
                <a:latin typeface="Gotham Rounded Book"/>
              </a:rPr>
              <a:t> you ask? Well, I can’t exactly say when the </a:t>
            </a:r>
            <a:r>
              <a:rPr lang="en-GB" sz="2400" i="1" dirty="0" err="1" smtClean="0">
                <a:latin typeface="Gotham Rounded Book"/>
              </a:rPr>
              <a:t>supagov</a:t>
            </a:r>
            <a:r>
              <a:rPr lang="en-GB" sz="2400" i="1" dirty="0" smtClean="0">
                <a:latin typeface="Gotham Rounded Book"/>
              </a:rPr>
              <a:t> introduced them, some say around 2025 but I say that’s tosh. Nah, probably around 2040, when they created the </a:t>
            </a:r>
            <a:r>
              <a:rPr lang="en-GB" sz="2400" i="1" dirty="0" err="1" smtClean="0">
                <a:latin typeface="Gotham Rounded Book"/>
              </a:rPr>
              <a:t>savemasks</a:t>
            </a:r>
            <a:r>
              <a:rPr lang="en-GB" sz="2400" i="1" dirty="0" smtClean="0">
                <a:latin typeface="Gotham Rounded Book"/>
              </a:rPr>
              <a:t>.</a:t>
            </a:r>
          </a:p>
          <a:p>
            <a:endParaRPr lang="en-GB" sz="2200" i="1" dirty="0" smtClean="0">
              <a:latin typeface="Arial" panose="020B0604020202020204" pitchFamily="34" charset="0"/>
              <a:cs typeface="Arial" panose="020B0604020202020204" pitchFamily="34" charset="0"/>
            </a:endParaRPr>
          </a:p>
          <a:p>
            <a:r>
              <a:rPr lang="en-GB" sz="2000" dirty="0" smtClean="0">
                <a:solidFill>
                  <a:srgbClr val="E75306"/>
                </a:solidFill>
                <a:latin typeface="Gotham Rounded Book"/>
              </a:rPr>
              <a:t>A confident and engaging first person narrative with some apt, direct audience address. The dystopian society is shown by the narrator’s familiarity with details signified by neologisms. </a:t>
            </a:r>
          </a:p>
          <a:p>
            <a:endParaRPr lang="en-GB" sz="2000" dirty="0" smtClean="0">
              <a:solidFill>
                <a:srgbClr val="E75306"/>
              </a:solidFill>
              <a:latin typeface="Gotham Rounded Book"/>
            </a:endParaRPr>
          </a:p>
          <a:p>
            <a:r>
              <a:rPr lang="en-GB" sz="2000" dirty="0" smtClean="0">
                <a:solidFill>
                  <a:srgbClr val="E75306"/>
                </a:solidFill>
                <a:latin typeface="Gotham Rounded Book"/>
              </a:rPr>
              <a:t>Despite a few errors, the piece is sophisticated, original and developed. There is a clear sense both of the form (extract from opening chapter) and dystopian genre.</a:t>
            </a:r>
            <a:endParaRPr lang="en-GB" sz="2000" dirty="0">
              <a:solidFill>
                <a:srgbClr val="E75306"/>
              </a:solidFill>
              <a:latin typeface="Gotham Rounded Book"/>
            </a:endParaRPr>
          </a:p>
        </p:txBody>
      </p:sp>
      <p:sp>
        <p:nvSpPr>
          <p:cNvPr id="4" name="Rectangle 3"/>
          <p:cNvSpPr/>
          <p:nvPr/>
        </p:nvSpPr>
        <p:spPr>
          <a:xfrm>
            <a:off x="3845198" y="1065833"/>
            <a:ext cx="1483098" cy="584775"/>
          </a:xfrm>
          <a:prstGeom prst="rect">
            <a:avLst/>
          </a:prstGeom>
        </p:spPr>
        <p:txBody>
          <a:bodyPr wrap="none">
            <a:spAutoFit/>
          </a:bodyPr>
          <a:lstStyle/>
          <a:p>
            <a:pPr lvl="0"/>
            <a:r>
              <a:rPr lang="en-GB" sz="3200" dirty="0">
                <a:solidFill>
                  <a:srgbClr val="E75306"/>
                </a:solidFill>
                <a:latin typeface="Arial" panose="020B0604020202020204" pitchFamily="34" charset="0"/>
                <a:cs typeface="Arial" panose="020B0604020202020204" pitchFamily="34" charset="0"/>
              </a:rPr>
              <a:t>Band 5</a:t>
            </a:r>
            <a:endParaRPr lang="en-GB" sz="3200" dirty="0">
              <a:solidFill>
                <a:srgbClr val="E75306"/>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98879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1000"/>
                                        <p:tgtEl>
                                          <p:spTgt spid="3">
                                            <p:txEl>
                                              <p:pRg st="4" end="4"/>
                                            </p:txEl>
                                          </p:spTgt>
                                        </p:tgtEl>
                                      </p:cBhvr>
                                    </p:animEffect>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fade">
                                      <p:cBhvr>
                                        <p:cTn id="16"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368300" y="1435509"/>
            <a:ext cx="8418513" cy="5166360"/>
          </a:xfrm>
        </p:spPr>
        <p:txBody>
          <a:bodyPr>
            <a:normAutofit fontScale="32500" lnSpcReduction="20000"/>
          </a:bodyPr>
          <a:lstStyle/>
          <a:p>
            <a:r>
              <a:rPr lang="en-GB" sz="7400" b="1" dirty="0">
                <a:latin typeface="Gotham Rounded Book"/>
                <a:cs typeface="+mn-cs"/>
              </a:rPr>
              <a:t>1</a:t>
            </a:r>
            <a:r>
              <a:rPr lang="en-GB" sz="7400" b="1" dirty="0" smtClean="0">
                <a:latin typeface="Gotham Rounded Book"/>
                <a:cs typeface="+mn-cs"/>
              </a:rPr>
              <a:t>b</a:t>
            </a:r>
            <a:r>
              <a:rPr lang="en-GB" sz="7400" b="1" dirty="0">
                <a:latin typeface="Gotham Rounded Book"/>
                <a:cs typeface="+mn-cs"/>
              </a:rPr>
              <a:t>) The British delegation to the next UN Climate Summit wants to take an 18-25 year old youth representative to communicate the views of younger people. The six-month job involves raising awareness and canvassing opinion, as well as attending the conference. Write the advertisement for this post which will appear in several national newspapers. Aim to write approximately 250 words.</a:t>
            </a:r>
          </a:p>
          <a:p>
            <a:endParaRPr lang="en-GB" sz="9200" dirty="0"/>
          </a:p>
          <a:p>
            <a:r>
              <a:rPr lang="en-GB" sz="7400" dirty="0">
                <a:solidFill>
                  <a:schemeClr val="tx1"/>
                </a:solidFill>
                <a:latin typeface="Gotham Rounded Book"/>
                <a:cs typeface="+mn-cs"/>
              </a:rPr>
              <a:t>This question was much more specific. Candidates needed to think through how to approach every part of the task. </a:t>
            </a:r>
          </a:p>
          <a:p>
            <a:endParaRPr lang="en-GB" sz="7400" dirty="0">
              <a:solidFill>
                <a:schemeClr val="tx1"/>
              </a:solidFill>
              <a:latin typeface="Gotham Rounded Book"/>
              <a:cs typeface="+mn-cs"/>
            </a:endParaRPr>
          </a:p>
          <a:p>
            <a:r>
              <a:rPr lang="en-GB" sz="7400" dirty="0">
                <a:solidFill>
                  <a:schemeClr val="tx1"/>
                </a:solidFill>
                <a:latin typeface="Gotham Rounded Book"/>
                <a:cs typeface="+mn-cs"/>
              </a:rPr>
              <a:t>The best recognised simplicity and clarity were needed in a concise form.</a:t>
            </a:r>
          </a:p>
        </p:txBody>
      </p:sp>
    </p:spTree>
    <p:extLst>
      <p:ext uri="{BB962C8B-B14F-4D97-AF65-F5344CB8AC3E}">
        <p14:creationId xmlns:p14="http://schemas.microsoft.com/office/powerpoint/2010/main" val="716909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80104" y="1150373"/>
            <a:ext cx="8052620" cy="5570756"/>
          </a:xfrm>
          <a:prstGeom prst="rect">
            <a:avLst/>
          </a:prstGeom>
          <a:noFill/>
        </p:spPr>
        <p:txBody>
          <a:bodyPr wrap="square" rtlCol="0">
            <a:spAutoFit/>
          </a:bodyPr>
          <a:lstStyle/>
          <a:p>
            <a:r>
              <a:rPr lang="en-GB" sz="3200" dirty="0" smtClean="0">
                <a:solidFill>
                  <a:srgbClr val="E75306"/>
                </a:solidFill>
                <a:latin typeface="Arial" panose="020B0604020202020204" pitchFamily="34" charset="0"/>
                <a:cs typeface="Arial" panose="020B0604020202020204" pitchFamily="34" charset="0"/>
              </a:rPr>
              <a:t>Interrogating the Task</a:t>
            </a:r>
            <a:endParaRPr lang="en-GB" sz="3200" dirty="0">
              <a:solidFill>
                <a:srgbClr val="E75306"/>
              </a:solidFill>
              <a:latin typeface="Arial" panose="020B0604020202020204" pitchFamily="34" charset="0"/>
              <a:cs typeface="Arial" panose="020B0604020202020204" pitchFamily="34" charset="0"/>
            </a:endParaRPr>
          </a:p>
          <a:p>
            <a:r>
              <a:rPr lang="en-GB" sz="2000" dirty="0" smtClean="0">
                <a:solidFill>
                  <a:srgbClr val="E75306"/>
                </a:solidFill>
                <a:latin typeface="Arial" panose="020B0604020202020204" pitchFamily="34" charset="0"/>
                <a:cs typeface="Arial" panose="020B0604020202020204" pitchFamily="34" charset="0"/>
              </a:rPr>
              <a:t> </a:t>
            </a:r>
            <a:endParaRPr lang="en-GB" sz="2000" dirty="0">
              <a:solidFill>
                <a:srgbClr val="E75306"/>
              </a:solidFill>
              <a:latin typeface="Arial" panose="020B0604020202020204" pitchFamily="34" charset="0"/>
              <a:cs typeface="Arial" panose="020B0604020202020204" pitchFamily="34" charset="0"/>
            </a:endParaRPr>
          </a:p>
          <a:p>
            <a:r>
              <a:rPr lang="en-GB" sz="2400" b="1" dirty="0">
                <a:latin typeface="Gotham Rounded Book"/>
              </a:rPr>
              <a:t>What? </a:t>
            </a:r>
            <a:r>
              <a:rPr lang="en-GB" sz="2400" dirty="0">
                <a:solidFill>
                  <a:srgbClr val="E75306"/>
                </a:solidFill>
                <a:latin typeface="Gotham Rounded Book"/>
              </a:rPr>
              <a:t>J</a:t>
            </a:r>
            <a:r>
              <a:rPr lang="en-GB" sz="2400" dirty="0" smtClean="0">
                <a:solidFill>
                  <a:srgbClr val="E75306"/>
                </a:solidFill>
                <a:latin typeface="Gotham Rounded Book"/>
              </a:rPr>
              <a:t>ob </a:t>
            </a:r>
            <a:r>
              <a:rPr lang="en-GB" sz="2400" dirty="0">
                <a:solidFill>
                  <a:srgbClr val="E75306"/>
                </a:solidFill>
                <a:latin typeface="Gotham Rounded Book"/>
              </a:rPr>
              <a:t>advert </a:t>
            </a:r>
            <a:r>
              <a:rPr lang="en-GB" sz="2400" dirty="0">
                <a:latin typeface="Gotham Rounded Book"/>
              </a:rPr>
              <a:t>for appearance in </a:t>
            </a:r>
            <a:r>
              <a:rPr lang="en-GB" sz="2400" dirty="0">
                <a:solidFill>
                  <a:srgbClr val="E75306"/>
                </a:solidFill>
                <a:latin typeface="Gotham Rounded Book"/>
              </a:rPr>
              <a:t>several national </a:t>
            </a:r>
            <a:r>
              <a:rPr lang="en-GB" sz="2400" dirty="0" smtClean="0">
                <a:solidFill>
                  <a:srgbClr val="E75306"/>
                </a:solidFill>
                <a:latin typeface="Gotham Rounded Book"/>
              </a:rPr>
              <a:t>newspapers</a:t>
            </a:r>
            <a:r>
              <a:rPr lang="en-GB" sz="2400" dirty="0" smtClean="0">
                <a:latin typeface="Gotham Rounded Book"/>
              </a:rPr>
              <a:t>.</a:t>
            </a:r>
          </a:p>
          <a:p>
            <a:endParaRPr lang="en-GB" sz="800" dirty="0">
              <a:latin typeface="Gotham Rounded Book"/>
            </a:endParaRPr>
          </a:p>
          <a:p>
            <a:r>
              <a:rPr lang="en-GB" sz="2400" b="1" dirty="0">
                <a:latin typeface="Gotham Rounded Book"/>
              </a:rPr>
              <a:t>Who? </a:t>
            </a:r>
            <a:r>
              <a:rPr lang="en-GB" sz="2400" dirty="0">
                <a:latin typeface="Gotham Rounded Book"/>
              </a:rPr>
              <a:t>O</a:t>
            </a:r>
            <a:r>
              <a:rPr lang="en-GB" sz="2400" dirty="0" smtClean="0">
                <a:latin typeface="Gotham Rounded Book"/>
              </a:rPr>
              <a:t>ne </a:t>
            </a:r>
            <a:r>
              <a:rPr lang="en-GB" sz="2400" dirty="0">
                <a:solidFill>
                  <a:srgbClr val="E75306"/>
                </a:solidFill>
                <a:latin typeface="Gotham Rounded Book"/>
              </a:rPr>
              <a:t>18-25 year old</a:t>
            </a:r>
            <a:r>
              <a:rPr lang="en-GB" sz="2400" dirty="0" smtClean="0">
                <a:latin typeface="Gotham Rounded Book"/>
              </a:rPr>
              <a:t>.</a:t>
            </a:r>
          </a:p>
          <a:p>
            <a:endParaRPr lang="en-GB" sz="800" dirty="0">
              <a:latin typeface="Gotham Rounded Book"/>
            </a:endParaRPr>
          </a:p>
          <a:p>
            <a:r>
              <a:rPr lang="en-GB" sz="2400" b="1" dirty="0">
                <a:latin typeface="Gotham Rounded Book"/>
              </a:rPr>
              <a:t>Offer? </a:t>
            </a:r>
            <a:r>
              <a:rPr lang="en-GB" sz="2400" dirty="0">
                <a:latin typeface="Gotham Rounded Book"/>
              </a:rPr>
              <a:t>T</a:t>
            </a:r>
            <a:r>
              <a:rPr lang="en-GB" sz="2400" dirty="0" smtClean="0">
                <a:latin typeface="Gotham Rounded Book"/>
              </a:rPr>
              <a:t>o </a:t>
            </a:r>
            <a:r>
              <a:rPr lang="en-GB" sz="2400" dirty="0">
                <a:latin typeface="Gotham Rounded Book"/>
              </a:rPr>
              <a:t>become the </a:t>
            </a:r>
            <a:r>
              <a:rPr lang="en-GB" sz="2400" dirty="0">
                <a:solidFill>
                  <a:srgbClr val="E75306"/>
                </a:solidFill>
                <a:latin typeface="Gotham Rounded Book"/>
              </a:rPr>
              <a:t>youth representative </a:t>
            </a:r>
            <a:r>
              <a:rPr lang="en-GB" sz="2400" dirty="0">
                <a:latin typeface="Gotham Rounded Book"/>
              </a:rPr>
              <a:t>with </a:t>
            </a:r>
            <a:r>
              <a:rPr lang="en-GB" sz="2400" dirty="0">
                <a:solidFill>
                  <a:srgbClr val="E75306"/>
                </a:solidFill>
                <a:latin typeface="Gotham Rounded Book"/>
              </a:rPr>
              <a:t>British delegation </a:t>
            </a:r>
            <a:r>
              <a:rPr lang="en-GB" sz="2400" dirty="0">
                <a:latin typeface="Gotham Rounded Book"/>
              </a:rPr>
              <a:t>to next </a:t>
            </a:r>
            <a:r>
              <a:rPr lang="en-GB" sz="2400" dirty="0">
                <a:solidFill>
                  <a:srgbClr val="E75306"/>
                </a:solidFill>
                <a:latin typeface="Gotham Rounded Book"/>
              </a:rPr>
              <a:t>UN Climate Summit</a:t>
            </a:r>
            <a:r>
              <a:rPr lang="en-GB" sz="2400" dirty="0">
                <a:latin typeface="Gotham Rounded Book"/>
              </a:rPr>
              <a:t>. </a:t>
            </a:r>
            <a:endParaRPr lang="en-GB" sz="2400" dirty="0" smtClean="0">
              <a:latin typeface="Gotham Rounded Book"/>
            </a:endParaRPr>
          </a:p>
          <a:p>
            <a:endParaRPr lang="en-GB" sz="800" dirty="0">
              <a:latin typeface="Gotham Rounded Book"/>
            </a:endParaRPr>
          </a:p>
          <a:p>
            <a:r>
              <a:rPr lang="en-GB" sz="2400" b="1" dirty="0">
                <a:latin typeface="Gotham Rounded Book"/>
              </a:rPr>
              <a:t>Involving? </a:t>
            </a:r>
            <a:r>
              <a:rPr lang="en-GB" sz="2400" dirty="0">
                <a:solidFill>
                  <a:srgbClr val="E75306"/>
                </a:solidFill>
                <a:latin typeface="Gotham Rounded Book"/>
              </a:rPr>
              <a:t>Re</a:t>
            </a:r>
            <a:r>
              <a:rPr lang="en-GB" sz="2400" dirty="0" smtClean="0">
                <a:solidFill>
                  <a:srgbClr val="E75306"/>
                </a:solidFill>
                <a:latin typeface="Gotham Rounded Book"/>
              </a:rPr>
              <a:t>presenting </a:t>
            </a:r>
            <a:r>
              <a:rPr lang="en-GB" sz="2400" dirty="0">
                <a:solidFill>
                  <a:srgbClr val="E75306"/>
                </a:solidFill>
                <a:latin typeface="Gotham Rounded Book"/>
              </a:rPr>
              <a:t>the views of younger people</a:t>
            </a:r>
            <a:r>
              <a:rPr lang="en-GB" sz="2400" dirty="0">
                <a:latin typeface="Gotham Rounded Book"/>
              </a:rPr>
              <a:t> by </a:t>
            </a:r>
            <a:r>
              <a:rPr lang="en-GB" sz="2400" dirty="0">
                <a:solidFill>
                  <a:srgbClr val="E75306"/>
                </a:solidFill>
                <a:latin typeface="Gotham Rounded Book"/>
              </a:rPr>
              <a:t>raising awareness</a:t>
            </a:r>
            <a:r>
              <a:rPr lang="en-GB" sz="2400" dirty="0">
                <a:latin typeface="Gotham Rounded Book"/>
              </a:rPr>
              <a:t>, </a:t>
            </a:r>
            <a:r>
              <a:rPr lang="en-GB" sz="2400" dirty="0">
                <a:solidFill>
                  <a:srgbClr val="E75306"/>
                </a:solidFill>
                <a:latin typeface="Gotham Rounded Book"/>
              </a:rPr>
              <a:t>canvassing opinion </a:t>
            </a:r>
            <a:r>
              <a:rPr lang="en-GB" sz="2400" dirty="0">
                <a:latin typeface="Gotham Rounded Book"/>
              </a:rPr>
              <a:t>and </a:t>
            </a:r>
            <a:r>
              <a:rPr lang="en-GB" sz="2400" dirty="0">
                <a:solidFill>
                  <a:srgbClr val="E75306"/>
                </a:solidFill>
                <a:latin typeface="Gotham Rounded Book"/>
              </a:rPr>
              <a:t>attending Summit</a:t>
            </a:r>
            <a:r>
              <a:rPr lang="en-GB" sz="2400" dirty="0">
                <a:latin typeface="Gotham Rounded Book"/>
              </a:rPr>
              <a:t>. </a:t>
            </a:r>
            <a:endParaRPr lang="en-GB" sz="2400" dirty="0" smtClean="0">
              <a:latin typeface="Gotham Rounded Book"/>
            </a:endParaRPr>
          </a:p>
          <a:p>
            <a:endParaRPr lang="en-GB" sz="800" dirty="0">
              <a:latin typeface="Gotham Rounded Book"/>
            </a:endParaRPr>
          </a:p>
          <a:p>
            <a:r>
              <a:rPr lang="en-GB" sz="2400" b="1" dirty="0">
                <a:latin typeface="Gotham Rounded Book"/>
              </a:rPr>
              <a:t>Duration? </a:t>
            </a:r>
            <a:r>
              <a:rPr lang="en-GB" sz="2400" dirty="0" smtClean="0">
                <a:solidFill>
                  <a:srgbClr val="E75306"/>
                </a:solidFill>
                <a:latin typeface="Gotham Rounded Book"/>
              </a:rPr>
              <a:t>6 months</a:t>
            </a:r>
          </a:p>
          <a:p>
            <a:endParaRPr lang="en-GB" sz="800" dirty="0">
              <a:solidFill>
                <a:srgbClr val="E75306"/>
              </a:solidFill>
              <a:latin typeface="Gotham Rounded Book"/>
            </a:endParaRPr>
          </a:p>
          <a:p>
            <a:r>
              <a:rPr lang="en-GB" sz="2400" b="1" dirty="0">
                <a:latin typeface="Gotham Rounded Book"/>
              </a:rPr>
              <a:t>How</a:t>
            </a:r>
            <a:r>
              <a:rPr lang="en-GB" sz="2400" b="1" dirty="0" smtClean="0">
                <a:latin typeface="Gotham Rounded Book"/>
              </a:rPr>
              <a:t>? </a:t>
            </a:r>
            <a:r>
              <a:rPr lang="en-GB" sz="2400" dirty="0" smtClean="0">
                <a:latin typeface="Gotham Rounded Book"/>
              </a:rPr>
              <a:t>A </a:t>
            </a:r>
            <a:r>
              <a:rPr lang="en-GB" sz="2400" dirty="0">
                <a:latin typeface="Gotham Rounded Book"/>
              </a:rPr>
              <a:t>key element candidates need to include, e.g. a phone number, email or website address.</a:t>
            </a:r>
          </a:p>
        </p:txBody>
      </p:sp>
    </p:spTree>
    <p:extLst>
      <p:ext uri="{BB962C8B-B14F-4D97-AF65-F5344CB8AC3E}">
        <p14:creationId xmlns:p14="http://schemas.microsoft.com/office/powerpoint/2010/main" val="2819123998"/>
      </p:ext>
    </p:extLst>
  </p:cSld>
  <p:clrMapOvr>
    <a:masterClrMapping/>
  </p:clrMapOvr>
  <p:timing>
    <p:tnLst>
      <p:par>
        <p:cTn id="1" dur="indefinite" restart="never" nodeType="tmRoot"/>
      </p:par>
    </p:tnLst>
  </p:timing>
</p:sld>
</file>

<file path=ppt/theme/theme1.xml><?xml version="1.0" encoding="utf-8"?>
<a:theme xmlns:a="http://schemas.openxmlformats.org/drawingml/2006/main" name="Eduqas PowerPoin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70C649CBF9D4F49B39E1054CB72B2FC" ma:contentTypeVersion="" ma:contentTypeDescription="Create a new document." ma:contentTypeScope="" ma:versionID="0cfcf27d5c1a1cef65faa41d6c7e2a9a">
  <xsd:schema xmlns:xsd="http://www.w3.org/2001/XMLSchema" xmlns:xs="http://www.w3.org/2001/XMLSchema" xmlns:p="http://schemas.microsoft.com/office/2006/metadata/properties" xmlns:ns2="http://schemas.microsoft.com/sharepoint/v3/fields" targetNamespace="http://schemas.microsoft.com/office/2006/metadata/properties" ma:root="true" ma:fieldsID="860d15aba345e49122288bbd7ac964d5" ns2:_="">
    <xsd:import namespace="http://schemas.microsoft.com/sharepoint/v3/fields"/>
    <xsd:element name="properties">
      <xsd:complexType>
        <xsd:sequence>
          <xsd:element name="documentManagement">
            <xsd:complexType>
              <xsd:all>
                <xsd:element ref="ns2:_Sourc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Source" ma:index="8" nillable="true" ma:displayName="Source" ma:description="References to resources from which this resource was derived" ma:internalName="_Sourc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Source xmlns="http://schemas.microsoft.com/sharepoint/v3/fields"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haredContentType xmlns="Microsoft.SharePoint.Taxonomy.ContentTypeSync" SourceId="e1033d4c-53f7-4655-8cf6-8161ad0c09ed" ContentTypeId="0x01010064AFB8AED01E274B9CBD4F32C91ABDA1" PreviousValue="false"/>
</file>

<file path=customXml/itemProps1.xml><?xml version="1.0" encoding="utf-8"?>
<ds:datastoreItem xmlns:ds="http://schemas.openxmlformats.org/officeDocument/2006/customXml" ds:itemID="{1D08ADCA-E2F5-43BF-95C7-935962DB3CEC}"/>
</file>

<file path=customXml/itemProps2.xml><?xml version="1.0" encoding="utf-8"?>
<ds:datastoreItem xmlns:ds="http://schemas.openxmlformats.org/officeDocument/2006/customXml" ds:itemID="{2773DC8F-AB9D-4910-94BF-5076350377AD}"/>
</file>

<file path=customXml/itemProps3.xml><?xml version="1.0" encoding="utf-8"?>
<ds:datastoreItem xmlns:ds="http://schemas.openxmlformats.org/officeDocument/2006/customXml" ds:itemID="{3D9FB68D-A36F-4F40-9DDD-C7C8C55F1F0F}"/>
</file>

<file path=customXml/itemProps4.xml><?xml version="1.0" encoding="utf-8"?>
<ds:datastoreItem xmlns:ds="http://schemas.openxmlformats.org/officeDocument/2006/customXml" ds:itemID="{6276922C-7D38-40B0-B2CD-F137C0F05CCE}"/>
</file>

<file path=docProps/app.xml><?xml version="1.0" encoding="utf-8"?>
<Properties xmlns="http://schemas.openxmlformats.org/officeDocument/2006/extended-properties" xmlns:vt="http://schemas.openxmlformats.org/officeDocument/2006/docPropsVTypes">
  <Template>Eduqas PowerPoint Template (1)</Template>
  <TotalTime>1867</TotalTime>
  <Words>2509</Words>
  <Application>Microsoft Office PowerPoint</Application>
  <PresentationFormat>On-screen Show (4:3)</PresentationFormat>
  <Paragraphs>193</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Eduqas PowerPoint 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Jane</dc:creator>
  <cp:lastModifiedBy>WJEC</cp:lastModifiedBy>
  <cp:revision>81</cp:revision>
  <cp:lastPrinted>2014-04-03T15:37:56Z</cp:lastPrinted>
  <dcterms:created xsi:type="dcterms:W3CDTF">2017-07-11T13:26:53Z</dcterms:created>
  <dcterms:modified xsi:type="dcterms:W3CDTF">2017-09-04T09:56:54Z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0x010100070C649CBF9D4F49B39E1054CB72B2FC</vt:lpwstr>
  </property>
  <property fmtid="{D5CDD505-2E9C-101B-9397-08002B2CF9AE}" pid="3" name="WJEC_x0020_Department">
    <vt:lpwstr/>
  </property>
  <property fmtid="{D5CDD505-2E9C-101B-9397-08002B2CF9AE}" pid="4" name="WJEC_x0020_Audiences">
    <vt:lpwstr/>
  </property>
  <property fmtid="{D5CDD505-2E9C-101B-9397-08002B2CF9AE}" pid="5" name="WJEC Department">
    <vt:lpwstr/>
  </property>
  <property fmtid="{D5CDD505-2E9C-101B-9397-08002B2CF9AE}" pid="6" name="WJEC Audiences">
    <vt:lpwstr/>
  </property>
</Properties>
</file>