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30"/>
  </p:notesMasterIdLst>
  <p:handoutMasterIdLst>
    <p:handoutMasterId r:id="rId31"/>
  </p:handoutMasterIdLst>
  <p:sldIdLst>
    <p:sldId id="256" r:id="rId6"/>
    <p:sldId id="294" r:id="rId7"/>
    <p:sldId id="296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299" r:id="rId28"/>
    <p:sldId id="272" r:id="rId29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5A59"/>
    <a:srgbClr val="E75306"/>
    <a:srgbClr val="DF3C06"/>
    <a:srgbClr val="F7B385"/>
    <a:srgbClr val="A5A6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9" autoAdjust="0"/>
    <p:restoredTop sz="94660"/>
  </p:normalViewPr>
  <p:slideViewPr>
    <p:cSldViewPr snapToGrid="0" snapToObjects="1">
      <p:cViewPr>
        <p:scale>
          <a:sx n="80" d="100"/>
          <a:sy n="80" d="100"/>
        </p:scale>
        <p:origin x="-1086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67ECA8-BEB9-4075-B786-D9386EA69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88492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997A7-352D-4BE1-9D97-38F17834FC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0396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997A7-352D-4BE1-9D97-38F17834FC71}" type="slidenum">
              <a:rPr lang="en-GB" smtClean="0"/>
              <a:t>1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2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Other%20Clients/Eduqas/P17661%20Eduqas%20Brand%20Identity%20Guidelines/Links/Corbis-42-53088181.jpg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rbis-42-53088181_bandw.jpg"/>
          <p:cNvPicPr preferRelativeResize="0">
            <a:picLocks/>
          </p:cNvPicPr>
          <p:nvPr userDrawn="1"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" t="9973" r="-331" b="4013"/>
          <a:stretch/>
        </p:blipFill>
        <p:spPr>
          <a:xfrm>
            <a:off x="5525038" y="2485776"/>
            <a:ext cx="3261600" cy="2805414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 smtClean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487363" y="2486025"/>
            <a:ext cx="4868862" cy="280511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Invellab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id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quiberumqui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non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rerovit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era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consequunt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accabor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epelicabo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Nam, id ex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enis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alis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es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doluptas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sunt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pa non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plaudam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rateseque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oditibusae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is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ut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eturem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ea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dent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est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esed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modis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quam, quam, id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modit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mi,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omnit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accusci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magnatur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solum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int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ullandi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oreium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eos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aut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que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veligenim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si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ut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reperatio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doluptatem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voluptam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est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comnim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fugitat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iorecup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tincti</a:t>
            </a:r>
            <a:r>
              <a:rPr lang="en-GB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949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 smtClean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 smtClean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2894121"/>
            <a:ext cx="8229600" cy="2829786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rgbClr val="DF3C06"/>
                </a:solidFill>
              </a:defRPr>
            </a:lvl1pPr>
          </a:lstStyle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Lorem ipsum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sit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amet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,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consectetuer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adipiscing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elit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commodo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ligula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eget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dolor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.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Aenean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 </a:t>
            </a:r>
            <a:r>
              <a:rPr kumimoji="0" lang="en-GB" sz="1800" b="0" i="0" u="none" strike="noStrike" kern="1200" cap="none" spc="0" normalizeH="0" baseline="3000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rPr>
              <a:t>massa</a:t>
            </a:r>
            <a:r>
              <a:rPr kumimoji="0" lang="en-GB" sz="1800" b="0" i="0" u="none" strike="noStrike" kern="1200" cap="none" spc="0" normalizeH="0" baseline="3000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liss-Light"/>
                <a:ea typeface="ＭＳ Ｐゴシック" pitchFamily="1" charset="-128"/>
                <a:cs typeface="Bliss-Light"/>
              </a:rPr>
              <a:t>.</a:t>
            </a:r>
          </a:p>
          <a:p>
            <a:pPr marL="285750" marR="0" lvl="0" indent="-28575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974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4791075" y="2560450"/>
            <a:ext cx="3656704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baseline="30000" dirty="0" smtClean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“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enatibus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penatibus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 smtClean="0">
                <a:solidFill>
                  <a:srgbClr val="5A5A59"/>
                </a:solidFill>
                <a:latin typeface="Bliss-Light"/>
                <a:cs typeface="Bliss-Light"/>
              </a:rPr>
              <a:t>”</a:t>
            </a:r>
          </a:p>
          <a:p>
            <a:pPr algn="r">
              <a:lnSpc>
                <a:spcPct val="150000"/>
              </a:lnSpc>
            </a:pPr>
            <a:endParaRPr lang="en-GB" sz="1600" i="1" baseline="30000" dirty="0" smtClean="0">
              <a:solidFill>
                <a:srgbClr val="5A5A59"/>
              </a:solidFill>
              <a:latin typeface="Bliss-Light"/>
              <a:cs typeface="Bliss-Light"/>
            </a:endParaRPr>
          </a:p>
          <a:p>
            <a:pPr algn="r">
              <a:lnSpc>
                <a:spcPct val="150000"/>
              </a:lnSpc>
            </a:pPr>
            <a:r>
              <a:rPr lang="en-GB" b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- Name, Organisation, Date</a:t>
            </a:r>
            <a:endParaRPr lang="en-GB" b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endParaRPr lang="en-GB" sz="1600" i="1" baseline="30000" dirty="0" smtClean="0">
              <a:solidFill>
                <a:srgbClr val="5A5A59"/>
              </a:solidFill>
              <a:latin typeface="Bliss-Light"/>
              <a:cs typeface="Bliss-Ligh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581025" y="2560450"/>
            <a:ext cx="3656704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baseline="30000" dirty="0" smtClean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“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enatibus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 smtClean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Lorem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ipsum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dolor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sit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amet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,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consectetuer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adipiscing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elit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commodo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ligula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eget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 smtClean="0">
                <a:solidFill>
                  <a:srgbClr val="5A5A59"/>
                </a:solidFill>
                <a:latin typeface="Bliss-Light"/>
                <a:cs typeface="Bliss-Light"/>
              </a:rPr>
              <a:t>color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Aenean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massa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. Cum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sociis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natoque</a:t>
            </a:r>
            <a:r>
              <a:rPr lang="en-GB" i="1" baseline="30000" dirty="0">
                <a:solidFill>
                  <a:srgbClr val="5A5A59"/>
                </a:solidFill>
                <a:latin typeface="Bliss-Light"/>
                <a:cs typeface="Bliss-Light"/>
              </a:rPr>
              <a:t> </a:t>
            </a:r>
            <a:r>
              <a:rPr lang="en-GB" i="1" baseline="30000" dirty="0" err="1">
                <a:solidFill>
                  <a:srgbClr val="5A5A59"/>
                </a:solidFill>
                <a:latin typeface="Bliss-Light"/>
                <a:cs typeface="Bliss-Light"/>
              </a:rPr>
              <a:t>penatibus</a:t>
            </a:r>
            <a:r>
              <a:rPr lang="en-GB" i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.</a:t>
            </a:r>
            <a:r>
              <a:rPr lang="en-GB" i="1" dirty="0" smtClean="0">
                <a:solidFill>
                  <a:srgbClr val="5A5A59"/>
                </a:solidFill>
                <a:latin typeface="Bliss-Light"/>
                <a:cs typeface="Bliss-Light"/>
              </a:rPr>
              <a:t>”</a:t>
            </a:r>
          </a:p>
          <a:p>
            <a:pPr algn="r">
              <a:lnSpc>
                <a:spcPct val="150000"/>
              </a:lnSpc>
            </a:pPr>
            <a:endParaRPr lang="en-GB" sz="1600" b="1" i="1" baseline="30000" dirty="0" smtClean="0">
              <a:solidFill>
                <a:srgbClr val="5A5A59"/>
              </a:solidFill>
              <a:latin typeface="Bliss-Light"/>
              <a:cs typeface="Bliss-Light"/>
            </a:endParaRPr>
          </a:p>
          <a:p>
            <a:pPr algn="r">
              <a:lnSpc>
                <a:spcPct val="150000"/>
              </a:lnSpc>
            </a:pPr>
            <a:r>
              <a:rPr lang="en-GB" b="1" baseline="30000" dirty="0" smtClean="0">
                <a:solidFill>
                  <a:srgbClr val="5A5A59"/>
                </a:solidFill>
                <a:latin typeface="Bliss-Light"/>
                <a:cs typeface="Bliss-Light"/>
              </a:rPr>
              <a:t>- Name, Organisation, Date</a:t>
            </a:r>
            <a:endParaRPr lang="en-GB" b="1" baseline="30000" dirty="0">
              <a:solidFill>
                <a:srgbClr val="5A5A59"/>
              </a:solidFill>
              <a:latin typeface="Bliss-Light"/>
              <a:cs typeface="Bliss-Light"/>
            </a:endParaRPr>
          </a:p>
          <a:p>
            <a:pPr>
              <a:lnSpc>
                <a:spcPct val="150000"/>
              </a:lnSpc>
            </a:pPr>
            <a:endParaRPr lang="en-GB" sz="1600" i="1" baseline="30000" dirty="0" smtClean="0">
              <a:solidFill>
                <a:srgbClr val="5A5A59"/>
              </a:solidFill>
              <a:latin typeface="Bliss-Light"/>
              <a:cs typeface="Bliss-Ligh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 smtClean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 smtClean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358101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52538746"/>
              </p:ext>
            </p:extLst>
          </p:nvPr>
        </p:nvGraphicFramePr>
        <p:xfrm>
          <a:off x="481547" y="2770558"/>
          <a:ext cx="5759450" cy="3007274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2879725"/>
                <a:gridCol w="2879725"/>
              </a:tblGrid>
              <a:tr h="604893">
                <a:tc gridSpan="2">
                  <a:txBody>
                    <a:bodyPr/>
                    <a:lstStyle/>
                    <a:p>
                      <a:pPr algn="l"/>
                      <a:r>
                        <a:rPr lang="en-GB" dirty="0" smtClean="0">
                          <a:latin typeface="Bliss-Light"/>
                        </a:rPr>
                        <a:t>Table Heading</a:t>
                      </a:r>
                      <a:endParaRPr lang="en-GB" dirty="0"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530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Bliss-Ligh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3C06"/>
                    </a:solidFill>
                  </a:tcPr>
                </a:tc>
              </a:tr>
              <a:tr h="3679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32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Text</a:t>
                      </a:r>
                      <a:r>
                        <a:rPr lang="en-US" sz="1400" baseline="0" dirty="0" smtClean="0">
                          <a:solidFill>
                            <a:srgbClr val="5A5A59"/>
                          </a:solidFill>
                          <a:latin typeface="Bliss-Light"/>
                        </a:rPr>
                        <a:t> </a:t>
                      </a:r>
                      <a:endParaRPr lang="en-GB" sz="1400" dirty="0" smtClean="0">
                        <a:solidFill>
                          <a:srgbClr val="5A5A59"/>
                        </a:solidFill>
                        <a:latin typeface="Bliss-Ligh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 smtClean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 smtClean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222607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368300" y="1044575"/>
            <a:ext cx="8418513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 smtClean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 smtClean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237831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02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70067"/>
            <a:ext cx="8229600" cy="348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pic>
        <p:nvPicPr>
          <p:cNvPr id="7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8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5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DF3C0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wjec.co.uk/shop/" TargetMode="External"/><Relationship Id="rId5" Type="http://schemas.openxmlformats.org/officeDocument/2006/relationships/hyperlink" Target="http://oer.wjec.co.uk/" TargetMode="External"/><Relationship Id="rId4" Type="http://schemas.openxmlformats.org/officeDocument/2006/relationships/hyperlink" Target="http://resources.wjec.co.uk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duqas_Powerpoint_Templates_for PPT-1.ps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8740" y="1098550"/>
            <a:ext cx="8446160" cy="171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4400" kern="1100" spc="-30" dirty="0" smtClean="0">
                <a:solidFill>
                  <a:schemeClr val="bg1"/>
                </a:solidFill>
                <a:latin typeface="Gotham Rounded Book"/>
                <a:cs typeface="Gotham Rounded Book"/>
              </a:rPr>
              <a:t>AS/A level English Language</a:t>
            </a:r>
          </a:p>
          <a:p>
            <a:pPr algn="ctr">
              <a:lnSpc>
                <a:spcPct val="80000"/>
              </a:lnSpc>
            </a:pPr>
            <a:r>
              <a:rPr lang="en-US" sz="4400" kern="1100" spc="-3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Teaching from 2015</a:t>
            </a:r>
            <a:endParaRPr lang="en-US" sz="4400" kern="1100" spc="-30" dirty="0">
              <a:solidFill>
                <a:srgbClr val="F7B385"/>
              </a:solidFill>
              <a:latin typeface="Gotham Rounded Book"/>
              <a:cs typeface="Gotham Rounded Book"/>
            </a:endParaRPr>
          </a:p>
          <a:p>
            <a:pPr>
              <a:lnSpc>
                <a:spcPct val="80000"/>
              </a:lnSpc>
            </a:pPr>
            <a:endParaRPr lang="en-US" sz="4400" kern="1100" spc="-30" dirty="0" smtClean="0">
              <a:solidFill>
                <a:schemeClr val="bg1"/>
              </a:solidFill>
              <a:latin typeface="Gotham Rounded Book"/>
              <a:cs typeface="Gotham Rounded Book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8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Z:\Pictures\logos\WJEC_Logo_RGB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40" y="5868674"/>
            <a:ext cx="736270" cy="735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19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r>
              <a:rPr lang="en-GB" dirty="0" smtClean="0"/>
              <a:t>Language Change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81891" y="2136339"/>
            <a:ext cx="77308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knowledge will help AS learners to </a:t>
            </a:r>
            <a:r>
              <a:rPr lang="en-US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</a:t>
            </a:r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2400" b="1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interesting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lexical choices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distinctive features of written and spoken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types</a:t>
            </a:r>
            <a:endParaRPr lang="en-GB" sz="2400" dirty="0">
              <a:solidFill>
                <a:srgbClr val="E7530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use shaped by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r>
              <a:rPr lang="en-GB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by</a:t>
            </a:r>
            <a:r>
              <a:rPr lang="en-GB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characteristics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400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889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68300" y="1044575"/>
            <a:ext cx="8418513" cy="855477"/>
          </a:xfrm>
        </p:spPr>
        <p:txBody>
          <a:bodyPr/>
          <a:lstStyle/>
          <a:p>
            <a:pPr algn="ctr"/>
            <a:r>
              <a:rPr lang="en-GB" dirty="0" smtClean="0"/>
              <a:t>Language Change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68299" y="2136339"/>
            <a:ext cx="855006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their knowledge to </a:t>
            </a:r>
            <a:r>
              <a:rPr lang="en-US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</a:t>
            </a:r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texts will help AS learners:</a:t>
            </a:r>
          </a:p>
          <a:p>
            <a:endParaRPr lang="en-US" sz="2400" b="1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explain the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meaning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interesting words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comment on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distinctive written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spoken language features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consider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choices</a:t>
            </a:r>
            <a:r>
              <a:rPr lang="en-GB" sz="2400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context.</a:t>
            </a:r>
          </a:p>
        </p:txBody>
      </p:sp>
    </p:spTree>
    <p:extLst>
      <p:ext uri="{BB962C8B-B14F-4D97-AF65-F5344CB8AC3E}">
        <p14:creationId xmlns:p14="http://schemas.microsoft.com/office/powerpoint/2010/main" val="2692700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en-GB" dirty="0" smtClean="0"/>
              <a:t>Language and Situation</a:t>
            </a:r>
          </a:p>
          <a:p>
            <a:pPr algn="ctr"/>
            <a:r>
              <a:rPr lang="en-US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(Extract from </a:t>
            </a:r>
            <a:r>
              <a:rPr lang="en-US" i="1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English Language Teachers’ Guide</a:t>
            </a:r>
            <a:r>
              <a:rPr lang="en-US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)</a:t>
            </a:r>
          </a:p>
          <a:p>
            <a:pPr algn="ctr"/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22513" y="2366112"/>
            <a:ext cx="769521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learners should have a </a:t>
            </a:r>
            <a:r>
              <a:rPr lang="en-US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broad understanding </a:t>
            </a:r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of:</a:t>
            </a:r>
          </a:p>
          <a:p>
            <a:endParaRPr lang="en-US" sz="2400" b="1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pragmatics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(linguistic and physical contextual factors)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e.g. mode, tenor, field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and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2400" dirty="0" err="1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Jakobson’s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functions of language; speech acts)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interaction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power, politeness, face theory, Grice’s maxims, political correctness, the use of SE/non-SE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levels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2893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en-GB" dirty="0"/>
              <a:t>Language and Situation</a:t>
            </a:r>
          </a:p>
          <a:p>
            <a:pPr algn="ctr"/>
            <a:r>
              <a:rPr lang="en-US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(Extract from </a:t>
            </a:r>
            <a:r>
              <a:rPr lang="en-US" i="1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English Language Teachers’ Guide</a:t>
            </a:r>
            <a:r>
              <a:rPr lang="en-US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)</a:t>
            </a:r>
          </a:p>
          <a:p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22512" y="2559984"/>
            <a:ext cx="790896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knowledge will help AS learners to </a:t>
            </a:r>
            <a:r>
              <a:rPr lang="en-US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</a:t>
            </a:r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2400" b="1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level of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 between participants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age, gender, experience, rank, expertise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ways in which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audience, purpose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context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shape linguistic choices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effectiveness</a:t>
            </a:r>
            <a:r>
              <a:rPr lang="en-GB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a particular written or spoken discourse.</a:t>
            </a:r>
          </a:p>
        </p:txBody>
      </p:sp>
    </p:spTree>
    <p:extLst>
      <p:ext uri="{BB962C8B-B14F-4D97-AF65-F5344CB8AC3E}">
        <p14:creationId xmlns:p14="http://schemas.microsoft.com/office/powerpoint/2010/main" val="2539287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en-GB" dirty="0"/>
              <a:t>Language and Situation</a:t>
            </a:r>
          </a:p>
          <a:p>
            <a:pPr algn="ctr"/>
            <a:r>
              <a:rPr lang="en-US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(Extract from </a:t>
            </a:r>
            <a:r>
              <a:rPr lang="en-US" i="1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English Language Teachers’ Guide</a:t>
            </a:r>
            <a:r>
              <a:rPr lang="en-US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)</a:t>
            </a:r>
          </a:p>
          <a:p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10637" y="2213987"/>
            <a:ext cx="803959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their knowledge to </a:t>
            </a:r>
            <a:r>
              <a:rPr lang="en-US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</a:t>
            </a:r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texts or </a:t>
            </a:r>
            <a:r>
              <a:rPr lang="en-US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an argument </a:t>
            </a:r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help AS learners:</a:t>
            </a:r>
          </a:p>
          <a:p>
            <a:endParaRPr lang="en-US" sz="2400" b="1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analyse and evaluate language choices in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situations</a:t>
            </a:r>
            <a:r>
              <a:rPr lang="en-GB" sz="2400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explore the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linguistic features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a particular text type, and to understand their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use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theorists</a:t>
            </a:r>
            <a:r>
              <a:rPr lang="en-GB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support their points where appropriate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experiment with creating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original writing shaped by different situations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6109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68300" y="1044576"/>
            <a:ext cx="8418513" cy="796100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Language and </a:t>
            </a:r>
            <a:r>
              <a:rPr lang="en-GB" dirty="0" smtClean="0"/>
              <a:t>Power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29556" y="1717112"/>
            <a:ext cx="802755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learners should have a </a:t>
            </a:r>
            <a:r>
              <a:rPr lang="en-US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broad understanding </a:t>
            </a:r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2400" b="1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2400" b="1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significance of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contextual factors</a:t>
            </a:r>
            <a:r>
              <a:rPr lang="en-GB" sz="2400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register, purpose, situation, genre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 between participants</a:t>
            </a:r>
            <a:r>
              <a:rPr lang="en-GB" sz="2400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age, gender, experience, rank, expertise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spoken</a:t>
            </a:r>
            <a:r>
              <a:rPr lang="en-GB" sz="2400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lang="en-GB" sz="2400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topic management, turn-taking, monitoring devices, non-fluency-features, prosodics, politeness, Grice’s Maxims, speech acts, SE/non-SE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used to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manipulate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influential) </a:t>
            </a:r>
            <a:endParaRPr lang="en-GB" sz="2400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used to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and limit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instrumental)</a:t>
            </a:r>
            <a:endParaRPr lang="en-GB" sz="2400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levels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8584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68300" y="1044576"/>
            <a:ext cx="8418513" cy="594220"/>
          </a:xfrm>
        </p:spPr>
        <p:txBody>
          <a:bodyPr/>
          <a:lstStyle/>
          <a:p>
            <a:pPr algn="ctr"/>
            <a:r>
              <a:rPr lang="en-GB" dirty="0"/>
              <a:t>Language and </a:t>
            </a:r>
            <a:r>
              <a:rPr lang="en-GB" dirty="0" smtClean="0"/>
              <a:t>Power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88769" y="2136339"/>
            <a:ext cx="77545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knowledge will help AS learners to </a:t>
            </a:r>
            <a:r>
              <a:rPr lang="en-US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</a:t>
            </a:r>
            <a:r>
              <a:rPr lang="en-US" sz="2400" b="1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2400" b="1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kinds of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e.g. political/official, social group, personal</a:t>
            </a:r>
            <a:endParaRPr lang="en-GB" sz="2400" b="1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 between participants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(producers and receivers)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ways in which language can be used to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manipulate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dominate</a:t>
            </a:r>
            <a:r>
              <a:rPr lang="en-GB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GB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smtClean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4125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68300" y="1044576"/>
            <a:ext cx="8418513" cy="736724"/>
          </a:xfrm>
        </p:spPr>
        <p:txBody>
          <a:bodyPr/>
          <a:lstStyle/>
          <a:p>
            <a:pPr algn="ctr"/>
            <a:r>
              <a:rPr lang="en-GB" dirty="0"/>
              <a:t>Language and </a:t>
            </a:r>
            <a:r>
              <a:rPr lang="en-GB" dirty="0" smtClean="0"/>
              <a:t>Power </a:t>
            </a:r>
            <a:r>
              <a:rPr lang="en-GB" sz="2400" dirty="0" smtClean="0"/>
              <a:t>cont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81891" y="2413338"/>
            <a:ext cx="803959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example: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GB" sz="2400" b="1" dirty="0" smtClean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lexical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choices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(terms of address, pronouns, 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evaluative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expressions, connotations etc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GB" sz="2400" b="1" dirty="0" smtClean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grammatical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choices</a:t>
            </a:r>
            <a:r>
              <a:rPr lang="en-GB" sz="2400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(modality, grammatical mood, 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passive voice, negative tag questions etc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n-GB" sz="2400" b="1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smtClean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stylistic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choices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(tripling, repetition, figurative 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  <a:endParaRPr lang="en-GB" sz="2400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399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68300" y="1044575"/>
            <a:ext cx="8418513" cy="819851"/>
          </a:xfrm>
        </p:spPr>
        <p:txBody>
          <a:bodyPr/>
          <a:lstStyle/>
          <a:p>
            <a:pPr algn="ctr"/>
            <a:r>
              <a:rPr lang="en-GB" dirty="0" smtClean="0"/>
              <a:t>Language and Power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68299" y="1859340"/>
            <a:ext cx="798005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their knowledge to </a:t>
            </a:r>
            <a:r>
              <a:rPr lang="en-US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</a:t>
            </a:r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texts or </a:t>
            </a:r>
            <a:r>
              <a:rPr lang="en-US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an argument </a:t>
            </a:r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help AS learners:</a:t>
            </a:r>
          </a:p>
          <a:p>
            <a:endParaRPr lang="en-US" sz="2400" b="1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comment on the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linguistic indicators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power in different types of written and spoken 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explore the differences between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unequal interactions</a:t>
            </a:r>
            <a:r>
              <a:rPr lang="en-GB" sz="2400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use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theorists</a:t>
            </a:r>
            <a:r>
              <a:rPr lang="en-GB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support their points where appropriate.</a:t>
            </a:r>
          </a:p>
        </p:txBody>
      </p:sp>
    </p:spTree>
    <p:extLst>
      <p:ext uri="{BB962C8B-B14F-4D97-AF65-F5344CB8AC3E}">
        <p14:creationId xmlns:p14="http://schemas.microsoft.com/office/powerpoint/2010/main" val="36598551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en-GB" dirty="0" smtClean="0"/>
              <a:t>Spoken Language</a:t>
            </a:r>
            <a:endParaRPr lang="en-GB" dirty="0"/>
          </a:p>
          <a:p>
            <a:pPr algn="ctr"/>
            <a:r>
              <a:rPr lang="en-US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(Extract from </a:t>
            </a:r>
            <a:r>
              <a:rPr lang="en-US" i="1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English Language Teachers’ Guide</a:t>
            </a:r>
            <a:r>
              <a:rPr lang="en-US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)</a:t>
            </a:r>
          </a:p>
          <a:p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81890" y="2259234"/>
            <a:ext cx="806334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learners should have a </a:t>
            </a:r>
            <a:r>
              <a:rPr lang="en-US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broad understanding </a:t>
            </a:r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of:</a:t>
            </a:r>
          </a:p>
          <a:p>
            <a:endParaRPr lang="en-US" sz="2400" b="1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key features of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spoken language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transience, immediate interactions and feedback, spontaneity, normal non-fluency features, hedges, </a:t>
            </a:r>
            <a:r>
              <a:rPr lang="en-GB" sz="2400" dirty="0" err="1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deixis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prosodic features, </a:t>
            </a:r>
            <a:r>
              <a:rPr lang="en-GB" sz="2400" dirty="0" err="1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paralinguistics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etc.</a:t>
            </a:r>
            <a:endParaRPr lang="en-GB" sz="2400" b="1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structural</a:t>
            </a:r>
            <a:r>
              <a:rPr lang="en-GB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features of spoken language  e.g. openers and closings, topic shifts, turn-taking, adjacency pairs, interactive/monitoring features, minimal responses etc.</a:t>
            </a:r>
          </a:p>
        </p:txBody>
      </p:sp>
    </p:spTree>
    <p:extLst>
      <p:ext uri="{BB962C8B-B14F-4D97-AF65-F5344CB8AC3E}">
        <p14:creationId xmlns:p14="http://schemas.microsoft.com/office/powerpoint/2010/main" val="502368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39" y="2732181"/>
            <a:ext cx="8319883" cy="3336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Some key topic areas</a:t>
            </a:r>
          </a:p>
          <a:p>
            <a:endParaRPr lang="en-GB" sz="2000" baseline="30000" dirty="0" smtClean="0">
              <a:solidFill>
                <a:schemeClr val="tx1">
                  <a:lumMod val="50000"/>
                  <a:lumOff val="50000"/>
                </a:schemeClr>
              </a:solidFill>
              <a:latin typeface="Bliss-Light"/>
              <a:cs typeface="Bliss-Ligh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aseline="300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and nonstandard English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aseline="300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change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aseline="300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and situation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aseline="300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and power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aseline="300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Spoken language. </a:t>
            </a:r>
          </a:p>
          <a:p>
            <a:pPr>
              <a:lnSpc>
                <a:spcPct val="150000"/>
              </a:lnSpc>
            </a:pPr>
            <a:endParaRPr lang="en-US" sz="1700" dirty="0">
              <a:solidFill>
                <a:srgbClr val="5A5A59"/>
              </a:solidFill>
              <a:latin typeface="Gotham Rounded Book"/>
              <a:cs typeface="Gotham Rounded Book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039" y="1308919"/>
            <a:ext cx="8011061" cy="88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3200" kern="1100" spc="-5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Exploring Concepts and Issues</a:t>
            </a:r>
            <a:endParaRPr lang="en-US" sz="3200" kern="1100" spc="-50" dirty="0">
              <a:solidFill>
                <a:srgbClr val="DF3C06"/>
              </a:solidFill>
              <a:latin typeface="Gotham Rounded Book"/>
              <a:cs typeface="Gotham Rounded Book"/>
            </a:endParaRPr>
          </a:p>
          <a:p>
            <a:pPr algn="ctr">
              <a:lnSpc>
                <a:spcPct val="80000"/>
              </a:lnSpc>
            </a:pPr>
            <a:r>
              <a:rPr lang="en-US" sz="3100" kern="1100" spc="-5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A starting </a:t>
            </a:r>
            <a:r>
              <a:rPr lang="en-US" sz="3200" kern="1100" spc="-5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point</a:t>
            </a:r>
            <a:endParaRPr lang="en-US" sz="32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26251995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en-GB" dirty="0"/>
              <a:t>Spoken </a:t>
            </a:r>
            <a:r>
              <a:rPr lang="en-GB" dirty="0" smtClean="0"/>
              <a:t>Language </a:t>
            </a:r>
            <a:r>
              <a:rPr lang="en-GB" sz="2600" dirty="0" smtClean="0"/>
              <a:t>cont</a:t>
            </a:r>
            <a:r>
              <a:rPr lang="en-GB" dirty="0" smtClean="0"/>
              <a:t>.</a:t>
            </a:r>
            <a:endParaRPr lang="en-GB" dirty="0"/>
          </a:p>
          <a:p>
            <a:pPr algn="ctr"/>
            <a:r>
              <a:rPr lang="en-US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(Extract from </a:t>
            </a:r>
            <a:r>
              <a:rPr lang="en-US" i="1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English Language Teachers’ Guide</a:t>
            </a:r>
            <a:r>
              <a:rPr lang="en-US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)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17517" y="2101531"/>
            <a:ext cx="798021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theories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cooperative principle (Grice), </a:t>
            </a:r>
            <a:r>
              <a:rPr lang="en-GB" sz="2400" dirty="0" err="1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implicature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(Grice), politeness and face needs (Brown and Levinson, Leech’s maxims), footing (Goffman), speech acts (Austin), accommodation etc.</a:t>
            </a:r>
            <a:endParaRPr lang="en-GB" sz="2400" b="1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e.g. mode, tenor, field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ifferent kinds of spoken language of the </a:t>
            </a:r>
            <a:r>
              <a:rPr lang="en-GB" sz="2400" b="1" dirty="0" smtClean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e.g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interviews, formal speeches, dramas, documentaries etc.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influence of speech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written language in 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GB" sz="2400" b="1" dirty="0" smtClean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levels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06817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en-GB" dirty="0"/>
              <a:t>Spoken Language </a:t>
            </a:r>
            <a:endParaRPr lang="en-GB" dirty="0" smtClean="0"/>
          </a:p>
          <a:p>
            <a:pPr algn="ctr"/>
            <a:r>
              <a:rPr lang="en-US" kern="1100" spc="-5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(</a:t>
            </a:r>
            <a:r>
              <a:rPr lang="en-US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Extract from </a:t>
            </a:r>
            <a:r>
              <a:rPr lang="en-US" i="1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English Language Teachers’ Guide</a:t>
            </a:r>
            <a:r>
              <a:rPr lang="en-US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)</a:t>
            </a:r>
          </a:p>
          <a:p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68300" y="2524220"/>
            <a:ext cx="82056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knowledge will help AS learners to </a:t>
            </a:r>
            <a:r>
              <a:rPr lang="en-US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</a:t>
            </a:r>
            <a:r>
              <a:rPr lang="en-US" sz="2400" b="1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2400" b="1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distinctive features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spoken texts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 between participants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and/or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n-GB" sz="2400" b="1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smtClean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linguistic features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 lexis, grammatical structure, prosodics, 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discourse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features</a:t>
            </a:r>
            <a:r>
              <a:rPr lang="en-GB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6270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en-GB" dirty="0"/>
              <a:t>Spoken Language </a:t>
            </a:r>
          </a:p>
          <a:p>
            <a:pPr algn="ctr"/>
            <a:r>
              <a:rPr lang="en-US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(Extract from </a:t>
            </a:r>
            <a:r>
              <a:rPr lang="en-US" i="1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English Language Teachers’ Guide</a:t>
            </a:r>
            <a:r>
              <a:rPr lang="en-US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)</a:t>
            </a:r>
          </a:p>
          <a:p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58139" y="2401600"/>
            <a:ext cx="786146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their knowledge to </a:t>
            </a:r>
            <a:r>
              <a:rPr lang="en-US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</a:t>
            </a:r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texts will help AS learners:</a:t>
            </a:r>
          </a:p>
          <a:p>
            <a:endParaRPr lang="en-US" sz="2400" b="1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comment on the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distinctive features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spoken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understand how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meaning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communicated in speech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make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connections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between different kinds of spoken language in </a:t>
            </a:r>
            <a:r>
              <a:rPr lang="en-GB" sz="2400" b="1" dirty="0" smtClean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400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3163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037" y="1334171"/>
            <a:ext cx="8319821" cy="115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100" kern="1100" spc="-5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Resources for Teachers</a:t>
            </a:r>
          </a:p>
          <a:p>
            <a:pPr>
              <a:lnSpc>
                <a:spcPct val="80000"/>
              </a:lnSpc>
            </a:pPr>
            <a:endParaRPr lang="en-US" sz="3100" kern="1100" spc="-50" dirty="0">
              <a:solidFill>
                <a:srgbClr val="DF3C06"/>
              </a:solidFill>
              <a:latin typeface="Gotham Rounded Book"/>
              <a:cs typeface="Gotham Rounded Book"/>
            </a:endParaRPr>
          </a:p>
          <a:p>
            <a:pPr>
              <a:lnSpc>
                <a:spcPct val="80000"/>
              </a:lnSpc>
            </a:pPr>
            <a:r>
              <a:rPr lang="en-US" sz="24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Supporting teaching and learning</a:t>
            </a:r>
          </a:p>
        </p:txBody>
      </p:sp>
      <p:pic>
        <p:nvPicPr>
          <p:cNvPr id="7" name="Picture 2" descr="C:\Users\hopkil\AppData\Local\Microsoft\Windows\Temporary Internet Files\Content.Outlook\6CFMHS5N\placeit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263" y="1334171"/>
            <a:ext cx="1994697" cy="1496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39011" y="2830194"/>
            <a:ext cx="817387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Bliss-Light"/>
                <a:cs typeface="Arial" panose="020B0604020202020204" pitchFamily="34" charset="0"/>
              </a:rPr>
              <a:t>Free subject specific resources available for all to download from our website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>
                  <a:lumMod val="50000"/>
                </a:schemeClr>
              </a:solidFill>
              <a:latin typeface="Bliss-Light"/>
              <a:cs typeface="Arial" panose="020B0604020202020204" pitchFamily="34" charset="0"/>
            </a:endParaRP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liss-Light"/>
                <a:cs typeface="Arial" panose="020B0604020202020204" pitchFamily="34" charset="0"/>
                <a:hlinkClick r:id="rId4"/>
              </a:rPr>
              <a:t>resources.wjec.co.uk</a:t>
            </a:r>
            <a:endParaRPr lang="en-GB" dirty="0">
              <a:solidFill>
                <a:schemeClr val="bg1">
                  <a:lumMod val="50000"/>
                </a:schemeClr>
              </a:solidFill>
              <a:latin typeface="Bliss-Light"/>
              <a:cs typeface="Arial" panose="020B0604020202020204" pitchFamily="34" charset="0"/>
            </a:endParaRPr>
          </a:p>
          <a:p>
            <a:r>
              <a:rPr lang="en-GB" dirty="0">
                <a:latin typeface="Bliss-Light"/>
                <a:cs typeface="Arial" panose="020B0604020202020204" pitchFamily="34" charset="0"/>
              </a:rPr>
              <a:t>Free digital resources to support the teaching and learning of a broad range of subjects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>
                  <a:lumMod val="50000"/>
                </a:schemeClr>
              </a:solidFill>
              <a:latin typeface="Bliss-Light"/>
              <a:cs typeface="Arial" panose="020B0604020202020204" pitchFamily="34" charset="0"/>
              <a:hlinkClick r:id="rId5"/>
            </a:endParaRP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liss-Light"/>
                <a:cs typeface="Arial" panose="020B0604020202020204" pitchFamily="34" charset="0"/>
                <a:hlinkClick r:id="rId5"/>
              </a:rPr>
              <a:t>oer.wjec.co.uk</a:t>
            </a:r>
            <a:endParaRPr lang="en-GB" dirty="0">
              <a:solidFill>
                <a:schemeClr val="bg1">
                  <a:lumMod val="50000"/>
                </a:schemeClr>
              </a:solidFill>
              <a:latin typeface="Bliss-Light"/>
              <a:cs typeface="Arial" panose="020B0604020202020204" pitchFamily="34" charset="0"/>
            </a:endParaRPr>
          </a:p>
          <a:p>
            <a:r>
              <a:rPr lang="en-GB" dirty="0">
                <a:latin typeface="Bliss-Light"/>
                <a:cs typeface="Arial" panose="020B0604020202020204" pitchFamily="34" charset="0"/>
              </a:rPr>
              <a:t>Our free Online Exam Review allows teachers to analyse item level data, critically assess sample question papers and receive examiner feedback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liss-Light"/>
                <a:cs typeface="Arial" panose="020B0604020202020204" pitchFamily="34" charset="0"/>
                <a:hlinkClick r:id="rId6"/>
              </a:rPr>
              <a:t>wjec.co.uk/shop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liss-Light"/>
                <a:cs typeface="Arial" panose="020B0604020202020204" pitchFamily="34" charset="0"/>
              </a:rPr>
              <a:t> </a:t>
            </a:r>
          </a:p>
          <a:p>
            <a:r>
              <a:rPr lang="en-GB" dirty="0">
                <a:latin typeface="Bliss-Light"/>
                <a:cs typeface="Arial" panose="020B0604020202020204" pitchFamily="34" charset="0"/>
              </a:rPr>
              <a:t>A vast range of educational resources, specifications, past papers and mark schemes to support the teaching and learning of subjects offered by WJEC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9011" y="2830193"/>
            <a:ext cx="817387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Bliss-Light"/>
                <a:cs typeface="Arial" panose="020B0604020202020204" pitchFamily="34" charset="0"/>
              </a:rPr>
              <a:t>Free subject specific resources available for all to download from our website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>
                  <a:lumMod val="50000"/>
                </a:schemeClr>
              </a:solidFill>
              <a:latin typeface="Bliss-Light"/>
              <a:cs typeface="Arial" panose="020B0604020202020204" pitchFamily="34" charset="0"/>
            </a:endParaRP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liss-Light"/>
                <a:cs typeface="Arial" panose="020B0604020202020204" pitchFamily="34" charset="0"/>
                <a:hlinkClick r:id="rId4"/>
              </a:rPr>
              <a:t>resources.wjec.co.uk</a:t>
            </a:r>
            <a:endParaRPr lang="en-GB" dirty="0">
              <a:solidFill>
                <a:schemeClr val="bg1">
                  <a:lumMod val="50000"/>
                </a:schemeClr>
              </a:solidFill>
              <a:latin typeface="Bliss-Light"/>
              <a:cs typeface="Arial" panose="020B0604020202020204" pitchFamily="34" charset="0"/>
            </a:endParaRPr>
          </a:p>
          <a:p>
            <a:r>
              <a:rPr lang="en-GB" dirty="0">
                <a:latin typeface="Bliss-Light"/>
                <a:cs typeface="Arial" panose="020B0604020202020204" pitchFamily="34" charset="0"/>
              </a:rPr>
              <a:t>Free digital resources to support the teaching and learning of a broad range of subjects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>
                  <a:lumMod val="50000"/>
                </a:schemeClr>
              </a:solidFill>
              <a:latin typeface="Bliss-Light"/>
              <a:cs typeface="Arial" panose="020B0604020202020204" pitchFamily="34" charset="0"/>
              <a:hlinkClick r:id="rId5"/>
            </a:endParaRP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liss-Light"/>
                <a:cs typeface="Arial" panose="020B0604020202020204" pitchFamily="34" charset="0"/>
                <a:hlinkClick r:id="rId5"/>
              </a:rPr>
              <a:t>oer.wjec.co.uk</a:t>
            </a:r>
            <a:endParaRPr lang="en-GB" dirty="0">
              <a:solidFill>
                <a:schemeClr val="bg1">
                  <a:lumMod val="50000"/>
                </a:schemeClr>
              </a:solidFill>
              <a:latin typeface="Bliss-Light"/>
              <a:cs typeface="Arial" panose="020B0604020202020204" pitchFamily="34" charset="0"/>
            </a:endParaRPr>
          </a:p>
          <a:p>
            <a:r>
              <a:rPr lang="en-GB" dirty="0">
                <a:latin typeface="Bliss-Light"/>
                <a:cs typeface="Arial" panose="020B0604020202020204" pitchFamily="34" charset="0"/>
              </a:rPr>
              <a:t>Our free Online Exam Review allows teachers to analyse item level data, critically assess sample question papers and receive examiner feedback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liss-Light"/>
                <a:cs typeface="Arial" panose="020B0604020202020204" pitchFamily="34" charset="0"/>
                <a:hlinkClick r:id="rId6"/>
              </a:rPr>
              <a:t>wjec.co.uk/shop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Bliss-Light"/>
                <a:cs typeface="Arial" panose="020B0604020202020204" pitchFamily="34" charset="0"/>
              </a:rPr>
              <a:t> </a:t>
            </a:r>
          </a:p>
          <a:p>
            <a:r>
              <a:rPr lang="en-GB" dirty="0">
                <a:latin typeface="Bliss-Light"/>
                <a:cs typeface="Arial" panose="020B0604020202020204" pitchFamily="34" charset="0"/>
              </a:rPr>
              <a:t>A vast range of educational resources, specifications, past papers and mark schemes to support the teaching and learning of subjects offered by WJEC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8120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duqas_Powerpoint_Templates_for PPT-1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8740" y="414795"/>
            <a:ext cx="4769510" cy="63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400" kern="1100" spc="-30" dirty="0" smtClean="0">
                <a:solidFill>
                  <a:schemeClr val="bg1"/>
                </a:solidFill>
                <a:latin typeface="Gotham Rounded Book"/>
                <a:cs typeface="Gotham Rounded Book"/>
              </a:rPr>
              <a:t>Any Questions?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8739" y="1147172"/>
            <a:ext cx="824774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Gotham Rounded Book" pitchFamily="50" charset="0"/>
              </a:rPr>
              <a:t>Contact our specialist Subject Officers and administrative </a:t>
            </a:r>
            <a:r>
              <a:rPr lang="en-GB" sz="2000" dirty="0" smtClean="0">
                <a:solidFill>
                  <a:schemeClr val="bg1"/>
                </a:solidFill>
                <a:latin typeface="Gotham Rounded Book" pitchFamily="50" charset="0"/>
              </a:rPr>
              <a:t>team </a:t>
            </a:r>
            <a:r>
              <a:rPr lang="en-GB" sz="2000" dirty="0">
                <a:solidFill>
                  <a:schemeClr val="bg1"/>
                </a:solidFill>
                <a:latin typeface="Gotham Rounded Book" pitchFamily="50" charset="0"/>
              </a:rPr>
              <a:t>for your subject with any queries.  </a:t>
            </a:r>
          </a:p>
          <a:p>
            <a:endParaRPr lang="en-US" sz="2000" kern="1100" spc="-50" dirty="0">
              <a:solidFill>
                <a:schemeClr val="bg1"/>
              </a:solidFill>
              <a:latin typeface="Gotham Rounded Book"/>
              <a:cs typeface="Gotham Rounded Book"/>
            </a:endParaRPr>
          </a:p>
          <a:p>
            <a:endParaRPr lang="en-US" sz="2000" kern="1100" spc="-50" dirty="0" smtClean="0">
              <a:latin typeface="Gotham Rounded Book"/>
              <a:cs typeface="Gotham Rounded Book"/>
            </a:endParaRPr>
          </a:p>
          <a:p>
            <a:r>
              <a:rPr lang="en-US" sz="2000" kern="1100" spc="-50" dirty="0" smtClean="0">
                <a:latin typeface="Gotham Rounded Book"/>
                <a:cs typeface="Gotham Rounded Book"/>
              </a:rPr>
              <a:t>sally.meluish@eduqas.co.uk</a:t>
            </a:r>
            <a:endParaRPr lang="en-US" sz="2000" kern="1100" spc="-50" dirty="0">
              <a:latin typeface="Gotham Rounded Book"/>
              <a:cs typeface="Gotham Rounded Book"/>
            </a:endParaRPr>
          </a:p>
          <a:p>
            <a:endParaRPr lang="en-US" sz="2000" kern="1100" spc="-50" dirty="0" smtClean="0">
              <a:solidFill>
                <a:srgbClr val="F7B385"/>
              </a:solidFill>
              <a:latin typeface="Gotham Rounded Book"/>
              <a:cs typeface="Gotham Rounded Book"/>
            </a:endParaRPr>
          </a:p>
          <a:p>
            <a:endParaRPr lang="en-US" sz="2000" kern="1100" spc="-50" dirty="0" smtClean="0">
              <a:solidFill>
                <a:srgbClr val="F7B385"/>
              </a:solidFill>
              <a:latin typeface="Gotham Rounded Book"/>
              <a:cs typeface="Gotham Rounded Book"/>
            </a:endParaRPr>
          </a:p>
          <a:p>
            <a:endParaRPr lang="en-GB" sz="4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71" y="6120618"/>
            <a:ext cx="678007" cy="678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230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1191" y="1349917"/>
            <a:ext cx="8166587" cy="88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3200" kern="1100" spc="-5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Exploring Concepts and Issues</a:t>
            </a:r>
          </a:p>
          <a:p>
            <a:pPr algn="ctr">
              <a:lnSpc>
                <a:spcPct val="80000"/>
              </a:lnSpc>
            </a:pPr>
            <a:r>
              <a:rPr lang="en-US" sz="3200" kern="1100" spc="-5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Exam preparation</a:t>
            </a:r>
            <a:endParaRPr lang="en-US" sz="36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21022" y="1995413"/>
            <a:ext cx="498047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DF3C06"/>
                </a:solidFill>
                <a:latin typeface="Gotham Rounded Book"/>
                <a:cs typeface="Gotham Rounded Book"/>
              </a:rPr>
              <a:t>AS </a:t>
            </a:r>
            <a:r>
              <a:rPr lang="en-US" sz="280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requirements</a:t>
            </a:r>
          </a:p>
          <a:p>
            <a:pPr>
              <a:lnSpc>
                <a:spcPct val="150000"/>
              </a:lnSpc>
            </a:pPr>
            <a:r>
              <a:rPr lang="en-GB" sz="2800" baseline="300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concept to language </a:t>
            </a:r>
            <a:r>
              <a:rPr lang="en-GB" sz="2800" baseline="300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</a:p>
          <a:p>
            <a:pPr>
              <a:lnSpc>
                <a:spcPct val="150000"/>
              </a:lnSpc>
            </a:pPr>
            <a:endParaRPr lang="en-GB" sz="2800" baseline="30000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800" baseline="300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</a:t>
            </a:r>
            <a:r>
              <a:rPr lang="en-GB" sz="2800" baseline="300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register, semantics/etymology</a:t>
            </a:r>
          </a:p>
          <a:p>
            <a:pPr lvl="0">
              <a:lnSpc>
                <a:spcPct val="150000"/>
              </a:lnSpc>
            </a:pPr>
            <a:r>
              <a:rPr lang="en-GB" sz="28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1</a:t>
            </a:r>
            <a:r>
              <a:rPr lang="en-GB" sz="2800" baseline="300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 of Texts in Context</a:t>
            </a:r>
            <a:br>
              <a:rPr lang="en-GB" sz="28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2800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2 Using Language </a:t>
            </a:r>
            <a:br>
              <a:rPr lang="en-GB" sz="28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28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unseen texts </a:t>
            </a:r>
            <a:r>
              <a:rPr lang="en-GB" sz="28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28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original writing)</a:t>
            </a:r>
          </a:p>
          <a:p>
            <a:pPr lvl="0">
              <a:lnSpc>
                <a:spcPct val="150000"/>
              </a:lnSpc>
            </a:pPr>
            <a:r>
              <a:rPr lang="en-GB" sz="2800" baseline="300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concept to language study</a:t>
            </a:r>
          </a:p>
          <a:p>
            <a:pPr lvl="0">
              <a:lnSpc>
                <a:spcPct val="150000"/>
              </a:lnSpc>
            </a:pPr>
            <a:r>
              <a:rPr lang="en-GB" sz="28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1 Analysis of Texts in </a:t>
            </a:r>
            <a:br>
              <a:rPr lang="en-GB" sz="28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r>
              <a:rPr lang="en-GB" sz="28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Section A (unseen </a:t>
            </a:r>
            <a:r>
              <a:rPr lang="en-GB" sz="28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transcripts</a:t>
            </a:r>
            <a:r>
              <a:rPr lang="en-GB" sz="28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1191" y="1995413"/>
            <a:ext cx="365670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DF3C06"/>
                </a:solidFill>
                <a:latin typeface="Gotham Rounded Book"/>
                <a:cs typeface="Gotham Rounded Book"/>
              </a:rPr>
              <a:t>Topic areas</a:t>
            </a:r>
            <a:endParaRPr lang="en-GB" sz="2800" baseline="30000" dirty="0" smtClean="0">
              <a:solidFill>
                <a:srgbClr val="5A5A59"/>
              </a:solidFill>
              <a:latin typeface="Bliss-Light"/>
              <a:cs typeface="Bliss-Ligh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aseline="300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</a:t>
            </a:r>
            <a:r>
              <a:rPr lang="en-GB" sz="2800" baseline="300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800" baseline="300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nonstandard English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aseline="300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</a:t>
            </a:r>
            <a:r>
              <a:rPr lang="en-GB" sz="2800" baseline="300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aseline="300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and </a:t>
            </a:r>
            <a:r>
              <a:rPr lang="en-GB" sz="2800" baseline="300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800" baseline="30000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800" baseline="30000" dirty="0" smtClean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aseline="300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and </a:t>
            </a:r>
            <a:r>
              <a:rPr lang="en-GB" sz="2800" baseline="300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aseline="300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Spoken language</a:t>
            </a:r>
          </a:p>
        </p:txBody>
      </p:sp>
    </p:spTree>
    <p:extLst>
      <p:ext uri="{BB962C8B-B14F-4D97-AF65-F5344CB8AC3E}">
        <p14:creationId xmlns:p14="http://schemas.microsoft.com/office/powerpoint/2010/main" val="2211692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68300" y="1044575"/>
            <a:ext cx="8418513" cy="784225"/>
          </a:xfrm>
        </p:spPr>
        <p:txBody>
          <a:bodyPr/>
          <a:lstStyle/>
          <a:p>
            <a:pPr algn="ctr"/>
            <a:r>
              <a:rPr lang="en-GB" dirty="0" smtClean="0"/>
              <a:t>AS links to A level preparation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76895" y="2344088"/>
            <a:ext cx="81099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Reading, understanding and interpreting </a:t>
            </a:r>
            <a:r>
              <a:rPr lang="en-GB" sz="28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transcripts</a:t>
            </a:r>
            <a:endParaRPr lang="en-GB" sz="2800" b="1" baseline="30000" dirty="0">
              <a:solidFill>
                <a:srgbClr val="E7530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Building knowledge </a:t>
            </a:r>
            <a:r>
              <a:rPr lang="en-GB" sz="2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types</a:t>
            </a:r>
            <a:endParaRPr lang="en-GB" sz="2800" b="1" baseline="30000" dirty="0">
              <a:solidFill>
                <a:srgbClr val="E7530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Gathering examples and using knowledge of </a:t>
            </a:r>
            <a:r>
              <a:rPr lang="en-GB" sz="2800" b="1" dirty="0" smtClean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</a:t>
            </a:r>
            <a:r>
              <a:rPr lang="en-GB" sz="28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issues</a:t>
            </a:r>
            <a:endParaRPr lang="en-GB" sz="2800" b="1" baseline="30000" dirty="0">
              <a:solidFill>
                <a:srgbClr val="E7530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Collecting and investigating </a:t>
            </a:r>
            <a:r>
              <a:rPr lang="en-GB" sz="28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lang="en-GB" sz="2800" b="1" baseline="30000" dirty="0">
              <a:solidFill>
                <a:srgbClr val="E7530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089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6039" y="1308919"/>
            <a:ext cx="8011061" cy="88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3200" kern="1100" spc="-5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Exploring Concepts and Issues</a:t>
            </a:r>
            <a:endParaRPr lang="en-US" sz="3200" kern="1100" spc="-50" dirty="0">
              <a:solidFill>
                <a:srgbClr val="DF3C06"/>
              </a:solidFill>
              <a:latin typeface="Gotham Rounded Book"/>
              <a:cs typeface="Gotham Rounded Book"/>
            </a:endParaRPr>
          </a:p>
          <a:p>
            <a:pPr algn="ctr">
              <a:lnSpc>
                <a:spcPct val="80000"/>
              </a:lnSpc>
            </a:pPr>
            <a:r>
              <a:rPr lang="en-US" sz="3100" kern="1100" spc="-5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Exam preparation</a:t>
            </a:r>
            <a:endParaRPr lang="en-US" sz="32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6039" y="2404246"/>
            <a:ext cx="4150426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Topic areas</a:t>
            </a:r>
            <a:endParaRPr lang="en-GB" sz="2800" baseline="30000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aseline="300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and nonstandard </a:t>
            </a:r>
            <a:r>
              <a:rPr lang="en-GB" sz="2800" baseline="300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800" baseline="300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aseline="300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  <a:endParaRPr lang="en-GB" sz="2800" baseline="30000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aseline="300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change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aseline="300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and </a:t>
            </a:r>
            <a:r>
              <a:rPr lang="en-GB" sz="2800" baseline="300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endParaRPr lang="en-GB" sz="2800" baseline="30000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aseline="300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and </a:t>
            </a:r>
            <a:r>
              <a:rPr lang="en-GB" sz="2800" baseline="300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aseline="300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Spoken language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800" baseline="30000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800" baseline="300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and identity</a:t>
            </a:r>
            <a:endParaRPr lang="en-GB" sz="2800" baseline="30000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00104" y="2404246"/>
            <a:ext cx="5153891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DF3C06"/>
                </a:solidFill>
                <a:latin typeface="Gotham Rounded Book"/>
                <a:cs typeface="Gotham Rounded Book"/>
              </a:rPr>
              <a:t>A level </a:t>
            </a:r>
            <a:r>
              <a:rPr lang="en-US" sz="2800" dirty="0">
                <a:solidFill>
                  <a:srgbClr val="DF3C06"/>
                </a:solidFill>
                <a:latin typeface="Gotham Rounded Book"/>
                <a:cs typeface="Gotham Rounded Book"/>
              </a:rPr>
              <a:t>requirements</a:t>
            </a:r>
          </a:p>
          <a:p>
            <a:pPr>
              <a:lnSpc>
                <a:spcPct val="150000"/>
              </a:lnSpc>
            </a:pPr>
            <a:r>
              <a:rPr lang="en-GB" sz="2800" baseline="300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social, geographical and individual variation (including child language)</a:t>
            </a:r>
            <a:endParaRPr lang="en-GB" sz="2800" baseline="30000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GB" sz="28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2,</a:t>
            </a:r>
            <a:r>
              <a:rPr lang="en-GB" sz="2800" baseline="300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Change Over Time</a:t>
            </a:r>
            <a:r>
              <a:rPr lang="en-GB" sz="28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8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1 Section B, Language issues (essay)</a:t>
            </a:r>
            <a:endParaRPr lang="en-GB" sz="2800" b="1" baseline="30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GB" sz="28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</a:t>
            </a:r>
            <a:r>
              <a:rPr lang="en-GB" sz="28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Section </a:t>
            </a:r>
            <a:r>
              <a:rPr lang="en-GB" sz="28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A, Analysis </a:t>
            </a:r>
            <a:r>
              <a:rPr lang="en-GB" sz="28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</a:t>
            </a:r>
            <a:r>
              <a:rPr lang="en-GB" sz="28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poken </a:t>
            </a:r>
            <a:r>
              <a:rPr lang="en-GB" sz="28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GB" sz="28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anguage (unseen </a:t>
            </a:r>
            <a:r>
              <a:rPr lang="en-GB" sz="28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transcripts</a:t>
            </a:r>
            <a:r>
              <a:rPr lang="en-GB" sz="28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>
              <a:lnSpc>
                <a:spcPct val="150000"/>
              </a:lnSpc>
            </a:pPr>
            <a:r>
              <a:rPr lang="en-GB" sz="28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 4 (investigation)</a:t>
            </a:r>
            <a:endParaRPr lang="en-GB" sz="2800" b="1" baseline="30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3251117" y="4316272"/>
            <a:ext cx="165100" cy="8128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574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190006" y="1044576"/>
            <a:ext cx="8847116" cy="129486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GB" sz="3500" dirty="0" smtClean="0"/>
              <a:t>Standard and Nonstandard English</a:t>
            </a:r>
          </a:p>
          <a:p>
            <a:pPr algn="ctr"/>
            <a:r>
              <a:rPr lang="en-US" sz="3500" kern="1100" spc="-5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(Extract from </a:t>
            </a:r>
            <a:r>
              <a:rPr lang="en-US" sz="3500" i="1" kern="1100" spc="-5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English Language Teachers’ Guide</a:t>
            </a:r>
            <a:r>
              <a:rPr lang="en-US" sz="3500" kern="1100" spc="-50" dirty="0" smtClean="0">
                <a:solidFill>
                  <a:srgbClr val="F7B385"/>
                </a:solidFill>
                <a:latin typeface="Gotham Rounded Book"/>
                <a:cs typeface="Gotham Rounded Book"/>
              </a:rPr>
              <a:t>)</a:t>
            </a:r>
            <a:endParaRPr lang="en-US" sz="35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  <a:p>
            <a:pPr algn="ctr"/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58141" y="2528501"/>
            <a:ext cx="81464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learners should have a </a:t>
            </a:r>
            <a:r>
              <a:rPr lang="en-US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broad understanding </a:t>
            </a:r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2400" b="1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2400" b="1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emergence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SE 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(and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notion of a non-standard 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form; descriptivist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400" dirty="0" err="1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prescriptivist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attitudes)</a:t>
            </a:r>
            <a:endParaRPr lang="en-GB" sz="2400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SE as a familiar model against which comparisons can be made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accommodation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divergence and convergence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acceptability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appropriateness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i.e. the production and interpretation of language in 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social context</a:t>
            </a:r>
            <a:endParaRPr lang="en-GB" sz="2400" b="1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the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levels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3205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en-GB" dirty="0"/>
              <a:t>Standard and Nonstandard English</a:t>
            </a:r>
          </a:p>
          <a:p>
            <a:pPr algn="ctr"/>
            <a:r>
              <a:rPr lang="en-US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(Extract from </a:t>
            </a:r>
            <a:r>
              <a:rPr lang="en-US" i="1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English Language Teachers’ Guide</a:t>
            </a:r>
            <a:r>
              <a:rPr lang="en-US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)</a:t>
            </a:r>
          </a:p>
          <a:p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718457" y="2399989"/>
            <a:ext cx="752301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knowledge will help AS learners to </a:t>
            </a:r>
            <a:r>
              <a:rPr lang="en-US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</a:t>
            </a:r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</a:t>
            </a:r>
            <a:r>
              <a:rPr lang="en-GB" sz="2400" b="1" dirty="0" smtClean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nonstandard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features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speech and 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acceptability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language use </a:t>
            </a:r>
            <a:b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i.e. evaluation based on the connection between the form of language and </a:t>
            </a:r>
            <a:r>
              <a:rPr lang="en-GB" sz="2400" dirty="0" smtClean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social context</a:t>
            </a:r>
            <a:endParaRPr lang="en-GB" sz="2400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appropriateness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language use</a:t>
            </a:r>
            <a:b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i.e. pragmatics – linked to producer, receiver, intention. </a:t>
            </a:r>
          </a:p>
        </p:txBody>
      </p:sp>
    </p:spTree>
    <p:extLst>
      <p:ext uri="{BB962C8B-B14F-4D97-AF65-F5344CB8AC3E}">
        <p14:creationId xmlns:p14="http://schemas.microsoft.com/office/powerpoint/2010/main" val="4246432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en-GB" dirty="0"/>
              <a:t>Standard and Nonstandard English</a:t>
            </a:r>
          </a:p>
          <a:p>
            <a:pPr algn="ctr"/>
            <a:r>
              <a:rPr lang="en-US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(Extract from </a:t>
            </a:r>
            <a:r>
              <a:rPr lang="en-US" i="1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English Language Teachers’ Guide</a:t>
            </a:r>
            <a:r>
              <a:rPr lang="en-US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)</a:t>
            </a:r>
          </a:p>
          <a:p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46265" y="2520353"/>
            <a:ext cx="786146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their knowledge to </a:t>
            </a:r>
            <a:r>
              <a:rPr lang="en-US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</a:t>
            </a:r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texts will help AS learners:</a:t>
            </a:r>
          </a:p>
          <a:p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comment on the use of </a:t>
            </a:r>
            <a:r>
              <a:rPr lang="en-GB" sz="2400" b="1" dirty="0" smtClean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nonstandard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features </a:t>
            </a:r>
            <a:endParaRPr lang="en-GB" sz="2400" dirty="0">
              <a:solidFill>
                <a:srgbClr val="E7530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use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theorists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support their points where appropriate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explain how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shapes the language choices speakers and writers make.</a:t>
            </a:r>
          </a:p>
        </p:txBody>
      </p:sp>
    </p:spTree>
    <p:extLst>
      <p:ext uri="{BB962C8B-B14F-4D97-AF65-F5344CB8AC3E}">
        <p14:creationId xmlns:p14="http://schemas.microsoft.com/office/powerpoint/2010/main" val="2817937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68300" y="1044575"/>
            <a:ext cx="8418513" cy="819851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Language Change</a:t>
            </a:r>
            <a:endParaRPr lang="en-GB" dirty="0"/>
          </a:p>
          <a:p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17517" y="2045617"/>
            <a:ext cx="78020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learners should have a </a:t>
            </a:r>
            <a:r>
              <a:rPr lang="en-US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broad understanding </a:t>
            </a:r>
            <a:r>
              <a:rPr lang="en-US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of:</a:t>
            </a:r>
          </a:p>
          <a:p>
            <a:endParaRPr lang="en-US" sz="2400" b="1" dirty="0">
              <a:solidFill>
                <a:srgbClr val="5A5A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word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etymology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(e.g. invasion, exploration)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differences between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spoken</a:t>
            </a:r>
            <a:r>
              <a:rPr lang="en-GB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written</a:t>
            </a:r>
            <a:r>
              <a:rPr lang="en-GB" sz="2400" b="1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distinctive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features 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types </a:t>
            </a:r>
            <a:endParaRPr lang="en-GB" sz="2400" dirty="0">
              <a:solidFill>
                <a:srgbClr val="E7530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influence of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language choices (e.g. time, place, audience, purpose, culture)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influence of mood, age, gender, education, status etc. on </a:t>
            </a:r>
            <a:r>
              <a:rPr lang="en-GB" sz="2400" b="1" dirty="0">
                <a:solidFill>
                  <a:srgbClr val="E753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</a:t>
            </a:r>
            <a:r>
              <a:rPr lang="en-GB" sz="2400" dirty="0">
                <a:solidFill>
                  <a:srgbClr val="5A5A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language choices. </a:t>
            </a:r>
          </a:p>
        </p:txBody>
      </p:sp>
    </p:spTree>
    <p:extLst>
      <p:ext uri="{BB962C8B-B14F-4D97-AF65-F5344CB8AC3E}">
        <p14:creationId xmlns:p14="http://schemas.microsoft.com/office/powerpoint/2010/main" val="159549497"/>
      </p:ext>
    </p:extLst>
  </p:cSld>
  <p:clrMapOvr>
    <a:masterClrMapping/>
  </p:clrMapOvr>
</p:sld>
</file>

<file path=ppt/theme/theme1.xml><?xml version="1.0" encoding="utf-8"?>
<a:theme xmlns:a="http://schemas.openxmlformats.org/drawingml/2006/main" name="Eduqas PowerPoint Template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ess Release" ma:contentTypeID="0x01010064AFB8AED01E274B9CBD4F32C91ABDA1004C90698F9E27A7499071062BDD64C328" ma:contentTypeVersion="3" ma:contentTypeDescription="" ma:contentTypeScope="" ma:versionID="997f1a271b32eab17203deddfb216d5b">
  <xsd:schema xmlns:xsd="http://www.w3.org/2001/XMLSchema" xmlns:xs="http://www.w3.org/2001/XMLSchema" xmlns:p="http://schemas.microsoft.com/office/2006/metadata/properties" xmlns:ns1="http://schemas.microsoft.com/sharepoint/v3" xmlns:ns3="2f2f9355-f80e-4d7b-937a-0c27cfa03643" targetNamespace="http://schemas.microsoft.com/office/2006/metadata/properties" ma:root="true" ma:fieldsID="5ab212e04830e7291d30cf5b1136f98c" ns1:_="" ns3:_="">
    <xsd:import namespace="http://schemas.microsoft.com/sharepoint/v3"/>
    <xsd:import namespace="2f2f9355-f80e-4d7b-937a-0c27cfa03643"/>
    <xsd:element name="properties">
      <xsd:complexType>
        <xsd:sequence>
          <xsd:element name="documentManagement">
            <xsd:complexType>
              <xsd:all>
                <xsd:element ref="ns1:RoutingRuleDescription" minOccurs="0"/>
                <xsd:element ref="ns3:WJEC_x0020_Language" minOccurs="0"/>
                <xsd:element ref="ns3:WJEC_x0020_Available_x0020_Online" minOccurs="0"/>
                <xsd:element ref="ns1:PublishingStartDate" minOccurs="0"/>
                <xsd:element ref="ns1:PublishingExpirationDate" minOccurs="0"/>
                <xsd:element ref="ns3:k48d8005054a4dd09ad49b7c837f0781" minOccurs="0"/>
                <xsd:element ref="ns3:TaxCatchAll" minOccurs="0"/>
                <xsd:element ref="ns3:TaxCatchAllLabel" minOccurs="0"/>
                <xsd:element ref="ns3:aa87a6a0bdfe4bfb97a25745bc8270e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3" nillable="true" ma:displayName="Description" ma:internalName="RoutingRuleDescription" ma:readOnly="false">
      <xsd:simpleType>
        <xsd:restriction base="dms:Text">
          <xsd:maxLength value="255"/>
        </xsd:restriction>
      </xsd:simpleType>
    </xsd:element>
    <xsd:element name="PublishingStartDate" ma:index="7" nillable="true" ma:displayName="Scheduling Start Date" ma:internalName="PublishingStartDate">
      <xsd:simpleType>
        <xsd:restriction base="dms:Unknown"/>
      </xsd:simpleType>
    </xsd:element>
    <xsd:element name="PublishingExpirationDate" ma:index="8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2f9355-f80e-4d7b-937a-0c27cfa03643" elementFormDefault="qualified">
    <xsd:import namespace="http://schemas.microsoft.com/office/2006/documentManagement/types"/>
    <xsd:import namespace="http://schemas.microsoft.com/office/infopath/2007/PartnerControls"/>
    <xsd:element name="WJEC_x0020_Language" ma:index="5" nillable="true" ma:displayName="WJEC Language" ma:default="English" ma:internalName="WJEC_x0020_Languag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nglish"/>
                    <xsd:enumeration value="Welsh"/>
                  </xsd:restriction>
                </xsd:simpleType>
              </xsd:element>
            </xsd:sequence>
          </xsd:extension>
        </xsd:complexContent>
      </xsd:complexType>
    </xsd:element>
    <xsd:element name="WJEC_x0020_Available_x0020_Online" ma:index="6" nillable="true" ma:displayName="WJEC Available Online" ma:default="0" ma:internalName="WJEC_x0020_Available_x0020_Online">
      <xsd:simpleType>
        <xsd:restriction base="dms:Boolean"/>
      </xsd:simpleType>
    </xsd:element>
    <xsd:element name="k48d8005054a4dd09ad49b7c837f0781" ma:index="12" nillable="true" ma:taxonomy="true" ma:internalName="k48d8005054a4dd09ad49b7c837f0781" ma:taxonomyFieldName="WJEC_x0020_Audiences" ma:displayName="WJEC Audiences" ma:default="" ma:fieldId="{448d8005-054a-4dd0-9ad4-9b7c837f0781}" ma:taxonomyMulti="true" ma:sspId="e1033d4c-53f7-4655-8cf6-8161ad0c09ed" ma:termSetId="b89074ec-3517-46a7-9614-0eff0543422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0729da46-0308-4dd4-bc10-948bb8b78bdd}" ma:internalName="TaxCatchAll" ma:showField="CatchAllData" ma:web="80fa5a14-001d-49fc-a373-148672bd42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4" nillable="true" ma:displayName="Taxonomy Catch All Column1" ma:hidden="true" ma:list="{0729da46-0308-4dd4-bc10-948bb8b78bdd}" ma:internalName="TaxCatchAllLabel" ma:readOnly="true" ma:showField="CatchAllDataLabel" ma:web="80fa5a14-001d-49fc-a373-148672bd42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a87a6a0bdfe4bfb97a25745bc8270e2" ma:index="17" nillable="true" ma:taxonomy="true" ma:internalName="aa87a6a0bdfe4bfb97a25745bc8270e2" ma:taxonomyFieldName="WJEC_x0020_Department" ma:displayName="WJEC Department" ma:default="" ma:fieldId="{aa87a6a0-bdfe-4bfb-97a2-5745bc8270e2}" ma:taxonomyMulti="true" ma:sspId="e1033d4c-53f7-4655-8cf6-8161ad0c09ed" ma:termSetId="076cd7ee-ac20-4cd2-af1f-bceb730fad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 ma:index="2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48d8005054a4dd09ad49b7c837f0781 xmlns="2f2f9355-f80e-4d7b-937a-0c27cfa03643">
      <Terms xmlns="http://schemas.microsoft.com/office/infopath/2007/PartnerControls"/>
    </k48d8005054a4dd09ad49b7c837f0781>
    <WJEC_x0020_Language xmlns="2f2f9355-f80e-4d7b-937a-0c27cfa03643">
      <Value>English</Value>
    </WJEC_x0020_Language>
    <WJEC_x0020_Available_x0020_Online xmlns="2f2f9355-f80e-4d7b-937a-0c27cfa03643">false</WJEC_x0020_Available_x0020_Online>
    <TaxCatchAll xmlns="2f2f9355-f80e-4d7b-937a-0c27cfa03643"/>
    <RoutingRuleDescription xmlns="http://schemas.microsoft.com/sharepoint/v3" xsi:nil="true"/>
    <PublishingExpirationDate xmlns="http://schemas.microsoft.com/sharepoint/v3" xsi:nil="true"/>
    <PublishingStartDate xmlns="http://schemas.microsoft.com/sharepoint/v3" xsi:nil="true"/>
    <aa87a6a0bdfe4bfb97a25745bc8270e2 xmlns="2f2f9355-f80e-4d7b-937a-0c27cfa03643">
      <Terms xmlns="http://schemas.microsoft.com/office/infopath/2007/PartnerControls"/>
    </aa87a6a0bdfe4bfb97a25745bc8270e2>
  </documentManagement>
</p:properties>
</file>

<file path=customXml/item4.xml><?xml version="1.0" encoding="utf-8"?>
<?mso-contentType ?>
<SharedContentType xmlns="Microsoft.SharePoint.Taxonomy.ContentTypeSync" SourceId="e1033d4c-53f7-4655-8cf6-8161ad0c09ed" ContentTypeId="0x01010064AFB8AED01E274B9CBD4F32C91ABDA1" PreviousValue="false"/>
</file>

<file path=customXml/itemProps1.xml><?xml version="1.0" encoding="utf-8"?>
<ds:datastoreItem xmlns:ds="http://schemas.openxmlformats.org/officeDocument/2006/customXml" ds:itemID="{CB6B60F4-FC2F-4FE1-9118-D5D8D2BBB056}"/>
</file>

<file path=customXml/itemProps2.xml><?xml version="1.0" encoding="utf-8"?>
<ds:datastoreItem xmlns:ds="http://schemas.openxmlformats.org/officeDocument/2006/customXml" ds:itemID="{3D9FB68D-A36F-4F40-9DDD-C7C8C55F1F0F}"/>
</file>

<file path=customXml/itemProps3.xml><?xml version="1.0" encoding="utf-8"?>
<ds:datastoreItem xmlns:ds="http://schemas.openxmlformats.org/officeDocument/2006/customXml" ds:itemID="{2773DC8F-AB9D-4910-94BF-5076350377AD}"/>
</file>

<file path=customXml/itemProps4.xml><?xml version="1.0" encoding="utf-8"?>
<ds:datastoreItem xmlns:ds="http://schemas.openxmlformats.org/officeDocument/2006/customXml" ds:itemID="{493D485E-2A5C-4236-B3C2-321DC89A5B1E}"/>
</file>

<file path=docProps/app.xml><?xml version="1.0" encoding="utf-8"?>
<Properties xmlns="http://schemas.openxmlformats.org/officeDocument/2006/extended-properties" xmlns:vt="http://schemas.openxmlformats.org/officeDocument/2006/docPropsVTypes">
  <Template>Eduqas PowerPoint Template (3)</Template>
  <TotalTime>238</TotalTime>
  <Words>1299</Words>
  <Application>Microsoft Office PowerPoint</Application>
  <PresentationFormat>On-screen Show (4:3)</PresentationFormat>
  <Paragraphs>198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Eduqas PowerPoint Template (3)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</dc:creator>
  <cp:lastModifiedBy>WJEC</cp:lastModifiedBy>
  <cp:revision>19</cp:revision>
  <cp:lastPrinted>2014-04-03T15:37:56Z</cp:lastPrinted>
  <dcterms:created xsi:type="dcterms:W3CDTF">2015-08-14T08:35:28Z</dcterms:created>
  <dcterms:modified xsi:type="dcterms:W3CDTF">2015-09-16T15:49:10Z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0x01010064AFB8AED01E274B9CBD4F32C91ABDA1004C90698F9E27A7499071062BDD64C328</vt:lpwstr>
  </property>
  <property fmtid="{D5CDD505-2E9C-101B-9397-08002B2CF9AE}" pid="3" name="WJEC_x0020_Department">
    <vt:lpwstr/>
  </property>
  <property fmtid="{D5CDD505-2E9C-101B-9397-08002B2CF9AE}" pid="4" name="WJEC_x0020_Audiences">
    <vt:lpwstr/>
  </property>
  <property fmtid="{D5CDD505-2E9C-101B-9397-08002B2CF9AE}" pid="5" name="WJEC Department">
    <vt:lpwstr/>
  </property>
  <property fmtid="{D5CDD505-2E9C-101B-9397-08002B2CF9AE}" pid="6" name="WJEC Audiences">
    <vt:lpwstr/>
  </property>
</Properties>
</file>