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7"/>
  </p:notesMasterIdLst>
  <p:sldIdLst>
    <p:sldId id="256" r:id="rId5"/>
    <p:sldId id="486" r:id="rId6"/>
    <p:sldId id="487" r:id="rId7"/>
    <p:sldId id="489" r:id="rId8"/>
    <p:sldId id="488" r:id="rId9"/>
    <p:sldId id="490" r:id="rId10"/>
    <p:sldId id="491" r:id="rId11"/>
    <p:sldId id="492" r:id="rId12"/>
    <p:sldId id="493" r:id="rId13"/>
    <p:sldId id="495" r:id="rId14"/>
    <p:sldId id="494" r:id="rId15"/>
    <p:sldId id="496" r:id="rId16"/>
    <p:sldId id="497" r:id="rId17"/>
    <p:sldId id="498" r:id="rId18"/>
    <p:sldId id="499" r:id="rId19"/>
    <p:sldId id="500" r:id="rId20"/>
    <p:sldId id="501" r:id="rId21"/>
    <p:sldId id="502" r:id="rId22"/>
    <p:sldId id="503" r:id="rId23"/>
    <p:sldId id="504" r:id="rId24"/>
    <p:sldId id="505" r:id="rId25"/>
    <p:sldId id="484" r:id="rId26"/>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385"/>
    <a:srgbClr val="E75306"/>
    <a:srgbClr val="DF3C06"/>
    <a:srgbClr val="5A5A59"/>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03885D-1606-4C32-B5EB-E9ABC8A27197}" v="2" dt="2021-10-05T11:14:44.941"/>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628" autoAdjust="0"/>
  </p:normalViewPr>
  <p:slideViewPr>
    <p:cSldViewPr snapToGrid="0" snapToObjects="1">
      <p:cViewPr varScale="1">
        <p:scale>
          <a:sx n="101" d="100"/>
          <a:sy n="101" d="100"/>
        </p:scale>
        <p:origin x="4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Nia" userId="c8e4cf6e-6852-4dab-8bdb-a66f4fdc7c7a" providerId="ADAL" clId="{8AD394E3-4A17-42DA-BE6F-38B56314FF3B}"/>
    <pc:docChg chg="modSld">
      <pc:chgData name="Jones, Nia" userId="c8e4cf6e-6852-4dab-8bdb-a66f4fdc7c7a" providerId="ADAL" clId="{8AD394E3-4A17-42DA-BE6F-38B56314FF3B}" dt="2021-10-06T08:46:58.449" v="8" actId="20577"/>
      <pc:docMkLst>
        <pc:docMk/>
      </pc:docMkLst>
      <pc:sldChg chg="modSp mod">
        <pc:chgData name="Jones, Nia" userId="c8e4cf6e-6852-4dab-8bdb-a66f4fdc7c7a" providerId="ADAL" clId="{8AD394E3-4A17-42DA-BE6F-38B56314FF3B}" dt="2021-10-06T08:46:58.449" v="8" actId="20577"/>
        <pc:sldMkLst>
          <pc:docMk/>
          <pc:sldMk cId="2114537626" sldId="256"/>
        </pc:sldMkLst>
        <pc:spChg chg="mod">
          <ac:chgData name="Jones, Nia" userId="c8e4cf6e-6852-4dab-8bdb-a66f4fdc7c7a" providerId="ADAL" clId="{8AD394E3-4A17-42DA-BE6F-38B56314FF3B}" dt="2021-10-06T08:46:58.449" v="8" actId="20577"/>
          <ac:spMkLst>
            <pc:docMk/>
            <pc:sldMk cId="2114537626" sldId="256"/>
            <ac:spMk id="3" creationId="{6E701B2E-B40B-4A07-BF3A-E2472EACE384}"/>
          </ac:spMkLst>
        </pc:spChg>
      </pc:sldChg>
    </pc:docChg>
  </pc:docChgLst>
  <pc:docChgLst>
    <pc:chgData name="Hutt, Nancy" userId="97fa0bef-7ea8-47de-b874-e747452e97a9" providerId="ADAL" clId="{A803885D-1606-4C32-B5EB-E9ABC8A27197}"/>
    <pc:docChg chg="custSel modSld">
      <pc:chgData name="Hutt, Nancy" userId="97fa0bef-7ea8-47de-b874-e747452e97a9" providerId="ADAL" clId="{A803885D-1606-4C32-B5EB-E9ABC8A27197}" dt="2021-10-05T11:26:14.389" v="45" actId="20577"/>
      <pc:docMkLst>
        <pc:docMk/>
      </pc:docMkLst>
      <pc:sldChg chg="modSp mod">
        <pc:chgData name="Hutt, Nancy" userId="97fa0bef-7ea8-47de-b874-e747452e97a9" providerId="ADAL" clId="{A803885D-1606-4C32-B5EB-E9ABC8A27197}" dt="2021-10-05T11:14:31.147" v="1" actId="2711"/>
        <pc:sldMkLst>
          <pc:docMk/>
          <pc:sldMk cId="2492928270" sldId="487"/>
        </pc:sldMkLst>
        <pc:spChg chg="mod">
          <ac:chgData name="Hutt, Nancy" userId="97fa0bef-7ea8-47de-b874-e747452e97a9" providerId="ADAL" clId="{A803885D-1606-4C32-B5EB-E9ABC8A27197}" dt="2021-10-05T11:14:31.147" v="1" actId="2711"/>
          <ac:spMkLst>
            <pc:docMk/>
            <pc:sldMk cId="2492928270" sldId="487"/>
            <ac:spMk id="2" creationId="{42C88842-9881-4079-B02E-1806DC75362C}"/>
          </ac:spMkLst>
        </pc:spChg>
      </pc:sldChg>
      <pc:sldChg chg="modSp mod">
        <pc:chgData name="Hutt, Nancy" userId="97fa0bef-7ea8-47de-b874-e747452e97a9" providerId="ADAL" clId="{A803885D-1606-4C32-B5EB-E9ABC8A27197}" dt="2021-10-05T11:15:18.110" v="18" actId="27636"/>
        <pc:sldMkLst>
          <pc:docMk/>
          <pc:sldMk cId="304829281" sldId="489"/>
        </pc:sldMkLst>
        <pc:spChg chg="mod">
          <ac:chgData name="Hutt, Nancy" userId="97fa0bef-7ea8-47de-b874-e747452e97a9" providerId="ADAL" clId="{A803885D-1606-4C32-B5EB-E9ABC8A27197}" dt="2021-10-05T11:15:18.110" v="18" actId="27636"/>
          <ac:spMkLst>
            <pc:docMk/>
            <pc:sldMk cId="304829281" sldId="489"/>
            <ac:spMk id="2" creationId="{42C88842-9881-4079-B02E-1806DC75362C}"/>
          </ac:spMkLst>
        </pc:spChg>
      </pc:sldChg>
      <pc:sldChg chg="modSp mod">
        <pc:chgData name="Hutt, Nancy" userId="97fa0bef-7ea8-47de-b874-e747452e97a9" providerId="ADAL" clId="{A803885D-1606-4C32-B5EB-E9ABC8A27197}" dt="2021-10-05T11:21:35.910" v="34" actId="115"/>
        <pc:sldMkLst>
          <pc:docMk/>
          <pc:sldMk cId="3785468715" sldId="490"/>
        </pc:sldMkLst>
        <pc:graphicFrameChg chg="modGraphic">
          <ac:chgData name="Hutt, Nancy" userId="97fa0bef-7ea8-47de-b874-e747452e97a9" providerId="ADAL" clId="{A803885D-1606-4C32-B5EB-E9ABC8A27197}" dt="2021-10-05T11:21:35.910" v="34" actId="115"/>
          <ac:graphicFrameMkLst>
            <pc:docMk/>
            <pc:sldMk cId="3785468715" sldId="490"/>
            <ac:graphicFrameMk id="4" creationId="{2D819F4C-E54D-40CA-8C26-9EE74318965D}"/>
          </ac:graphicFrameMkLst>
        </pc:graphicFrameChg>
      </pc:sldChg>
      <pc:sldChg chg="modSp mod">
        <pc:chgData name="Hutt, Nancy" userId="97fa0bef-7ea8-47de-b874-e747452e97a9" providerId="ADAL" clId="{A803885D-1606-4C32-B5EB-E9ABC8A27197}" dt="2021-10-05T11:22:42.180" v="39" actId="20577"/>
        <pc:sldMkLst>
          <pc:docMk/>
          <pc:sldMk cId="3348697024" sldId="493"/>
        </pc:sldMkLst>
        <pc:spChg chg="mod">
          <ac:chgData name="Hutt, Nancy" userId="97fa0bef-7ea8-47de-b874-e747452e97a9" providerId="ADAL" clId="{A803885D-1606-4C32-B5EB-E9ABC8A27197}" dt="2021-10-05T11:22:42.180" v="39" actId="20577"/>
          <ac:spMkLst>
            <pc:docMk/>
            <pc:sldMk cId="3348697024" sldId="493"/>
            <ac:spMk id="7" creationId="{D491909B-712F-4BB6-8C78-00AADEAA7DBC}"/>
          </ac:spMkLst>
        </pc:spChg>
      </pc:sldChg>
      <pc:sldChg chg="modSp mod">
        <pc:chgData name="Hutt, Nancy" userId="97fa0bef-7ea8-47de-b874-e747452e97a9" providerId="ADAL" clId="{A803885D-1606-4C32-B5EB-E9ABC8A27197}" dt="2021-10-05T11:26:14.389" v="45" actId="20577"/>
        <pc:sldMkLst>
          <pc:docMk/>
          <pc:sldMk cId="3059051531" sldId="500"/>
        </pc:sldMkLst>
        <pc:spChg chg="mod">
          <ac:chgData name="Hutt, Nancy" userId="97fa0bef-7ea8-47de-b874-e747452e97a9" providerId="ADAL" clId="{A803885D-1606-4C32-B5EB-E9ABC8A27197}" dt="2021-10-05T11:26:14.389" v="45" actId="20577"/>
          <ac:spMkLst>
            <pc:docMk/>
            <pc:sldMk cId="3059051531" sldId="500"/>
            <ac:spMk id="5" creationId="{E2C40B85-8A4A-4D23-A2F0-FB69FE98E8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1333581-9709-4744-951C-ACEFFD2B2182}" type="datetimeFigureOut">
              <a:rPr lang="en-GB" smtClean="0"/>
              <a:t>06/10/2021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AF9DCF4-537F-4EB2-B888-D45C6C13859D}" type="slidenum">
              <a:rPr lang="en-GB" smtClean="0"/>
              <a:t>‹#›</a:t>
            </a:fld>
            <a:endParaRPr lang="en-GB"/>
          </a:p>
        </p:txBody>
      </p:sp>
    </p:spTree>
    <p:extLst>
      <p:ext uri="{BB962C8B-B14F-4D97-AF65-F5344CB8AC3E}">
        <p14:creationId xmlns:p14="http://schemas.microsoft.com/office/powerpoint/2010/main" val="429148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2</a:t>
            </a:fld>
            <a:endParaRPr lang="en-GB"/>
          </a:p>
        </p:txBody>
      </p:sp>
    </p:spTree>
    <p:extLst>
      <p:ext uri="{BB962C8B-B14F-4D97-AF65-F5344CB8AC3E}">
        <p14:creationId xmlns:p14="http://schemas.microsoft.com/office/powerpoint/2010/main" val="336806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11</a:t>
            </a:fld>
            <a:endParaRPr lang="en-GB"/>
          </a:p>
        </p:txBody>
      </p:sp>
    </p:spTree>
    <p:extLst>
      <p:ext uri="{BB962C8B-B14F-4D97-AF65-F5344CB8AC3E}">
        <p14:creationId xmlns:p14="http://schemas.microsoft.com/office/powerpoint/2010/main" val="380225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12</a:t>
            </a:fld>
            <a:endParaRPr lang="en-GB"/>
          </a:p>
        </p:txBody>
      </p:sp>
    </p:spTree>
    <p:extLst>
      <p:ext uri="{BB962C8B-B14F-4D97-AF65-F5344CB8AC3E}">
        <p14:creationId xmlns:p14="http://schemas.microsoft.com/office/powerpoint/2010/main" val="2216877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13</a:t>
            </a:fld>
            <a:endParaRPr lang="en-GB"/>
          </a:p>
        </p:txBody>
      </p:sp>
    </p:spTree>
    <p:extLst>
      <p:ext uri="{BB962C8B-B14F-4D97-AF65-F5344CB8AC3E}">
        <p14:creationId xmlns:p14="http://schemas.microsoft.com/office/powerpoint/2010/main" val="2497694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14</a:t>
            </a:fld>
            <a:endParaRPr lang="en-GB"/>
          </a:p>
        </p:txBody>
      </p:sp>
    </p:spTree>
    <p:extLst>
      <p:ext uri="{BB962C8B-B14F-4D97-AF65-F5344CB8AC3E}">
        <p14:creationId xmlns:p14="http://schemas.microsoft.com/office/powerpoint/2010/main" val="2137341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15</a:t>
            </a:fld>
            <a:endParaRPr lang="en-GB"/>
          </a:p>
        </p:txBody>
      </p:sp>
    </p:spTree>
    <p:extLst>
      <p:ext uri="{BB962C8B-B14F-4D97-AF65-F5344CB8AC3E}">
        <p14:creationId xmlns:p14="http://schemas.microsoft.com/office/powerpoint/2010/main" val="1965704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16</a:t>
            </a:fld>
            <a:endParaRPr lang="en-GB"/>
          </a:p>
        </p:txBody>
      </p:sp>
    </p:spTree>
    <p:extLst>
      <p:ext uri="{BB962C8B-B14F-4D97-AF65-F5344CB8AC3E}">
        <p14:creationId xmlns:p14="http://schemas.microsoft.com/office/powerpoint/2010/main" val="2516587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17</a:t>
            </a:fld>
            <a:endParaRPr lang="en-GB"/>
          </a:p>
        </p:txBody>
      </p:sp>
    </p:spTree>
    <p:extLst>
      <p:ext uri="{BB962C8B-B14F-4D97-AF65-F5344CB8AC3E}">
        <p14:creationId xmlns:p14="http://schemas.microsoft.com/office/powerpoint/2010/main" val="2948613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18</a:t>
            </a:fld>
            <a:endParaRPr lang="en-GB"/>
          </a:p>
        </p:txBody>
      </p:sp>
    </p:spTree>
    <p:extLst>
      <p:ext uri="{BB962C8B-B14F-4D97-AF65-F5344CB8AC3E}">
        <p14:creationId xmlns:p14="http://schemas.microsoft.com/office/powerpoint/2010/main" val="3113429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19</a:t>
            </a:fld>
            <a:endParaRPr lang="en-GB"/>
          </a:p>
        </p:txBody>
      </p:sp>
    </p:spTree>
    <p:extLst>
      <p:ext uri="{BB962C8B-B14F-4D97-AF65-F5344CB8AC3E}">
        <p14:creationId xmlns:p14="http://schemas.microsoft.com/office/powerpoint/2010/main" val="1629070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20</a:t>
            </a:fld>
            <a:endParaRPr lang="en-GB"/>
          </a:p>
        </p:txBody>
      </p:sp>
    </p:spTree>
    <p:extLst>
      <p:ext uri="{BB962C8B-B14F-4D97-AF65-F5344CB8AC3E}">
        <p14:creationId xmlns:p14="http://schemas.microsoft.com/office/powerpoint/2010/main" val="49590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3</a:t>
            </a:fld>
            <a:endParaRPr lang="en-GB"/>
          </a:p>
        </p:txBody>
      </p:sp>
    </p:spTree>
    <p:extLst>
      <p:ext uri="{BB962C8B-B14F-4D97-AF65-F5344CB8AC3E}">
        <p14:creationId xmlns:p14="http://schemas.microsoft.com/office/powerpoint/2010/main" val="1092174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21</a:t>
            </a:fld>
            <a:endParaRPr lang="en-GB"/>
          </a:p>
        </p:txBody>
      </p:sp>
    </p:spTree>
    <p:extLst>
      <p:ext uri="{BB962C8B-B14F-4D97-AF65-F5344CB8AC3E}">
        <p14:creationId xmlns:p14="http://schemas.microsoft.com/office/powerpoint/2010/main" val="3256638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AF9DCF4-537F-4EB2-B888-D45C6C13859D}" type="slidenum">
              <a:rPr lang="en-GB" smtClean="0"/>
              <a:t>22</a:t>
            </a:fld>
            <a:endParaRPr lang="en-GB"/>
          </a:p>
        </p:txBody>
      </p:sp>
    </p:spTree>
    <p:extLst>
      <p:ext uri="{BB962C8B-B14F-4D97-AF65-F5344CB8AC3E}">
        <p14:creationId xmlns:p14="http://schemas.microsoft.com/office/powerpoint/2010/main" val="76606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4</a:t>
            </a:fld>
            <a:endParaRPr lang="en-GB"/>
          </a:p>
        </p:txBody>
      </p:sp>
    </p:spTree>
    <p:extLst>
      <p:ext uri="{BB962C8B-B14F-4D97-AF65-F5344CB8AC3E}">
        <p14:creationId xmlns:p14="http://schemas.microsoft.com/office/powerpoint/2010/main" val="236795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5</a:t>
            </a:fld>
            <a:endParaRPr lang="en-GB"/>
          </a:p>
        </p:txBody>
      </p:sp>
    </p:spTree>
    <p:extLst>
      <p:ext uri="{BB962C8B-B14F-4D97-AF65-F5344CB8AC3E}">
        <p14:creationId xmlns:p14="http://schemas.microsoft.com/office/powerpoint/2010/main" val="1790484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6</a:t>
            </a:fld>
            <a:endParaRPr lang="en-GB"/>
          </a:p>
        </p:txBody>
      </p:sp>
    </p:spTree>
    <p:extLst>
      <p:ext uri="{BB962C8B-B14F-4D97-AF65-F5344CB8AC3E}">
        <p14:creationId xmlns:p14="http://schemas.microsoft.com/office/powerpoint/2010/main" val="3398537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7</a:t>
            </a:fld>
            <a:endParaRPr lang="en-GB"/>
          </a:p>
        </p:txBody>
      </p:sp>
    </p:spTree>
    <p:extLst>
      <p:ext uri="{BB962C8B-B14F-4D97-AF65-F5344CB8AC3E}">
        <p14:creationId xmlns:p14="http://schemas.microsoft.com/office/powerpoint/2010/main" val="475269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8</a:t>
            </a:fld>
            <a:endParaRPr lang="en-GB"/>
          </a:p>
        </p:txBody>
      </p:sp>
    </p:spTree>
    <p:extLst>
      <p:ext uri="{BB962C8B-B14F-4D97-AF65-F5344CB8AC3E}">
        <p14:creationId xmlns:p14="http://schemas.microsoft.com/office/powerpoint/2010/main" val="2440840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9</a:t>
            </a:fld>
            <a:endParaRPr lang="en-GB"/>
          </a:p>
        </p:txBody>
      </p:sp>
    </p:spTree>
    <p:extLst>
      <p:ext uri="{BB962C8B-B14F-4D97-AF65-F5344CB8AC3E}">
        <p14:creationId xmlns:p14="http://schemas.microsoft.com/office/powerpoint/2010/main" val="3452996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10</a:t>
            </a:fld>
            <a:endParaRPr lang="en-GB"/>
          </a:p>
        </p:txBody>
      </p:sp>
    </p:spTree>
    <p:extLst>
      <p:ext uri="{BB962C8B-B14F-4D97-AF65-F5344CB8AC3E}">
        <p14:creationId xmlns:p14="http://schemas.microsoft.com/office/powerpoint/2010/main" val="995573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oer.wjec.co.uk/" TargetMode="External"/><Relationship Id="rId2" Type="http://schemas.openxmlformats.org/officeDocument/2006/relationships/hyperlink" Target="http://resources.wjec.co.uk/"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383002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282784808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5585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b="1"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8607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nvGraphicFramePr>
        <p:xfrm>
          <a:off x="481547" y="2770558"/>
          <a:ext cx="5759450" cy="3007274"/>
        </p:xfrm>
        <a:graphic>
          <a:graphicData uri="http://schemas.openxmlformats.org/drawingml/2006/table">
            <a:tbl>
              <a:tblPr firstRow="1" bandRow="1">
                <a:tableStyleId>{46F890A9-2807-4EBB-B81D-B2AA78EC7F39}</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604893">
                <a:tc gridSpan="2">
                  <a:txBody>
                    <a:bodyPr/>
                    <a:lstStyle/>
                    <a:p>
                      <a:pPr algn="l"/>
                      <a:r>
                        <a:rPr lang="en-GB" dirty="0">
                          <a:latin typeface="Bliss-Light"/>
                        </a:rPr>
                        <a:t>Table Heading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extLst>
                  <a:ext uri="{0D108BD9-81ED-4DB2-BD59-A6C34878D82A}">
                    <a16:rowId xmlns:a16="http://schemas.microsoft.com/office/drawing/2014/main" val="10000"/>
                  </a:ext>
                </a:extLst>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370132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14156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rotWithShape="1">
          <a:blip r:embed="rId2">
            <a:extLst>
              <a:ext uri="{28A0092B-C50C-407E-A947-70E740481C1C}">
                <a14:useLocalDpi xmlns:a14="http://schemas.microsoft.com/office/drawing/2010/main" val="0"/>
              </a:ext>
            </a:extLst>
          </a:blip>
          <a:srcRect b="15844"/>
          <a:stretch/>
        </p:blipFill>
        <p:spPr>
          <a:xfrm>
            <a:off x="0" y="0"/>
            <a:ext cx="9144000" cy="57714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1456" y="5915809"/>
            <a:ext cx="1413162" cy="729052"/>
          </a:xfrm>
          <a:prstGeom prst="rect">
            <a:avLst/>
          </a:prstGeom>
        </p:spPr>
      </p:pic>
      <p:sp>
        <p:nvSpPr>
          <p:cNvPr id="6" name="Text Placeholder 5"/>
          <p:cNvSpPr>
            <a:spLocks noGrp="1"/>
          </p:cNvSpPr>
          <p:nvPr>
            <p:ph type="body" sz="quarter" idx="10" hasCustomPrompt="1"/>
          </p:nvPr>
        </p:nvSpPr>
        <p:spPr>
          <a:xfrm>
            <a:off x="225404" y="795467"/>
            <a:ext cx="8669214" cy="808038"/>
          </a:xfrm>
        </p:spPr>
        <p:txBody>
          <a:bodyPr>
            <a:noAutofit/>
          </a:bodyPr>
          <a:lstStyle>
            <a:lvl1pPr>
              <a:defRPr sz="4400" b="1" baseline="0">
                <a:solidFill>
                  <a:schemeClr val="bg1"/>
                </a:solidFill>
              </a:defRPr>
            </a:lvl1pPr>
            <a:lvl2pPr>
              <a:defRPr sz="4400"/>
            </a:lvl2pPr>
            <a:lvl3pPr>
              <a:defRPr sz="4400"/>
            </a:lvl3pPr>
            <a:lvl4pPr>
              <a:defRPr sz="4400"/>
            </a:lvl4pPr>
            <a:lvl5pPr>
              <a:defRPr sz="4400"/>
            </a:lvl5pPr>
          </a:lstStyle>
          <a:p>
            <a:pPr lvl="0"/>
            <a:r>
              <a:rPr lang="en-GB" dirty="0"/>
              <a:t>Level, Subject</a:t>
            </a:r>
          </a:p>
        </p:txBody>
      </p:sp>
      <p:sp>
        <p:nvSpPr>
          <p:cNvPr id="7" name="Text Placeholder 5"/>
          <p:cNvSpPr>
            <a:spLocks noGrp="1"/>
          </p:cNvSpPr>
          <p:nvPr>
            <p:ph type="body" sz="quarter" idx="11" hasCustomPrompt="1"/>
          </p:nvPr>
        </p:nvSpPr>
        <p:spPr>
          <a:xfrm>
            <a:off x="211548" y="4296741"/>
            <a:ext cx="2792906" cy="1011529"/>
          </a:xfrm>
        </p:spPr>
        <p:txBody>
          <a:bodyPr>
            <a:noAutofit/>
          </a:bodyPr>
          <a:lstStyle>
            <a:lvl1pPr>
              <a:defRPr sz="2800" baseline="0">
                <a:solidFill>
                  <a:schemeClr val="bg1"/>
                </a:solidFill>
              </a:defRPr>
            </a:lvl1pPr>
            <a:lvl2pPr>
              <a:defRPr sz="4400"/>
            </a:lvl2pPr>
            <a:lvl3pPr>
              <a:defRPr sz="4400"/>
            </a:lvl3pPr>
            <a:lvl4pPr>
              <a:defRPr sz="4400"/>
            </a:lvl4pPr>
            <a:lvl5pPr>
              <a:defRPr sz="4400"/>
            </a:lvl5pPr>
          </a:lstStyle>
          <a:p>
            <a:pPr lvl="0"/>
            <a:r>
              <a:rPr lang="en-GB" dirty="0"/>
              <a:t>Presenter name and remit</a:t>
            </a:r>
          </a:p>
        </p:txBody>
      </p:sp>
      <p:sp>
        <p:nvSpPr>
          <p:cNvPr id="9" name="Text Placeholder 5"/>
          <p:cNvSpPr>
            <a:spLocks noGrp="1"/>
          </p:cNvSpPr>
          <p:nvPr>
            <p:ph type="body" sz="quarter" idx="12" hasCustomPrompt="1"/>
          </p:nvPr>
        </p:nvSpPr>
        <p:spPr>
          <a:xfrm>
            <a:off x="284778" y="174845"/>
            <a:ext cx="2719676" cy="395171"/>
          </a:xfrm>
          <a:solidFill>
            <a:schemeClr val="bg1"/>
          </a:solidFill>
        </p:spPr>
        <p:txBody>
          <a:bodyPr>
            <a:noAutofit/>
          </a:bodyPr>
          <a:lstStyle>
            <a:lvl1pPr>
              <a:defRPr sz="1800" baseline="0">
                <a:solidFill>
                  <a:schemeClr val="tx1"/>
                </a:solidFill>
              </a:defRPr>
            </a:lvl1pPr>
            <a:lvl2pPr>
              <a:defRPr sz="4400"/>
            </a:lvl2pPr>
            <a:lvl3pPr>
              <a:defRPr sz="4400"/>
            </a:lvl3pPr>
            <a:lvl4pPr>
              <a:defRPr sz="4400"/>
            </a:lvl4pPr>
            <a:lvl5pPr>
              <a:defRPr sz="4400"/>
            </a:lvl5pPr>
          </a:lstStyle>
          <a:p>
            <a:pPr lvl="0"/>
            <a:r>
              <a:rPr lang="en-GB" dirty="0"/>
              <a:t>Academic period</a:t>
            </a:r>
          </a:p>
        </p:txBody>
      </p:sp>
    </p:spTree>
    <p:extLst>
      <p:ext uri="{BB962C8B-B14F-4D97-AF65-F5344CB8AC3E}">
        <p14:creationId xmlns:p14="http://schemas.microsoft.com/office/powerpoint/2010/main" val="82080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a:solidFill>
                  <a:schemeClr val="bg1"/>
                </a:solidFill>
              </a:defRPr>
            </a:lvl1pPr>
          </a:lstStyle>
          <a:p>
            <a:r>
              <a:rPr lang="en-US" dirty="0"/>
              <a:t>Arial font size 32</a:t>
            </a:r>
            <a:endParaRPr lang="en-GB" dirty="0"/>
          </a:p>
        </p:txBody>
      </p:sp>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0603" y="6355649"/>
            <a:ext cx="575892" cy="297103"/>
          </a:xfrm>
          <a:prstGeom prst="rect">
            <a:avLst/>
          </a:prstGeom>
        </p:spPr>
      </p:pic>
      <p:sp>
        <p:nvSpPr>
          <p:cNvPr id="6" name="Text Placeholder 5"/>
          <p:cNvSpPr>
            <a:spLocks noGrp="1"/>
          </p:cNvSpPr>
          <p:nvPr>
            <p:ph type="body" sz="quarter" idx="10" hasCustomPrompt="1"/>
          </p:nvPr>
        </p:nvSpPr>
        <p:spPr>
          <a:xfrm>
            <a:off x="866775" y="641350"/>
            <a:ext cx="7185025" cy="1139825"/>
          </a:xfrm>
        </p:spPr>
        <p:txBody>
          <a:bodyPr/>
          <a:lstStyle>
            <a:lvl1pPr>
              <a:defRPr baseline="0"/>
            </a:lvl1pPr>
          </a:lstStyle>
          <a:p>
            <a:pPr lvl="0"/>
            <a:r>
              <a:rPr lang="en-US" dirty="0"/>
              <a:t>Use this for slide with full graphics</a:t>
            </a:r>
          </a:p>
        </p:txBody>
      </p:sp>
    </p:spTree>
    <p:extLst>
      <p:ext uri="{BB962C8B-B14F-4D97-AF65-F5344CB8AC3E}">
        <p14:creationId xmlns:p14="http://schemas.microsoft.com/office/powerpoint/2010/main" val="110492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ources pag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84304" y="1116247"/>
            <a:ext cx="8539061" cy="724436"/>
          </a:xfrm>
        </p:spPr>
        <p:txBody>
          <a:bodyPr>
            <a:noAutofit/>
          </a:bodyPr>
          <a:lstStyle>
            <a:lvl1pPr>
              <a:defRPr sz="2800"/>
            </a:lvl1pPr>
            <a:lvl2pPr>
              <a:defRPr sz="2800"/>
            </a:lvl2pPr>
            <a:lvl3pPr>
              <a:defRPr sz="2800"/>
            </a:lvl3pPr>
            <a:lvl4pPr marL="1371600" indent="0">
              <a:buNone/>
              <a:defRPr sz="2800"/>
            </a:lvl4pPr>
            <a:lvl5pPr>
              <a:defRPr sz="2800"/>
            </a:lvl5pPr>
          </a:lstStyle>
          <a:p>
            <a:pPr lvl="0"/>
            <a:r>
              <a:rPr lang="en-US" dirty="0"/>
              <a:t>Insert subject page link here of format eduqas.co.uk/qualifications/[mathematics]</a:t>
            </a:r>
          </a:p>
          <a:p>
            <a:pPr lvl="0"/>
            <a:endParaRPr lang="en-US" dirty="0"/>
          </a:p>
        </p:txBody>
      </p:sp>
      <p:sp>
        <p:nvSpPr>
          <p:cNvPr id="3" name="Rectangle 2"/>
          <p:cNvSpPr/>
          <p:nvPr userDrawn="1"/>
        </p:nvSpPr>
        <p:spPr>
          <a:xfrm>
            <a:off x="344384" y="1903150"/>
            <a:ext cx="8478982" cy="3416320"/>
          </a:xfrm>
          <a:prstGeom prst="rect">
            <a:avLst/>
          </a:prstGeom>
          <a:solidFill>
            <a:schemeClr val="accent6">
              <a:lumMod val="20000"/>
              <a:lumOff val="80000"/>
            </a:schemeClr>
          </a:solidFill>
        </p:spPr>
        <p:txBody>
          <a:bodyPr wrap="square">
            <a:spAutoFit/>
          </a:bodyPr>
          <a:lstStyle/>
          <a:p>
            <a:r>
              <a:rPr lang="en-GB" sz="2400" dirty="0">
                <a:solidFill>
                  <a:schemeClr val="bg1">
                    <a:lumMod val="50000"/>
                  </a:schemeClr>
                </a:solidFill>
                <a:latin typeface="Arial" panose="020B0604020202020204" pitchFamily="34" charset="0"/>
                <a:cs typeface="Arial" panose="020B0604020202020204" pitchFamily="34" charset="0"/>
                <a:hlinkClick r:id="rId2"/>
              </a:rPr>
              <a:t>resources.wjec.co.uk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Free WJEC digital resources to support the teaching and learning of a broad range of subjects</a:t>
            </a:r>
          </a:p>
          <a:p>
            <a:pPr marL="285750" indent="-285750">
              <a:buFont typeface="Arial" panose="020B0604020202020204" pitchFamily="34" charset="0"/>
              <a:buChar char="•"/>
            </a:pPr>
            <a:endParaRPr lang="en-GB" sz="2400" dirty="0">
              <a:solidFill>
                <a:schemeClr val="bg1">
                  <a:lumMod val="50000"/>
                </a:schemeClr>
              </a:solidFill>
              <a:latin typeface="Arial" panose="020B0604020202020204" pitchFamily="34" charset="0"/>
              <a:cs typeface="Arial" panose="020B0604020202020204" pitchFamily="34" charset="0"/>
              <a:hlinkClick r:id="rId3"/>
            </a:endParaRPr>
          </a:p>
          <a:p>
            <a:r>
              <a:rPr lang="en-GB" sz="2400" dirty="0">
                <a:solidFill>
                  <a:schemeClr val="bg1">
                    <a:lumMod val="50000"/>
                  </a:schemeClr>
                </a:solidFill>
                <a:latin typeface="Arial" panose="020B0604020202020204" pitchFamily="34" charset="0"/>
                <a:cs typeface="Arial" panose="020B0604020202020204" pitchFamily="34" charset="0"/>
                <a:hlinkClick r:id="rId3"/>
              </a:rPr>
              <a:t>oer.wjec.co.uk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WJEC’s free Online Exam Review allows teachers to analyse item level data, critically assess sample question papers and receive examiner feedback</a:t>
            </a:r>
            <a:br>
              <a:rPr lang="en-GB" sz="2400" dirty="0">
                <a:solidFill>
                  <a:schemeClr val="bg1">
                    <a:lumMod val="50000"/>
                  </a:schemeClr>
                </a:solidFill>
                <a:latin typeface="Arial" panose="020B0604020202020204" pitchFamily="34" charset="0"/>
                <a:cs typeface="Arial" panose="020B0604020202020204" pitchFamily="34" charset="0"/>
              </a:rPr>
            </a:br>
            <a:endParaRPr lang="en-GB" sz="2400" dirty="0">
              <a:solidFill>
                <a:schemeClr val="bg1">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4797631" y="28586"/>
            <a:ext cx="4310744" cy="86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userDrawn="1"/>
        </p:nvSpPr>
        <p:spPr>
          <a:xfrm>
            <a:off x="1886726" y="168544"/>
            <a:ext cx="2739404" cy="584775"/>
          </a:xfrm>
          <a:prstGeom prst="rect">
            <a:avLst/>
          </a:prstGeom>
        </p:spPr>
        <p:txBody>
          <a:bodyPr wrap="none">
            <a:spAutoFit/>
          </a:bodyPr>
          <a:lstStyle/>
          <a:p>
            <a:r>
              <a:rPr lang="en-US" sz="3200" b="1" dirty="0">
                <a:solidFill>
                  <a:schemeClr val="bg1"/>
                </a:solidFill>
              </a:rPr>
              <a:t>Free Resources</a:t>
            </a:r>
            <a:endParaRPr lang="en-GB" sz="3200" b="1" dirty="0">
              <a:solidFill>
                <a:schemeClr val="bg1"/>
              </a:solidFill>
            </a:endParaRPr>
          </a:p>
        </p:txBody>
      </p:sp>
    </p:spTree>
    <p:extLst>
      <p:ext uri="{BB962C8B-B14F-4D97-AF65-F5344CB8AC3E}">
        <p14:creationId xmlns:p14="http://schemas.microsoft.com/office/powerpoint/2010/main" val="243763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31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7" name="Picture 4" descr="Y:\Tools and Systems\Educational Support\Marketing and Communications\Jay\Banners\Power Point\EDUQAS-POWERPOINTheade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05689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62" r:id="rId7"/>
    <p:sldLayoutId id="2147483665" r:id="rId8"/>
    <p:sldLayoutId id="2147483655" r:id="rId9"/>
    <p:sldLayoutId id="2147483674" r:id="rId10"/>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resources.eduqas.co.uk/Pages/ResourceByArgs.aspx?subId=11&amp;lvlId=2"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701B2E-B40B-4A07-BF3A-E2472EACE384}"/>
              </a:ext>
            </a:extLst>
          </p:cNvPr>
          <p:cNvSpPr txBox="1"/>
          <p:nvPr/>
        </p:nvSpPr>
        <p:spPr>
          <a:xfrm>
            <a:off x="289746" y="638376"/>
            <a:ext cx="8568504" cy="2800767"/>
          </a:xfrm>
          <a:prstGeom prst="rect">
            <a:avLst/>
          </a:prstGeom>
          <a:noFill/>
        </p:spPr>
        <p:txBody>
          <a:bodyPr wrap="square" rtlCol="0">
            <a:spAutoFit/>
          </a:bodyPr>
          <a:lstStyle/>
          <a:p>
            <a:pPr>
              <a:lnSpc>
                <a:spcPct val="80000"/>
              </a:lnSpc>
            </a:pPr>
            <a:r>
              <a:rPr lang="en-US" sz="4400" kern="1100" spc="-30" dirty="0" err="1">
                <a:solidFill>
                  <a:schemeClr val="bg1"/>
                </a:solidFill>
                <a:latin typeface="Arial" panose="020B0604020202020204" pitchFamily="34" charset="0"/>
                <a:cs typeface="Arial" panose="020B0604020202020204" pitchFamily="34" charset="0"/>
              </a:rPr>
              <a:t>Eduqas</a:t>
            </a:r>
            <a:r>
              <a:rPr lang="en-US" sz="4400" kern="1100" spc="-30" dirty="0">
                <a:solidFill>
                  <a:schemeClr val="bg1"/>
                </a:solidFill>
                <a:latin typeface="Arial" panose="020B0604020202020204" pitchFamily="34" charset="0"/>
                <a:cs typeface="Arial" panose="020B0604020202020204" pitchFamily="34" charset="0"/>
              </a:rPr>
              <a:t> GCSE English Language</a:t>
            </a:r>
          </a:p>
          <a:p>
            <a:pPr>
              <a:lnSpc>
                <a:spcPct val="80000"/>
              </a:lnSpc>
            </a:pPr>
            <a:endParaRPr lang="en-US" sz="4400" kern="1100" spc="-30" dirty="0">
              <a:solidFill>
                <a:schemeClr val="bg1"/>
              </a:solidFill>
              <a:latin typeface="Arial" panose="020B0604020202020204" pitchFamily="34" charset="0"/>
              <a:cs typeface="Arial" panose="020B0604020202020204" pitchFamily="34" charset="0"/>
            </a:endParaRPr>
          </a:p>
          <a:p>
            <a:pPr>
              <a:lnSpc>
                <a:spcPct val="80000"/>
              </a:lnSpc>
            </a:pPr>
            <a:r>
              <a:rPr lang="en-US" sz="4400" kern="1100" spc="-30" dirty="0">
                <a:solidFill>
                  <a:schemeClr val="bg1"/>
                </a:solidFill>
                <a:latin typeface="Arial" panose="020B0604020202020204" pitchFamily="34" charset="0"/>
                <a:cs typeface="Arial" panose="020B0604020202020204" pitchFamily="34" charset="0"/>
              </a:rPr>
              <a:t>Writing Tasks</a:t>
            </a:r>
          </a:p>
          <a:p>
            <a:pPr>
              <a:lnSpc>
                <a:spcPct val="80000"/>
              </a:lnSpc>
            </a:pPr>
            <a:endParaRPr lang="en-US" sz="4400" kern="1100" spc="-30" dirty="0">
              <a:solidFill>
                <a:schemeClr val="bg1"/>
              </a:solidFill>
              <a:latin typeface="Arial" panose="020B0604020202020204" pitchFamily="34" charset="0"/>
              <a:cs typeface="Arial" panose="020B0604020202020204" pitchFamily="34" charset="0"/>
            </a:endParaRPr>
          </a:p>
          <a:p>
            <a:pPr>
              <a:lnSpc>
                <a:spcPct val="80000"/>
              </a:lnSpc>
            </a:pPr>
            <a:r>
              <a:rPr lang="en-US" sz="4400" kern="1100" spc="-30" dirty="0">
                <a:solidFill>
                  <a:schemeClr val="bg1"/>
                </a:solidFill>
                <a:latin typeface="Arial" panose="020B0604020202020204" pitchFamily="34" charset="0"/>
                <a:cs typeface="Arial" panose="020B0604020202020204" pitchFamily="34" charset="0"/>
              </a:rPr>
              <a:t>Formal Letters</a:t>
            </a:r>
          </a:p>
        </p:txBody>
      </p:sp>
    </p:spTree>
    <p:extLst>
      <p:ext uri="{BB962C8B-B14F-4D97-AF65-F5344CB8AC3E}">
        <p14:creationId xmlns:p14="http://schemas.microsoft.com/office/powerpoint/2010/main" val="211453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2CF5B7A-0AEB-42E3-93EC-67E381F5AC21}"/>
              </a:ext>
            </a:extLst>
          </p:cNvPr>
          <p:cNvSpPr txBox="1"/>
          <p:nvPr/>
        </p:nvSpPr>
        <p:spPr>
          <a:xfrm>
            <a:off x="104861" y="2661088"/>
            <a:ext cx="8176534" cy="369332"/>
          </a:xfrm>
          <a:prstGeom prst="rect">
            <a:avLst/>
          </a:prstGeom>
          <a:noFill/>
        </p:spPr>
        <p:txBody>
          <a:bodyPr wrap="none" rtlCol="0">
            <a:spAutoFit/>
          </a:bodyPr>
          <a:lstStyle/>
          <a:p>
            <a:r>
              <a:rPr lang="en-GB" dirty="0"/>
              <a:t>To help you plan a response to this question, can you answer the following questions?</a:t>
            </a:r>
          </a:p>
        </p:txBody>
      </p:sp>
      <p:graphicFrame>
        <p:nvGraphicFramePr>
          <p:cNvPr id="11" name="Table 11">
            <a:extLst>
              <a:ext uri="{FF2B5EF4-FFF2-40B4-BE49-F238E27FC236}">
                <a16:creationId xmlns:a16="http://schemas.microsoft.com/office/drawing/2014/main" id="{129A7402-9BDB-4FA1-9930-F1D599C1BD72}"/>
              </a:ext>
            </a:extLst>
          </p:cNvPr>
          <p:cNvGraphicFramePr>
            <a:graphicFrameLocks noGrp="1"/>
          </p:cNvGraphicFramePr>
          <p:nvPr/>
        </p:nvGraphicFramePr>
        <p:xfrm>
          <a:off x="475376" y="3125404"/>
          <a:ext cx="7620000" cy="2517033"/>
        </p:xfrm>
        <a:graphic>
          <a:graphicData uri="http://schemas.openxmlformats.org/drawingml/2006/table">
            <a:tbl>
              <a:tblPr firstRow="1" bandRow="1">
                <a:tableStyleId>{93296810-A885-4BE3-A3E7-6D5BEEA58F35}</a:tableStyleId>
              </a:tblPr>
              <a:tblGrid>
                <a:gridCol w="7620000">
                  <a:extLst>
                    <a:ext uri="{9D8B030D-6E8A-4147-A177-3AD203B41FA5}">
                      <a16:colId xmlns:a16="http://schemas.microsoft.com/office/drawing/2014/main" val="2750883974"/>
                    </a:ext>
                  </a:extLst>
                </a:gridCol>
              </a:tblGrid>
              <a:tr h="364416">
                <a:tc>
                  <a:txBody>
                    <a:bodyPr/>
                    <a:lstStyle/>
                    <a:p>
                      <a:r>
                        <a:rPr lang="en-GB" dirty="0"/>
                        <a:t>Question</a:t>
                      </a:r>
                    </a:p>
                  </a:txBody>
                  <a:tcPr/>
                </a:tc>
                <a:extLst>
                  <a:ext uri="{0D108BD9-81ED-4DB2-BD59-A6C34878D82A}">
                    <a16:rowId xmlns:a16="http://schemas.microsoft.com/office/drawing/2014/main" val="4254995325"/>
                  </a:ext>
                </a:extLst>
              </a:tr>
              <a:tr h="427839">
                <a:tc>
                  <a:txBody>
                    <a:bodyPr/>
                    <a:lstStyle/>
                    <a:p>
                      <a:r>
                        <a:rPr lang="en-GB" dirty="0"/>
                        <a:t>Do you agree or disagree with this statement?</a:t>
                      </a:r>
                    </a:p>
                  </a:txBody>
                  <a:tcPr/>
                </a:tc>
                <a:extLst>
                  <a:ext uri="{0D108BD9-81ED-4DB2-BD59-A6C34878D82A}">
                    <a16:rowId xmlns:a16="http://schemas.microsoft.com/office/drawing/2014/main" val="211895640"/>
                  </a:ext>
                </a:extLst>
              </a:tr>
              <a:tr h="574478">
                <a:tc>
                  <a:txBody>
                    <a:bodyPr/>
                    <a:lstStyle/>
                    <a:p>
                      <a:r>
                        <a:rPr lang="en-GB" dirty="0"/>
                        <a:t>Make a list of the reasons that you agree or disagree.</a:t>
                      </a:r>
                    </a:p>
                  </a:txBody>
                  <a:tcPr/>
                </a:tc>
                <a:extLst>
                  <a:ext uri="{0D108BD9-81ED-4DB2-BD59-A6C34878D82A}">
                    <a16:rowId xmlns:a16="http://schemas.microsoft.com/office/drawing/2014/main" val="3476978333"/>
                  </a:ext>
                </a:extLst>
              </a:tr>
              <a:tr h="574478">
                <a:tc>
                  <a:txBody>
                    <a:bodyPr/>
                    <a:lstStyle/>
                    <a:p>
                      <a:r>
                        <a:rPr lang="en-GB" dirty="0"/>
                        <a:t>Who is the audience for your letter?</a:t>
                      </a:r>
                    </a:p>
                  </a:txBody>
                  <a:tcPr/>
                </a:tc>
                <a:extLst>
                  <a:ext uri="{0D108BD9-81ED-4DB2-BD59-A6C34878D82A}">
                    <a16:rowId xmlns:a16="http://schemas.microsoft.com/office/drawing/2014/main" val="2649972494"/>
                  </a:ext>
                </a:extLst>
              </a:tr>
              <a:tr h="574478">
                <a:tc>
                  <a:txBody>
                    <a:bodyPr/>
                    <a:lstStyle/>
                    <a:p>
                      <a:r>
                        <a:rPr lang="en-GB" dirty="0"/>
                        <a:t>What tone will you use?</a:t>
                      </a:r>
                    </a:p>
                  </a:txBody>
                  <a:tcPr/>
                </a:tc>
                <a:extLst>
                  <a:ext uri="{0D108BD9-81ED-4DB2-BD59-A6C34878D82A}">
                    <a16:rowId xmlns:a16="http://schemas.microsoft.com/office/drawing/2014/main" val="615454501"/>
                  </a:ext>
                </a:extLst>
              </a:tr>
            </a:tbl>
          </a:graphicData>
        </a:graphic>
      </p:graphicFrame>
      <p:sp>
        <p:nvSpPr>
          <p:cNvPr id="12" name="Text Placeholder 2">
            <a:extLst>
              <a:ext uri="{FF2B5EF4-FFF2-40B4-BE49-F238E27FC236}">
                <a16:creationId xmlns:a16="http://schemas.microsoft.com/office/drawing/2014/main" id="{D9B4AA4A-CBB7-480F-A627-607E28D14DAD}"/>
              </a:ext>
            </a:extLst>
          </p:cNvPr>
          <p:cNvSpPr txBox="1">
            <a:spLocks/>
          </p:cNvSpPr>
          <p:nvPr/>
        </p:nvSpPr>
        <p:spPr>
          <a:xfrm>
            <a:off x="1680412" y="202604"/>
            <a:ext cx="7035750" cy="595909"/>
          </a:xfrm>
          <a:prstGeom prst="rect">
            <a:avLst/>
          </a:prstGeom>
        </p:spPr>
        <p:txBody>
          <a:bodyPr vert="horz" lIns="91440" tIns="45720" rIns="91440" bIns="45720" rtlCol="0">
            <a:normAutofit fontScale="85000" lnSpcReduction="10000"/>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a:solidFill>
                  <a:schemeClr val="accent6">
                    <a:lumMod val="20000"/>
                    <a:lumOff val="80000"/>
                  </a:schemeClr>
                </a:solidFill>
              </a:rPr>
              <a:t>Getting to grips with formal letter writing</a:t>
            </a:r>
            <a:endParaRPr lang="en-GB" b="1" dirty="0">
              <a:solidFill>
                <a:schemeClr val="accent6">
                  <a:lumMod val="20000"/>
                  <a:lumOff val="80000"/>
                </a:schemeClr>
              </a:solidFill>
            </a:endParaRPr>
          </a:p>
        </p:txBody>
      </p:sp>
      <p:sp>
        <p:nvSpPr>
          <p:cNvPr id="13" name="TextBox 12">
            <a:extLst>
              <a:ext uri="{FF2B5EF4-FFF2-40B4-BE49-F238E27FC236}">
                <a16:creationId xmlns:a16="http://schemas.microsoft.com/office/drawing/2014/main" id="{573DF858-EC2F-4DC7-9DB3-AD2E18628149}"/>
              </a:ext>
            </a:extLst>
          </p:cNvPr>
          <p:cNvSpPr txBox="1"/>
          <p:nvPr/>
        </p:nvSpPr>
        <p:spPr>
          <a:xfrm>
            <a:off x="570451" y="1019262"/>
            <a:ext cx="8061822" cy="1200329"/>
          </a:xfrm>
          <a:prstGeom prst="rect">
            <a:avLst/>
          </a:prstGeom>
          <a:noFill/>
        </p:spPr>
        <p:txBody>
          <a:bodyPr wrap="square">
            <a:spAutoFit/>
          </a:bodyPr>
          <a:lstStyle/>
          <a:p>
            <a:r>
              <a:rPr lang="en-GB" sz="1800" b="0" dirty="0"/>
              <a:t>Your headteacher has decided that there should not be an end of year celebration such as a school prom or party.  The headteacher believes it would just be an excuse for students to show off in an expensive way.</a:t>
            </a:r>
          </a:p>
          <a:p>
            <a:r>
              <a:rPr lang="en-GB" sz="1800" b="1" dirty="0"/>
              <a:t>Write a letter to your headteacher giving your opinions on this. 	   		   [20]</a:t>
            </a:r>
          </a:p>
        </p:txBody>
      </p:sp>
    </p:spTree>
    <p:extLst>
      <p:ext uri="{BB962C8B-B14F-4D97-AF65-F5344CB8AC3E}">
        <p14:creationId xmlns:p14="http://schemas.microsoft.com/office/powerpoint/2010/main" val="277810315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35750" cy="595909"/>
          </a:xfrm>
        </p:spPr>
        <p:txBody>
          <a:bodyPr>
            <a:normAutofit fontScale="85000" lnSpcReduction="10000"/>
          </a:bodyPr>
          <a:lstStyle/>
          <a:p>
            <a:r>
              <a:rPr lang="en-GB" b="1" dirty="0">
                <a:solidFill>
                  <a:schemeClr val="accent6">
                    <a:lumMod val="20000"/>
                    <a:lumOff val="80000"/>
                  </a:schemeClr>
                </a:solidFill>
              </a:rPr>
              <a:t>Getting to grips with formal letter writing</a:t>
            </a:r>
          </a:p>
        </p:txBody>
      </p:sp>
      <p:sp>
        <p:nvSpPr>
          <p:cNvPr id="8" name="TextBox 7">
            <a:extLst>
              <a:ext uri="{FF2B5EF4-FFF2-40B4-BE49-F238E27FC236}">
                <a16:creationId xmlns:a16="http://schemas.microsoft.com/office/drawing/2014/main" id="{FE8300CB-8DD8-482B-BBE3-42AFCE742856}"/>
              </a:ext>
            </a:extLst>
          </p:cNvPr>
          <p:cNvSpPr txBox="1"/>
          <p:nvPr/>
        </p:nvSpPr>
        <p:spPr>
          <a:xfrm>
            <a:off x="570451" y="1019262"/>
            <a:ext cx="8061822" cy="1200329"/>
          </a:xfrm>
          <a:prstGeom prst="rect">
            <a:avLst/>
          </a:prstGeom>
          <a:noFill/>
        </p:spPr>
        <p:txBody>
          <a:bodyPr wrap="square">
            <a:spAutoFit/>
          </a:bodyPr>
          <a:lstStyle/>
          <a:p>
            <a:r>
              <a:rPr lang="en-GB" sz="1800" b="0" dirty="0"/>
              <a:t>Your headteacher has decided that there should not be an end of year celebration such as a school prom or party.  The headteacher believes it would just be an excuse for students to show off in an expensive way.</a:t>
            </a:r>
          </a:p>
          <a:p>
            <a:r>
              <a:rPr lang="en-GB" sz="1800" b="1" dirty="0"/>
              <a:t>Write a letter to your headteacher giving your opinions on this. 	   		   [20]</a:t>
            </a:r>
          </a:p>
        </p:txBody>
      </p:sp>
      <p:pic>
        <p:nvPicPr>
          <p:cNvPr id="12" name="Picture 11">
            <a:extLst>
              <a:ext uri="{FF2B5EF4-FFF2-40B4-BE49-F238E27FC236}">
                <a16:creationId xmlns:a16="http://schemas.microsoft.com/office/drawing/2014/main" id="{9BD96C8D-9FD2-4CB6-968F-13C7EEEEDAB8}"/>
              </a:ext>
            </a:extLst>
          </p:cNvPr>
          <p:cNvPicPr/>
          <p:nvPr/>
        </p:nvPicPr>
        <p:blipFill>
          <a:blip r:embed="rId3"/>
          <a:stretch>
            <a:fillRect/>
          </a:stretch>
        </p:blipFill>
        <p:spPr>
          <a:xfrm>
            <a:off x="436227" y="2743201"/>
            <a:ext cx="5239445" cy="3095537"/>
          </a:xfrm>
          <a:prstGeom prst="rect">
            <a:avLst/>
          </a:prstGeom>
        </p:spPr>
      </p:pic>
      <p:sp>
        <p:nvSpPr>
          <p:cNvPr id="13" name="TextBox 12">
            <a:extLst>
              <a:ext uri="{FF2B5EF4-FFF2-40B4-BE49-F238E27FC236}">
                <a16:creationId xmlns:a16="http://schemas.microsoft.com/office/drawing/2014/main" id="{AEC82541-B653-433A-9190-90E793D9863D}"/>
              </a:ext>
            </a:extLst>
          </p:cNvPr>
          <p:cNvSpPr txBox="1"/>
          <p:nvPr/>
        </p:nvSpPr>
        <p:spPr>
          <a:xfrm>
            <a:off x="5860230" y="3083849"/>
            <a:ext cx="3032101" cy="2862322"/>
          </a:xfrm>
          <a:prstGeom prst="rect">
            <a:avLst/>
          </a:prstGeom>
          <a:solidFill>
            <a:schemeClr val="accent6">
              <a:lumMod val="20000"/>
              <a:lumOff val="80000"/>
            </a:schemeClr>
          </a:solidFill>
        </p:spPr>
        <p:txBody>
          <a:bodyPr wrap="square" rtlCol="0">
            <a:spAutoFit/>
          </a:bodyPr>
          <a:lstStyle/>
          <a:p>
            <a:r>
              <a:rPr lang="en-GB" dirty="0"/>
              <a:t>The questions that you answered for the previous slide will help you to create a plan for this task.</a:t>
            </a:r>
          </a:p>
          <a:p>
            <a:endParaRPr lang="en-GB" dirty="0"/>
          </a:p>
          <a:p>
            <a:r>
              <a:rPr lang="en-GB" dirty="0"/>
              <a:t>You can use this template to help.</a:t>
            </a:r>
          </a:p>
          <a:p>
            <a:endParaRPr lang="en-GB" dirty="0"/>
          </a:p>
          <a:p>
            <a:r>
              <a:rPr lang="en-GB" dirty="0"/>
              <a:t>A sample plan can be seen on the next slide.</a:t>
            </a:r>
          </a:p>
        </p:txBody>
      </p:sp>
    </p:spTree>
    <p:extLst>
      <p:ext uri="{BB962C8B-B14F-4D97-AF65-F5344CB8AC3E}">
        <p14:creationId xmlns:p14="http://schemas.microsoft.com/office/powerpoint/2010/main" val="1290816056"/>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Formal letter writing – sample plan</a:t>
            </a:r>
          </a:p>
        </p:txBody>
      </p:sp>
      <p:pic>
        <p:nvPicPr>
          <p:cNvPr id="6" name="Picture 5">
            <a:extLst>
              <a:ext uri="{FF2B5EF4-FFF2-40B4-BE49-F238E27FC236}">
                <a16:creationId xmlns:a16="http://schemas.microsoft.com/office/drawing/2014/main" id="{4E74A78C-0473-4349-811B-3B276C8971BC}"/>
              </a:ext>
            </a:extLst>
          </p:cNvPr>
          <p:cNvPicPr>
            <a:picLocks noChangeAspect="1"/>
          </p:cNvPicPr>
          <p:nvPr/>
        </p:nvPicPr>
        <p:blipFill>
          <a:blip r:embed="rId3"/>
          <a:stretch>
            <a:fillRect/>
          </a:stretch>
        </p:blipFill>
        <p:spPr>
          <a:xfrm>
            <a:off x="687520" y="2598353"/>
            <a:ext cx="7801761" cy="3647905"/>
          </a:xfrm>
          <a:prstGeom prst="rect">
            <a:avLst/>
          </a:prstGeom>
          <a:ln>
            <a:solidFill>
              <a:schemeClr val="accent6">
                <a:lumMod val="60000"/>
                <a:lumOff val="40000"/>
              </a:schemeClr>
            </a:solidFill>
            <a:prstDash val="dash"/>
          </a:ln>
        </p:spPr>
      </p:pic>
      <p:sp>
        <p:nvSpPr>
          <p:cNvPr id="11" name="TextBox 10">
            <a:extLst>
              <a:ext uri="{FF2B5EF4-FFF2-40B4-BE49-F238E27FC236}">
                <a16:creationId xmlns:a16="http://schemas.microsoft.com/office/drawing/2014/main" id="{D29EA7CE-0ED0-41D0-ADF5-A58B7CBB7DAF}"/>
              </a:ext>
            </a:extLst>
          </p:cNvPr>
          <p:cNvSpPr txBox="1"/>
          <p:nvPr/>
        </p:nvSpPr>
        <p:spPr>
          <a:xfrm>
            <a:off x="570451" y="1019262"/>
            <a:ext cx="8061822" cy="1200329"/>
          </a:xfrm>
          <a:prstGeom prst="rect">
            <a:avLst/>
          </a:prstGeom>
          <a:noFill/>
        </p:spPr>
        <p:txBody>
          <a:bodyPr wrap="square">
            <a:spAutoFit/>
          </a:bodyPr>
          <a:lstStyle/>
          <a:p>
            <a:r>
              <a:rPr lang="en-GB" sz="1800" b="0" dirty="0"/>
              <a:t>Your headteacher has decided that there should not be an end of year celebration such as a school prom or party.  The headteacher believes it would just be an excuse for students to show off in an expensive way.</a:t>
            </a:r>
          </a:p>
          <a:p>
            <a:r>
              <a:rPr lang="en-GB" sz="1800" b="1" dirty="0"/>
              <a:t>Write a letter to your headteacher giving your opinions on this. 	   		   [20]</a:t>
            </a:r>
          </a:p>
        </p:txBody>
      </p:sp>
    </p:spTree>
    <p:extLst>
      <p:ext uri="{BB962C8B-B14F-4D97-AF65-F5344CB8AC3E}">
        <p14:creationId xmlns:p14="http://schemas.microsoft.com/office/powerpoint/2010/main" val="3765287087"/>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fontScale="92500"/>
          </a:bodyPr>
          <a:lstStyle/>
          <a:p>
            <a:r>
              <a:rPr lang="en-GB" b="1" dirty="0">
                <a:solidFill>
                  <a:schemeClr val="accent6">
                    <a:lumMod val="20000"/>
                    <a:lumOff val="80000"/>
                  </a:schemeClr>
                </a:solidFill>
              </a:rPr>
              <a:t>Formal letter writing – sample extract</a:t>
            </a:r>
          </a:p>
        </p:txBody>
      </p:sp>
      <p:sp>
        <p:nvSpPr>
          <p:cNvPr id="2" name="TextBox 1">
            <a:extLst>
              <a:ext uri="{FF2B5EF4-FFF2-40B4-BE49-F238E27FC236}">
                <a16:creationId xmlns:a16="http://schemas.microsoft.com/office/drawing/2014/main" id="{647846FF-C0A5-424F-B769-6842E2411E77}"/>
              </a:ext>
            </a:extLst>
          </p:cNvPr>
          <p:cNvSpPr txBox="1"/>
          <p:nvPr/>
        </p:nvSpPr>
        <p:spPr>
          <a:xfrm>
            <a:off x="411062" y="2751589"/>
            <a:ext cx="8481270" cy="646331"/>
          </a:xfrm>
          <a:prstGeom prst="rect">
            <a:avLst/>
          </a:prstGeom>
          <a:noFill/>
        </p:spPr>
        <p:txBody>
          <a:bodyPr wrap="square" rtlCol="0">
            <a:spAutoFit/>
          </a:bodyPr>
          <a:lstStyle/>
          <a:p>
            <a:r>
              <a:rPr lang="en-GB" dirty="0"/>
              <a:t>Look at the opening paragraphs to this answer then look back at the plan on the previous page.  Can you see how the plan has helped the student to write this answer?</a:t>
            </a:r>
          </a:p>
        </p:txBody>
      </p:sp>
      <p:pic>
        <p:nvPicPr>
          <p:cNvPr id="6" name="Picture 5">
            <a:extLst>
              <a:ext uri="{FF2B5EF4-FFF2-40B4-BE49-F238E27FC236}">
                <a16:creationId xmlns:a16="http://schemas.microsoft.com/office/drawing/2014/main" id="{E8356F3C-6BE0-4693-87BC-C4FE9CFDE23B}"/>
              </a:ext>
            </a:extLst>
          </p:cNvPr>
          <p:cNvPicPr>
            <a:picLocks noChangeAspect="1"/>
          </p:cNvPicPr>
          <p:nvPr/>
        </p:nvPicPr>
        <p:blipFill>
          <a:blip r:embed="rId3"/>
          <a:stretch>
            <a:fillRect/>
          </a:stretch>
        </p:blipFill>
        <p:spPr>
          <a:xfrm>
            <a:off x="1124111" y="3685146"/>
            <a:ext cx="6895778" cy="2984101"/>
          </a:xfrm>
          <a:prstGeom prst="rect">
            <a:avLst/>
          </a:prstGeom>
        </p:spPr>
      </p:pic>
      <p:sp>
        <p:nvSpPr>
          <p:cNvPr id="10" name="TextBox 9">
            <a:extLst>
              <a:ext uri="{FF2B5EF4-FFF2-40B4-BE49-F238E27FC236}">
                <a16:creationId xmlns:a16="http://schemas.microsoft.com/office/drawing/2014/main" id="{5C827233-3347-45F1-A6F7-8EB5C0D77183}"/>
              </a:ext>
            </a:extLst>
          </p:cNvPr>
          <p:cNvSpPr txBox="1"/>
          <p:nvPr/>
        </p:nvSpPr>
        <p:spPr>
          <a:xfrm>
            <a:off x="570451" y="1019262"/>
            <a:ext cx="8061822" cy="1200329"/>
          </a:xfrm>
          <a:prstGeom prst="rect">
            <a:avLst/>
          </a:prstGeom>
          <a:noFill/>
        </p:spPr>
        <p:txBody>
          <a:bodyPr wrap="square">
            <a:spAutoFit/>
          </a:bodyPr>
          <a:lstStyle/>
          <a:p>
            <a:r>
              <a:rPr lang="en-GB" sz="1800" b="0" dirty="0"/>
              <a:t>Your headteacher has decided that there should not be an end of year celebration such as a school prom or party.  The headteacher believes it would just be an excuse for students to show off in an expensive way.</a:t>
            </a:r>
          </a:p>
          <a:p>
            <a:r>
              <a:rPr lang="en-GB" sz="1800" b="1" dirty="0"/>
              <a:t>Write a letter to your headteacher giving your opinions on this. 	   		   [20]</a:t>
            </a:r>
          </a:p>
        </p:txBody>
      </p:sp>
    </p:spTree>
    <p:extLst>
      <p:ext uri="{BB962C8B-B14F-4D97-AF65-F5344CB8AC3E}">
        <p14:creationId xmlns:p14="http://schemas.microsoft.com/office/powerpoint/2010/main" val="142703041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Formal letter writing – sample plan</a:t>
            </a:r>
          </a:p>
        </p:txBody>
      </p:sp>
      <p:pic>
        <p:nvPicPr>
          <p:cNvPr id="4" name="Picture 3">
            <a:extLst>
              <a:ext uri="{FF2B5EF4-FFF2-40B4-BE49-F238E27FC236}">
                <a16:creationId xmlns:a16="http://schemas.microsoft.com/office/drawing/2014/main" id="{9006B388-6BFB-483E-A32B-E138962D4F44}"/>
              </a:ext>
            </a:extLst>
          </p:cNvPr>
          <p:cNvPicPr>
            <a:picLocks noChangeAspect="1"/>
          </p:cNvPicPr>
          <p:nvPr/>
        </p:nvPicPr>
        <p:blipFill>
          <a:blip r:embed="rId3"/>
          <a:stretch>
            <a:fillRect/>
          </a:stretch>
        </p:blipFill>
        <p:spPr>
          <a:xfrm>
            <a:off x="1270181" y="2474241"/>
            <a:ext cx="6305078" cy="4348772"/>
          </a:xfrm>
          <a:prstGeom prst="rect">
            <a:avLst/>
          </a:prstGeom>
        </p:spPr>
      </p:pic>
      <p:sp>
        <p:nvSpPr>
          <p:cNvPr id="10" name="TextBox 9">
            <a:extLst>
              <a:ext uri="{FF2B5EF4-FFF2-40B4-BE49-F238E27FC236}">
                <a16:creationId xmlns:a16="http://schemas.microsoft.com/office/drawing/2014/main" id="{15AB51AA-E07F-4248-9B70-AE610520DCA4}"/>
              </a:ext>
            </a:extLst>
          </p:cNvPr>
          <p:cNvSpPr txBox="1"/>
          <p:nvPr/>
        </p:nvSpPr>
        <p:spPr>
          <a:xfrm>
            <a:off x="570451" y="1019262"/>
            <a:ext cx="8061822" cy="1200329"/>
          </a:xfrm>
          <a:prstGeom prst="rect">
            <a:avLst/>
          </a:prstGeom>
          <a:noFill/>
        </p:spPr>
        <p:txBody>
          <a:bodyPr wrap="square">
            <a:spAutoFit/>
          </a:bodyPr>
          <a:lstStyle/>
          <a:p>
            <a:r>
              <a:rPr lang="en-GB" sz="1800" b="0" dirty="0"/>
              <a:t>Your headteacher has decided that there should not be an end of year celebration such as a school prom or party.  The headteacher believes it would just be an excuse for students to show off in an expensive way.</a:t>
            </a:r>
          </a:p>
          <a:p>
            <a:r>
              <a:rPr lang="en-GB" sz="1800" b="1" dirty="0"/>
              <a:t>Write a letter to your headteacher giving your opinions on this. 	   		   [20]</a:t>
            </a:r>
          </a:p>
        </p:txBody>
      </p:sp>
    </p:spTree>
    <p:extLst>
      <p:ext uri="{BB962C8B-B14F-4D97-AF65-F5344CB8AC3E}">
        <p14:creationId xmlns:p14="http://schemas.microsoft.com/office/powerpoint/2010/main" val="3251376069"/>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fontScale="92500"/>
          </a:bodyPr>
          <a:lstStyle/>
          <a:p>
            <a:r>
              <a:rPr lang="en-GB" b="1" dirty="0">
                <a:solidFill>
                  <a:schemeClr val="accent6">
                    <a:lumMod val="20000"/>
                    <a:lumOff val="80000"/>
                  </a:schemeClr>
                </a:solidFill>
              </a:rPr>
              <a:t>Formal letter writing – sample extract</a:t>
            </a:r>
          </a:p>
        </p:txBody>
      </p:sp>
      <p:sp>
        <p:nvSpPr>
          <p:cNvPr id="2" name="TextBox 1">
            <a:extLst>
              <a:ext uri="{FF2B5EF4-FFF2-40B4-BE49-F238E27FC236}">
                <a16:creationId xmlns:a16="http://schemas.microsoft.com/office/drawing/2014/main" id="{647846FF-C0A5-424F-B769-6842E2411E77}"/>
              </a:ext>
            </a:extLst>
          </p:cNvPr>
          <p:cNvSpPr txBox="1"/>
          <p:nvPr/>
        </p:nvSpPr>
        <p:spPr>
          <a:xfrm>
            <a:off x="411062" y="2751589"/>
            <a:ext cx="8481270" cy="646331"/>
          </a:xfrm>
          <a:prstGeom prst="rect">
            <a:avLst/>
          </a:prstGeom>
          <a:noFill/>
        </p:spPr>
        <p:txBody>
          <a:bodyPr wrap="square" rtlCol="0">
            <a:spAutoFit/>
          </a:bodyPr>
          <a:lstStyle/>
          <a:p>
            <a:r>
              <a:rPr lang="en-GB" dirty="0"/>
              <a:t>Look at the middle section to this answer then look back at the plan on the previous page.  Can you see how the plan has helped the student to write this answer?</a:t>
            </a:r>
          </a:p>
        </p:txBody>
      </p:sp>
      <p:pic>
        <p:nvPicPr>
          <p:cNvPr id="5" name="Picture 4">
            <a:extLst>
              <a:ext uri="{FF2B5EF4-FFF2-40B4-BE49-F238E27FC236}">
                <a16:creationId xmlns:a16="http://schemas.microsoft.com/office/drawing/2014/main" id="{7E005F3D-BBC1-448D-925F-AD4F8432C291}"/>
              </a:ext>
            </a:extLst>
          </p:cNvPr>
          <p:cNvPicPr>
            <a:picLocks noChangeAspect="1"/>
          </p:cNvPicPr>
          <p:nvPr/>
        </p:nvPicPr>
        <p:blipFill>
          <a:blip r:embed="rId3"/>
          <a:stretch>
            <a:fillRect/>
          </a:stretch>
        </p:blipFill>
        <p:spPr>
          <a:xfrm>
            <a:off x="1041941" y="3545630"/>
            <a:ext cx="6607113" cy="2636748"/>
          </a:xfrm>
          <a:prstGeom prst="rect">
            <a:avLst/>
          </a:prstGeom>
        </p:spPr>
      </p:pic>
      <p:sp>
        <p:nvSpPr>
          <p:cNvPr id="10" name="TextBox 9">
            <a:extLst>
              <a:ext uri="{FF2B5EF4-FFF2-40B4-BE49-F238E27FC236}">
                <a16:creationId xmlns:a16="http://schemas.microsoft.com/office/drawing/2014/main" id="{7A7E4AC8-8DEE-4EF4-83C2-12A7F9619B11}"/>
              </a:ext>
            </a:extLst>
          </p:cNvPr>
          <p:cNvSpPr txBox="1"/>
          <p:nvPr/>
        </p:nvSpPr>
        <p:spPr>
          <a:xfrm>
            <a:off x="570451" y="1019262"/>
            <a:ext cx="8061822" cy="1200329"/>
          </a:xfrm>
          <a:prstGeom prst="rect">
            <a:avLst/>
          </a:prstGeom>
          <a:noFill/>
        </p:spPr>
        <p:txBody>
          <a:bodyPr wrap="square">
            <a:spAutoFit/>
          </a:bodyPr>
          <a:lstStyle/>
          <a:p>
            <a:r>
              <a:rPr lang="en-GB" sz="1800" b="0" dirty="0"/>
              <a:t>Your headteacher has decided that there should not be an end of year celebration such as a school prom or party.  The headteacher believes it would just be an excuse for students to show off in an expensive way.</a:t>
            </a:r>
          </a:p>
          <a:p>
            <a:r>
              <a:rPr lang="en-GB" sz="1800" b="1" dirty="0"/>
              <a:t>Write a letter to your headteacher giving your opinions on this. 	   		   [20]</a:t>
            </a:r>
          </a:p>
        </p:txBody>
      </p:sp>
    </p:spTree>
    <p:extLst>
      <p:ext uri="{BB962C8B-B14F-4D97-AF65-F5344CB8AC3E}">
        <p14:creationId xmlns:p14="http://schemas.microsoft.com/office/powerpoint/2010/main" val="3804168929"/>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fontScale="92500"/>
          </a:bodyPr>
          <a:lstStyle/>
          <a:p>
            <a:r>
              <a:rPr lang="en-GB" b="1" dirty="0">
                <a:solidFill>
                  <a:schemeClr val="accent6">
                    <a:lumMod val="20000"/>
                    <a:lumOff val="80000"/>
                  </a:schemeClr>
                </a:solidFill>
              </a:rPr>
              <a:t>Formal letter writing – sample answer</a:t>
            </a:r>
          </a:p>
        </p:txBody>
      </p:sp>
      <p:sp>
        <p:nvSpPr>
          <p:cNvPr id="8" name="TextBox 7">
            <a:extLst>
              <a:ext uri="{FF2B5EF4-FFF2-40B4-BE49-F238E27FC236}">
                <a16:creationId xmlns:a16="http://schemas.microsoft.com/office/drawing/2014/main" id="{FE8300CB-8DD8-482B-BBE3-42AFCE742856}"/>
              </a:ext>
            </a:extLst>
          </p:cNvPr>
          <p:cNvSpPr txBox="1"/>
          <p:nvPr/>
        </p:nvSpPr>
        <p:spPr>
          <a:xfrm>
            <a:off x="347423" y="1358773"/>
            <a:ext cx="8222418" cy="1200329"/>
          </a:xfrm>
          <a:prstGeom prst="rect">
            <a:avLst/>
          </a:prstGeom>
          <a:noFill/>
          <a:ln>
            <a:solidFill>
              <a:srgbClr val="E75306"/>
            </a:solidFill>
          </a:ln>
        </p:spPr>
        <p:txBody>
          <a:bodyPr wrap="square">
            <a:spAutoFit/>
          </a:bodyPr>
          <a:lstStyle/>
          <a:p>
            <a:r>
              <a:rPr lang="en-GB" sz="1800" dirty="0"/>
              <a:t>It has been suggested that reduced-price bus fares for young people should be scrapped to save money, but that free travel for over 65s should continue.</a:t>
            </a:r>
          </a:p>
          <a:p>
            <a:endParaRPr lang="en-GB" sz="1800" dirty="0"/>
          </a:p>
          <a:p>
            <a:r>
              <a:rPr lang="en-GB" sz="1800" b="1" dirty="0"/>
              <a:t>Write a letter to your local newspaper giving your views on this proposal.    [20]</a:t>
            </a:r>
          </a:p>
        </p:txBody>
      </p:sp>
      <p:sp>
        <p:nvSpPr>
          <p:cNvPr id="5" name="TextBox 4">
            <a:extLst>
              <a:ext uri="{FF2B5EF4-FFF2-40B4-BE49-F238E27FC236}">
                <a16:creationId xmlns:a16="http://schemas.microsoft.com/office/drawing/2014/main" id="{E2C40B85-8A4A-4D23-A2F0-FB69FE98E800}"/>
              </a:ext>
            </a:extLst>
          </p:cNvPr>
          <p:cNvSpPr txBox="1"/>
          <p:nvPr/>
        </p:nvSpPr>
        <p:spPr>
          <a:xfrm>
            <a:off x="677034" y="3115063"/>
            <a:ext cx="7789929" cy="2031325"/>
          </a:xfrm>
          <a:prstGeom prst="rect">
            <a:avLst/>
          </a:prstGeom>
          <a:solidFill>
            <a:schemeClr val="accent6">
              <a:lumMod val="60000"/>
              <a:lumOff val="40000"/>
            </a:schemeClr>
          </a:solidFill>
        </p:spPr>
        <p:txBody>
          <a:bodyPr wrap="square" rtlCol="0">
            <a:spAutoFit/>
          </a:bodyPr>
          <a:lstStyle/>
          <a:p>
            <a:r>
              <a:rPr lang="en-GB" dirty="0"/>
              <a:t>The task above was set for Summer 2018. The following slides contain a marked answer to this task.  Read the answer and </a:t>
            </a:r>
            <a:r>
              <a:rPr lang="en-GB" b="1" dirty="0"/>
              <a:t>think about the comments </a:t>
            </a:r>
            <a:r>
              <a:rPr lang="en-GB" dirty="0"/>
              <a:t>made by the examiner. </a:t>
            </a:r>
          </a:p>
          <a:p>
            <a:endParaRPr lang="en-GB" dirty="0"/>
          </a:p>
          <a:p>
            <a:r>
              <a:rPr lang="en-GB" b="1" dirty="0"/>
              <a:t>Make notes or annotate the work </a:t>
            </a:r>
            <a:r>
              <a:rPr lang="en-GB" dirty="0"/>
              <a:t>with details on:</a:t>
            </a:r>
          </a:p>
          <a:p>
            <a:pPr marL="342900" indent="-342900">
              <a:buAutoNum type="arabicPeriod"/>
            </a:pPr>
            <a:r>
              <a:rPr lang="en-GB" dirty="0"/>
              <a:t>The ways in which you could improve on the content.</a:t>
            </a:r>
          </a:p>
          <a:p>
            <a:pPr marL="342900" indent="-342900">
              <a:buAutoNum type="arabicPeriod"/>
            </a:pPr>
            <a:r>
              <a:rPr lang="en-GB" dirty="0"/>
              <a:t>H</a:t>
            </a:r>
            <a:r>
              <a:rPr lang="en-GB"/>
              <a:t>ow </a:t>
            </a:r>
            <a:r>
              <a:rPr lang="en-GB" dirty="0"/>
              <a:t>you would correct any errors – for example, look at the less/</a:t>
            </a:r>
            <a:r>
              <a:rPr lang="en-GB"/>
              <a:t>fewer rule.</a:t>
            </a:r>
            <a:endParaRPr lang="en-GB" dirty="0"/>
          </a:p>
        </p:txBody>
      </p:sp>
    </p:spTree>
    <p:extLst>
      <p:ext uri="{BB962C8B-B14F-4D97-AF65-F5344CB8AC3E}">
        <p14:creationId xmlns:p14="http://schemas.microsoft.com/office/powerpoint/2010/main" val="305905153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638467" y="52744"/>
            <a:ext cx="7203529" cy="704296"/>
          </a:xfrm>
        </p:spPr>
        <p:txBody>
          <a:bodyPr>
            <a:normAutofit fontScale="92500"/>
          </a:bodyPr>
          <a:lstStyle/>
          <a:p>
            <a:r>
              <a:rPr lang="en-GB" b="1" dirty="0">
                <a:solidFill>
                  <a:schemeClr val="accent6">
                    <a:lumMod val="20000"/>
                    <a:lumOff val="80000"/>
                  </a:schemeClr>
                </a:solidFill>
              </a:rPr>
              <a:t>Formal letter writing – sample answer</a:t>
            </a:r>
          </a:p>
        </p:txBody>
      </p:sp>
      <p:pic>
        <p:nvPicPr>
          <p:cNvPr id="5" name="Picture 4">
            <a:extLst>
              <a:ext uri="{FF2B5EF4-FFF2-40B4-BE49-F238E27FC236}">
                <a16:creationId xmlns:a16="http://schemas.microsoft.com/office/drawing/2014/main" id="{9129433F-2C5E-43AE-AF0B-D170CB22756D}"/>
              </a:ext>
            </a:extLst>
          </p:cNvPr>
          <p:cNvPicPr>
            <a:picLocks noChangeAspect="1"/>
          </p:cNvPicPr>
          <p:nvPr/>
        </p:nvPicPr>
        <p:blipFill>
          <a:blip r:embed="rId3"/>
          <a:stretch>
            <a:fillRect/>
          </a:stretch>
        </p:blipFill>
        <p:spPr>
          <a:xfrm>
            <a:off x="542260" y="1195224"/>
            <a:ext cx="7974674" cy="4780273"/>
          </a:xfrm>
          <a:prstGeom prst="rect">
            <a:avLst/>
          </a:prstGeom>
        </p:spPr>
      </p:pic>
    </p:spTree>
    <p:extLst>
      <p:ext uri="{BB962C8B-B14F-4D97-AF65-F5344CB8AC3E}">
        <p14:creationId xmlns:p14="http://schemas.microsoft.com/office/powerpoint/2010/main" val="123037616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739135" y="119856"/>
            <a:ext cx="7203529" cy="704296"/>
          </a:xfrm>
        </p:spPr>
        <p:txBody>
          <a:bodyPr>
            <a:normAutofit fontScale="92500"/>
          </a:bodyPr>
          <a:lstStyle/>
          <a:p>
            <a:r>
              <a:rPr lang="en-GB" b="1" dirty="0">
                <a:solidFill>
                  <a:schemeClr val="accent6">
                    <a:lumMod val="20000"/>
                    <a:lumOff val="80000"/>
                  </a:schemeClr>
                </a:solidFill>
              </a:rPr>
              <a:t>Formal letter writing – sample answer</a:t>
            </a:r>
          </a:p>
        </p:txBody>
      </p:sp>
      <p:pic>
        <p:nvPicPr>
          <p:cNvPr id="5" name="Picture 4">
            <a:extLst>
              <a:ext uri="{FF2B5EF4-FFF2-40B4-BE49-F238E27FC236}">
                <a16:creationId xmlns:a16="http://schemas.microsoft.com/office/drawing/2014/main" id="{289F18D1-1517-4FCF-BAD6-9C1E13FEF083}"/>
              </a:ext>
            </a:extLst>
          </p:cNvPr>
          <p:cNvPicPr>
            <a:picLocks noChangeAspect="1"/>
          </p:cNvPicPr>
          <p:nvPr/>
        </p:nvPicPr>
        <p:blipFill>
          <a:blip r:embed="rId3"/>
          <a:stretch>
            <a:fillRect/>
          </a:stretch>
        </p:blipFill>
        <p:spPr>
          <a:xfrm>
            <a:off x="758911" y="1491099"/>
            <a:ext cx="7902625" cy="4747671"/>
          </a:xfrm>
          <a:prstGeom prst="rect">
            <a:avLst/>
          </a:prstGeom>
        </p:spPr>
      </p:pic>
    </p:spTree>
    <p:extLst>
      <p:ext uri="{BB962C8B-B14F-4D97-AF65-F5344CB8AC3E}">
        <p14:creationId xmlns:p14="http://schemas.microsoft.com/office/powerpoint/2010/main" val="29193722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755913" y="119856"/>
            <a:ext cx="7203529" cy="704296"/>
          </a:xfrm>
        </p:spPr>
        <p:txBody>
          <a:bodyPr>
            <a:normAutofit fontScale="92500"/>
          </a:bodyPr>
          <a:lstStyle/>
          <a:p>
            <a:r>
              <a:rPr lang="en-GB" b="1" dirty="0">
                <a:solidFill>
                  <a:schemeClr val="accent6">
                    <a:lumMod val="20000"/>
                    <a:lumOff val="80000"/>
                  </a:schemeClr>
                </a:solidFill>
              </a:rPr>
              <a:t>Formal letter writing – sample answer</a:t>
            </a:r>
          </a:p>
        </p:txBody>
      </p:sp>
      <p:pic>
        <p:nvPicPr>
          <p:cNvPr id="4" name="Picture 3">
            <a:extLst>
              <a:ext uri="{FF2B5EF4-FFF2-40B4-BE49-F238E27FC236}">
                <a16:creationId xmlns:a16="http://schemas.microsoft.com/office/drawing/2014/main" id="{E9EE71B9-0387-4F90-952B-0AC204E47BF1}"/>
              </a:ext>
            </a:extLst>
          </p:cNvPr>
          <p:cNvPicPr>
            <a:picLocks noChangeAspect="1"/>
          </p:cNvPicPr>
          <p:nvPr/>
        </p:nvPicPr>
        <p:blipFill>
          <a:blip r:embed="rId3"/>
          <a:stretch>
            <a:fillRect/>
          </a:stretch>
        </p:blipFill>
        <p:spPr>
          <a:xfrm>
            <a:off x="969206" y="1937129"/>
            <a:ext cx="7056732" cy="2834886"/>
          </a:xfrm>
          <a:prstGeom prst="rect">
            <a:avLst/>
          </a:prstGeom>
        </p:spPr>
      </p:pic>
    </p:spTree>
    <p:extLst>
      <p:ext uri="{BB962C8B-B14F-4D97-AF65-F5344CB8AC3E}">
        <p14:creationId xmlns:p14="http://schemas.microsoft.com/office/powerpoint/2010/main" val="129870554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524934" y="1399885"/>
            <a:ext cx="8229600" cy="3232043"/>
          </a:xfrm>
        </p:spPr>
        <p:txBody>
          <a:bodyPr>
            <a:normAutofit lnSpcReduction="10000"/>
          </a:bodyPr>
          <a:lstStyle/>
          <a:p>
            <a:pPr marL="342900" indent="-342900">
              <a:buFont typeface="Arial" panose="020B0604020202020204" pitchFamily="34" charset="0"/>
              <a:buChar char="•"/>
            </a:pPr>
            <a:r>
              <a:rPr lang="en-GB" dirty="0"/>
              <a:t>introduce </a:t>
            </a:r>
            <a:r>
              <a:rPr lang="en-GB" dirty="0">
                <a:solidFill>
                  <a:schemeClr val="tx1"/>
                </a:solidFill>
              </a:rPr>
              <a:t>formal letter </a:t>
            </a:r>
            <a:r>
              <a:rPr lang="en-GB" dirty="0"/>
              <a:t>writing</a:t>
            </a:r>
          </a:p>
          <a:p>
            <a:pPr marL="342900" indent="-342900">
              <a:buFont typeface="Arial" panose="020B0604020202020204" pitchFamily="34" charset="0"/>
              <a:buChar char="•"/>
            </a:pPr>
            <a:r>
              <a:rPr lang="en-GB" dirty="0"/>
              <a:t>discuss features of </a:t>
            </a:r>
            <a:r>
              <a:rPr lang="en-GB" dirty="0">
                <a:solidFill>
                  <a:schemeClr val="tx1"/>
                </a:solidFill>
              </a:rPr>
              <a:t>formal letter </a:t>
            </a:r>
            <a:r>
              <a:rPr lang="en-GB" dirty="0"/>
              <a:t>writing</a:t>
            </a:r>
          </a:p>
          <a:p>
            <a:pPr marL="342900" indent="-342900">
              <a:buFont typeface="Arial" panose="020B0604020202020204" pitchFamily="34" charset="0"/>
              <a:buChar char="•"/>
            </a:pPr>
            <a:r>
              <a:rPr lang="en-GB" dirty="0"/>
              <a:t>revisit previous </a:t>
            </a:r>
            <a:r>
              <a:rPr lang="en-GB" dirty="0">
                <a:solidFill>
                  <a:schemeClr val="tx1"/>
                </a:solidFill>
              </a:rPr>
              <a:t>formal letter </a:t>
            </a:r>
            <a:r>
              <a:rPr lang="en-GB" dirty="0"/>
              <a:t>writing tasks</a:t>
            </a:r>
          </a:p>
          <a:p>
            <a:pPr marL="342900" indent="-342900">
              <a:buFont typeface="Arial" panose="020B0604020202020204" pitchFamily="34" charset="0"/>
              <a:buChar char="•"/>
            </a:pPr>
            <a:r>
              <a:rPr lang="en-GB" dirty="0"/>
              <a:t>share tips and look at how to write a successful </a:t>
            </a:r>
            <a:r>
              <a:rPr lang="en-GB" dirty="0">
                <a:solidFill>
                  <a:schemeClr val="tx1"/>
                </a:solidFill>
              </a:rPr>
              <a:t>formal letter</a:t>
            </a:r>
          </a:p>
          <a:p>
            <a:pPr marL="342900" indent="-342900">
              <a:buFont typeface="Arial" panose="020B0604020202020204" pitchFamily="34" charset="0"/>
              <a:buChar char="•"/>
            </a:pPr>
            <a:r>
              <a:rPr lang="en-GB" dirty="0"/>
              <a:t>consider sample plans and extracts</a:t>
            </a:r>
          </a:p>
          <a:p>
            <a:pPr marL="342900" indent="-342900">
              <a:buFont typeface="Arial" panose="020B0604020202020204" pitchFamily="34" charset="0"/>
              <a:buChar char="•"/>
            </a:pPr>
            <a:r>
              <a:rPr lang="en-GB" dirty="0"/>
              <a:t>provide full marked examples</a:t>
            </a:r>
          </a:p>
          <a:p>
            <a:pPr marL="342900" indent="-342900">
              <a:buFont typeface="Arial" panose="020B0604020202020204" pitchFamily="34" charset="0"/>
              <a:buChar char="•"/>
            </a:pPr>
            <a:r>
              <a:rPr lang="en-GB" dirty="0"/>
              <a:t>link to a revision sheet on </a:t>
            </a:r>
            <a:r>
              <a:rPr lang="en-GB" dirty="0">
                <a:solidFill>
                  <a:schemeClr val="tx1"/>
                </a:solidFill>
              </a:rPr>
              <a:t>formal letter </a:t>
            </a:r>
            <a:r>
              <a:rPr lang="en-GB" dirty="0"/>
              <a:t>writing</a:t>
            </a:r>
          </a:p>
        </p:txBody>
      </p:sp>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Aims of this presentation</a:t>
            </a:r>
          </a:p>
        </p:txBody>
      </p:sp>
    </p:spTree>
    <p:extLst>
      <p:ext uri="{BB962C8B-B14F-4D97-AF65-F5344CB8AC3E}">
        <p14:creationId xmlns:p14="http://schemas.microsoft.com/office/powerpoint/2010/main" val="248924709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730746" y="119856"/>
            <a:ext cx="7203529" cy="704296"/>
          </a:xfrm>
        </p:spPr>
        <p:txBody>
          <a:bodyPr>
            <a:normAutofit fontScale="92500"/>
          </a:bodyPr>
          <a:lstStyle/>
          <a:p>
            <a:r>
              <a:rPr lang="en-GB" b="1" dirty="0">
                <a:solidFill>
                  <a:schemeClr val="accent6">
                    <a:lumMod val="20000"/>
                    <a:lumOff val="80000"/>
                  </a:schemeClr>
                </a:solidFill>
              </a:rPr>
              <a:t>Formal letter writing – sample answer</a:t>
            </a:r>
          </a:p>
        </p:txBody>
      </p:sp>
      <p:sp>
        <p:nvSpPr>
          <p:cNvPr id="8" name="TextBox 7">
            <a:extLst>
              <a:ext uri="{FF2B5EF4-FFF2-40B4-BE49-F238E27FC236}">
                <a16:creationId xmlns:a16="http://schemas.microsoft.com/office/drawing/2014/main" id="{FE8300CB-8DD8-482B-BBE3-42AFCE742856}"/>
              </a:ext>
            </a:extLst>
          </p:cNvPr>
          <p:cNvSpPr txBox="1"/>
          <p:nvPr/>
        </p:nvSpPr>
        <p:spPr>
          <a:xfrm>
            <a:off x="677035" y="1195431"/>
            <a:ext cx="7789929" cy="923330"/>
          </a:xfrm>
          <a:prstGeom prst="rect">
            <a:avLst/>
          </a:prstGeom>
          <a:noFill/>
        </p:spPr>
        <p:txBody>
          <a:bodyPr wrap="square">
            <a:spAutoFit/>
          </a:bodyPr>
          <a:lstStyle/>
          <a:p>
            <a:r>
              <a:rPr lang="en-GB" sz="1800" dirty="0"/>
              <a:t>It has been suggested that reduced-price bus fares for young people should be scrapped to save money, but that free travel for over 65s should continue.</a:t>
            </a:r>
          </a:p>
          <a:p>
            <a:r>
              <a:rPr lang="en-GB" sz="1800" b="1" dirty="0"/>
              <a:t>Write a letter to your local newspaper giving your views on this proposal.    [20]</a:t>
            </a:r>
          </a:p>
        </p:txBody>
      </p:sp>
      <p:sp>
        <p:nvSpPr>
          <p:cNvPr id="4" name="TextBox 3">
            <a:extLst>
              <a:ext uri="{FF2B5EF4-FFF2-40B4-BE49-F238E27FC236}">
                <a16:creationId xmlns:a16="http://schemas.microsoft.com/office/drawing/2014/main" id="{39EFF35C-522D-4BF7-98A4-4FC5B82C33DB}"/>
              </a:ext>
            </a:extLst>
          </p:cNvPr>
          <p:cNvSpPr txBox="1"/>
          <p:nvPr/>
        </p:nvSpPr>
        <p:spPr>
          <a:xfrm>
            <a:off x="677035" y="2617365"/>
            <a:ext cx="7789929" cy="2308324"/>
          </a:xfrm>
          <a:prstGeom prst="rect">
            <a:avLst/>
          </a:prstGeom>
          <a:noFill/>
        </p:spPr>
        <p:txBody>
          <a:bodyPr wrap="square" rtlCol="0">
            <a:spAutoFit/>
          </a:bodyPr>
          <a:lstStyle/>
          <a:p>
            <a:r>
              <a:rPr lang="en-GB" dirty="0"/>
              <a:t>The example that you looked at on slides 17 and 18 would have benefitted from making more points and developing ideas more clearly.  </a:t>
            </a:r>
          </a:p>
          <a:p>
            <a:endParaRPr lang="en-GB" dirty="0"/>
          </a:p>
          <a:p>
            <a:r>
              <a:rPr lang="en-GB" dirty="0"/>
              <a:t>Use the guidance on how to plan from the previous slides in this presentation and plan your own answer to this question.</a:t>
            </a:r>
          </a:p>
          <a:p>
            <a:endParaRPr lang="en-GB" dirty="0"/>
          </a:p>
          <a:p>
            <a:r>
              <a:rPr lang="en-GB" dirty="0"/>
              <a:t>When you have a plan that you are happy with spend 25-30 minutes writing an answer to this question.</a:t>
            </a:r>
          </a:p>
        </p:txBody>
      </p:sp>
    </p:spTree>
    <p:extLst>
      <p:ext uri="{BB962C8B-B14F-4D97-AF65-F5344CB8AC3E}">
        <p14:creationId xmlns:p14="http://schemas.microsoft.com/office/powerpoint/2010/main" val="138119401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C8FF72C-DAC0-41A9-9B07-790B84A52E7B}"/>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Revision sheet</a:t>
            </a:r>
          </a:p>
        </p:txBody>
      </p:sp>
      <p:pic>
        <p:nvPicPr>
          <p:cNvPr id="12" name="Picture 11">
            <a:extLst>
              <a:ext uri="{FF2B5EF4-FFF2-40B4-BE49-F238E27FC236}">
                <a16:creationId xmlns:a16="http://schemas.microsoft.com/office/drawing/2014/main" id="{5B94BBFD-3A58-48F8-A246-6B35097BE823}"/>
              </a:ext>
            </a:extLst>
          </p:cNvPr>
          <p:cNvPicPr>
            <a:picLocks noChangeAspect="1"/>
          </p:cNvPicPr>
          <p:nvPr/>
        </p:nvPicPr>
        <p:blipFill>
          <a:blip r:embed="rId3"/>
          <a:stretch>
            <a:fillRect/>
          </a:stretch>
        </p:blipFill>
        <p:spPr>
          <a:xfrm>
            <a:off x="624979" y="1453520"/>
            <a:ext cx="7625593" cy="5284624"/>
          </a:xfrm>
          <a:prstGeom prst="rect">
            <a:avLst/>
          </a:prstGeom>
        </p:spPr>
      </p:pic>
      <p:sp>
        <p:nvSpPr>
          <p:cNvPr id="13" name="TextBox 12">
            <a:extLst>
              <a:ext uri="{FF2B5EF4-FFF2-40B4-BE49-F238E27FC236}">
                <a16:creationId xmlns:a16="http://schemas.microsoft.com/office/drawing/2014/main" id="{911A5B39-5177-4B41-AFA9-2C577ED9397E}"/>
              </a:ext>
            </a:extLst>
          </p:cNvPr>
          <p:cNvSpPr txBox="1"/>
          <p:nvPr/>
        </p:nvSpPr>
        <p:spPr>
          <a:xfrm>
            <a:off x="67112" y="1048624"/>
            <a:ext cx="8741328" cy="307777"/>
          </a:xfrm>
          <a:prstGeom prst="rect">
            <a:avLst/>
          </a:prstGeom>
          <a:noFill/>
        </p:spPr>
        <p:txBody>
          <a:bodyPr wrap="square" rtlCol="0">
            <a:spAutoFit/>
          </a:bodyPr>
          <a:lstStyle/>
          <a:p>
            <a:r>
              <a:rPr lang="en-GB" sz="1400" b="1" dirty="0"/>
              <a:t>Click on the link to the following revision sheet.  You can print this off to help you when writing a formal letter:</a:t>
            </a:r>
          </a:p>
        </p:txBody>
      </p:sp>
    </p:spTree>
    <p:extLst>
      <p:ext uri="{BB962C8B-B14F-4D97-AF65-F5344CB8AC3E}">
        <p14:creationId xmlns:p14="http://schemas.microsoft.com/office/powerpoint/2010/main" val="3719617344"/>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9DD4F3-C2D0-45B7-8134-3BD8B39A60FD}"/>
              </a:ext>
            </a:extLst>
          </p:cNvPr>
          <p:cNvSpPr txBox="1"/>
          <p:nvPr/>
        </p:nvSpPr>
        <p:spPr>
          <a:xfrm>
            <a:off x="268287" y="309969"/>
            <a:ext cx="8767293" cy="698012"/>
          </a:xfrm>
          <a:prstGeom prst="rect">
            <a:avLst/>
          </a:prstGeom>
          <a:noFill/>
        </p:spPr>
        <p:txBody>
          <a:bodyPr wrap="square" rtlCol="0">
            <a:spAutoFit/>
          </a:bodyPr>
          <a:lstStyle/>
          <a:p>
            <a:pPr>
              <a:lnSpc>
                <a:spcPct val="80000"/>
              </a:lnSpc>
            </a:pPr>
            <a:r>
              <a:rPr lang="en-US" sz="4800" kern="1100" spc="-30" dirty="0">
                <a:solidFill>
                  <a:schemeClr val="bg1"/>
                </a:solidFill>
                <a:latin typeface="+mj-lt"/>
                <a:cs typeface="Arial" panose="020B0604020202020204" pitchFamily="34" charset="0"/>
              </a:rPr>
              <a:t>Finally…</a:t>
            </a:r>
          </a:p>
        </p:txBody>
      </p:sp>
      <p:sp>
        <p:nvSpPr>
          <p:cNvPr id="5" name="TextBox 4">
            <a:extLst>
              <a:ext uri="{FF2B5EF4-FFF2-40B4-BE49-F238E27FC236}">
                <a16:creationId xmlns:a16="http://schemas.microsoft.com/office/drawing/2014/main" id="{461BF33F-82FC-47E4-97C9-96B64E181478}"/>
              </a:ext>
            </a:extLst>
          </p:cNvPr>
          <p:cNvSpPr txBox="1"/>
          <p:nvPr/>
        </p:nvSpPr>
        <p:spPr>
          <a:xfrm>
            <a:off x="142614" y="1059120"/>
            <a:ext cx="9001386" cy="2092881"/>
          </a:xfrm>
          <a:prstGeom prst="rect">
            <a:avLst/>
          </a:prstGeom>
          <a:noFill/>
        </p:spPr>
        <p:txBody>
          <a:bodyPr wrap="square" rtlCol="0">
            <a:spAutoFit/>
          </a:bodyPr>
          <a:lstStyle/>
          <a:p>
            <a:r>
              <a:rPr lang="en-GB" dirty="0">
                <a:solidFill>
                  <a:schemeClr val="bg1"/>
                </a:solidFill>
              </a:rPr>
              <a:t>We hope this resource has been helpful to you.</a:t>
            </a:r>
          </a:p>
          <a:p>
            <a:endParaRPr lang="en-GB" dirty="0">
              <a:solidFill>
                <a:schemeClr val="bg1"/>
              </a:solidFill>
            </a:endParaRPr>
          </a:p>
          <a:p>
            <a:r>
              <a:rPr lang="en-GB" dirty="0">
                <a:solidFill>
                  <a:schemeClr val="bg1"/>
                </a:solidFill>
              </a:rPr>
              <a:t>For further information and resources for GCSE English Language you can visit the digital resources section of our website.  The following link will take you there:</a:t>
            </a:r>
          </a:p>
          <a:p>
            <a:r>
              <a:rPr lang="en-GB" sz="1400" dirty="0">
                <a:solidFill>
                  <a:schemeClr val="bg1"/>
                </a:solidFill>
                <a:latin typeface="+mj-lt"/>
                <a:cs typeface="Arial" panose="020B0604020202020204" pitchFamily="34" charset="0"/>
                <a:hlinkClick r:id="rId3"/>
              </a:rPr>
              <a:t>https://resources.eduqas.co.uk/Pages/ResourceByArgs.aspx?subId=11&amp;lvlId=2</a:t>
            </a:r>
            <a:r>
              <a:rPr lang="en-GB" sz="1400" dirty="0">
                <a:solidFill>
                  <a:schemeClr val="bg1"/>
                </a:solidFill>
                <a:latin typeface="+mj-lt"/>
                <a:cs typeface="Arial" panose="020B0604020202020204" pitchFamily="34" charset="0"/>
              </a:rPr>
              <a:t> </a:t>
            </a:r>
          </a:p>
          <a:p>
            <a:endParaRPr lang="en-GB" sz="44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93722947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394282" y="1356919"/>
            <a:ext cx="7254196" cy="4798503"/>
          </a:xfrm>
        </p:spPr>
        <p:txBody>
          <a:bodyPr>
            <a:normAutofit fontScale="92500" lnSpcReduction="10000"/>
          </a:bodyPr>
          <a:lstStyle/>
          <a:p>
            <a:pPr>
              <a:lnSpc>
                <a:spcPct val="120000"/>
              </a:lnSpc>
            </a:pPr>
            <a:r>
              <a:rPr lang="en-GB" sz="3200" b="1" dirty="0"/>
              <a:t>What do you need to know?</a:t>
            </a:r>
          </a:p>
          <a:p>
            <a:pPr>
              <a:lnSpc>
                <a:spcPct val="120000"/>
              </a:lnSpc>
            </a:pPr>
            <a:endParaRPr lang="en-GB" sz="2400" b="1" dirty="0">
              <a:solidFill>
                <a:srgbClr val="243F6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1000"/>
              </a:spcBef>
            </a:pPr>
            <a:r>
              <a:rPr lang="en-GB" sz="1700" b="1" u="sng" dirty="0">
                <a:solidFill>
                  <a:schemeClr val="tx1"/>
                </a:solidFill>
                <a:effectLst/>
                <a:latin typeface="+mn-lt"/>
                <a:ea typeface="Times New Roman" panose="02020603050405020304" pitchFamily="18" charset="0"/>
                <a:cs typeface="Times New Roman" panose="02020603050405020304" pitchFamily="18" charset="0"/>
              </a:rPr>
              <a:t>Audience</a:t>
            </a:r>
          </a:p>
          <a:p>
            <a:pPr>
              <a:lnSpc>
                <a:spcPct val="120000"/>
              </a:lnSpc>
              <a:spcBef>
                <a:spcPts val="1000"/>
              </a:spcBef>
            </a:pPr>
            <a:r>
              <a:rPr lang="en-GB" sz="1700" b="1" dirty="0">
                <a:solidFill>
                  <a:schemeClr val="tx1"/>
                </a:solidFill>
                <a:latin typeface="+mn-lt"/>
                <a:ea typeface="Times New Roman" panose="02020603050405020304" pitchFamily="18" charset="0"/>
                <a:cs typeface="Times New Roman" panose="02020603050405020304" pitchFamily="18" charset="0"/>
              </a:rPr>
              <a:t>Who are you </a:t>
            </a:r>
            <a:r>
              <a:rPr lang="en-GB" sz="1700" b="1" dirty="0">
                <a:solidFill>
                  <a:schemeClr val="tx1"/>
                </a:solidFill>
                <a:effectLst/>
                <a:latin typeface="+mn-lt"/>
                <a:ea typeface="Times New Roman" panose="02020603050405020304" pitchFamily="18" charset="0"/>
                <a:cs typeface="Times New Roman" panose="02020603050405020304" pitchFamily="18" charset="0"/>
              </a:rPr>
              <a:t>writing for/to? Think about what you need to consider when writing to this person.  </a:t>
            </a:r>
          </a:p>
          <a:p>
            <a:pPr>
              <a:lnSpc>
                <a:spcPct val="120000"/>
              </a:lnSpc>
              <a:spcAft>
                <a:spcPts val="1000"/>
              </a:spcAft>
            </a:pPr>
            <a:r>
              <a:rPr lang="en-GB" sz="1700" dirty="0">
                <a:solidFill>
                  <a:schemeClr val="tx1"/>
                </a:solidFill>
                <a:effectLst/>
                <a:latin typeface="+mn-lt"/>
                <a:ea typeface="Calibri" panose="020F0502020204030204" pitchFamily="34" charset="0"/>
                <a:cs typeface="Calibri" panose="020F0502020204030204" pitchFamily="34" charset="0"/>
              </a:rPr>
              <a:t> </a:t>
            </a:r>
            <a:endParaRPr lang="en-GB" sz="1700" dirty="0">
              <a:solidFill>
                <a:schemeClr val="tx1"/>
              </a:solidFill>
              <a:effectLst/>
              <a:latin typeface="+mn-lt"/>
              <a:ea typeface="Calibri" panose="020F0502020204030204" pitchFamily="34" charset="0"/>
              <a:cs typeface="Times New Roman" panose="02020603050405020304" pitchFamily="18" charset="0"/>
            </a:endParaRPr>
          </a:p>
          <a:p>
            <a:pPr>
              <a:lnSpc>
                <a:spcPct val="120000"/>
              </a:lnSpc>
              <a:spcAft>
                <a:spcPts val="1000"/>
              </a:spcAft>
            </a:pPr>
            <a:r>
              <a:rPr lang="en-GB" sz="1700" b="1" u="sng" dirty="0">
                <a:solidFill>
                  <a:schemeClr val="tx1"/>
                </a:solidFill>
                <a:effectLst/>
                <a:latin typeface="+mn-lt"/>
                <a:ea typeface="Calibri" panose="020F0502020204030204" pitchFamily="34" charset="0"/>
                <a:cs typeface="Calibri" panose="020F0502020204030204" pitchFamily="34" charset="0"/>
              </a:rPr>
              <a:t>Purpose</a:t>
            </a:r>
          </a:p>
          <a:p>
            <a:pPr>
              <a:lnSpc>
                <a:spcPct val="120000"/>
              </a:lnSpc>
              <a:spcAft>
                <a:spcPts val="1000"/>
              </a:spcAft>
            </a:pPr>
            <a:r>
              <a:rPr lang="en-GB" sz="1700" b="1" dirty="0">
                <a:solidFill>
                  <a:schemeClr val="tx1"/>
                </a:solidFill>
                <a:latin typeface="+mn-lt"/>
                <a:ea typeface="Calibri" panose="020F0502020204030204" pitchFamily="34" charset="0"/>
                <a:cs typeface="Calibri" panose="020F0502020204030204" pitchFamily="34" charset="0"/>
              </a:rPr>
              <a:t>W</a:t>
            </a:r>
            <a:r>
              <a:rPr lang="en-GB" sz="1700" b="1" dirty="0">
                <a:solidFill>
                  <a:schemeClr val="tx1"/>
                </a:solidFill>
                <a:effectLst/>
                <a:latin typeface="+mn-lt"/>
                <a:ea typeface="Calibri" panose="020F0502020204030204" pitchFamily="34" charset="0"/>
                <a:cs typeface="Calibri" panose="020F0502020204030204" pitchFamily="34" charset="0"/>
              </a:rPr>
              <a:t>hat is your writing tryin</a:t>
            </a:r>
            <a:r>
              <a:rPr lang="en-GB" sz="1700" b="1" dirty="0">
                <a:solidFill>
                  <a:schemeClr val="tx1"/>
                </a:solidFill>
                <a:latin typeface="+mn-lt"/>
                <a:ea typeface="Calibri" panose="020F0502020204030204" pitchFamily="34" charset="0"/>
                <a:cs typeface="Calibri" panose="020F0502020204030204" pitchFamily="34" charset="0"/>
              </a:rPr>
              <a:t>g to achieve</a:t>
            </a:r>
            <a:r>
              <a:rPr lang="en-GB" sz="1700" b="1" dirty="0">
                <a:solidFill>
                  <a:schemeClr val="tx1"/>
                </a:solidFill>
                <a:effectLst/>
                <a:latin typeface="+mn-lt"/>
                <a:ea typeface="Calibri" panose="020F0502020204030204" pitchFamily="34" charset="0"/>
                <a:cs typeface="Calibri" panose="020F0502020204030204" pitchFamily="34" charset="0"/>
              </a:rPr>
              <a:t>? </a:t>
            </a:r>
            <a:r>
              <a:rPr lang="en-GB" sz="1700" b="1" dirty="0">
                <a:solidFill>
                  <a:schemeClr val="tx1"/>
                </a:solidFill>
                <a:latin typeface="+mn-lt"/>
                <a:ea typeface="Calibri" panose="020F0502020204030204" pitchFamily="34" charset="0"/>
                <a:cs typeface="Calibri" panose="020F0502020204030204" pitchFamily="34" charset="0"/>
              </a:rPr>
              <a:t>For example, you may need to do one of the following</a:t>
            </a:r>
            <a:r>
              <a:rPr lang="en-GB" sz="1700" b="1" dirty="0">
                <a:solidFill>
                  <a:schemeClr val="tx1"/>
                </a:solidFill>
                <a:effectLst/>
                <a:latin typeface="+mn-lt"/>
                <a:ea typeface="Calibri" panose="020F0502020204030204" pitchFamily="34" charset="0"/>
                <a:cs typeface="Calibri" panose="020F0502020204030204" pitchFamily="34" charset="0"/>
              </a:rPr>
              <a:t>:</a:t>
            </a:r>
          </a:p>
          <a:p>
            <a:pPr marL="450850" indent="-285750">
              <a:lnSpc>
                <a:spcPct val="120000"/>
              </a:lnSpc>
              <a:spcAft>
                <a:spcPts val="0"/>
              </a:spcAft>
              <a:buFontTx/>
              <a:buChar char="-"/>
            </a:pPr>
            <a:r>
              <a:rPr lang="en-GB" sz="1700" dirty="0">
                <a:solidFill>
                  <a:schemeClr val="tx1"/>
                </a:solidFill>
                <a:effectLst/>
                <a:latin typeface="+mn-lt"/>
                <a:ea typeface="Calibri" panose="020F0502020204030204" pitchFamily="34" charset="0"/>
                <a:cs typeface="Calibri" panose="020F0502020204030204" pitchFamily="34" charset="0"/>
              </a:rPr>
              <a:t>give information</a:t>
            </a:r>
          </a:p>
          <a:p>
            <a:pPr marL="450850" indent="-285750">
              <a:lnSpc>
                <a:spcPct val="120000"/>
              </a:lnSpc>
              <a:spcAft>
                <a:spcPts val="0"/>
              </a:spcAft>
              <a:buFontTx/>
              <a:buChar char="-"/>
            </a:pPr>
            <a:r>
              <a:rPr lang="en-GB" sz="1700" dirty="0">
                <a:solidFill>
                  <a:schemeClr val="tx1"/>
                </a:solidFill>
                <a:effectLst/>
                <a:latin typeface="+mn-lt"/>
                <a:ea typeface="Calibri" panose="020F0502020204030204" pitchFamily="34" charset="0"/>
                <a:cs typeface="Calibri" panose="020F0502020204030204" pitchFamily="34" charset="0"/>
              </a:rPr>
              <a:t>express an opinion</a:t>
            </a:r>
            <a:endParaRPr lang="en-GB" sz="1700" dirty="0">
              <a:solidFill>
                <a:schemeClr val="tx1"/>
              </a:solidFill>
              <a:latin typeface="+mn-lt"/>
              <a:ea typeface="Calibri" panose="020F0502020204030204" pitchFamily="34" charset="0"/>
              <a:cs typeface="Times New Roman" panose="02020603050405020304" pitchFamily="18" charset="0"/>
            </a:endParaRPr>
          </a:p>
          <a:p>
            <a:pPr marL="450850" indent="-285750">
              <a:lnSpc>
                <a:spcPct val="120000"/>
              </a:lnSpc>
              <a:spcAft>
                <a:spcPts val="0"/>
              </a:spcAft>
              <a:buFontTx/>
              <a:buChar char="-"/>
            </a:pPr>
            <a:r>
              <a:rPr lang="en-GB" sz="1700" dirty="0">
                <a:solidFill>
                  <a:schemeClr val="tx1"/>
                </a:solidFill>
                <a:effectLst/>
                <a:latin typeface="+mn-lt"/>
                <a:ea typeface="Calibri" panose="020F0502020204030204" pitchFamily="34" charset="0"/>
                <a:cs typeface="Calibri" panose="020F0502020204030204" pitchFamily="34" charset="0"/>
              </a:rPr>
              <a:t>persuade someone</a:t>
            </a:r>
            <a:endParaRPr lang="en-GB" sz="1700" dirty="0">
              <a:solidFill>
                <a:schemeClr val="tx1"/>
              </a:solidFill>
              <a:latin typeface="+mn-lt"/>
              <a:ea typeface="Calibri" panose="020F0502020204030204" pitchFamily="34" charset="0"/>
              <a:cs typeface="Times New Roman" panose="02020603050405020304" pitchFamily="18" charset="0"/>
            </a:endParaRPr>
          </a:p>
          <a:p>
            <a:pPr marL="450850" indent="-285750">
              <a:lnSpc>
                <a:spcPct val="120000"/>
              </a:lnSpc>
              <a:spcAft>
                <a:spcPts val="0"/>
              </a:spcAft>
              <a:buFontTx/>
              <a:buChar char="-"/>
            </a:pPr>
            <a:r>
              <a:rPr lang="en-GB" sz="1700" dirty="0">
                <a:solidFill>
                  <a:schemeClr val="tx1"/>
                </a:solidFill>
                <a:effectLst/>
                <a:latin typeface="+mn-lt"/>
                <a:ea typeface="Calibri" panose="020F0502020204030204" pitchFamily="34" charset="0"/>
                <a:cs typeface="Calibri" panose="020F0502020204030204" pitchFamily="34" charset="0"/>
              </a:rPr>
              <a:t>make someone do something </a:t>
            </a:r>
            <a:endParaRPr lang="en-GB" sz="1700" dirty="0">
              <a:solidFill>
                <a:schemeClr val="tx1"/>
              </a:solidFill>
              <a:latin typeface="+mn-lt"/>
              <a:ea typeface="Calibri" panose="020F0502020204030204" pitchFamily="34" charset="0"/>
              <a:cs typeface="Times New Roman" panose="02020603050405020304" pitchFamily="18" charset="0"/>
            </a:endParaRPr>
          </a:p>
          <a:p>
            <a:pPr marL="165100">
              <a:lnSpc>
                <a:spcPct val="120000"/>
              </a:lnSpc>
              <a:spcAft>
                <a:spcPts val="0"/>
              </a:spcAft>
            </a:pPr>
            <a:endParaRPr lang="en-GB" sz="48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65100">
              <a:lnSpc>
                <a:spcPct val="120000"/>
              </a:lnSpc>
              <a:spcAft>
                <a:spcPts val="0"/>
              </a:spcAft>
            </a:pPr>
            <a:endParaRPr lang="en-GB" sz="48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endParaRPr lang="en-GB" sz="4800" dirty="0">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pPr>
            <a:endParaRPr lang="en-GB" dirty="0"/>
          </a:p>
        </p:txBody>
      </p:sp>
      <p:sp>
        <p:nvSpPr>
          <p:cNvPr id="4" name="Text Placeholder 2">
            <a:extLst>
              <a:ext uri="{FF2B5EF4-FFF2-40B4-BE49-F238E27FC236}">
                <a16:creationId xmlns:a16="http://schemas.microsoft.com/office/drawing/2014/main" id="{5CC8AA36-4574-4F8A-9C66-B57B6C5AB00C}"/>
              </a:ext>
            </a:extLst>
          </p:cNvPr>
          <p:cNvSpPr txBox="1">
            <a:spLocks/>
          </p:cNvSpPr>
          <p:nvPr/>
        </p:nvSpPr>
        <p:spPr>
          <a:xfrm>
            <a:off x="1850230" y="138032"/>
            <a:ext cx="5430837" cy="704296"/>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6">
                    <a:lumMod val="20000"/>
                    <a:lumOff val="80000"/>
                  </a:schemeClr>
                </a:solidFill>
              </a:rPr>
              <a:t>Letter writing: how to plan</a:t>
            </a:r>
          </a:p>
        </p:txBody>
      </p:sp>
    </p:spTree>
    <p:extLst>
      <p:ext uri="{BB962C8B-B14F-4D97-AF65-F5344CB8AC3E}">
        <p14:creationId xmlns:p14="http://schemas.microsoft.com/office/powerpoint/2010/main" val="2492928270"/>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356657" y="1139562"/>
            <a:ext cx="8417984" cy="5487740"/>
          </a:xfrm>
        </p:spPr>
        <p:txBody>
          <a:bodyPr>
            <a:normAutofit fontScale="92500" lnSpcReduction="20000"/>
          </a:bodyPr>
          <a:lstStyle/>
          <a:p>
            <a:pPr>
              <a:lnSpc>
                <a:spcPct val="120000"/>
              </a:lnSpc>
              <a:spcAft>
                <a:spcPts val="0"/>
              </a:spcAft>
            </a:pPr>
            <a:r>
              <a:rPr lang="en-GB" sz="19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Content</a:t>
            </a:r>
            <a:endParaRPr lang="en-GB"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1000"/>
              </a:spcAft>
            </a:pPr>
            <a:r>
              <a:rPr lang="en-GB" sz="1900" dirty="0">
                <a:solidFill>
                  <a:schemeClr val="tx1"/>
                </a:solidFill>
                <a:latin typeface="Calibri" panose="020F0502020204030204" pitchFamily="34" charset="0"/>
                <a:ea typeface="Calibri" panose="020F0502020204030204" pitchFamily="34" charset="0"/>
                <a:cs typeface="Calibri" panose="020F0502020204030204" pitchFamily="34" charset="0"/>
              </a:rPr>
              <a:t>What are the main points you want to make?</a:t>
            </a:r>
          </a:p>
          <a:p>
            <a:pPr>
              <a:lnSpc>
                <a:spcPct val="120000"/>
              </a:lnSpc>
              <a:spcAft>
                <a:spcPts val="1000"/>
              </a:spcAft>
            </a:pPr>
            <a:r>
              <a:rPr lang="en-GB"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Think about whether they are consistent and the order you want to present them in.</a:t>
            </a:r>
          </a:p>
          <a:p>
            <a:pPr>
              <a:lnSpc>
                <a:spcPct val="120000"/>
              </a:lnSpc>
              <a:spcAft>
                <a:spcPts val="1000"/>
              </a:spcAft>
            </a:pPr>
            <a:endParaRPr lang="en-GB" sz="19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1000"/>
              </a:spcAft>
            </a:pPr>
            <a:r>
              <a:rPr lang="en-GB" sz="19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Register</a:t>
            </a:r>
          </a:p>
          <a:p>
            <a:pPr>
              <a:lnSpc>
                <a:spcPct val="120000"/>
              </a:lnSpc>
              <a:spcAft>
                <a:spcPts val="1000"/>
              </a:spcAft>
            </a:pPr>
            <a:r>
              <a:rPr lang="en-GB" sz="1900" b="1" dirty="0">
                <a:solidFill>
                  <a:schemeClr val="tx1"/>
                </a:solidFill>
                <a:latin typeface="Calibri" panose="020F0502020204030204" pitchFamily="34" charset="0"/>
                <a:ea typeface="Calibri" panose="020F0502020204030204" pitchFamily="34" charset="0"/>
                <a:cs typeface="Calibri" panose="020F0502020204030204" pitchFamily="34" charset="0"/>
              </a:rPr>
              <a:t>W</a:t>
            </a:r>
            <a:r>
              <a:rPr lang="en-GB"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hat is the appropriate tone for your writing?</a:t>
            </a:r>
            <a:r>
              <a:rPr lang="en-GB"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spcAft>
                <a:spcPts val="1000"/>
              </a:spcAft>
            </a:pPr>
            <a:r>
              <a:rPr lang="en-GB"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a forma</a:t>
            </a:r>
            <a:r>
              <a:rPr lang="en-GB" sz="1900" dirty="0">
                <a:solidFill>
                  <a:schemeClr val="tx1"/>
                </a:solidFill>
                <a:latin typeface="Calibri" panose="020F0502020204030204" pitchFamily="34" charset="0"/>
                <a:ea typeface="Calibri" panose="020F0502020204030204" pitchFamily="34" charset="0"/>
                <a:cs typeface="Calibri" panose="020F0502020204030204" pitchFamily="34" charset="0"/>
              </a:rPr>
              <a:t>l letter you would need to be polite but there is still room to consider whether you are aiming for a specific tone.  For example, are you aiming for </a:t>
            </a:r>
            <a:r>
              <a:rPr lang="en-GB"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forceful or reasonable; w</a:t>
            </a:r>
            <a:r>
              <a:rPr lang="en-GB" sz="1900" dirty="0">
                <a:solidFill>
                  <a:schemeClr val="tx1"/>
                </a:solidFill>
                <a:latin typeface="Calibri" panose="020F0502020204030204" pitchFamily="34" charset="0"/>
                <a:ea typeface="Calibri" panose="020F0502020204030204" pitchFamily="34" charset="0"/>
                <a:cs typeface="Calibri" panose="020F0502020204030204" pitchFamily="34" charset="0"/>
              </a:rPr>
              <a:t>ill your tone include </a:t>
            </a:r>
            <a:r>
              <a:rPr lang="en-GB"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gentle humour or more biting sarcasm?</a:t>
            </a:r>
          </a:p>
          <a:p>
            <a:pPr>
              <a:lnSpc>
                <a:spcPct val="120000"/>
              </a:lnSpc>
              <a:spcAft>
                <a:spcPts val="1000"/>
              </a:spcAft>
            </a:pPr>
            <a:endParaRPr lang="en-GB"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1000"/>
              </a:spcAft>
            </a:pPr>
            <a:r>
              <a:rPr lang="en-GB" sz="19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Format</a:t>
            </a:r>
          </a:p>
          <a:p>
            <a:pPr>
              <a:lnSpc>
                <a:spcPct val="120000"/>
              </a:lnSpc>
              <a:spcAft>
                <a:spcPts val="1000"/>
              </a:spcAft>
            </a:pPr>
            <a:r>
              <a:rPr lang="en-GB"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do you need to know about layout?  </a:t>
            </a:r>
          </a:p>
          <a:p>
            <a:pPr>
              <a:lnSpc>
                <a:spcPct val="120000"/>
              </a:lnSpc>
              <a:spcAft>
                <a:spcPts val="1000"/>
              </a:spcAft>
            </a:pPr>
            <a:r>
              <a:rPr lang="en-GB" sz="1900" dirty="0">
                <a:solidFill>
                  <a:schemeClr val="tx1"/>
                </a:solidFill>
                <a:latin typeface="Calibri" panose="020F0502020204030204" pitchFamily="34" charset="0"/>
                <a:ea typeface="Calibri" panose="020F0502020204030204" pitchFamily="34" charset="0"/>
                <a:cs typeface="Calibri" panose="020F0502020204030204" pitchFamily="34" charset="0"/>
              </a:rPr>
              <a:t>There are specific rules for formal letter writing. Do you know them?  Pay careful attention to the next few slides if you are unsure.</a:t>
            </a:r>
            <a:endParaRPr lang="en-GB"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n-GB" dirty="0"/>
          </a:p>
        </p:txBody>
      </p:sp>
      <p:sp>
        <p:nvSpPr>
          <p:cNvPr id="6" name="Text Placeholder 2">
            <a:extLst>
              <a:ext uri="{FF2B5EF4-FFF2-40B4-BE49-F238E27FC236}">
                <a16:creationId xmlns:a16="http://schemas.microsoft.com/office/drawing/2014/main" id="{C046B618-C183-4A7A-BF5C-DF6EDF5650A1}"/>
              </a:ext>
            </a:extLst>
          </p:cNvPr>
          <p:cNvSpPr txBox="1">
            <a:spLocks/>
          </p:cNvSpPr>
          <p:nvPr/>
        </p:nvSpPr>
        <p:spPr>
          <a:xfrm>
            <a:off x="1850230" y="138032"/>
            <a:ext cx="5430837" cy="704296"/>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6">
                    <a:lumMod val="20000"/>
                    <a:lumOff val="80000"/>
                  </a:schemeClr>
                </a:solidFill>
              </a:rPr>
              <a:t>Letter writing: how to plan</a:t>
            </a:r>
          </a:p>
        </p:txBody>
      </p:sp>
    </p:spTree>
    <p:extLst>
      <p:ext uri="{BB962C8B-B14F-4D97-AF65-F5344CB8AC3E}">
        <p14:creationId xmlns:p14="http://schemas.microsoft.com/office/powerpoint/2010/main" val="30482928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76404" cy="704296"/>
          </a:xfrm>
        </p:spPr>
        <p:txBody>
          <a:bodyPr>
            <a:normAutofit/>
          </a:bodyPr>
          <a:lstStyle/>
          <a:p>
            <a:r>
              <a:rPr lang="en-GB" b="1" dirty="0">
                <a:solidFill>
                  <a:schemeClr val="accent6">
                    <a:lumMod val="20000"/>
                    <a:lumOff val="80000"/>
                  </a:schemeClr>
                </a:solidFill>
              </a:rPr>
              <a:t>Features: layout</a:t>
            </a:r>
          </a:p>
        </p:txBody>
      </p:sp>
      <p:sp>
        <p:nvSpPr>
          <p:cNvPr id="6" name="TextBox 5">
            <a:extLst>
              <a:ext uri="{FF2B5EF4-FFF2-40B4-BE49-F238E27FC236}">
                <a16:creationId xmlns:a16="http://schemas.microsoft.com/office/drawing/2014/main" id="{9B176A1B-37EE-42BB-9688-C9B2E42E6875}"/>
              </a:ext>
            </a:extLst>
          </p:cNvPr>
          <p:cNvSpPr txBox="1"/>
          <p:nvPr/>
        </p:nvSpPr>
        <p:spPr>
          <a:xfrm>
            <a:off x="78082" y="1014100"/>
            <a:ext cx="7807569" cy="1200329"/>
          </a:xfrm>
          <a:prstGeom prst="rect">
            <a:avLst/>
          </a:prstGeom>
          <a:noFill/>
        </p:spPr>
        <p:txBody>
          <a:bodyPr wrap="square" rtlCol="0">
            <a:spAutoFit/>
          </a:bodyPr>
          <a:lstStyle/>
          <a:p>
            <a:r>
              <a:rPr lang="en-GB" dirty="0"/>
              <a:t>The way you set out a formal letter is important and there are clear rules to follow.</a:t>
            </a:r>
          </a:p>
          <a:p>
            <a:endParaRPr lang="en-GB" dirty="0"/>
          </a:p>
          <a:p>
            <a:r>
              <a:rPr lang="en-GB" dirty="0"/>
              <a:t>Look at the example below:</a:t>
            </a:r>
          </a:p>
        </p:txBody>
      </p:sp>
      <p:pic>
        <p:nvPicPr>
          <p:cNvPr id="10" name="Picture 9">
            <a:extLst>
              <a:ext uri="{FF2B5EF4-FFF2-40B4-BE49-F238E27FC236}">
                <a16:creationId xmlns:a16="http://schemas.microsoft.com/office/drawing/2014/main" id="{F7862AE9-770F-460C-9477-BF9D1E6E941B}"/>
              </a:ext>
            </a:extLst>
          </p:cNvPr>
          <p:cNvPicPr>
            <a:picLocks noChangeAspect="1"/>
          </p:cNvPicPr>
          <p:nvPr/>
        </p:nvPicPr>
        <p:blipFill>
          <a:blip r:embed="rId3"/>
          <a:stretch>
            <a:fillRect/>
          </a:stretch>
        </p:blipFill>
        <p:spPr>
          <a:xfrm>
            <a:off x="1747524" y="2404377"/>
            <a:ext cx="5399896" cy="3011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FB8EFBA3-FB6D-407B-A77B-26F8D01ABF04}"/>
              </a:ext>
            </a:extLst>
          </p:cNvPr>
          <p:cNvSpPr txBox="1"/>
          <p:nvPr/>
        </p:nvSpPr>
        <p:spPr>
          <a:xfrm>
            <a:off x="78081" y="5860678"/>
            <a:ext cx="8854903" cy="830997"/>
          </a:xfrm>
          <a:prstGeom prst="rect">
            <a:avLst/>
          </a:prstGeom>
          <a:noFill/>
          <a:ln>
            <a:solidFill>
              <a:schemeClr val="accent6">
                <a:lumMod val="75000"/>
              </a:schemeClr>
            </a:solidFill>
            <a:prstDash val="sysDash"/>
          </a:ln>
        </p:spPr>
        <p:txBody>
          <a:bodyPr wrap="square" rtlCol="0">
            <a:spAutoFit/>
          </a:bodyPr>
          <a:lstStyle/>
          <a:p>
            <a:r>
              <a:rPr lang="en-GB" sz="1600" dirty="0">
                <a:solidFill>
                  <a:srgbClr val="0070C0"/>
                </a:solidFill>
              </a:rPr>
              <a:t>In an exam you may wish to indicate where the addresses would go on your page, rather than writing them out in full. In a real life situation, it is important that you know how to do this properly and write out all addresses in full.</a:t>
            </a:r>
          </a:p>
        </p:txBody>
      </p:sp>
    </p:spTree>
    <p:extLst>
      <p:ext uri="{BB962C8B-B14F-4D97-AF65-F5344CB8AC3E}">
        <p14:creationId xmlns:p14="http://schemas.microsoft.com/office/powerpoint/2010/main" val="13214043"/>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76404" cy="704296"/>
          </a:xfrm>
        </p:spPr>
        <p:txBody>
          <a:bodyPr>
            <a:normAutofit/>
          </a:bodyPr>
          <a:lstStyle/>
          <a:p>
            <a:r>
              <a:rPr lang="en-GB" b="1" dirty="0">
                <a:solidFill>
                  <a:schemeClr val="accent6">
                    <a:lumMod val="20000"/>
                    <a:lumOff val="80000"/>
                  </a:schemeClr>
                </a:solidFill>
              </a:rPr>
              <a:t>Features: layout</a:t>
            </a:r>
          </a:p>
        </p:txBody>
      </p:sp>
      <p:sp>
        <p:nvSpPr>
          <p:cNvPr id="2" name="TextBox 1">
            <a:extLst>
              <a:ext uri="{FF2B5EF4-FFF2-40B4-BE49-F238E27FC236}">
                <a16:creationId xmlns:a16="http://schemas.microsoft.com/office/drawing/2014/main" id="{93AAAB4B-56A8-44A6-BF0B-7957570CD08E}"/>
              </a:ext>
            </a:extLst>
          </p:cNvPr>
          <p:cNvSpPr txBox="1"/>
          <p:nvPr/>
        </p:nvSpPr>
        <p:spPr>
          <a:xfrm>
            <a:off x="327434" y="1149292"/>
            <a:ext cx="8346516" cy="923330"/>
          </a:xfrm>
          <a:prstGeom prst="rect">
            <a:avLst/>
          </a:prstGeom>
          <a:noFill/>
        </p:spPr>
        <p:txBody>
          <a:bodyPr wrap="none" rtlCol="0">
            <a:spAutoFit/>
          </a:bodyPr>
          <a:lstStyle/>
          <a:p>
            <a:r>
              <a:rPr lang="en-GB" dirty="0"/>
              <a:t>Opening and closing a letter:</a:t>
            </a:r>
          </a:p>
          <a:p>
            <a:endParaRPr lang="en-GB" dirty="0"/>
          </a:p>
          <a:p>
            <a:r>
              <a:rPr lang="en-GB" dirty="0"/>
              <a:t>The way you start a letter affects which ending you choose.  Keep in mind the following:</a:t>
            </a:r>
          </a:p>
        </p:txBody>
      </p:sp>
      <p:graphicFrame>
        <p:nvGraphicFramePr>
          <p:cNvPr id="4" name="Table 4">
            <a:extLst>
              <a:ext uri="{FF2B5EF4-FFF2-40B4-BE49-F238E27FC236}">
                <a16:creationId xmlns:a16="http://schemas.microsoft.com/office/drawing/2014/main" id="{2D819F4C-E54D-40CA-8C26-9EE74318965D}"/>
              </a:ext>
            </a:extLst>
          </p:cNvPr>
          <p:cNvGraphicFramePr>
            <a:graphicFrameLocks noGrp="1"/>
          </p:cNvGraphicFramePr>
          <p:nvPr>
            <p:extLst>
              <p:ext uri="{D42A27DB-BD31-4B8C-83A1-F6EECF244321}">
                <p14:modId xmlns:p14="http://schemas.microsoft.com/office/powerpoint/2010/main" val="298270094"/>
              </p:ext>
            </p:extLst>
          </p:nvPr>
        </p:nvGraphicFramePr>
        <p:xfrm>
          <a:off x="319426" y="2168788"/>
          <a:ext cx="8505147" cy="4455160"/>
        </p:xfrm>
        <a:graphic>
          <a:graphicData uri="http://schemas.openxmlformats.org/drawingml/2006/table">
            <a:tbl>
              <a:tblPr firstRow="1" bandRow="1">
                <a:tableStyleId>{21E4AEA4-8DFA-4A89-87EB-49C32662AFE0}</a:tableStyleId>
              </a:tblPr>
              <a:tblGrid>
                <a:gridCol w="2008881">
                  <a:extLst>
                    <a:ext uri="{9D8B030D-6E8A-4147-A177-3AD203B41FA5}">
                      <a16:colId xmlns:a16="http://schemas.microsoft.com/office/drawing/2014/main" val="2823094019"/>
                    </a:ext>
                  </a:extLst>
                </a:gridCol>
                <a:gridCol w="1666944">
                  <a:extLst>
                    <a:ext uri="{9D8B030D-6E8A-4147-A177-3AD203B41FA5}">
                      <a16:colId xmlns:a16="http://schemas.microsoft.com/office/drawing/2014/main" val="1618910782"/>
                    </a:ext>
                  </a:extLst>
                </a:gridCol>
                <a:gridCol w="4829322">
                  <a:extLst>
                    <a:ext uri="{9D8B030D-6E8A-4147-A177-3AD203B41FA5}">
                      <a16:colId xmlns:a16="http://schemas.microsoft.com/office/drawing/2014/main" val="2093952231"/>
                    </a:ext>
                  </a:extLst>
                </a:gridCol>
              </a:tblGrid>
              <a:tr h="370840">
                <a:tc>
                  <a:txBody>
                    <a:bodyPr/>
                    <a:lstStyle/>
                    <a:p>
                      <a:r>
                        <a:rPr lang="en-GB" sz="1600" dirty="0"/>
                        <a:t>Opening</a:t>
                      </a:r>
                    </a:p>
                  </a:txBody>
                  <a:tcPr/>
                </a:tc>
                <a:tc>
                  <a:txBody>
                    <a:bodyPr/>
                    <a:lstStyle/>
                    <a:p>
                      <a:r>
                        <a:rPr lang="en-GB" sz="1600" dirty="0"/>
                        <a:t>Closing</a:t>
                      </a:r>
                    </a:p>
                  </a:txBody>
                  <a:tcPr/>
                </a:tc>
                <a:tc>
                  <a:txBody>
                    <a:bodyPr/>
                    <a:lstStyle/>
                    <a:p>
                      <a:r>
                        <a:rPr lang="en-GB" sz="1600" dirty="0"/>
                        <a:t>Tips</a:t>
                      </a:r>
                    </a:p>
                  </a:txBody>
                  <a:tcPr/>
                </a:tc>
                <a:extLst>
                  <a:ext uri="{0D108BD9-81ED-4DB2-BD59-A6C34878D82A}">
                    <a16:rowId xmlns:a16="http://schemas.microsoft.com/office/drawing/2014/main" val="2205195842"/>
                  </a:ext>
                </a:extLst>
              </a:tr>
              <a:tr h="370840">
                <a:tc>
                  <a:txBody>
                    <a:bodyPr/>
                    <a:lstStyle/>
                    <a:p>
                      <a:r>
                        <a:rPr lang="en-GB" sz="1600" dirty="0"/>
                        <a:t>If you </a:t>
                      </a:r>
                      <a:r>
                        <a:rPr lang="en-GB" sz="1600" u="sng" dirty="0"/>
                        <a:t>don’t know </a:t>
                      </a:r>
                      <a:r>
                        <a:rPr lang="en-GB" sz="1600" dirty="0"/>
                        <a:t>the name of the recipient. </a:t>
                      </a:r>
                    </a:p>
                    <a:p>
                      <a:r>
                        <a:rPr lang="en-GB" sz="1600" dirty="0"/>
                        <a:t>E.g.</a:t>
                      </a:r>
                    </a:p>
                    <a:p>
                      <a:r>
                        <a:rPr lang="en-GB" sz="1600" dirty="0"/>
                        <a:t>Dear Sir/Madam,</a:t>
                      </a:r>
                    </a:p>
                  </a:txBody>
                  <a:tcPr/>
                </a:tc>
                <a:tc>
                  <a:txBody>
                    <a:bodyPr/>
                    <a:lstStyle/>
                    <a:p>
                      <a:r>
                        <a:rPr lang="en-GB" sz="1600" dirty="0"/>
                        <a:t>You should end with:</a:t>
                      </a:r>
                    </a:p>
                    <a:p>
                      <a:endParaRPr lang="en-GB" sz="1600" dirty="0"/>
                    </a:p>
                    <a:p>
                      <a:endParaRPr lang="en-GB" sz="1600" dirty="0"/>
                    </a:p>
                    <a:p>
                      <a:r>
                        <a:rPr lang="en-GB" sz="1600" dirty="0"/>
                        <a:t>Yours faithfully,</a:t>
                      </a:r>
                    </a:p>
                  </a:txBody>
                  <a:tcPr/>
                </a:tc>
                <a:tc>
                  <a:txBody>
                    <a:bodyPr/>
                    <a:lstStyle/>
                    <a:p>
                      <a:r>
                        <a:rPr lang="en-GB" sz="1600" dirty="0"/>
                        <a:t>Look carefully at:</a:t>
                      </a:r>
                    </a:p>
                    <a:p>
                      <a:pPr marL="285750" indent="-285750">
                        <a:buFontTx/>
                        <a:buChar char="-"/>
                      </a:pPr>
                      <a:r>
                        <a:rPr lang="en-GB" sz="1600" dirty="0"/>
                        <a:t>the use of commas</a:t>
                      </a:r>
                    </a:p>
                    <a:p>
                      <a:pPr marL="285750" indent="-285750">
                        <a:buFontTx/>
                        <a:buChar char="-"/>
                      </a:pPr>
                      <a:r>
                        <a:rPr lang="en-GB" sz="1600" dirty="0"/>
                        <a:t>whether capital letters are used or not</a:t>
                      </a:r>
                    </a:p>
                    <a:p>
                      <a:pPr marL="285750" indent="-285750">
                        <a:buFontTx/>
                        <a:buChar char="-"/>
                      </a:pPr>
                      <a:endParaRPr lang="en-GB" sz="16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u="sng" dirty="0">
                          <a:solidFill>
                            <a:srgbClr val="FF0000"/>
                          </a:solidFill>
                        </a:rPr>
                        <a:t>D</a:t>
                      </a:r>
                      <a:r>
                        <a:rPr lang="en-GB" sz="1600" dirty="0"/>
                        <a:t>ear </a:t>
                      </a:r>
                      <a:r>
                        <a:rPr lang="en-GB" sz="1600" b="1" u="sng" dirty="0">
                          <a:solidFill>
                            <a:srgbClr val="FF0000"/>
                          </a:solidFill>
                        </a:rPr>
                        <a:t>S</a:t>
                      </a:r>
                      <a:r>
                        <a:rPr lang="en-GB" sz="1600" dirty="0"/>
                        <a:t>ir/</a:t>
                      </a:r>
                      <a:r>
                        <a:rPr lang="en-GB" sz="1600" b="1" u="sng" dirty="0">
                          <a:solidFill>
                            <a:srgbClr val="FF0000"/>
                          </a:solidFill>
                        </a:rPr>
                        <a:t>M</a:t>
                      </a:r>
                      <a:r>
                        <a:rPr lang="en-GB" sz="1600" dirty="0"/>
                        <a:t>adam</a:t>
                      </a:r>
                      <a:r>
                        <a:rPr lang="en-GB" sz="1600" b="1" u="sng" dirty="0">
                          <a:solidFill>
                            <a:srgbClr val="FF0000"/>
                          </a:solidFill>
                        </a:rPr>
                        <a:t>,</a:t>
                      </a:r>
                    </a:p>
                    <a:p>
                      <a:pPr marL="0" indent="0">
                        <a:buFontTx/>
                        <a:buNone/>
                      </a:pPr>
                      <a:endParaRPr lang="en-GB" sz="1600" dirty="0"/>
                    </a:p>
                    <a:p>
                      <a:r>
                        <a:rPr lang="en-GB" sz="1600" b="1" u="sng" dirty="0">
                          <a:solidFill>
                            <a:srgbClr val="FF0000"/>
                          </a:solidFill>
                        </a:rPr>
                        <a:t>Y</a:t>
                      </a:r>
                      <a:r>
                        <a:rPr lang="en-GB" sz="1600" dirty="0"/>
                        <a:t>ours </a:t>
                      </a:r>
                      <a:r>
                        <a:rPr lang="en-GB" sz="1600" b="1" u="sng" dirty="0">
                          <a:solidFill>
                            <a:srgbClr val="FF0000"/>
                          </a:solidFill>
                        </a:rPr>
                        <a:t>f</a:t>
                      </a:r>
                      <a:r>
                        <a:rPr lang="en-GB" sz="1600" dirty="0"/>
                        <a:t>aithfully</a:t>
                      </a:r>
                      <a:r>
                        <a:rPr lang="en-GB" sz="1600" b="1" u="sng" dirty="0">
                          <a:solidFill>
                            <a:srgbClr val="FF0000"/>
                          </a:solidFill>
                        </a:rPr>
                        <a:t>,</a:t>
                      </a:r>
                      <a:endParaRPr lang="en-GB" sz="1600" u="sng" dirty="0"/>
                    </a:p>
                  </a:txBody>
                  <a:tcPr/>
                </a:tc>
                <a:extLst>
                  <a:ext uri="{0D108BD9-81ED-4DB2-BD59-A6C34878D82A}">
                    <a16:rowId xmlns:a16="http://schemas.microsoft.com/office/drawing/2014/main" val="1872896686"/>
                  </a:ext>
                </a:extLst>
              </a:tr>
              <a:tr h="370840">
                <a:tc>
                  <a:txBody>
                    <a:bodyPr/>
                    <a:lstStyle/>
                    <a:p>
                      <a:r>
                        <a:rPr lang="en-GB" sz="1600" dirty="0"/>
                        <a:t>If you </a:t>
                      </a:r>
                      <a:r>
                        <a:rPr lang="en-GB" sz="1600" u="sng" dirty="0"/>
                        <a:t>know</a:t>
                      </a:r>
                      <a:r>
                        <a:rPr lang="en-GB" sz="1600" dirty="0"/>
                        <a:t> the name of the recipient. </a:t>
                      </a:r>
                    </a:p>
                    <a:p>
                      <a:r>
                        <a:rPr lang="en-GB" sz="1600" dirty="0"/>
                        <a:t>E.g.</a:t>
                      </a:r>
                    </a:p>
                    <a:p>
                      <a:r>
                        <a:rPr lang="en-GB" sz="1600" dirty="0"/>
                        <a:t>Dear Mr Hollings,</a:t>
                      </a:r>
                    </a:p>
                  </a:txBody>
                  <a:tcPr/>
                </a:tc>
                <a:tc>
                  <a:txBody>
                    <a:bodyPr/>
                    <a:lstStyle/>
                    <a:p>
                      <a:r>
                        <a:rPr lang="en-GB" sz="1600" dirty="0"/>
                        <a:t>You should end with:</a:t>
                      </a:r>
                    </a:p>
                    <a:p>
                      <a:endParaRPr lang="en-GB" sz="1600" dirty="0"/>
                    </a:p>
                    <a:p>
                      <a:r>
                        <a:rPr lang="en-GB" sz="1600" dirty="0"/>
                        <a:t>Yours sincerely,</a:t>
                      </a:r>
                    </a:p>
                  </a:txBody>
                  <a:tcPr/>
                </a:tc>
                <a:tc>
                  <a:txBody>
                    <a:bodyPr/>
                    <a:lstStyle/>
                    <a:p>
                      <a:r>
                        <a:rPr lang="en-GB" sz="1600" dirty="0"/>
                        <a:t>Look carefully at:</a:t>
                      </a:r>
                    </a:p>
                    <a:p>
                      <a:pPr marL="285750" indent="-285750">
                        <a:buFontTx/>
                        <a:buChar char="-"/>
                      </a:pPr>
                      <a:r>
                        <a:rPr lang="en-GB" sz="1600" dirty="0"/>
                        <a:t>the use of commas</a:t>
                      </a:r>
                    </a:p>
                    <a:p>
                      <a:pPr marL="285750" indent="-285750">
                        <a:buFontTx/>
                        <a:buChar char="-"/>
                      </a:pPr>
                      <a:r>
                        <a:rPr lang="en-GB" sz="1600" dirty="0"/>
                        <a:t>whether capital letters are used or not</a:t>
                      </a:r>
                    </a:p>
                    <a:p>
                      <a:pPr marL="285750" indent="-285750">
                        <a:buFontTx/>
                        <a:buChar char="-"/>
                      </a:pPr>
                      <a:r>
                        <a:rPr lang="en-GB" sz="1600" dirty="0"/>
                        <a:t>the spelling of sincerely</a:t>
                      </a:r>
                    </a:p>
                    <a:p>
                      <a:pPr marL="285750" indent="-285750">
                        <a:buFontTx/>
                        <a:buChar char="-"/>
                      </a:pPr>
                      <a:endParaRPr lang="en-GB" sz="16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u="sng" dirty="0">
                          <a:solidFill>
                            <a:srgbClr val="FF0000"/>
                          </a:solidFill>
                        </a:rPr>
                        <a:t>D</a:t>
                      </a:r>
                      <a:r>
                        <a:rPr lang="en-GB" sz="1600" dirty="0"/>
                        <a:t>ear </a:t>
                      </a:r>
                      <a:r>
                        <a:rPr lang="en-GB" sz="1600" b="1" u="sng" dirty="0">
                          <a:solidFill>
                            <a:srgbClr val="FF0000"/>
                          </a:solidFill>
                        </a:rPr>
                        <a:t>M</a:t>
                      </a:r>
                      <a:r>
                        <a:rPr lang="en-GB" sz="1600" b="0" dirty="0">
                          <a:solidFill>
                            <a:schemeClr val="tx1"/>
                          </a:solidFill>
                        </a:rPr>
                        <a:t>r</a:t>
                      </a:r>
                      <a:r>
                        <a:rPr lang="en-GB" sz="1600" b="1" dirty="0">
                          <a:solidFill>
                            <a:srgbClr val="FF0000"/>
                          </a:solidFill>
                        </a:rPr>
                        <a:t> </a:t>
                      </a:r>
                      <a:r>
                        <a:rPr lang="en-GB" sz="1600" b="1" u="sng" dirty="0">
                          <a:solidFill>
                            <a:srgbClr val="FF0000"/>
                          </a:solidFill>
                        </a:rPr>
                        <a:t>H</a:t>
                      </a:r>
                      <a:r>
                        <a:rPr lang="en-GB" sz="1600" b="0" dirty="0">
                          <a:solidFill>
                            <a:schemeClr val="tx1"/>
                          </a:solidFill>
                        </a:rPr>
                        <a:t>ollings</a:t>
                      </a:r>
                      <a:r>
                        <a:rPr lang="en-GB" sz="1600" b="1" u="sng" dirty="0">
                          <a:solidFill>
                            <a:srgbClr val="FF0000"/>
                          </a:solidFill>
                        </a:rPr>
                        <a:t>,</a:t>
                      </a:r>
                    </a:p>
                    <a:p>
                      <a:pPr marL="0" indent="0">
                        <a:buFontTx/>
                        <a:buNone/>
                      </a:pPr>
                      <a:endParaRPr lang="en-GB" sz="1600" dirty="0"/>
                    </a:p>
                    <a:p>
                      <a:r>
                        <a:rPr lang="en-GB" sz="1600" b="1" u="sng" dirty="0">
                          <a:solidFill>
                            <a:srgbClr val="FF0000"/>
                          </a:solidFill>
                        </a:rPr>
                        <a:t>Y</a:t>
                      </a:r>
                      <a:r>
                        <a:rPr lang="en-GB" sz="1600" dirty="0"/>
                        <a:t>ours </a:t>
                      </a:r>
                      <a:r>
                        <a:rPr lang="en-GB" sz="1600" b="1" u="sng" dirty="0">
                          <a:solidFill>
                            <a:srgbClr val="FF0000"/>
                          </a:solidFill>
                        </a:rPr>
                        <a:t>s</a:t>
                      </a:r>
                      <a:r>
                        <a:rPr lang="en-GB" sz="1600" dirty="0"/>
                        <a:t>incerely</a:t>
                      </a:r>
                      <a:r>
                        <a:rPr lang="en-GB" sz="1600" b="1" u="sng" dirty="0">
                          <a:solidFill>
                            <a:srgbClr val="FF0000"/>
                          </a:solidFill>
                        </a:rPr>
                        <a:t>,</a:t>
                      </a:r>
                      <a:endParaRPr lang="en-GB" sz="1600" u="sng" dirty="0"/>
                    </a:p>
                    <a:p>
                      <a:endParaRPr lang="en-GB" sz="1600" dirty="0"/>
                    </a:p>
                  </a:txBody>
                  <a:tcPr/>
                </a:tc>
                <a:extLst>
                  <a:ext uri="{0D108BD9-81ED-4DB2-BD59-A6C34878D82A}">
                    <a16:rowId xmlns:a16="http://schemas.microsoft.com/office/drawing/2014/main" val="1324937729"/>
                  </a:ext>
                </a:extLst>
              </a:tr>
            </a:tbl>
          </a:graphicData>
        </a:graphic>
      </p:graphicFrame>
    </p:spTree>
    <p:extLst>
      <p:ext uri="{BB962C8B-B14F-4D97-AF65-F5344CB8AC3E}">
        <p14:creationId xmlns:p14="http://schemas.microsoft.com/office/powerpoint/2010/main" val="378546871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76404" cy="704296"/>
          </a:xfrm>
        </p:spPr>
        <p:txBody>
          <a:bodyPr>
            <a:normAutofit/>
          </a:bodyPr>
          <a:lstStyle/>
          <a:p>
            <a:r>
              <a:rPr lang="en-GB" b="1" dirty="0">
                <a:solidFill>
                  <a:schemeClr val="accent6">
                    <a:lumMod val="20000"/>
                    <a:lumOff val="80000"/>
                  </a:schemeClr>
                </a:solidFill>
              </a:rPr>
              <a:t>Features: layout</a:t>
            </a:r>
          </a:p>
        </p:txBody>
      </p:sp>
      <p:sp>
        <p:nvSpPr>
          <p:cNvPr id="2" name="TextBox 1">
            <a:extLst>
              <a:ext uri="{FF2B5EF4-FFF2-40B4-BE49-F238E27FC236}">
                <a16:creationId xmlns:a16="http://schemas.microsoft.com/office/drawing/2014/main" id="{93AAAB4B-56A8-44A6-BF0B-7957570CD08E}"/>
              </a:ext>
            </a:extLst>
          </p:cNvPr>
          <p:cNvSpPr txBox="1"/>
          <p:nvPr/>
        </p:nvSpPr>
        <p:spPr>
          <a:xfrm>
            <a:off x="335823" y="1560569"/>
            <a:ext cx="8468543" cy="4632037"/>
          </a:xfrm>
          <a:prstGeom prst="rect">
            <a:avLst/>
          </a:prstGeom>
          <a:noFill/>
        </p:spPr>
        <p:txBody>
          <a:bodyPr wrap="square" rtlCol="0">
            <a:spAutoFit/>
          </a:bodyPr>
          <a:lstStyle/>
          <a:p>
            <a:r>
              <a:rPr lang="en-GB" sz="2500" b="1" dirty="0">
                <a:solidFill>
                  <a:schemeClr val="accent6">
                    <a:lumMod val="75000"/>
                  </a:schemeClr>
                </a:solidFill>
              </a:rPr>
              <a:t>Opening statement:</a:t>
            </a:r>
          </a:p>
          <a:p>
            <a:endParaRPr lang="en-GB" dirty="0"/>
          </a:p>
          <a:p>
            <a:r>
              <a:rPr lang="en-GB" dirty="0"/>
              <a:t>Make sure you give a clear opening sentence to establish your views:</a:t>
            </a:r>
          </a:p>
          <a:p>
            <a:endParaRPr lang="en-GB" dirty="0"/>
          </a:p>
          <a:p>
            <a:r>
              <a:rPr lang="en-GB" dirty="0"/>
              <a:t>E.g.</a:t>
            </a:r>
          </a:p>
          <a:p>
            <a:endParaRPr lang="en-GB" dirty="0"/>
          </a:p>
          <a:p>
            <a:pPr marL="285750" indent="-285750">
              <a:buFontTx/>
              <a:buChar char="-"/>
            </a:pPr>
            <a:r>
              <a:rPr lang="en-GB" dirty="0"/>
              <a:t>I am writing in support of your proposal to use Fairtrade products in the school canteen.</a:t>
            </a:r>
          </a:p>
          <a:p>
            <a:pPr marL="285750" indent="-285750">
              <a:buFontTx/>
              <a:buChar char="-"/>
            </a:pPr>
            <a:endParaRPr lang="en-GB" dirty="0"/>
          </a:p>
          <a:p>
            <a:pPr marL="285750" indent="-285750">
              <a:buFontTx/>
              <a:buChar char="-"/>
            </a:pPr>
            <a:r>
              <a:rPr lang="en-GB" dirty="0"/>
              <a:t>I understand that you are considering a change to the timings of the school day.  I am wholly in support of this proposal.</a:t>
            </a:r>
          </a:p>
          <a:p>
            <a:pPr marL="285750" indent="-285750">
              <a:buFontTx/>
              <a:buChar char="-"/>
            </a:pPr>
            <a:endParaRPr lang="en-GB" dirty="0"/>
          </a:p>
          <a:p>
            <a:pPr marL="285750" indent="-285750">
              <a:buFontTx/>
              <a:buChar char="-"/>
            </a:pPr>
            <a:r>
              <a:rPr lang="en-GB" dirty="0"/>
              <a:t>Your newspaper recently published an article describing plastic as ‘one of the biggest problems faced by our planet.’ I wholly agree with this statement for a number of reasons…</a:t>
            </a:r>
          </a:p>
          <a:p>
            <a:pPr marL="285750" indent="-285750">
              <a:buFontTx/>
              <a:buChar char="-"/>
            </a:pPr>
            <a:endParaRPr lang="en-GB" dirty="0"/>
          </a:p>
        </p:txBody>
      </p:sp>
    </p:spTree>
    <p:extLst>
      <p:ext uri="{BB962C8B-B14F-4D97-AF65-F5344CB8AC3E}">
        <p14:creationId xmlns:p14="http://schemas.microsoft.com/office/powerpoint/2010/main" val="182267709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76404" cy="704296"/>
          </a:xfrm>
        </p:spPr>
        <p:txBody>
          <a:bodyPr>
            <a:normAutofit/>
          </a:bodyPr>
          <a:lstStyle/>
          <a:p>
            <a:r>
              <a:rPr lang="en-GB" b="1" dirty="0">
                <a:solidFill>
                  <a:schemeClr val="accent6">
                    <a:lumMod val="20000"/>
                    <a:lumOff val="80000"/>
                  </a:schemeClr>
                </a:solidFill>
              </a:rPr>
              <a:t>Features: layout</a:t>
            </a:r>
          </a:p>
        </p:txBody>
      </p:sp>
      <p:sp>
        <p:nvSpPr>
          <p:cNvPr id="2" name="TextBox 1">
            <a:extLst>
              <a:ext uri="{FF2B5EF4-FFF2-40B4-BE49-F238E27FC236}">
                <a16:creationId xmlns:a16="http://schemas.microsoft.com/office/drawing/2014/main" id="{93AAAB4B-56A8-44A6-BF0B-7957570CD08E}"/>
              </a:ext>
            </a:extLst>
          </p:cNvPr>
          <p:cNvSpPr txBox="1"/>
          <p:nvPr/>
        </p:nvSpPr>
        <p:spPr>
          <a:xfrm>
            <a:off x="335823" y="1560569"/>
            <a:ext cx="8468543" cy="4355038"/>
          </a:xfrm>
          <a:prstGeom prst="rect">
            <a:avLst/>
          </a:prstGeom>
          <a:noFill/>
        </p:spPr>
        <p:txBody>
          <a:bodyPr wrap="square" rtlCol="0">
            <a:spAutoFit/>
          </a:bodyPr>
          <a:lstStyle/>
          <a:p>
            <a:r>
              <a:rPr lang="en-GB" sz="2500" b="1" dirty="0">
                <a:solidFill>
                  <a:schemeClr val="accent6">
                    <a:lumMod val="75000"/>
                  </a:schemeClr>
                </a:solidFill>
              </a:rPr>
              <a:t>Concluding statement:</a:t>
            </a:r>
          </a:p>
          <a:p>
            <a:endParaRPr lang="en-GB" dirty="0"/>
          </a:p>
          <a:p>
            <a:r>
              <a:rPr lang="en-GB" dirty="0"/>
              <a:t>Make sure you end clearly.  You should be formal and sum up your arguments in a convincing way.</a:t>
            </a:r>
          </a:p>
          <a:p>
            <a:r>
              <a:rPr lang="en-GB" dirty="0"/>
              <a:t>E.g.</a:t>
            </a:r>
          </a:p>
          <a:p>
            <a:endParaRPr lang="en-GB" dirty="0"/>
          </a:p>
          <a:p>
            <a:pPr marL="285750" indent="-285750">
              <a:buFontTx/>
              <a:buChar char="-"/>
            </a:pPr>
            <a:r>
              <a:rPr lang="en-GB" dirty="0"/>
              <a:t>It is clear that the school has a moral imperative to consider adopting these proposals.</a:t>
            </a:r>
          </a:p>
          <a:p>
            <a:pPr marL="285750" indent="-285750">
              <a:buFontTx/>
              <a:buChar char="-"/>
            </a:pPr>
            <a:endParaRPr lang="en-GB" dirty="0"/>
          </a:p>
          <a:p>
            <a:pPr marL="285750" indent="-285750">
              <a:buFontTx/>
              <a:buChar char="-"/>
            </a:pPr>
            <a:r>
              <a:rPr lang="en-GB" dirty="0"/>
              <a:t>I am convinced that a change to the school day will result in a happier and healthier learning environment.</a:t>
            </a:r>
          </a:p>
          <a:p>
            <a:pPr marL="285750" indent="-285750">
              <a:buFontTx/>
              <a:buChar char="-"/>
            </a:pPr>
            <a:endParaRPr lang="en-GB" dirty="0"/>
          </a:p>
          <a:p>
            <a:pPr marL="285750" indent="-285750">
              <a:buFontTx/>
              <a:buChar char="-"/>
            </a:pPr>
            <a:r>
              <a:rPr lang="en-GB" dirty="0"/>
              <a:t>In conclusion, I would like to thank you for drawing attention to the crisis we are facing.  It is only by increasing awareness of this issue that real change will occur.</a:t>
            </a:r>
          </a:p>
          <a:p>
            <a:pPr marL="285750" indent="-285750">
              <a:buFontTx/>
              <a:buChar char="-"/>
            </a:pPr>
            <a:endParaRPr lang="en-GB" dirty="0"/>
          </a:p>
        </p:txBody>
      </p:sp>
    </p:spTree>
    <p:extLst>
      <p:ext uri="{BB962C8B-B14F-4D97-AF65-F5344CB8AC3E}">
        <p14:creationId xmlns:p14="http://schemas.microsoft.com/office/powerpoint/2010/main" val="1468999456"/>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Formal letter writing tasks</a:t>
            </a:r>
          </a:p>
        </p:txBody>
      </p:sp>
      <p:graphicFrame>
        <p:nvGraphicFramePr>
          <p:cNvPr id="6" name="Table 6">
            <a:extLst>
              <a:ext uri="{FF2B5EF4-FFF2-40B4-BE49-F238E27FC236}">
                <a16:creationId xmlns:a16="http://schemas.microsoft.com/office/drawing/2014/main" id="{A1CED190-F478-47F1-AC13-6EAEB596A26B}"/>
              </a:ext>
            </a:extLst>
          </p:cNvPr>
          <p:cNvGraphicFramePr>
            <a:graphicFrameLocks noGrp="1"/>
          </p:cNvGraphicFramePr>
          <p:nvPr>
            <p:ph idx="1"/>
            <p:extLst>
              <p:ext uri="{D42A27DB-BD31-4B8C-83A1-F6EECF244321}">
                <p14:modId xmlns:p14="http://schemas.microsoft.com/office/powerpoint/2010/main" val="1478376163"/>
              </p:ext>
            </p:extLst>
          </p:nvPr>
        </p:nvGraphicFramePr>
        <p:xfrm>
          <a:off x="377504" y="1677609"/>
          <a:ext cx="8388991" cy="4554321"/>
        </p:xfrm>
        <a:graphic>
          <a:graphicData uri="http://schemas.openxmlformats.org/drawingml/2006/table">
            <a:tbl>
              <a:tblPr firstRow="1" bandRow="1">
                <a:tableStyleId>{21E4AEA4-8DFA-4A89-87EB-49C32662AFE0}</a:tableStyleId>
              </a:tblPr>
              <a:tblGrid>
                <a:gridCol w="3986436">
                  <a:extLst>
                    <a:ext uri="{9D8B030D-6E8A-4147-A177-3AD203B41FA5}">
                      <a16:colId xmlns:a16="http://schemas.microsoft.com/office/drawing/2014/main" val="35700633"/>
                    </a:ext>
                  </a:extLst>
                </a:gridCol>
                <a:gridCol w="4402555">
                  <a:extLst>
                    <a:ext uri="{9D8B030D-6E8A-4147-A177-3AD203B41FA5}">
                      <a16:colId xmlns:a16="http://schemas.microsoft.com/office/drawing/2014/main" val="3514128204"/>
                    </a:ext>
                  </a:extLst>
                </a:gridCol>
              </a:tblGrid>
              <a:tr h="2170204">
                <a:tc>
                  <a:txBody>
                    <a:bodyPr/>
                    <a:lstStyle/>
                    <a:p>
                      <a:r>
                        <a:rPr lang="en-GB" sz="1600" b="0" dirty="0"/>
                        <a:t>The text below was part of an article in a teenage magazine:</a:t>
                      </a:r>
                    </a:p>
                    <a:p>
                      <a:r>
                        <a:rPr lang="en-GB" sz="1600" b="0" dirty="0"/>
                        <a:t>‘I’m fed up of reading about celebrities and sports stars behaving badly.  They do no good and a lot of harm.  The worst thing is that teenagers are easily influenced to think they can copy them and behave the same.’</a:t>
                      </a:r>
                    </a:p>
                    <a:p>
                      <a:r>
                        <a:rPr lang="en-GB" sz="1600" b="1" dirty="0"/>
                        <a:t>Write a letter to the magazine giving your views on the subject.</a:t>
                      </a:r>
                    </a:p>
                  </a:txBody>
                  <a:tcPr/>
                </a:tc>
                <a:tc>
                  <a:txBody>
                    <a:bodyPr/>
                    <a:lstStyle/>
                    <a:p>
                      <a:r>
                        <a:rPr lang="en-GB" sz="1600" b="0" dirty="0"/>
                        <a:t>This is part of a letter that appeared in a newspaper:</a:t>
                      </a:r>
                    </a:p>
                    <a:p>
                      <a:r>
                        <a:rPr lang="en-GB" sz="1600" b="0" dirty="0"/>
                        <a:t>‘I can’t understand why we have pets. They can be expensive to look after, they take up lots of time, children want them then get tired of them, yet if you dare to say you would never have a pet, people think you are strange.  I would never have one.’</a:t>
                      </a:r>
                    </a:p>
                    <a:p>
                      <a:r>
                        <a:rPr lang="en-GB" sz="1600" b="1" dirty="0"/>
                        <a:t>Write a letter to the newspaper giving your views on this subject.</a:t>
                      </a:r>
                    </a:p>
                  </a:txBody>
                  <a:tcPr/>
                </a:tc>
                <a:extLst>
                  <a:ext uri="{0D108BD9-81ED-4DB2-BD59-A6C34878D82A}">
                    <a16:rowId xmlns:a16="http://schemas.microsoft.com/office/drawing/2014/main" val="2290909742"/>
                  </a:ext>
                </a:extLst>
              </a:tr>
              <a:tr h="2024481">
                <a:tc>
                  <a:txBody>
                    <a:bodyPr/>
                    <a:lstStyle/>
                    <a:p>
                      <a:r>
                        <a:rPr lang="en-GB" sz="1600" b="0" dirty="0"/>
                        <a:t>Your headteacher has decided that there should not be an end of year celebration such as a school prom or party.  The headteacher believes it would just be an excuse for students to show off in an expensive way.</a:t>
                      </a:r>
                    </a:p>
                    <a:p>
                      <a:r>
                        <a:rPr lang="en-GB" sz="1600" b="1" dirty="0"/>
                        <a:t>Write a letter to your headteacher giving your opinions on this.</a:t>
                      </a:r>
                    </a:p>
                  </a:txBody>
                  <a:tcPr/>
                </a:tc>
                <a:tc>
                  <a:txBody>
                    <a:bodyPr/>
                    <a:lstStyle/>
                    <a:p>
                      <a:r>
                        <a:rPr lang="en-GB" sz="1600" dirty="0"/>
                        <a:t>It has been suggested that reduced-price bus fares for young people should be scrapped to save money, but that free travel for over 65s should continue.</a:t>
                      </a:r>
                    </a:p>
                    <a:p>
                      <a:r>
                        <a:rPr lang="en-GB" sz="1600" b="1" dirty="0"/>
                        <a:t>Write a letter to your local newspaper giving your views on this proposal.</a:t>
                      </a:r>
                    </a:p>
                  </a:txBody>
                  <a:tcPr/>
                </a:tc>
                <a:extLst>
                  <a:ext uri="{0D108BD9-81ED-4DB2-BD59-A6C34878D82A}">
                    <a16:rowId xmlns:a16="http://schemas.microsoft.com/office/drawing/2014/main" val="3071609080"/>
                  </a:ext>
                </a:extLst>
              </a:tr>
            </a:tbl>
          </a:graphicData>
        </a:graphic>
      </p:graphicFrame>
      <p:sp>
        <p:nvSpPr>
          <p:cNvPr id="7" name="TextBox 6">
            <a:extLst>
              <a:ext uri="{FF2B5EF4-FFF2-40B4-BE49-F238E27FC236}">
                <a16:creationId xmlns:a16="http://schemas.microsoft.com/office/drawing/2014/main" id="{D491909B-712F-4BB6-8C78-00AADEAA7DBC}"/>
              </a:ext>
            </a:extLst>
          </p:cNvPr>
          <p:cNvSpPr txBox="1"/>
          <p:nvPr/>
        </p:nvSpPr>
        <p:spPr>
          <a:xfrm>
            <a:off x="310392" y="1099662"/>
            <a:ext cx="2964401" cy="369332"/>
          </a:xfrm>
          <a:prstGeom prst="rect">
            <a:avLst/>
          </a:prstGeom>
          <a:noFill/>
        </p:spPr>
        <p:txBody>
          <a:bodyPr wrap="none" rtlCol="0">
            <a:spAutoFit/>
          </a:bodyPr>
          <a:lstStyle/>
          <a:p>
            <a:r>
              <a:rPr lang="en-GB" b="1" dirty="0"/>
              <a:t>Examples of past exam tasks:</a:t>
            </a:r>
          </a:p>
        </p:txBody>
      </p:sp>
    </p:spTree>
    <p:extLst>
      <p:ext uri="{BB962C8B-B14F-4D97-AF65-F5344CB8AC3E}">
        <p14:creationId xmlns:p14="http://schemas.microsoft.com/office/powerpoint/2010/main" val="3348697024"/>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theme/theme1.xml><?xml version="1.0" encoding="utf-8"?>
<a:theme xmlns:a="http://schemas.openxmlformats.org/drawingml/2006/main" name="Eduqas PowerPoin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4" ma:contentTypeDescription="Create a new document." ma:contentTypeScope="" ma:versionID="c051abfb25284fa7588d92b3eb6a3c4e">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2205e380b960644e3dac9fc76bbf9f3c"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0ebebe9-ad9c-417c-96aa-6a2f5b72dbd6">
      <UserInfo>
        <DisplayName>Howells, Ceri</DisplayName>
        <AccountId>20</AccountId>
        <AccountType/>
      </UserInfo>
      <UserInfo>
        <DisplayName>Oatley, Matthew</DisplayName>
        <AccountId>28</AccountId>
        <AccountType/>
      </UserInfo>
    </SharedWithUsers>
    <QA xmlns="101960c9-2583-49a4-9434-4c0cad7b266a" xsi:nil="true"/>
  </documentManagement>
</p:properties>
</file>

<file path=customXml/itemProps1.xml><?xml version="1.0" encoding="utf-8"?>
<ds:datastoreItem xmlns:ds="http://schemas.openxmlformats.org/officeDocument/2006/customXml" ds:itemID="{3D9FB68D-A36F-4F40-9DDD-C7C8C55F1F0F}">
  <ds:schemaRefs>
    <ds:schemaRef ds:uri="http://schemas.microsoft.com/sharepoint/v3/contenttype/forms"/>
  </ds:schemaRefs>
</ds:datastoreItem>
</file>

<file path=customXml/itemProps2.xml><?xml version="1.0" encoding="utf-8"?>
<ds:datastoreItem xmlns:ds="http://schemas.openxmlformats.org/officeDocument/2006/customXml" ds:itemID="{8A90B3AF-D6E7-4DB2-A802-17431C837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73DC8F-AB9D-4910-94BF-5076350377AD}">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10ebebe9-ad9c-417c-96aa-6a2f5b72dbd6"/>
    <ds:schemaRef ds:uri="http://purl.org/dc/terms/"/>
    <ds:schemaRef ds:uri="http://schemas.openxmlformats.org/package/2006/metadata/core-properties"/>
    <ds:schemaRef ds:uri="101960c9-2583-49a4-9434-4c0cad7b266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17</TotalTime>
  <Words>1851</Words>
  <Application>Microsoft Office PowerPoint</Application>
  <PresentationFormat>On-screen Show (4:3)</PresentationFormat>
  <Paragraphs>194</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Bliss-Light</vt:lpstr>
      <vt:lpstr>Calibri</vt:lpstr>
      <vt:lpstr>Gotham Rounded Book</vt:lpstr>
      <vt:lpstr>Eduqas PowerPoint Template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Nia</cp:lastModifiedBy>
  <cp:revision>64</cp:revision>
  <cp:lastPrinted>2014-04-03T15:37:56Z</cp:lastPrinted>
  <dcterms:created xsi:type="dcterms:W3CDTF">2015-10-08T10:06:49Z</dcterms:created>
  <dcterms:modified xsi:type="dcterms:W3CDTF">2021-10-06T08:47:00Z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Order">
    <vt:r8>25800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