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65" r:id="rId7"/>
    <p:sldId id="266" r:id="rId8"/>
    <p:sldId id="267" r:id="rId9"/>
    <p:sldId id="269" r:id="rId10"/>
    <p:sldId id="300" r:id="rId11"/>
    <p:sldId id="305" r:id="rId12"/>
    <p:sldId id="277" r:id="rId13"/>
    <p:sldId id="302" r:id="rId14"/>
    <p:sldId id="272" r:id="rId15"/>
    <p:sldId id="292" r:id="rId16"/>
    <p:sldId id="299" r:id="rId17"/>
    <p:sldId id="281" r:id="rId18"/>
    <p:sldId id="304" r:id="rId1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0" autoAdjust="0"/>
    <p:restoredTop sz="94628" autoAdjust="0"/>
  </p:normalViewPr>
  <p:slideViewPr>
    <p:cSldViewPr snapToGrid="0"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3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33581-9709-4744-951C-ACEFFD2B2182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9DCF4-537F-4EB2-B888-D45C6C138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48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oer.wjec.co.uk/" TargetMode="External"/><Relationship Id="rId2" Type="http://schemas.openxmlformats.org/officeDocument/2006/relationships/hyperlink" Target="http://resources.wjec.co.uk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44"/>
          <a:stretch/>
        </p:blipFill>
        <p:spPr>
          <a:xfrm>
            <a:off x="0" y="0"/>
            <a:ext cx="9144000" cy="57714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6" y="5915809"/>
            <a:ext cx="1413162" cy="72905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5404" y="795467"/>
            <a:ext cx="8669214" cy="808038"/>
          </a:xfrm>
        </p:spPr>
        <p:txBody>
          <a:bodyPr>
            <a:noAutofit/>
          </a:bodyPr>
          <a:lstStyle>
            <a:lvl1pPr>
              <a:defRPr sz="4400" b="1" baseline="0">
                <a:solidFill>
                  <a:schemeClr val="bg1"/>
                </a:solidFill>
              </a:defRPr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GB" dirty="0"/>
              <a:t>Level, Subject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1548" y="4296741"/>
            <a:ext cx="2792906" cy="1011529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GB" dirty="0"/>
              <a:t>Presenter name and remit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84778" y="174845"/>
            <a:ext cx="2719676" cy="395171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GB" dirty="0"/>
              <a:t>Academic period</a:t>
            </a:r>
          </a:p>
        </p:txBody>
      </p:sp>
    </p:spTree>
    <p:extLst>
      <p:ext uri="{BB962C8B-B14F-4D97-AF65-F5344CB8AC3E}">
        <p14:creationId xmlns:p14="http://schemas.microsoft.com/office/powerpoint/2010/main" val="113332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D13550-F801-413B-AA33-FEB4CCD47F5C}" type="datetimeFigureOut">
              <a:rPr lang="en-GB"/>
              <a:pPr/>
              <a:t>09/02/2017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C270-99AA-40A5-8BCC-C0973C3AE0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0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5" y="1341872"/>
            <a:ext cx="4632079" cy="724436"/>
          </a:xfrm>
        </p:spPr>
        <p:txBody>
          <a:bodyPr>
            <a:noAutofit/>
          </a:bodyPr>
          <a:lstStyle>
            <a:lvl1pPr>
              <a:defRPr sz="2800" b="1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Arial font size 28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284163" y="2398713"/>
            <a:ext cx="8634206" cy="422771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font (min) size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53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5" y="1341872"/>
            <a:ext cx="4632079" cy="724436"/>
          </a:xfrm>
        </p:spPr>
        <p:txBody>
          <a:bodyPr>
            <a:noAutofit/>
          </a:bodyPr>
          <a:lstStyle>
            <a:lvl1pPr>
              <a:defRPr sz="2800" b="1"/>
            </a:lvl1pPr>
            <a:lvl2pPr>
              <a:defRPr sz="2800"/>
            </a:lvl2pPr>
            <a:lvl3pPr>
              <a:defRPr sz="2800"/>
            </a:lvl3pPr>
            <a:lvl4pPr marL="1371600" indent="0">
              <a:buNone/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058886" y="2826781"/>
            <a:ext cx="3811691" cy="360964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84305" y="2827338"/>
            <a:ext cx="4632184" cy="36083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font (min) size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77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49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603" y="6355649"/>
            <a:ext cx="575892" cy="29710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66775" y="641350"/>
            <a:ext cx="7185025" cy="11398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Use this for slide with full graphics</a:t>
            </a:r>
          </a:p>
        </p:txBody>
      </p:sp>
    </p:spTree>
    <p:extLst>
      <p:ext uri="{BB962C8B-B14F-4D97-AF65-F5344CB8AC3E}">
        <p14:creationId xmlns:p14="http://schemas.microsoft.com/office/powerpoint/2010/main" val="110492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5" y="1341872"/>
            <a:ext cx="4632079" cy="724436"/>
          </a:xfrm>
        </p:spPr>
        <p:txBody>
          <a:bodyPr>
            <a:noAutofit/>
          </a:bodyPr>
          <a:lstStyle>
            <a:lvl1pPr>
              <a:defRPr sz="2800" b="1"/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en-US" dirty="0"/>
              <a:t>Arial font size 28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284163" y="2255838"/>
            <a:ext cx="8586787" cy="4251325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9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4" y="1116247"/>
            <a:ext cx="8539061" cy="724436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 marL="1371600" indent="0">
              <a:buNone/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Insert subject page link here of format eduqas.co.uk/qualifications/[mathematics]</a:t>
            </a:r>
          </a:p>
          <a:p>
            <a:pPr lvl="0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344384" y="1903150"/>
            <a:ext cx="8478982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resources.wjec.co.uk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WJEC digital resources to support the teaching and learning of a broad range of subjects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oer.wjec.co.uk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WJEC’s free Online Exam Review allows teachers to analyse item level data, critically assess sample question papers and receive examiner feedback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97631" y="28586"/>
            <a:ext cx="4310744" cy="864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886726" y="168544"/>
            <a:ext cx="2739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Free Resources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3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44"/>
          <a:stretch/>
        </p:blipFill>
        <p:spPr>
          <a:xfrm>
            <a:off x="0" y="0"/>
            <a:ext cx="9144000" cy="57714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6" y="5915809"/>
            <a:ext cx="1413162" cy="729052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278740" y="1420305"/>
            <a:ext cx="46257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our specialist Subject Officers and administrative support team for your subject with any queries. 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2430" y="2523486"/>
            <a:ext cx="4632079" cy="724436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Insert contact details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78740" y="511585"/>
            <a:ext cx="7576456" cy="908720"/>
          </a:xfrm>
        </p:spPr>
        <p:txBody>
          <a:bodyPr>
            <a:norm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78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8" r:id="rId2"/>
    <p:sldLayoutId id="2147483659" r:id="rId3"/>
    <p:sldLayoutId id="2147483660" r:id="rId4"/>
    <p:sldLayoutId id="2147483662" r:id="rId5"/>
    <p:sldLayoutId id="2147483661" r:id="rId6"/>
    <p:sldLayoutId id="2147483665" r:id="rId7"/>
    <p:sldLayoutId id="2147483657" r:id="rId8"/>
    <p:sldLayoutId id="2147483655" r:id="rId9"/>
    <p:sldLayoutId id="2147483666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roberts@eduqas.co.uk" TargetMode="External"/><Relationship Id="rId2" Type="http://schemas.openxmlformats.org/officeDocument/2006/relationships/hyperlink" Target="mailto:philip.glover@eduqas.co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roberts@eduqas.co.uk" TargetMode="External"/><Relationship Id="rId2" Type="http://schemas.openxmlformats.org/officeDocument/2006/relationships/hyperlink" Target="mailto:philip.glover@eduqas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5404" y="795466"/>
            <a:ext cx="8669214" cy="1305895"/>
          </a:xfrm>
        </p:spPr>
        <p:txBody>
          <a:bodyPr/>
          <a:lstStyle/>
          <a:p>
            <a:r>
              <a:rPr lang="en-GB" dirty="0"/>
              <a:t>GCSE Electronics</a:t>
            </a:r>
          </a:p>
          <a:p>
            <a:pPr lvl="0"/>
            <a:r>
              <a:rPr lang="en-GB" sz="1400" b="0" dirty="0">
                <a:solidFill>
                  <a:prstClr val="white"/>
                </a:solidFill>
              </a:rPr>
              <a:t>Accredited by </a:t>
            </a:r>
            <a:r>
              <a:rPr lang="en-GB" sz="1400" b="0" dirty="0" err="1">
                <a:solidFill>
                  <a:prstClr val="white"/>
                </a:solidFill>
              </a:rPr>
              <a:t>Ofqual</a:t>
            </a:r>
            <a:endParaRPr lang="en-GB" sz="1400" b="0" dirty="0">
              <a:solidFill>
                <a:prstClr val="white"/>
              </a:solidFill>
            </a:endParaRPr>
          </a:p>
          <a:p>
            <a:pPr lvl="0"/>
            <a:r>
              <a:rPr lang="en-GB" sz="1400" b="0" dirty="0">
                <a:solidFill>
                  <a:prstClr val="white"/>
                </a:solidFill>
              </a:rPr>
              <a:t>Designated by Qualifications Wales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1548" y="3455719"/>
            <a:ext cx="3267922" cy="1852551"/>
          </a:xfrm>
        </p:spPr>
        <p:txBody>
          <a:bodyPr/>
          <a:lstStyle/>
          <a:p>
            <a:r>
              <a:rPr lang="en-GB" dirty="0"/>
              <a:t>Phil Glover</a:t>
            </a:r>
          </a:p>
          <a:p>
            <a:pPr>
              <a:spcBef>
                <a:spcPts val="0"/>
              </a:spcBef>
            </a:pPr>
            <a:r>
              <a:rPr lang="en-GB" dirty="0"/>
              <a:t>Subject Officer</a:t>
            </a:r>
          </a:p>
          <a:p>
            <a:r>
              <a:rPr lang="en-GB" dirty="0"/>
              <a:t>Dennis Price</a:t>
            </a:r>
          </a:p>
          <a:p>
            <a:pPr>
              <a:spcBef>
                <a:spcPts val="0"/>
              </a:spcBef>
            </a:pPr>
            <a:r>
              <a:rPr lang="en-GB" dirty="0"/>
              <a:t>Chief Examiner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84777" y="174845"/>
            <a:ext cx="3313445" cy="395171"/>
          </a:xfrm>
        </p:spPr>
        <p:txBody>
          <a:bodyPr/>
          <a:lstStyle/>
          <a:p>
            <a:r>
              <a:rPr lang="en-GB" dirty="0"/>
              <a:t>Starting from 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145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Electronics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4304" y="1341871"/>
            <a:ext cx="4205809" cy="664350"/>
          </a:xfrm>
        </p:spPr>
        <p:txBody>
          <a:bodyPr/>
          <a:lstStyle/>
          <a:p>
            <a:r>
              <a:rPr lang="en-GB" dirty="0"/>
              <a:t>Guidance for Teaching</a:t>
            </a:r>
          </a:p>
          <a:p>
            <a:endParaRPr lang="en-GB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527" r="2527"/>
          <a:stretch/>
        </p:blipFill>
        <p:spPr>
          <a:xfrm>
            <a:off x="5008728" y="1341870"/>
            <a:ext cx="3589362" cy="52879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C:\Users\glovep\Desktop\GCSE ELECTRONICS_G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51" y="1988806"/>
            <a:ext cx="3359649" cy="474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2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Electronics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4304" y="1341871"/>
            <a:ext cx="7422781" cy="2220726"/>
          </a:xfrm>
        </p:spPr>
        <p:txBody>
          <a:bodyPr/>
          <a:lstStyle/>
          <a:p>
            <a:r>
              <a:rPr lang="en-GB" dirty="0"/>
              <a:t>Component 1 – Discovering Electronics</a:t>
            </a:r>
          </a:p>
          <a:p>
            <a:r>
              <a:rPr lang="en-GB" sz="1200" dirty="0"/>
              <a:t> </a:t>
            </a:r>
          </a:p>
          <a:p>
            <a:r>
              <a:rPr lang="en-GB" sz="2000" b="0" dirty="0"/>
              <a:t>Written examination: 1 hours 30 minutes</a:t>
            </a:r>
          </a:p>
          <a:p>
            <a:r>
              <a:rPr lang="en-GB" sz="2000" b="0" dirty="0"/>
              <a:t>40% of qualification – 80 marks</a:t>
            </a:r>
          </a:p>
          <a:p>
            <a:endParaRPr lang="en-GB" sz="2000" b="0" dirty="0"/>
          </a:p>
          <a:p>
            <a:r>
              <a:rPr lang="en-GB" sz="2000" dirty="0"/>
              <a:t>This component covers the following topics:</a:t>
            </a:r>
          </a:p>
          <a:p>
            <a:endParaRPr lang="en-GB" dirty="0"/>
          </a:p>
        </p:txBody>
      </p:sp>
      <p:graphicFrame>
        <p:nvGraphicFramePr>
          <p:cNvPr id="2" name="Table Placeholder 1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2700856156"/>
              </p:ext>
            </p:extLst>
          </p:nvPr>
        </p:nvGraphicFramePr>
        <p:xfrm>
          <a:off x="201035" y="3680877"/>
          <a:ext cx="8755396" cy="11887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7929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	Electronic systems and sub-systems</a:t>
                      </a:r>
                      <a:endParaRPr lang="en-GB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	Switching circuits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	Circuit concepts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	Applications of diodes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	Resistive components in circuits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	Combinational logic systems 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Electronics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4304" y="1341871"/>
            <a:ext cx="7422781" cy="2220726"/>
          </a:xfrm>
        </p:spPr>
        <p:txBody>
          <a:bodyPr/>
          <a:lstStyle/>
          <a:p>
            <a:r>
              <a:rPr lang="en-GB" dirty="0"/>
              <a:t>Component 2 – Application of Electronics</a:t>
            </a:r>
          </a:p>
          <a:p>
            <a:r>
              <a:rPr lang="en-GB" sz="1200" dirty="0"/>
              <a:t> </a:t>
            </a:r>
          </a:p>
          <a:p>
            <a:r>
              <a:rPr lang="en-GB" sz="2000" b="0" dirty="0"/>
              <a:t>Written examination: 1 hours 30 minutes</a:t>
            </a:r>
          </a:p>
          <a:p>
            <a:r>
              <a:rPr lang="en-GB" sz="2000" b="0" dirty="0"/>
              <a:t>40% of qualification – 80 marks</a:t>
            </a:r>
          </a:p>
          <a:p>
            <a:endParaRPr lang="en-GB" sz="2000" b="0" dirty="0"/>
          </a:p>
          <a:p>
            <a:r>
              <a:rPr lang="en-GB" sz="2000" dirty="0"/>
              <a:t>This component covers the following topics:</a:t>
            </a:r>
          </a:p>
          <a:p>
            <a:endParaRPr lang="en-GB" dirty="0"/>
          </a:p>
        </p:txBody>
      </p:sp>
      <p:graphicFrame>
        <p:nvGraphicFramePr>
          <p:cNvPr id="2" name="Table Placeholder 1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1801149979"/>
              </p:ext>
            </p:extLst>
          </p:nvPr>
        </p:nvGraphicFramePr>
        <p:xfrm>
          <a:off x="201035" y="3680877"/>
          <a:ext cx="8755396" cy="11887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585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698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	Operational amplifiers</a:t>
                      </a:r>
                      <a:endParaRPr lang="en-GB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	Interfacing digital to analogue circuits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	Timing circuits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	Control circuits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	Sequential systems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8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</a:t>
            </a:r>
            <a:r>
              <a:rPr lang="en-GB" dirty="0" smtClean="0"/>
              <a:t>Electronics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4304" y="1013345"/>
            <a:ext cx="8672127" cy="555168"/>
          </a:xfrm>
        </p:spPr>
        <p:txBody>
          <a:bodyPr/>
          <a:lstStyle/>
          <a:p>
            <a:r>
              <a:rPr lang="en-GB" dirty="0"/>
              <a:t>Overview of main changes to content</a:t>
            </a:r>
            <a:r>
              <a:rPr lang="en-GB" sz="1200" dirty="0"/>
              <a:t> </a:t>
            </a:r>
          </a:p>
        </p:txBody>
      </p:sp>
      <p:graphicFrame>
        <p:nvGraphicFramePr>
          <p:cNvPr id="6" name="Table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657041"/>
              </p:ext>
            </p:extLst>
          </p:nvPr>
        </p:nvGraphicFramePr>
        <p:xfrm>
          <a:off x="242669" y="1734986"/>
          <a:ext cx="8755396" cy="36880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330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53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topics for AQA centres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topics for WJEC centres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386303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Mosfet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I</a:t>
                      </a:r>
                      <a:r>
                        <a:rPr lang="en-GB" sz="1600" b="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g</a:t>
                      </a:r>
                      <a:r>
                        <a:rPr lang="en-GB" sz="1600" b="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 </a:t>
                      </a:r>
                      <a:r>
                        <a:rPr lang="en-GB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GB" sz="1600" b="0" baseline="-25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  <a:r>
                        <a:rPr lang="en-GB" sz="1600" b="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233271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Zener diode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94980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Boolean expressions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Half wave rectifier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83059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NAND  gate 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40024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bit counter using D-types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63584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Dedicated binary and BCD counter  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56691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digit count and display system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Transistor calculation I</a:t>
                      </a:r>
                      <a:r>
                        <a:rPr lang="en-GB" sz="1600" b="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lang="en-GB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GB" sz="1600" b="0" baseline="-25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 I</a:t>
                      </a:r>
                      <a:r>
                        <a:rPr lang="en-GB" sz="1600" b="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Schmitt inverter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non </a:t>
                      </a:r>
                      <a:r>
                        <a:rPr lang="en-GB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</a:t>
                      </a:r>
                      <a:r>
                        <a:rPr lang="en-GB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summing  op-amp 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981581262"/>
                  </a:ext>
                </a:extLst>
              </a:tr>
            </a:tbl>
          </a:graphicData>
        </a:graphic>
      </p:graphicFrame>
      <p:graphicFrame>
        <p:nvGraphicFramePr>
          <p:cNvPr id="7" name="Table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910250"/>
              </p:ext>
            </p:extLst>
          </p:nvPr>
        </p:nvGraphicFramePr>
        <p:xfrm>
          <a:off x="242669" y="5662077"/>
          <a:ext cx="8755396" cy="1005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330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4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Gone from AQA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Gone from WJEC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FWR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Thyristor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Radio systems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4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GCSE Electronics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84305" y="1341872"/>
            <a:ext cx="8634064" cy="724436"/>
          </a:xfrm>
        </p:spPr>
        <p:txBody>
          <a:bodyPr/>
          <a:lstStyle/>
          <a:p>
            <a:r>
              <a:rPr lang="en-GB" dirty="0"/>
              <a:t>Component 3 – Non-exam assessment (NEA)</a:t>
            </a:r>
          </a:p>
          <a:p>
            <a:r>
              <a:rPr lang="en-GB" dirty="0"/>
              <a:t>Extended system design and realisation task</a:t>
            </a:r>
          </a:p>
          <a:p>
            <a:endParaRPr lang="en-GB" sz="2000" b="0" dirty="0"/>
          </a:p>
          <a:p>
            <a:r>
              <a:rPr lang="en-GB" sz="2000" b="0" dirty="0"/>
              <a:t>20% of qualification – 40 marks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84163" y="3259015"/>
            <a:ext cx="8634206" cy="3367416"/>
          </a:xfrm>
        </p:spPr>
        <p:txBody>
          <a:bodyPr>
            <a:normAutofit fontScale="40000" lnSpcReduction="20000"/>
          </a:bodyPr>
          <a:lstStyle/>
          <a:p>
            <a:r>
              <a:rPr lang="en-GB" sz="5000" b="1" dirty="0"/>
              <a:t>Task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5100" dirty="0"/>
              <a:t>A design and realisation task based on an individually identified problem, context or opportunity. 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5100" dirty="0"/>
              <a:t>Research and analysis of the problem to develop a design specification.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5100" dirty="0"/>
              <a:t>Develop a system from a series of sub-systems which will be tested individually before assembly and tested as a complete system. 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5100" dirty="0"/>
              <a:t>Evaluate the performance of developed system against the design specification and suggest improvements that could be made.</a:t>
            </a:r>
          </a:p>
        </p:txBody>
      </p:sp>
    </p:spTree>
    <p:extLst>
      <p:ext uri="{BB962C8B-B14F-4D97-AF65-F5344CB8AC3E}">
        <p14:creationId xmlns:p14="http://schemas.microsoft.com/office/powerpoint/2010/main" val="194303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5404" y="406400"/>
            <a:ext cx="8669214" cy="794328"/>
          </a:xfrm>
        </p:spPr>
        <p:txBody>
          <a:bodyPr/>
          <a:lstStyle/>
          <a:p>
            <a:pPr algn="ctr"/>
            <a:r>
              <a:rPr lang="en-GB" dirty="0"/>
              <a:t>Any Questions?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3093" y="1749669"/>
            <a:ext cx="7219816" cy="387527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b="1" dirty="0"/>
              <a:t>Contact Details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2400" dirty="0"/>
              <a:t>Phil Glover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Subject Officer</a:t>
            </a:r>
          </a:p>
          <a:p>
            <a:pPr>
              <a:spcBef>
                <a:spcPts val="0"/>
              </a:spcBef>
            </a:pPr>
            <a:r>
              <a:rPr lang="en-GB" sz="1800" dirty="0">
                <a:hlinkClick r:id="rId2"/>
              </a:rPr>
              <a:t>philip.glover@eduqas.co.uk</a:t>
            </a:r>
            <a:r>
              <a:rPr lang="en-GB" sz="2400" dirty="0"/>
              <a:t> 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029 2026 5477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2400" dirty="0"/>
              <a:t>Matthew Roberts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Subject Support Officer</a:t>
            </a:r>
          </a:p>
          <a:p>
            <a:pPr>
              <a:spcBef>
                <a:spcPts val="0"/>
              </a:spcBef>
            </a:pPr>
            <a:r>
              <a:rPr lang="en-GB" sz="1800" dirty="0">
                <a:hlinkClick r:id="rId3"/>
              </a:rPr>
              <a:t>matthew.roberts@eduqas.co.uk</a:t>
            </a:r>
            <a:r>
              <a:rPr lang="en-GB" sz="2400" dirty="0"/>
              <a:t> 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029 2026 5380</a:t>
            </a:r>
          </a:p>
        </p:txBody>
      </p:sp>
    </p:spTree>
    <p:extLst>
      <p:ext uri="{BB962C8B-B14F-4D97-AF65-F5344CB8AC3E}">
        <p14:creationId xmlns:p14="http://schemas.microsoft.com/office/powerpoint/2010/main" val="25277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GCSE Electronics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84163" y="1969477"/>
            <a:ext cx="8634206" cy="4624754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9.30 – 9.40		Introduction 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9.40 – 11.00		Summary of specification content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11.00 – 11.15		Coffee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11.15 – 12.15	Assessment objectives and question types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12.15 – 13.15	Lunch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13.15 – 14.30	Non-Exam Assessment (NEA) 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14.30 – 14.45	Coffee 								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14.45 – 15.15	Resources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15.15 – 15.30	Questions and close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55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GCSE Electronics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84163" y="2368063"/>
            <a:ext cx="8634206" cy="3352800"/>
          </a:xfrm>
        </p:spPr>
        <p:txBody>
          <a:bodyPr>
            <a:normAutofit/>
          </a:bodyPr>
          <a:lstStyle/>
          <a:p>
            <a:r>
              <a:rPr lang="en-GB" dirty="0"/>
              <a:t>Subject Officer: Phil Glover</a:t>
            </a:r>
          </a:p>
          <a:p>
            <a:r>
              <a:rPr lang="en-GB" dirty="0">
                <a:hlinkClick r:id="rId2"/>
              </a:rPr>
              <a:t>philip.glover@eduqas.co.uk</a:t>
            </a:r>
            <a:r>
              <a:rPr lang="en-GB" dirty="0"/>
              <a:t> </a:t>
            </a:r>
          </a:p>
          <a:p>
            <a:r>
              <a:rPr lang="en-GB" dirty="0"/>
              <a:t>029 2026 5477</a:t>
            </a:r>
          </a:p>
          <a:p>
            <a:endParaRPr lang="en-GB" dirty="0"/>
          </a:p>
          <a:p>
            <a:r>
              <a:rPr lang="en-GB" dirty="0"/>
              <a:t>Subject Support Officer: Matthew Roberts</a:t>
            </a:r>
          </a:p>
          <a:p>
            <a:r>
              <a:rPr lang="en-GB" dirty="0">
                <a:hlinkClick r:id="rId3"/>
              </a:rPr>
              <a:t>matthew.roberts@eduqas.co.uk</a:t>
            </a:r>
            <a:r>
              <a:rPr lang="en-GB" dirty="0"/>
              <a:t> </a:t>
            </a:r>
          </a:p>
          <a:p>
            <a:r>
              <a:rPr lang="en-GB" dirty="0"/>
              <a:t>029 2026 5380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GCSE Electronics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Introducing EDUQAS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In light of the diverging qualifications between England and Wales, WJEC has developed a new brand: </a:t>
            </a:r>
            <a:r>
              <a:rPr lang="en-GB" dirty="0" err="1"/>
              <a:t>Eduqas</a:t>
            </a:r>
            <a:r>
              <a:rPr lang="en-GB" dirty="0"/>
              <a:t>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Eduqas</a:t>
            </a:r>
            <a:r>
              <a:rPr lang="en-GB" dirty="0"/>
              <a:t> will be the brand that provides schools with WJEC’s newly reformed </a:t>
            </a:r>
            <a:r>
              <a:rPr lang="en-GB" dirty="0" err="1"/>
              <a:t>Ofqual</a:t>
            </a:r>
            <a:r>
              <a:rPr lang="en-GB" dirty="0"/>
              <a:t> regulated GCSEs, AS and A levels.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Eduqas</a:t>
            </a:r>
            <a:r>
              <a:rPr lang="en-GB" dirty="0"/>
              <a:t> enables teachers to clearly distinguish between legacy qualifications in Wales and reformed qualifications in England.</a:t>
            </a:r>
          </a:p>
        </p:txBody>
      </p:sp>
    </p:spTree>
    <p:extLst>
      <p:ext uri="{BB962C8B-B14F-4D97-AF65-F5344CB8AC3E}">
        <p14:creationId xmlns:p14="http://schemas.microsoft.com/office/powerpoint/2010/main" val="3903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GCSE Electronics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EDUQAS outside England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84163" y="2185060"/>
            <a:ext cx="8634206" cy="4441371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Eduqas</a:t>
            </a:r>
            <a:r>
              <a:rPr lang="en-GB" dirty="0"/>
              <a:t> qualifications will primarily be available in England but also in Northern Ireland, Isle of Man and the Channel Islands at any schools offering </a:t>
            </a:r>
            <a:r>
              <a:rPr lang="en-GB" dirty="0" err="1"/>
              <a:t>Ofqual</a:t>
            </a:r>
            <a:r>
              <a:rPr lang="en-GB" dirty="0"/>
              <a:t> regulated qualifications.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Qualifications Wales (QW) has designated WJEC </a:t>
            </a:r>
            <a:r>
              <a:rPr lang="en-GB" dirty="0" err="1"/>
              <a:t>Eduqas</a:t>
            </a:r>
            <a:r>
              <a:rPr lang="en-GB" dirty="0"/>
              <a:t> Electronics for teaching in Wales from September 2017.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'Designated' qualifications are listed on the database of regulated qualifications in Wales (</a:t>
            </a:r>
            <a:r>
              <a:rPr lang="en-GB" dirty="0" err="1"/>
              <a:t>QiW</a:t>
            </a:r>
            <a:r>
              <a:rPr lang="en-GB" dirty="0"/>
              <a:t>), may be delivered by schools and colleges in Wales and will be eligible for funding by Welsh Government.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44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5404" y="795466"/>
            <a:ext cx="8669214" cy="200711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GCSE </a:t>
            </a:r>
            <a:r>
              <a:rPr lang="en-US" kern="1100" spc="-30" dirty="0">
                <a:latin typeface="Gotham Rounded Book"/>
                <a:cs typeface="Gotham Rounded Book"/>
              </a:rPr>
              <a:t>Electronics</a:t>
            </a:r>
          </a:p>
          <a:p>
            <a:pPr>
              <a:lnSpc>
                <a:spcPct val="80000"/>
              </a:lnSpc>
            </a:pPr>
            <a:r>
              <a:rPr lang="en-US" kern="1100" spc="-30" dirty="0">
                <a:latin typeface="Gotham Rounded Book"/>
                <a:cs typeface="Gotham Rounded Book"/>
              </a:rPr>
              <a:t>Specification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1548" y="3455719"/>
            <a:ext cx="3267922" cy="1852551"/>
          </a:xfrm>
        </p:spPr>
        <p:txBody>
          <a:bodyPr/>
          <a:lstStyle/>
          <a:p>
            <a:r>
              <a:rPr lang="en-GB" dirty="0"/>
              <a:t>Phil Glover</a:t>
            </a:r>
          </a:p>
          <a:p>
            <a:pPr>
              <a:spcBef>
                <a:spcPts val="0"/>
              </a:spcBef>
            </a:pPr>
            <a:r>
              <a:rPr lang="en-GB" dirty="0"/>
              <a:t>Subject Officer</a:t>
            </a:r>
          </a:p>
          <a:p>
            <a:r>
              <a:rPr lang="en-GB" dirty="0"/>
              <a:t>Dennis Price</a:t>
            </a:r>
          </a:p>
          <a:p>
            <a:pPr>
              <a:spcBef>
                <a:spcPts val="0"/>
              </a:spcBef>
            </a:pPr>
            <a:r>
              <a:rPr lang="en-GB" dirty="0"/>
              <a:t>Chief Examiner</a:t>
            </a:r>
          </a:p>
        </p:txBody>
      </p:sp>
    </p:spTree>
    <p:extLst>
      <p:ext uri="{BB962C8B-B14F-4D97-AF65-F5344CB8AC3E}">
        <p14:creationId xmlns:p14="http://schemas.microsoft.com/office/powerpoint/2010/main" val="28681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66040" y="1382178"/>
            <a:ext cx="7937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cap="all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</a:t>
            </a:r>
            <a:r>
              <a:rPr lang="en-GB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ayout</a:t>
            </a:r>
            <a:r>
              <a:rPr lang="en-GB" sz="2800" b="1" cap="all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of</a:t>
            </a:r>
            <a:r>
              <a:rPr lang="en-GB" sz="2800" b="1" cap="all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s</a:t>
            </a:r>
            <a:r>
              <a:rPr lang="en-GB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pecification</a:t>
            </a:r>
            <a:endParaRPr lang="en-US" sz="2800" b="1" kern="1100" spc="-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755" y="2223012"/>
            <a:ext cx="840210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addition to the content, each topic contains the following information: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summarises the content of each topic.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skills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summarises how skills may be developed in the topic.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Mathematical Skills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includes ideas of how and where mathematical skills can be developed in the topic. Further details are given in Appendix C in the specification.</a:t>
            </a:r>
          </a:p>
        </p:txBody>
      </p:sp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1567544" y="0"/>
            <a:ext cx="7576456" cy="908720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GCSE Electronics</a:t>
            </a:r>
          </a:p>
        </p:txBody>
      </p:sp>
    </p:spTree>
    <p:extLst>
      <p:ext uri="{BB962C8B-B14F-4D97-AF65-F5344CB8AC3E}">
        <p14:creationId xmlns:p14="http://schemas.microsoft.com/office/powerpoint/2010/main" val="23197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GCSE Electronics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Making entries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84305" y="2499460"/>
            <a:ext cx="8634206" cy="3801344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All components will be available in 2019 (and each year thereafter) and the GCSE qualification will be awarded for the first time in summer 2019.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All assessments must be taken at the end of the course.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Where candidates wish to re-sit the qualification, all components must be re-taken.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9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59733"/>
              </p:ext>
            </p:extLst>
          </p:nvPr>
        </p:nvGraphicFramePr>
        <p:xfrm>
          <a:off x="2731323" y="1282496"/>
          <a:ext cx="6198919" cy="5364552"/>
        </p:xfrm>
        <a:graphic>
          <a:graphicData uri="http://schemas.openxmlformats.org/drawingml/2006/table">
            <a:tbl>
              <a:tblPr/>
              <a:tblGrid>
                <a:gridCol w="6198919">
                  <a:extLst>
                    <a:ext uri="{9D8B030D-6E8A-4147-A177-3AD203B41FA5}">
                      <a16:colId xmlns:a16="http://schemas.microsoft.com/office/drawing/2014/main" xmlns="" val="722652207"/>
                    </a:ext>
                  </a:extLst>
                </a:gridCol>
              </a:tblGrid>
              <a:tr h="773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 1: Discovering Electronics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Written examination: 1 hour 30 minutes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40% of qualification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05" marR="68105" marT="17174" marB="17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BA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0011882"/>
                  </a:ext>
                </a:extLst>
              </a:tr>
              <a:tr h="1014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mix of short answer questions, structured questions and extended writing questions, with some set in a practical context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05" marR="68105" marT="17174" marB="17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6499184"/>
                  </a:ext>
                </a:extLst>
              </a:tr>
              <a:tr h="773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 2: Application of Electronics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Written examination: 1 hour 30 minutes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40% of qualification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05" marR="68105" marT="17174" marB="17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BA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21514"/>
                  </a:ext>
                </a:extLst>
              </a:tr>
              <a:tr h="1014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mix of short answer questions, structured questions and extended writing questions, with some set in a practical context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05" marR="68105" marT="17174" marB="17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8874985"/>
                  </a:ext>
                </a:extLst>
              </a:tr>
              <a:tr h="773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 3: Extended system design and realisation task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Non-exam assessment 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 of qualification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05" marR="68105" marT="17174" marB="17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BA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443530"/>
                  </a:ext>
                </a:extLst>
              </a:tr>
              <a:tr h="1014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 extended system design and realisation task to assess electronics skills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05" marR="68105" marT="17174" marB="17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0376673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Electronics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01178" y="1341871"/>
            <a:ext cx="2530148" cy="1876341"/>
          </a:xfrm>
        </p:spPr>
        <p:txBody>
          <a:bodyPr/>
          <a:lstStyle/>
          <a:p>
            <a:r>
              <a:rPr lang="en-GB" dirty="0"/>
              <a:t>Summary </a:t>
            </a:r>
          </a:p>
          <a:p>
            <a:r>
              <a:rPr lang="en-GB" dirty="0"/>
              <a:t>of </a:t>
            </a:r>
          </a:p>
          <a:p>
            <a:r>
              <a:rPr lang="en-GB" dirty="0"/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6151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q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A98B9257805B42BFA8986C064AF80B" ma:contentTypeVersion="0" ma:contentTypeDescription="Create a new document." ma:contentTypeScope="" ma:versionID="76b3f02ad9918e3896ee1277c8df8a1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0FA3C3-54F7-4365-AD8A-7B1021D2AD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73DC8F-AB9D-4910-94BF-5076350377AD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</Template>
  <TotalTime>700</TotalTime>
  <Words>628</Words>
  <Application>Microsoft Office PowerPoint</Application>
  <PresentationFormat>On-screen Show (4:3)</PresentationFormat>
  <Paragraphs>152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Eduqas PowerPoint Template</vt:lpstr>
      <vt:lpstr>PowerPoint Presentation</vt:lpstr>
      <vt:lpstr>GCSE Electronics</vt:lpstr>
      <vt:lpstr>GCSE Electronics</vt:lpstr>
      <vt:lpstr>GCSE Electronics</vt:lpstr>
      <vt:lpstr>GCSE Electronics</vt:lpstr>
      <vt:lpstr>PowerPoint Presentation</vt:lpstr>
      <vt:lpstr>GCSE Electronics</vt:lpstr>
      <vt:lpstr>GCSE Electronics</vt:lpstr>
      <vt:lpstr>GCSE Electronics</vt:lpstr>
      <vt:lpstr>GCSE Electronics</vt:lpstr>
      <vt:lpstr>GCSE Electronics</vt:lpstr>
      <vt:lpstr>GCSE Electronics</vt:lpstr>
      <vt:lpstr>GCSE Electronics</vt:lpstr>
      <vt:lpstr>GCSE Electronics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WJEC</cp:lastModifiedBy>
  <cp:revision>89</cp:revision>
  <cp:lastPrinted>2014-04-03T15:37:56Z</cp:lastPrinted>
  <dcterms:created xsi:type="dcterms:W3CDTF">2015-10-08T10:06:49Z</dcterms:created>
  <dcterms:modified xsi:type="dcterms:W3CDTF">2017-02-09T10:13:57Z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0x01010053A98B9257805B42BFA8986C064AF80B</vt:lpwstr>
  </property>
</Properties>
</file>