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56" r:id="rId5"/>
    <p:sldId id="266" r:id="rId6"/>
    <p:sldId id="298" r:id="rId7"/>
    <p:sldId id="299" r:id="rId8"/>
    <p:sldId id="300" r:id="rId9"/>
    <p:sldId id="301" r:id="rId10"/>
    <p:sldId id="308" r:id="rId11"/>
    <p:sldId id="306" r:id="rId12"/>
    <p:sldId id="307" r:id="rId13"/>
    <p:sldId id="261" r:id="rId14"/>
    <p:sldId id="305" r:id="rId15"/>
    <p:sldId id="263" r:id="rId1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C01AB4-3C1D-4130-A288-5E9D33C51325}" v="18" dt="2020-09-03T13:32:35.048"/>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02" autoAdjust="0"/>
    <p:restoredTop sz="94643" autoAdjust="0"/>
  </p:normalViewPr>
  <p:slideViewPr>
    <p:cSldViewPr snapToGrid="0" snapToObjects="1">
      <p:cViewPr varScale="1">
        <p:scale>
          <a:sx n="64" d="100"/>
          <a:sy n="64" d="100"/>
        </p:scale>
        <p:origin x="179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26/10/2020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her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Secretary of State for Education wrote to </a:t>
            </a:r>
            <a:r>
              <a:rPr lang="en-US" dirty="0" err="1"/>
              <a:t>Ofqual</a:t>
            </a:r>
            <a:r>
              <a:rPr lang="en-US" dirty="0"/>
              <a:t> on 18 June 2020 to set out the government’s broad policy objectives for exams and assessments in 2020/1 in the context of the coronavirus (COVID-19) pandemic in which students’ education has been disrupted. He said that students taking exams or assessments next year should be able to move on to the next stage of their education or employment and that the overall standard and </a:t>
            </a:r>
            <a:r>
              <a:rPr lang="en-US" dirty="0" err="1"/>
              <a:t>rigour</a:t>
            </a:r>
            <a:r>
              <a:rPr lang="en-US" dirty="0"/>
              <a:t> of examinations and assessments should be maintained wherever possible. </a:t>
            </a:r>
          </a:p>
          <a:p>
            <a:endParaRPr lang="en-US" dirty="0"/>
          </a:p>
          <a:p>
            <a:r>
              <a:rPr lang="en-US" dirty="0"/>
              <a:t>On 2 July </a:t>
            </a:r>
            <a:r>
              <a:rPr lang="en-US" dirty="0" err="1"/>
              <a:t>Ofqual</a:t>
            </a:r>
            <a:r>
              <a:rPr lang="en-US" dirty="0"/>
              <a:t> published a consultation seeking views on proposed changes to the way some GCSEs, AS and A levels they regulate should be examined in summer 2021 and to the arrangements for non-exam assessments undertaken by students who will be taking exams next summer. </a:t>
            </a:r>
          </a:p>
          <a:p>
            <a:endParaRPr lang="en-US" dirty="0"/>
          </a:p>
          <a:p>
            <a:r>
              <a:rPr lang="en-US" dirty="0"/>
              <a:t>The consultation closed on 16 July, by which time they had received 28,972 responses. A full summary and analysis of the responses plus decisions can be found </a:t>
            </a:r>
            <a:r>
              <a:rPr lang="en-US" dirty="0">
                <a:hlinkClick r:id="rId3"/>
              </a:rPr>
              <a:t>here</a:t>
            </a:r>
            <a:r>
              <a:rPr lang="en-US" dirty="0"/>
              <a:t>.</a:t>
            </a:r>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2</a:t>
            </a:fld>
            <a:endParaRPr lang="en-GB"/>
          </a:p>
        </p:txBody>
      </p:sp>
    </p:spTree>
    <p:extLst>
      <p:ext uri="{BB962C8B-B14F-4D97-AF65-F5344CB8AC3E}">
        <p14:creationId xmlns:p14="http://schemas.microsoft.com/office/powerpoint/2010/main" val="982525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Delete aspects not appropriate to the subject</a:t>
            </a:r>
          </a:p>
          <a:p>
            <a:endParaRPr lang="en-GB" dirty="0"/>
          </a:p>
          <a:p>
            <a:r>
              <a:rPr lang="en-GB" dirty="0" err="1"/>
              <a:t>Ofqual</a:t>
            </a:r>
            <a:r>
              <a:rPr lang="en-US" dirty="0"/>
              <a:t> decided to implement the majority of the proposals set out in the consultation document. In summary, these decisions mean that for summer 2021 exam boards: </a:t>
            </a:r>
          </a:p>
          <a:p>
            <a:endParaRPr lang="en-US" dirty="0"/>
          </a:p>
          <a:p>
            <a:pPr marL="342900" indent="-342900">
              <a:buFont typeface="Arial" panose="020B0604020202020204" pitchFamily="34" charset="0"/>
              <a:buChar char="•"/>
            </a:pPr>
            <a:r>
              <a:rPr lang="en-US" dirty="0"/>
              <a:t>should change how we assess content in GCSE geography, history and ancient history</a:t>
            </a:r>
          </a:p>
          <a:p>
            <a:endParaRPr lang="en-US" dirty="0"/>
          </a:p>
          <a:p>
            <a:pPr marL="342900" indent="-342900">
              <a:buFont typeface="Arial" panose="020B0604020202020204" pitchFamily="34" charset="0"/>
              <a:buChar char="•"/>
            </a:pPr>
            <a:r>
              <a:rPr lang="en-US" dirty="0"/>
              <a:t>should change how we assess GCSE English literature, to allow for some choice in the content to be covered. The government, which is responsible for the content of GCSEs, AS and A levels, has decided to allow for this change in light of the responses to the consultation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not, unless to accommodate subject specific decisions, make greater use of optional questions in exams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remove the requirement for </a:t>
            </a:r>
            <a:r>
              <a:rPr lang="en-US" dirty="0" err="1"/>
              <a:t>centres</a:t>
            </a:r>
            <a:r>
              <a:rPr lang="en-US" dirty="0"/>
              <a:t> to make a declaration to them confirming they provided all students with the opportunity to undertake a mandated number of days of fieldwork in GCSE, AS and A level geography. The non-exam assessment should be retained at A level but the exam boards should consider how we can be flexible in our requirements for the non-exam assessment to use primary data. This has been extended to AS and A level in light of responses to the consultation.</a:t>
            </a:r>
          </a:p>
          <a:p>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3</a:t>
            </a:fld>
            <a:endParaRPr lang="en-GB"/>
          </a:p>
        </p:txBody>
      </p:sp>
    </p:spTree>
    <p:extLst>
      <p:ext uri="{BB962C8B-B14F-4D97-AF65-F5344CB8AC3E}">
        <p14:creationId xmlns:p14="http://schemas.microsoft.com/office/powerpoint/2010/main" val="2705490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Delete if not appropriate to the subject.</a:t>
            </a:r>
          </a:p>
          <a:p>
            <a:r>
              <a:rPr lang="en-US" dirty="0" err="1"/>
              <a:t>Ofqual</a:t>
            </a:r>
            <a:r>
              <a:rPr lang="en-US" dirty="0"/>
              <a:t> also decided that exam boards: </a:t>
            </a:r>
          </a:p>
          <a:p>
            <a:r>
              <a:rPr lang="en-US" dirty="0"/>
              <a:t> </a:t>
            </a:r>
          </a:p>
          <a:p>
            <a:pPr marL="342900" indent="-342900">
              <a:buFont typeface="Arial" panose="020B0604020202020204" pitchFamily="34" charset="0"/>
              <a:buChar char="•"/>
            </a:pPr>
            <a:r>
              <a:rPr lang="en-US" dirty="0"/>
              <a:t>should remove the requirement for </a:t>
            </a:r>
            <a:r>
              <a:rPr lang="en-US" dirty="0" err="1"/>
              <a:t>centres</a:t>
            </a:r>
            <a:r>
              <a:rPr lang="en-US" dirty="0"/>
              <a:t> to make a declaration to them confirming they provided all students with the opportunity to undertake a mandated number of days of fieldwork in GCSE, AS and A level geology</a:t>
            </a:r>
          </a:p>
          <a:p>
            <a:r>
              <a:rPr lang="en-US" dirty="0"/>
              <a:t> </a:t>
            </a:r>
          </a:p>
          <a:p>
            <a:pPr marL="342900" indent="-342900">
              <a:buFont typeface="Arial" panose="020B0604020202020204" pitchFamily="34" charset="0"/>
              <a:buChar char="•"/>
            </a:pPr>
            <a:r>
              <a:rPr lang="en-US" dirty="0"/>
              <a:t>will not be required to change the length, number or format of the exam papers, except as necessary to accommodate specific changes to the exam and assessment arrangements </a:t>
            </a:r>
          </a:p>
          <a:p>
            <a:endParaRPr lang="en-US" dirty="0"/>
          </a:p>
          <a:p>
            <a:pPr marL="342900" indent="-342900">
              <a:buFont typeface="Arial" panose="020B0604020202020204" pitchFamily="34" charset="0"/>
              <a:buChar char="•"/>
            </a:pPr>
            <a:r>
              <a:rPr lang="en-US" dirty="0"/>
              <a:t>should, for GCSEs in modern foreign languages report the assessment of spoken language as an endorsement alongside the 9 to 1 grade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allow for a range of adjustments to the assessment arrangements in a number of subjects to accommodate potential public health requirements, for example, GCSE food preparation and nutrition, GCSE, AS and A level music and GCSE physical education. </a:t>
            </a:r>
          </a:p>
          <a:p>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4</a:t>
            </a:fld>
            <a:endParaRPr lang="en-GB"/>
          </a:p>
        </p:txBody>
      </p:sp>
    </p:spTree>
    <p:extLst>
      <p:ext uri="{BB962C8B-B14F-4D97-AF65-F5344CB8AC3E}">
        <p14:creationId xmlns:p14="http://schemas.microsoft.com/office/powerpoint/2010/main" val="3471749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government is responsible for the subject content in GCSEs, AS and A levels. The Secretary of State for Educations explained in his letter to </a:t>
            </a:r>
            <a:r>
              <a:rPr lang="en-US" dirty="0" err="1"/>
              <a:t>Ofqual</a:t>
            </a:r>
            <a:r>
              <a:rPr lang="en-US" dirty="0"/>
              <a:t> of 18 June that the government was not minded to specify changes to subject content that forms the foundation of GCSEs, AS and A level qualifications. </a:t>
            </a:r>
          </a:p>
          <a:p>
            <a:endParaRPr lang="en-US" dirty="0"/>
          </a:p>
          <a:p>
            <a:r>
              <a:rPr lang="en-US" dirty="0"/>
              <a:t>While official Department for Education (DfE) content is not being reduced, sampling arrangements and the introduction of </a:t>
            </a:r>
            <a:r>
              <a:rPr lang="en-US" dirty="0" err="1"/>
              <a:t>centre</a:t>
            </a:r>
            <a:r>
              <a:rPr lang="en-US" dirty="0"/>
              <a:t> guided optionality has been introduced in some subjects with a high volume of content.</a:t>
            </a:r>
          </a:p>
          <a:p>
            <a:r>
              <a:rPr lang="en-US" dirty="0"/>
              <a:t> </a:t>
            </a:r>
          </a:p>
          <a:p>
            <a:r>
              <a:rPr lang="en-US" dirty="0"/>
              <a:t>It is hoped that this approach will release teaching time and support learners and their </a:t>
            </a:r>
            <a:r>
              <a:rPr lang="en-US" dirty="0" err="1"/>
              <a:t>centres</a:t>
            </a:r>
            <a:r>
              <a:rPr lang="en-US" dirty="0"/>
              <a:t>. </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5</a:t>
            </a:fld>
            <a:endParaRPr lang="en-GB"/>
          </a:p>
        </p:txBody>
      </p:sp>
    </p:spTree>
    <p:extLst>
      <p:ext uri="{BB962C8B-B14F-4D97-AF65-F5344CB8AC3E}">
        <p14:creationId xmlns:p14="http://schemas.microsoft.com/office/powerpoint/2010/main" val="2729800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publication of the consultation outcomes in August 2020, WJEC </a:t>
            </a:r>
            <a:r>
              <a:rPr lang="en-US" dirty="0" err="1"/>
              <a:t>Eduqas</a:t>
            </a:r>
            <a:r>
              <a:rPr lang="en-US" dirty="0"/>
              <a:t> has made plans to implement the changes in our assessments for 2021.</a:t>
            </a:r>
          </a:p>
          <a:p>
            <a:endParaRPr lang="en-US" dirty="0"/>
          </a:p>
          <a:p>
            <a:r>
              <a:rPr lang="en-US" dirty="0"/>
              <a:t>All changes are subject to approval by </a:t>
            </a:r>
            <a:r>
              <a:rPr lang="en-US" dirty="0" err="1"/>
              <a:t>Ofqual</a:t>
            </a:r>
            <a:r>
              <a:rPr lang="en-US" dirty="0"/>
              <a:t>. The following slides detail these changes.</a:t>
            </a:r>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6</a:t>
            </a:fld>
            <a:endParaRPr lang="en-GB"/>
          </a:p>
        </p:txBody>
      </p:sp>
    </p:spTree>
    <p:extLst>
      <p:ext uri="{BB962C8B-B14F-4D97-AF65-F5344CB8AC3E}">
        <p14:creationId xmlns:p14="http://schemas.microsoft.com/office/powerpoint/2010/main" val="29320848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1133322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eduqas.co.uk/qualifications/film-studies-as-a-level/?sub_nav_level=course-materials#tab_resources" TargetMode="External"/><Relationship Id="rId2" Type="http://schemas.openxmlformats.org/officeDocument/2006/relationships/hyperlink" Target="https://www.eduqas.co.uk/media/sxdcwwck/eduqas-a-level-film-studies-spec-from-2017-e-24-01-2020.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06173/Consultation_decisions_-_proposed_changes_to_the_assessment_of_GCSEs__AS_and_A_levels_in_2021.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duqas.co.uk/media/sxdcwwck/eduqas-a-level-film-studies-spec-from-2017-e-24-01-202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GCE</a:t>
            </a:r>
          </a:p>
          <a:p>
            <a:r>
              <a:rPr lang="en-GB" dirty="0"/>
              <a:t>Assessment Information for Centres</a:t>
            </a:r>
          </a:p>
        </p:txBody>
      </p:sp>
      <p:sp>
        <p:nvSpPr>
          <p:cNvPr id="3" name="Text Placeholder 2"/>
          <p:cNvSpPr>
            <a:spLocks noGrp="1"/>
          </p:cNvSpPr>
          <p:nvPr>
            <p:ph type="body" sz="quarter" idx="11"/>
          </p:nvPr>
        </p:nvSpPr>
        <p:spPr>
          <a:xfrm>
            <a:off x="211548" y="4296741"/>
            <a:ext cx="3653442" cy="1011529"/>
          </a:xfrm>
        </p:spPr>
        <p:txBody>
          <a:bodyPr/>
          <a:lstStyle/>
          <a:p>
            <a:r>
              <a:rPr lang="en-GB" dirty="0"/>
              <a:t>FILM STUDIES</a:t>
            </a:r>
          </a:p>
        </p:txBody>
      </p:sp>
      <p:sp>
        <p:nvSpPr>
          <p:cNvPr id="4" name="Text Placeholder 3"/>
          <p:cNvSpPr>
            <a:spLocks noGrp="1"/>
          </p:cNvSpPr>
          <p:nvPr>
            <p:ph type="body" sz="quarter" idx="12"/>
          </p:nvPr>
        </p:nvSpPr>
        <p:spPr/>
        <p:txBody>
          <a:bodyPr/>
          <a:lstStyle/>
          <a:p>
            <a:r>
              <a:rPr lang="en-GB" dirty="0"/>
              <a:t>Assessment in 2021</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Arrangements 2021</a:t>
            </a:r>
          </a:p>
        </p:txBody>
      </p:sp>
      <p:sp>
        <p:nvSpPr>
          <p:cNvPr id="5" name="Text Placeholder 4"/>
          <p:cNvSpPr>
            <a:spLocks noGrp="1"/>
          </p:cNvSpPr>
          <p:nvPr>
            <p:ph type="body" sz="quarter" idx="10"/>
          </p:nvPr>
        </p:nvSpPr>
        <p:spPr>
          <a:xfrm>
            <a:off x="284305" y="1341872"/>
            <a:ext cx="8003168" cy="724436"/>
          </a:xfrm>
        </p:spPr>
        <p:txBody>
          <a:bodyPr/>
          <a:lstStyle/>
          <a:p>
            <a:r>
              <a:rPr lang="en-GB" dirty="0"/>
              <a:t>GCE FILM STUDIES: </a:t>
            </a:r>
          </a:p>
          <a:p>
            <a:r>
              <a:rPr lang="en-GB" dirty="0"/>
              <a:t>New Storyboard instructions for 2021 only</a:t>
            </a:r>
          </a:p>
        </p:txBody>
      </p:sp>
      <p:sp>
        <p:nvSpPr>
          <p:cNvPr id="2" name="Text Placeholder 1">
            <a:extLst>
              <a:ext uri="{FF2B5EF4-FFF2-40B4-BE49-F238E27FC236}">
                <a16:creationId xmlns:a16="http://schemas.microsoft.com/office/drawing/2014/main" id="{7C2605EE-81EC-4F96-9D9E-8E9075977EE9}"/>
              </a:ext>
            </a:extLst>
          </p:cNvPr>
          <p:cNvSpPr>
            <a:spLocks noGrp="1"/>
          </p:cNvSpPr>
          <p:nvPr>
            <p:ph type="body" sz="quarter" idx="11"/>
          </p:nvPr>
        </p:nvSpPr>
        <p:spPr/>
        <p:txBody>
          <a:bodyPr>
            <a:normAutofit/>
          </a:bodyPr>
          <a:lstStyle/>
          <a:p>
            <a:r>
              <a:rPr lang="en-GB" dirty="0"/>
              <a:t>Details:</a:t>
            </a:r>
          </a:p>
          <a:p>
            <a:endParaRPr lang="en-GB" dirty="0"/>
          </a:p>
          <a:p>
            <a:pPr marL="342900" indent="-342900">
              <a:buFont typeface="Arial" panose="020B0604020202020204" pitchFamily="34" charset="0"/>
              <a:buChar char="•"/>
            </a:pPr>
            <a:r>
              <a:rPr lang="en-GB" b="1" dirty="0"/>
              <a:t>Images may be digitally photographed, hand-drawn or digitally produced using Photoshop. </a:t>
            </a:r>
          </a:p>
          <a:p>
            <a:endParaRPr lang="en-GB" b="1" dirty="0"/>
          </a:p>
          <a:p>
            <a:pPr marL="342900" indent="-342900">
              <a:buFont typeface="Arial" panose="020B0604020202020204" pitchFamily="34" charset="0"/>
              <a:buChar char="•"/>
            </a:pPr>
            <a:r>
              <a:rPr lang="en-GB" b="1" dirty="0"/>
              <a:t>A maximum of 5 found images may be used.</a:t>
            </a:r>
          </a:p>
          <a:p>
            <a:endParaRPr lang="en-GB" b="1" dirty="0"/>
          </a:p>
          <a:p>
            <a:pPr marL="342900" indent="-342900">
              <a:buFont typeface="Arial" panose="020B0604020202020204" pitchFamily="34" charset="0"/>
              <a:buChar char="•"/>
            </a:pPr>
            <a:r>
              <a:rPr lang="en-GB" b="1" dirty="0"/>
              <a:t>Centres are encouraged to use the </a:t>
            </a:r>
            <a:r>
              <a:rPr lang="en-GB" b="1" dirty="0" err="1"/>
              <a:t>Eduqas</a:t>
            </a:r>
            <a:r>
              <a:rPr lang="en-GB" b="1" dirty="0"/>
              <a:t> template unless they have a suitable in-house alternative</a:t>
            </a:r>
          </a:p>
        </p:txBody>
      </p:sp>
    </p:spTree>
    <p:extLst>
      <p:ext uri="{BB962C8B-B14F-4D97-AF65-F5344CB8AC3E}">
        <p14:creationId xmlns:p14="http://schemas.microsoft.com/office/powerpoint/2010/main" val="253432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Useful Links</a:t>
            </a:r>
          </a:p>
        </p:txBody>
      </p:sp>
      <p:sp>
        <p:nvSpPr>
          <p:cNvPr id="5" name="Text Placeholder 4"/>
          <p:cNvSpPr>
            <a:spLocks noGrp="1"/>
          </p:cNvSpPr>
          <p:nvPr>
            <p:ph type="body" sz="quarter" idx="10"/>
          </p:nvPr>
        </p:nvSpPr>
        <p:spPr>
          <a:xfrm>
            <a:off x="471339" y="1046374"/>
            <a:ext cx="4445045" cy="641023"/>
          </a:xfrm>
        </p:spPr>
        <p:txBody>
          <a:bodyPr/>
          <a:lstStyle/>
          <a:p>
            <a:r>
              <a:rPr lang="en-GB" dirty="0"/>
              <a:t>GCE</a:t>
            </a:r>
          </a:p>
        </p:txBody>
      </p:sp>
      <p:sp>
        <p:nvSpPr>
          <p:cNvPr id="2" name="Text Placeholder 1">
            <a:extLst>
              <a:ext uri="{FF2B5EF4-FFF2-40B4-BE49-F238E27FC236}">
                <a16:creationId xmlns:a16="http://schemas.microsoft.com/office/drawing/2014/main" id="{7C2605EE-81EC-4F96-9D9E-8E9075977EE9}"/>
              </a:ext>
            </a:extLst>
          </p:cNvPr>
          <p:cNvSpPr>
            <a:spLocks noGrp="1"/>
          </p:cNvSpPr>
          <p:nvPr>
            <p:ph type="body" sz="quarter" idx="11"/>
          </p:nvPr>
        </p:nvSpPr>
        <p:spPr>
          <a:xfrm>
            <a:off x="197963" y="1687397"/>
            <a:ext cx="8720406" cy="3474912"/>
          </a:xfrm>
        </p:spPr>
        <p:txBody>
          <a:bodyPr>
            <a:normAutofit/>
          </a:bodyPr>
          <a:lstStyle/>
          <a:p>
            <a:r>
              <a:rPr lang="en-GB" dirty="0"/>
              <a:t>Specification:</a:t>
            </a:r>
          </a:p>
          <a:p>
            <a:r>
              <a:rPr lang="en-GB" dirty="0">
                <a:hlinkClick r:id="rId2"/>
              </a:rPr>
              <a:t>https://www.eduqas.co.uk/media/sxdcwwck/eduqas-a-level-film-studies-spec-from-2017-e-24-01-2020.pdf</a:t>
            </a:r>
            <a:endParaRPr lang="en-GB" dirty="0"/>
          </a:p>
          <a:p>
            <a:endParaRPr lang="en-GB" dirty="0"/>
          </a:p>
          <a:p>
            <a:r>
              <a:rPr lang="en-GB" dirty="0"/>
              <a:t>Storyboard Template (Under Resources for Teachers heading):</a:t>
            </a:r>
          </a:p>
          <a:p>
            <a:r>
              <a:rPr lang="en-GB" dirty="0">
                <a:hlinkClick r:id="rId3"/>
              </a:rPr>
              <a:t>https://www.eduqas.co.uk/qualifications/film-studies-as-a-level/?sub_nav_level=course-materials#tab_resources</a:t>
            </a:r>
            <a:endParaRPr lang="en-GB" dirty="0"/>
          </a:p>
          <a:p>
            <a:endParaRPr lang="en-GB" dirty="0"/>
          </a:p>
          <a:p>
            <a:endParaRPr lang="en-GB" dirty="0"/>
          </a:p>
        </p:txBody>
      </p:sp>
    </p:spTree>
    <p:extLst>
      <p:ext uri="{BB962C8B-B14F-4D97-AF65-F5344CB8AC3E}">
        <p14:creationId xmlns:p14="http://schemas.microsoft.com/office/powerpoint/2010/main" val="3633669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72430" y="3752211"/>
            <a:ext cx="4632079" cy="724436"/>
          </a:xfrm>
        </p:spPr>
        <p:txBody>
          <a:bodyPr/>
          <a:lstStyle/>
          <a:p>
            <a:r>
              <a:rPr lang="en-GB" dirty="0" err="1"/>
              <a:t>film@wjec.co.uk</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1873156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Regulatory Information</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p:txBody>
          <a:bodyPr/>
          <a:lstStyle/>
          <a:p>
            <a:r>
              <a:rPr lang="en-GB" dirty="0" err="1"/>
              <a:t>Ofqual</a:t>
            </a:r>
            <a:r>
              <a:rPr lang="en-GB" dirty="0"/>
              <a:t> consultation</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84163" y="1866703"/>
            <a:ext cx="8634206" cy="4759728"/>
          </a:xfrm>
        </p:spPr>
        <p:txBody>
          <a:bodyPr>
            <a:normAutofit fontScale="85000" lnSpcReduction="20000"/>
          </a:bodyPr>
          <a:lstStyle/>
          <a:p>
            <a:r>
              <a:rPr lang="en-US" dirty="0"/>
              <a:t>The Secretary of State for Education wrote to </a:t>
            </a:r>
            <a:r>
              <a:rPr lang="en-US" dirty="0" err="1"/>
              <a:t>Ofqual</a:t>
            </a:r>
            <a:r>
              <a:rPr lang="en-US" dirty="0"/>
              <a:t> on 18 June 2020 to set out the government’s broad policy objectives for exams and assessments in 2020/1 in the context of the coronavirus (COVID-19) pandemic in which students’ education has been disrupted. He said that students taking exams or assessments next year should be able to move on to the next stage of their education or employment and that the overall standard and </a:t>
            </a:r>
            <a:r>
              <a:rPr lang="en-US" dirty="0" err="1"/>
              <a:t>rigour</a:t>
            </a:r>
            <a:r>
              <a:rPr lang="en-US" dirty="0"/>
              <a:t> of examinations and assessments should be maintained wherever possible. </a:t>
            </a:r>
          </a:p>
          <a:p>
            <a:endParaRPr lang="en-US" dirty="0"/>
          </a:p>
          <a:p>
            <a:r>
              <a:rPr lang="en-US" dirty="0"/>
              <a:t>On 2 July </a:t>
            </a:r>
            <a:r>
              <a:rPr lang="en-US" dirty="0" err="1"/>
              <a:t>Ofqual</a:t>
            </a:r>
            <a:r>
              <a:rPr lang="en-US" dirty="0"/>
              <a:t> published a consultation seeking views on proposed changes to the way some GCSEs, AS and A levels they regulate should be examined in summer 2021 and to the arrangements for non-exam assessments undertaken by students who will be taking exams next summer. </a:t>
            </a:r>
          </a:p>
          <a:p>
            <a:endParaRPr lang="en-US" dirty="0"/>
          </a:p>
          <a:p>
            <a:r>
              <a:rPr lang="en-US" dirty="0"/>
              <a:t>The consultation closed on 16 July, by which time they had received 28,972 responses. A full summary and analysis of the responses plus decisions can be found </a:t>
            </a:r>
            <a:r>
              <a:rPr lang="en-US" dirty="0">
                <a:hlinkClick r:id="rId3"/>
              </a:rPr>
              <a:t>here</a:t>
            </a:r>
            <a:r>
              <a:rPr lang="en-US" dirty="0"/>
              <a:t>.</a:t>
            </a:r>
            <a:endParaRPr lang="en-GB" dirty="0"/>
          </a:p>
        </p:txBody>
      </p:sp>
    </p:spTree>
    <p:extLst>
      <p:ext uri="{BB962C8B-B14F-4D97-AF65-F5344CB8AC3E}">
        <p14:creationId xmlns:p14="http://schemas.microsoft.com/office/powerpoint/2010/main" val="163065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Consultation outcomes</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p:txBody>
          <a:bodyPr/>
          <a:lstStyle/>
          <a:p>
            <a:r>
              <a:rPr lang="en-GB" dirty="0"/>
              <a:t>Decisions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84163" y="1866703"/>
            <a:ext cx="8634206" cy="4759728"/>
          </a:xfrm>
        </p:spPr>
        <p:txBody>
          <a:bodyPr>
            <a:normAutofit fontScale="70000" lnSpcReduction="20000"/>
          </a:bodyPr>
          <a:lstStyle/>
          <a:p>
            <a:r>
              <a:rPr lang="en-GB" dirty="0" err="1"/>
              <a:t>Ofqual</a:t>
            </a:r>
            <a:r>
              <a:rPr lang="en-US" dirty="0"/>
              <a:t> decided to implement the majority of the proposals set out in the consultation document. In summary, these decisions mean that for summer 2021 exam boards: </a:t>
            </a:r>
          </a:p>
          <a:p>
            <a:endParaRPr lang="en-US" dirty="0"/>
          </a:p>
          <a:p>
            <a:pPr marL="342900" indent="-342900">
              <a:buFont typeface="Arial" panose="020B0604020202020204" pitchFamily="34" charset="0"/>
              <a:buChar char="•"/>
            </a:pPr>
            <a:r>
              <a:rPr lang="en-US" dirty="0"/>
              <a:t>should change how we assess content in GCSE geography, history and ancient history</a:t>
            </a:r>
          </a:p>
          <a:p>
            <a:endParaRPr lang="en-US" dirty="0"/>
          </a:p>
          <a:p>
            <a:pPr marL="342900" indent="-342900">
              <a:buFont typeface="Arial" panose="020B0604020202020204" pitchFamily="34" charset="0"/>
              <a:buChar char="•"/>
            </a:pPr>
            <a:r>
              <a:rPr lang="en-US" dirty="0"/>
              <a:t>should change how we assess GCSE English literature, to allow for some choice in the content to be covered. The government, which is responsible for the content of GCSEs, AS and A levels, has decided to allow for this change in light of the responses to the consultation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not, unless to accommodate subject specific decisions, make greater use of optional questions in exams </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remove the requirement for </a:t>
            </a:r>
            <a:r>
              <a:rPr lang="en-US" dirty="0" err="1"/>
              <a:t>centres</a:t>
            </a:r>
            <a:r>
              <a:rPr lang="en-US" dirty="0"/>
              <a:t> to make a declaration to them confirming they provided all students with the opportunity to undertake a mandated number of days of fieldwork in GCSE, AS and A level geography. The non-exam assessment should be retained at A level but the exam boards should consider how we can be flexible in our requirements for the non-exam assessment to use primary data. This has been extended to AS and A level in light of responses to the consultation.</a:t>
            </a:r>
          </a:p>
        </p:txBody>
      </p:sp>
    </p:spTree>
    <p:extLst>
      <p:ext uri="{BB962C8B-B14F-4D97-AF65-F5344CB8AC3E}">
        <p14:creationId xmlns:p14="http://schemas.microsoft.com/office/powerpoint/2010/main" val="1478404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Consultation outcomes</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p:txBody>
          <a:bodyPr/>
          <a:lstStyle/>
          <a:p>
            <a:r>
              <a:rPr lang="en-GB" dirty="0"/>
              <a:t>Decisions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84163" y="1866703"/>
            <a:ext cx="8634206" cy="4759728"/>
          </a:xfrm>
        </p:spPr>
        <p:txBody>
          <a:bodyPr>
            <a:normAutofit fontScale="70000" lnSpcReduction="20000"/>
          </a:bodyPr>
          <a:lstStyle/>
          <a:p>
            <a:endParaRPr lang="en-GB" dirty="0"/>
          </a:p>
          <a:p>
            <a:r>
              <a:rPr lang="en-US" dirty="0" err="1"/>
              <a:t>Ofqual</a:t>
            </a:r>
            <a:r>
              <a:rPr lang="en-US" dirty="0"/>
              <a:t> also decided that exam boards: </a:t>
            </a:r>
          </a:p>
          <a:p>
            <a:r>
              <a:rPr lang="en-US" dirty="0"/>
              <a:t> </a:t>
            </a:r>
          </a:p>
          <a:p>
            <a:pPr marL="342900" indent="-342900">
              <a:buFont typeface="Arial" panose="020B0604020202020204" pitchFamily="34" charset="0"/>
              <a:buChar char="•"/>
            </a:pPr>
            <a:r>
              <a:rPr lang="en-US" dirty="0"/>
              <a:t>should remove the requirement for </a:t>
            </a:r>
            <a:r>
              <a:rPr lang="en-US" dirty="0" err="1"/>
              <a:t>centres</a:t>
            </a:r>
            <a:r>
              <a:rPr lang="en-US" dirty="0"/>
              <a:t> to make a declaration to them confirming they provided all students with the opportunity to undertake a mandated number of days of fieldwork in GCSE, AS and A level geology</a:t>
            </a:r>
          </a:p>
          <a:p>
            <a:r>
              <a:rPr lang="en-US" dirty="0"/>
              <a:t> </a:t>
            </a:r>
          </a:p>
          <a:p>
            <a:pPr marL="342900" indent="-342900">
              <a:buFont typeface="Arial" panose="020B0604020202020204" pitchFamily="34" charset="0"/>
              <a:buChar char="•"/>
            </a:pPr>
            <a:r>
              <a:rPr lang="en-US" dirty="0"/>
              <a:t>will not be required to change the length, number or format of the exam papers, except as necessary to accommodate specific changes to the exam and assessment arrangements </a:t>
            </a:r>
          </a:p>
          <a:p>
            <a:endParaRPr lang="en-US" dirty="0"/>
          </a:p>
          <a:p>
            <a:pPr marL="342900" indent="-342900">
              <a:buFont typeface="Arial" panose="020B0604020202020204" pitchFamily="34" charset="0"/>
              <a:buChar char="•"/>
            </a:pPr>
            <a:r>
              <a:rPr lang="en-US" dirty="0"/>
              <a:t>should, for GCSEs in modern foreign languages report the assessment of spoken language as an endorsement alongside the 9 to 1 grade</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should allow for a range of adjustments to the assessment arrangements in a number of subjects to accommodate potential public health requirements, for example, GCSE food preparation and nutrition, GCSE, AS and A level music and GCSE physical education. </a:t>
            </a:r>
          </a:p>
        </p:txBody>
      </p:sp>
    </p:spTree>
    <p:extLst>
      <p:ext uri="{BB962C8B-B14F-4D97-AF65-F5344CB8AC3E}">
        <p14:creationId xmlns:p14="http://schemas.microsoft.com/office/powerpoint/2010/main" val="404493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Government decisions</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p:txBody>
          <a:bodyPr/>
          <a:lstStyle/>
          <a:p>
            <a:r>
              <a:rPr lang="en-GB" dirty="0"/>
              <a:t>Department for Education</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84163" y="1866703"/>
            <a:ext cx="8634206" cy="4759728"/>
          </a:xfrm>
        </p:spPr>
        <p:txBody>
          <a:bodyPr>
            <a:normAutofit fontScale="92500" lnSpcReduction="10000"/>
          </a:bodyPr>
          <a:lstStyle/>
          <a:p>
            <a:endParaRPr lang="en-GB" dirty="0"/>
          </a:p>
          <a:p>
            <a:r>
              <a:rPr lang="en-US" dirty="0"/>
              <a:t>The government is responsible for the subject content in GCSEs, AS and A levels. The Secretary of State for Educations explained in his letter to </a:t>
            </a:r>
            <a:r>
              <a:rPr lang="en-US" dirty="0" err="1"/>
              <a:t>Ofqual</a:t>
            </a:r>
            <a:r>
              <a:rPr lang="en-US" dirty="0"/>
              <a:t> of 18 June that the government was not minded to specify changes to subject content that forms the foundation of GCSEs, AS and A level qualifications. </a:t>
            </a:r>
          </a:p>
          <a:p>
            <a:endParaRPr lang="en-US" dirty="0"/>
          </a:p>
          <a:p>
            <a:r>
              <a:rPr lang="en-US" dirty="0"/>
              <a:t>While official Department for Education (DfE) content is not being reduced, sampling arrangements and the introduction of </a:t>
            </a:r>
            <a:r>
              <a:rPr lang="en-US" dirty="0" err="1"/>
              <a:t>centre</a:t>
            </a:r>
            <a:r>
              <a:rPr lang="en-US" dirty="0"/>
              <a:t> guided optionality has been introduced in some subjects with a high volume of content.</a:t>
            </a:r>
          </a:p>
          <a:p>
            <a:r>
              <a:rPr lang="en-US" dirty="0"/>
              <a:t> </a:t>
            </a:r>
          </a:p>
          <a:p>
            <a:r>
              <a:rPr lang="en-US" dirty="0"/>
              <a:t>It is hoped that this approach will release teaching time and support learners and their </a:t>
            </a:r>
            <a:r>
              <a:rPr lang="en-US" dirty="0" err="1"/>
              <a:t>centres</a:t>
            </a:r>
            <a:r>
              <a:rPr lang="en-US" dirty="0"/>
              <a:t>. </a:t>
            </a:r>
          </a:p>
        </p:txBody>
      </p:sp>
    </p:spTree>
    <p:extLst>
      <p:ext uri="{BB962C8B-B14F-4D97-AF65-F5344CB8AC3E}">
        <p14:creationId xmlns:p14="http://schemas.microsoft.com/office/powerpoint/2010/main" val="283567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lstStyle/>
          <a:p>
            <a:r>
              <a:rPr lang="en-GB" dirty="0"/>
              <a:t>Regulatory requirements</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341872"/>
            <a:ext cx="5585859" cy="724436"/>
          </a:xfrm>
        </p:spPr>
        <p:txBody>
          <a:bodyPr/>
          <a:lstStyle/>
          <a:p>
            <a:r>
              <a:rPr lang="en-GB" dirty="0"/>
              <a:t>Requirements on exam boards</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a:xfrm>
            <a:off x="284163" y="1866703"/>
            <a:ext cx="8634206" cy="4759728"/>
          </a:xfrm>
        </p:spPr>
        <p:txBody>
          <a:bodyPr>
            <a:normAutofit/>
          </a:bodyPr>
          <a:lstStyle/>
          <a:p>
            <a:endParaRPr lang="en-GB" dirty="0"/>
          </a:p>
          <a:p>
            <a:r>
              <a:rPr lang="en-US" dirty="0"/>
              <a:t>Following the publication of the consultation outcomes in August 2020, WJEC </a:t>
            </a:r>
            <a:r>
              <a:rPr lang="en-US" dirty="0" err="1"/>
              <a:t>Eduqas</a:t>
            </a:r>
            <a:r>
              <a:rPr lang="en-US" dirty="0"/>
              <a:t> has made plans to implement the changes in our assessments for 2021.</a:t>
            </a:r>
          </a:p>
          <a:p>
            <a:endParaRPr lang="en-US" dirty="0"/>
          </a:p>
          <a:p>
            <a:r>
              <a:rPr lang="en-US" dirty="0"/>
              <a:t>All changes are subject to approval by </a:t>
            </a:r>
            <a:r>
              <a:rPr lang="en-US" dirty="0" err="1"/>
              <a:t>Ofqual</a:t>
            </a:r>
            <a:r>
              <a:rPr lang="en-US" dirty="0"/>
              <a:t>. The following slides detail these changes.</a:t>
            </a:r>
          </a:p>
        </p:txBody>
      </p:sp>
    </p:spTree>
    <p:extLst>
      <p:ext uri="{BB962C8B-B14F-4D97-AF65-F5344CB8AC3E}">
        <p14:creationId xmlns:p14="http://schemas.microsoft.com/office/powerpoint/2010/main" val="1507165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Rationale</a:t>
            </a:r>
          </a:p>
        </p:txBody>
      </p:sp>
      <p:sp>
        <p:nvSpPr>
          <p:cNvPr id="5" name="Text Placeholder 4"/>
          <p:cNvSpPr>
            <a:spLocks noGrp="1"/>
          </p:cNvSpPr>
          <p:nvPr>
            <p:ph type="body" sz="quarter" idx="10"/>
          </p:nvPr>
        </p:nvSpPr>
        <p:spPr/>
        <p:txBody>
          <a:bodyPr/>
          <a:lstStyle/>
          <a:p>
            <a:r>
              <a:rPr lang="en-GB" dirty="0"/>
              <a:t>GCE FILM STUDIES</a:t>
            </a:r>
          </a:p>
        </p:txBody>
      </p:sp>
      <p:sp>
        <p:nvSpPr>
          <p:cNvPr id="2" name="Text Placeholder 1">
            <a:extLst>
              <a:ext uri="{FF2B5EF4-FFF2-40B4-BE49-F238E27FC236}">
                <a16:creationId xmlns:a16="http://schemas.microsoft.com/office/drawing/2014/main" id="{7C2605EE-81EC-4F96-9D9E-8E9075977EE9}"/>
              </a:ext>
            </a:extLst>
          </p:cNvPr>
          <p:cNvSpPr>
            <a:spLocks noGrp="1"/>
          </p:cNvSpPr>
          <p:nvPr>
            <p:ph type="body" sz="quarter" idx="11"/>
          </p:nvPr>
        </p:nvSpPr>
        <p:spPr>
          <a:xfrm>
            <a:off x="284305" y="2066308"/>
            <a:ext cx="8634206" cy="3142300"/>
          </a:xfrm>
        </p:spPr>
        <p:txBody>
          <a:bodyPr>
            <a:normAutofit fontScale="62500" lnSpcReduction="20000"/>
          </a:bodyPr>
          <a:lstStyle/>
          <a:p>
            <a:r>
              <a:rPr lang="en-GB" dirty="0"/>
              <a:t>In the interest of fairness and parity it would be impossible to allow mock-ups in the place of AV NEA work. A mock-up film is more commonly known as a storyboard. Since screenplay candidates are already producing a storyboard alongside a screenplay it would not now be fair if candidates could just submit a storyboard on its own. The only other mock-up option would be to accept treatments with floor plans indicating camera and lighting directions which would be a lot of new teaching for centres and would make evaluation impossible.</a:t>
            </a:r>
          </a:p>
          <a:p>
            <a:endParaRPr lang="en-GB" dirty="0"/>
          </a:p>
          <a:p>
            <a:r>
              <a:rPr lang="en-GB" dirty="0"/>
              <a:t>In order to complete the evaluation, candidates need something tangible to evaluate in reference to other professionally produced products. This would be impossible with a mock up film or storyboard. The evaluation remains unchanged.</a:t>
            </a:r>
          </a:p>
          <a:p>
            <a:endParaRPr lang="en-GB" dirty="0"/>
          </a:p>
          <a:p>
            <a:r>
              <a:rPr lang="en-GB" dirty="0"/>
              <a:t>What we have therefore proposed is to shorten the length of AV work to be between 3-5 minutes and to allow the submission of hand-drawn storyboards alongside screenplays. There will be no alternative 'mock up' assignment. There will be no change to the screenplay assignment word count as this can be completed whilst carrying out social distancing measures.</a:t>
            </a:r>
          </a:p>
        </p:txBody>
      </p:sp>
    </p:spTree>
    <p:extLst>
      <p:ext uri="{BB962C8B-B14F-4D97-AF65-F5344CB8AC3E}">
        <p14:creationId xmlns:p14="http://schemas.microsoft.com/office/powerpoint/2010/main" val="777514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Arrangements 2021</a:t>
            </a:r>
          </a:p>
        </p:txBody>
      </p:sp>
      <p:sp>
        <p:nvSpPr>
          <p:cNvPr id="5" name="Text Placeholder 4"/>
          <p:cNvSpPr>
            <a:spLocks noGrp="1"/>
          </p:cNvSpPr>
          <p:nvPr>
            <p:ph type="body" sz="quarter" idx="10"/>
          </p:nvPr>
        </p:nvSpPr>
        <p:spPr/>
        <p:txBody>
          <a:bodyPr/>
          <a:lstStyle/>
          <a:p>
            <a:r>
              <a:rPr lang="en-GB" dirty="0"/>
              <a:t>GCE FILM STUDIES</a:t>
            </a:r>
          </a:p>
        </p:txBody>
      </p:sp>
      <p:sp>
        <p:nvSpPr>
          <p:cNvPr id="2" name="Text Placeholder 1">
            <a:extLst>
              <a:ext uri="{FF2B5EF4-FFF2-40B4-BE49-F238E27FC236}">
                <a16:creationId xmlns:a16="http://schemas.microsoft.com/office/drawing/2014/main" id="{7C2605EE-81EC-4F96-9D9E-8E9075977EE9}"/>
              </a:ext>
            </a:extLst>
          </p:cNvPr>
          <p:cNvSpPr>
            <a:spLocks noGrp="1"/>
          </p:cNvSpPr>
          <p:nvPr>
            <p:ph type="body" sz="quarter" idx="11"/>
          </p:nvPr>
        </p:nvSpPr>
        <p:spPr>
          <a:xfrm>
            <a:off x="284305" y="2066308"/>
            <a:ext cx="8634206" cy="4227718"/>
          </a:xfrm>
        </p:spPr>
        <p:txBody>
          <a:bodyPr>
            <a:normAutofit fontScale="85000" lnSpcReduction="20000"/>
          </a:bodyPr>
          <a:lstStyle/>
          <a:p>
            <a:r>
              <a:rPr lang="en-GB" dirty="0"/>
              <a:t>There are no changes to </a:t>
            </a:r>
            <a:r>
              <a:rPr lang="en-GB" b="1" dirty="0"/>
              <a:t>Components 1 and 2.</a:t>
            </a:r>
          </a:p>
          <a:p>
            <a:endParaRPr lang="en-GB" b="1" dirty="0"/>
          </a:p>
          <a:p>
            <a:r>
              <a:rPr lang="en-GB" b="1" dirty="0"/>
              <a:t>Component 3 (NEA)</a:t>
            </a:r>
          </a:p>
          <a:p>
            <a:r>
              <a:rPr lang="en-GB" dirty="0"/>
              <a:t>Candidates are required to complete all aspects of the NEA as per the specification, based on the briefs on p.33 within the specification:</a:t>
            </a:r>
          </a:p>
          <a:p>
            <a:r>
              <a:rPr lang="en-GB" dirty="0">
                <a:hlinkClick r:id="rId2"/>
              </a:rPr>
              <a:t>https://www.eduqas.co.uk/media/sxdcwwck/eduqas-a-level-film-studies-spec-from-2017-e-24-01-2020.pdf</a:t>
            </a:r>
            <a:endParaRPr lang="en-GB" dirty="0"/>
          </a:p>
          <a:p>
            <a:endParaRPr lang="en-GB" dirty="0"/>
          </a:p>
          <a:p>
            <a:r>
              <a:rPr lang="en-GB" dirty="0"/>
              <a:t>CHANGES:</a:t>
            </a:r>
          </a:p>
          <a:p>
            <a:r>
              <a:rPr lang="en-GB" dirty="0"/>
              <a:t>WJEC </a:t>
            </a:r>
            <a:r>
              <a:rPr lang="en-GB" dirty="0" err="1"/>
              <a:t>Eduqas</a:t>
            </a:r>
            <a:r>
              <a:rPr lang="en-GB" dirty="0"/>
              <a:t> have reduced the minimum AV production time to </a:t>
            </a:r>
            <a:r>
              <a:rPr lang="en-GB" b="1" dirty="0"/>
              <a:t>3 minutes</a:t>
            </a:r>
          </a:p>
          <a:p>
            <a:endParaRPr lang="en-GB" dirty="0"/>
          </a:p>
          <a:p>
            <a:r>
              <a:rPr lang="en-GB" dirty="0"/>
              <a:t>WJEC </a:t>
            </a:r>
            <a:r>
              <a:rPr lang="en-GB" dirty="0" err="1"/>
              <a:t>Eduqas</a:t>
            </a:r>
            <a:r>
              <a:rPr lang="en-GB" dirty="0"/>
              <a:t> will accept </a:t>
            </a:r>
            <a:r>
              <a:rPr lang="en-GB" b="1" dirty="0"/>
              <a:t>hand-drawn storyboards </a:t>
            </a:r>
            <a:r>
              <a:rPr lang="en-GB" dirty="0"/>
              <a:t>to accompany screenplay production work</a:t>
            </a:r>
            <a:endParaRPr lang="en-GB" b="1" dirty="0"/>
          </a:p>
        </p:txBody>
      </p:sp>
    </p:spTree>
    <p:extLst>
      <p:ext uri="{BB962C8B-B14F-4D97-AF65-F5344CB8AC3E}">
        <p14:creationId xmlns:p14="http://schemas.microsoft.com/office/powerpoint/2010/main" val="778808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Arrangements 2021</a:t>
            </a:r>
          </a:p>
        </p:txBody>
      </p:sp>
      <p:sp>
        <p:nvSpPr>
          <p:cNvPr id="5" name="Text Placeholder 4"/>
          <p:cNvSpPr>
            <a:spLocks noGrp="1"/>
          </p:cNvSpPr>
          <p:nvPr>
            <p:ph type="body" sz="quarter" idx="10"/>
          </p:nvPr>
        </p:nvSpPr>
        <p:spPr/>
        <p:txBody>
          <a:bodyPr/>
          <a:lstStyle/>
          <a:p>
            <a:r>
              <a:rPr lang="en-GB" dirty="0"/>
              <a:t>GCE FILM STUDIES</a:t>
            </a:r>
          </a:p>
        </p:txBody>
      </p:sp>
      <p:sp>
        <p:nvSpPr>
          <p:cNvPr id="2" name="Text Placeholder 1">
            <a:extLst>
              <a:ext uri="{FF2B5EF4-FFF2-40B4-BE49-F238E27FC236}">
                <a16:creationId xmlns:a16="http://schemas.microsoft.com/office/drawing/2014/main" id="{7C2605EE-81EC-4F96-9D9E-8E9075977EE9}"/>
              </a:ext>
            </a:extLst>
          </p:cNvPr>
          <p:cNvSpPr>
            <a:spLocks noGrp="1"/>
          </p:cNvSpPr>
          <p:nvPr>
            <p:ph type="body" sz="quarter" idx="11"/>
          </p:nvPr>
        </p:nvSpPr>
        <p:spPr/>
        <p:txBody>
          <a:bodyPr>
            <a:normAutofit fontScale="92500" lnSpcReduction="20000"/>
          </a:bodyPr>
          <a:lstStyle/>
          <a:p>
            <a:r>
              <a:rPr lang="en-GB" dirty="0"/>
              <a:t>Candidates should complete </a:t>
            </a:r>
            <a:r>
              <a:rPr lang="en-GB" b="1" dirty="0"/>
              <a:t>EITHER:</a:t>
            </a:r>
          </a:p>
          <a:p>
            <a:endParaRPr lang="en-GB" b="1" dirty="0"/>
          </a:p>
          <a:p>
            <a:pPr marL="514350" indent="-514350">
              <a:buAutoNum type="romanLcParenBoth"/>
            </a:pPr>
            <a:r>
              <a:rPr lang="en-GB" dirty="0"/>
              <a:t>a short film of between </a:t>
            </a:r>
            <a:r>
              <a:rPr lang="en-GB" b="1" dirty="0"/>
              <a:t>3 and 5 minutes</a:t>
            </a:r>
          </a:p>
          <a:p>
            <a:endParaRPr lang="en-GB" b="1" dirty="0"/>
          </a:p>
          <a:p>
            <a:r>
              <a:rPr lang="en-GB" b="1" i="1" dirty="0"/>
              <a:t>OR </a:t>
            </a:r>
          </a:p>
          <a:p>
            <a:endParaRPr lang="en-GB" dirty="0"/>
          </a:p>
          <a:p>
            <a:r>
              <a:rPr lang="en-GB" dirty="0"/>
              <a:t>(ii) a screenplay for a short film of between </a:t>
            </a:r>
            <a:r>
              <a:rPr lang="en-GB" b="1" dirty="0"/>
              <a:t>1600 and 1800 words</a:t>
            </a:r>
            <a:r>
              <a:rPr lang="en-GB" dirty="0"/>
              <a:t> including a 20 frame hand-drawn or digitally photographed storyboard</a:t>
            </a:r>
            <a:endParaRPr lang="en-GB" b="1" dirty="0"/>
          </a:p>
          <a:p>
            <a:endParaRPr lang="en-GB" dirty="0"/>
          </a:p>
          <a:p>
            <a:r>
              <a:rPr lang="en-GB" b="1" dirty="0"/>
              <a:t>PLUS:</a:t>
            </a:r>
          </a:p>
          <a:p>
            <a:pPr marL="342900" indent="-342900">
              <a:buFont typeface="Arial" panose="020B0604020202020204" pitchFamily="34" charset="0"/>
              <a:buChar char="•"/>
            </a:pPr>
            <a:r>
              <a:rPr lang="en-GB" dirty="0"/>
              <a:t>Evaluative analysis (1600-1800 words)</a:t>
            </a:r>
          </a:p>
          <a:p>
            <a:endParaRPr lang="en-GB" b="1" dirty="0"/>
          </a:p>
        </p:txBody>
      </p:sp>
    </p:spTree>
    <p:extLst>
      <p:ext uri="{BB962C8B-B14F-4D97-AF65-F5344CB8AC3E}">
        <p14:creationId xmlns:p14="http://schemas.microsoft.com/office/powerpoint/2010/main" val="3334232325"/>
      </p:ext>
    </p:extLst>
  </p:cSld>
  <p:clrMapOvr>
    <a:masterClrMapping/>
  </p:clrMapOvr>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6f98b4f-ba65-4a7d-9a34-48b23de556cb">
      <UserInfo>
        <DisplayName>Howells, Ceri</DisplayName>
        <AccountId>37491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C4460A45D7BC4A9B78653C5B40C911" ma:contentTypeVersion="12" ma:contentTypeDescription="Create a new document." ma:contentTypeScope="" ma:versionID="09fa288293b57daa255551e43165b3a3">
  <xsd:schema xmlns:xsd="http://www.w3.org/2001/XMLSchema" xmlns:xs="http://www.w3.org/2001/XMLSchema" xmlns:p="http://schemas.microsoft.com/office/2006/metadata/properties" xmlns:ns2="b179d1cf-dfb1-40de-aaee-7a546bb45d7d" xmlns:ns3="36f98b4f-ba65-4a7d-9a34-48b23de556cb" targetNamespace="http://schemas.microsoft.com/office/2006/metadata/properties" ma:root="true" ma:fieldsID="f7e1ae49066951460d630191e4f2ce84" ns2:_="" ns3:_="">
    <xsd:import namespace="b179d1cf-dfb1-40de-aaee-7a546bb45d7d"/>
    <xsd:import namespace="36f98b4f-ba65-4a7d-9a34-48b23de556c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79d1cf-dfb1-40de-aaee-7a546bb45d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6f98b4f-ba65-4a7d-9a34-48b23de556c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73DC8F-AB9D-4910-94BF-5076350377AD}">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b179d1cf-dfb1-40de-aaee-7a546bb45d7d"/>
    <ds:schemaRef ds:uri="36f98b4f-ba65-4a7d-9a34-48b23de556cb"/>
    <ds:schemaRef ds:uri="http://www.w3.org/XML/1998/namespace"/>
  </ds:schemaRefs>
</ds:datastoreItem>
</file>

<file path=customXml/itemProps2.xml><?xml version="1.0" encoding="utf-8"?>
<ds:datastoreItem xmlns:ds="http://schemas.openxmlformats.org/officeDocument/2006/customXml" ds:itemID="{3D9FB68D-A36F-4F40-9DDD-C7C8C55F1F0F}">
  <ds:schemaRefs>
    <ds:schemaRef ds:uri="http://schemas.microsoft.com/sharepoint/v3/contenttype/forms"/>
  </ds:schemaRefs>
</ds:datastoreItem>
</file>

<file path=customXml/itemProps3.xml><?xml version="1.0" encoding="utf-8"?>
<ds:datastoreItem xmlns:ds="http://schemas.openxmlformats.org/officeDocument/2006/customXml" ds:itemID="{123C82A1-38A1-467C-A8B7-4C82AC8C74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79d1cf-dfb1-40de-aaee-7a546bb45d7d"/>
    <ds:schemaRef ds:uri="36f98b4f-ba65-4a7d-9a34-48b23de556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Eduqas PowerPoint Template</Template>
  <TotalTime>321</TotalTime>
  <Words>1835</Words>
  <Application>Microsoft Office PowerPoint</Application>
  <PresentationFormat>On-screen Show (4:3)</PresentationFormat>
  <Paragraphs>136</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Eduqas PowerPoint Template</vt:lpstr>
      <vt:lpstr>PowerPoint Presentation</vt:lpstr>
      <vt:lpstr>Regulatory Information</vt:lpstr>
      <vt:lpstr>Consultation outcomes</vt:lpstr>
      <vt:lpstr>Consultation outcomes</vt:lpstr>
      <vt:lpstr>Government decisions</vt:lpstr>
      <vt:lpstr>Regulatory requirements</vt:lpstr>
      <vt:lpstr>Rationale</vt:lpstr>
      <vt:lpstr>Assessment Arrangements 2021</vt:lpstr>
      <vt:lpstr>Assessment Arrangements 2021</vt:lpstr>
      <vt:lpstr>Assessment Arrangements 2021</vt:lpstr>
      <vt:lpstr>Useful Links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Mearing-Lane, Jodie</cp:lastModifiedBy>
  <cp:revision>32</cp:revision>
  <cp:lastPrinted>2014-04-03T15:37:56Z</cp:lastPrinted>
  <dcterms:created xsi:type="dcterms:W3CDTF">2015-10-08T10:06:49Z</dcterms:created>
  <dcterms:modified xsi:type="dcterms:W3CDTF">2020-10-26T15:38:19Z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0x010100BFC4460A45D7BC4A9B78653C5B40C911</vt:lpwstr>
  </property>
  <property fmtid="{D5CDD505-2E9C-101B-9397-08002B2CF9AE}" pid="3" name="Order">
    <vt:r8>25800</vt:r8>
  </property>
</Properties>
</file>