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19"/>
  </p:notesMasterIdLst>
  <p:sldIdLst>
    <p:sldId id="265" r:id="rId7"/>
    <p:sldId id="293" r:id="rId8"/>
    <p:sldId id="269" r:id="rId9"/>
    <p:sldId id="270" r:id="rId10"/>
    <p:sldId id="271" r:id="rId11"/>
    <p:sldId id="274" r:id="rId12"/>
    <p:sldId id="280" r:id="rId13"/>
    <p:sldId id="268" r:id="rId14"/>
    <p:sldId id="290" r:id="rId15"/>
    <p:sldId id="292" r:id="rId16"/>
    <p:sldId id="291" r:id="rId17"/>
    <p:sldId id="266" r:id="rId18"/>
  </p:sldIdLst>
  <p:sldSz cx="9144000" cy="6858000" type="screen4x3"/>
  <p:notesSz cx="6797675" cy="9874250"/>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25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AB64709F-7B92-4904-980E-C27FFADFC1BF}" type="datetimeFigureOut">
              <a:rPr lang="en-GB" smtClean="0"/>
              <a:t>01/11/2016</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dirty="0"/>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12</a:t>
            </a:fld>
            <a:endParaRPr lang="en-GB"/>
          </a:p>
        </p:txBody>
      </p:sp>
    </p:spTree>
    <p:extLst>
      <p:ext uri="{BB962C8B-B14F-4D97-AF65-F5344CB8AC3E}">
        <p14:creationId xmlns:p14="http://schemas.microsoft.com/office/powerpoint/2010/main" val="247248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C79E390-3544-49BD-924C-54A020E54E50}" type="datetimeFigureOut">
              <a:rPr lang="en-GB"/>
              <a:pPr/>
              <a:t>01/11/2016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DCF631-FD85-4807-A65A-53CC2872328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BF9FCC-F12E-41BA-87A4-0CA56F60D40D}" type="datetimeFigureOut">
              <a:rPr lang="en-GB"/>
              <a:pPr/>
              <a:t>01/11/2016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0D851E-2D3F-4EA4-8864-ACAF1704FB0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C2E702-5EAE-4FA7-9F73-872BAC11B1E3}" type="datetimeFigureOut">
              <a:rPr lang="en-GB"/>
              <a:pPr/>
              <a:t>01/11/2016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7A67E7-8941-4D16-91E6-C86A57049336}"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36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66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062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284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2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6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865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62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3BACA1-9F5D-4E7C-8FF5-8FEB8E79E7BE}" type="datetimeFigureOut">
              <a:rPr lang="en-GB"/>
              <a:pPr/>
              <a:t>01/11/2016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46D1A1-445D-4ADA-9F6F-4120D210EB39}"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38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4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36C20C-B4BE-564F-9344-0F648460F265}" type="datetimeFigureOut">
              <a:rPr lang="en-US" smtClean="0">
                <a:solidFill>
                  <a:prstClr val="black">
                    <a:tint val="75000"/>
                  </a:prstClr>
                </a:solidFill>
              </a:rPr>
              <a:pPr/>
              <a:t>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66B98A-A3DE-914F-A6C2-F2963756A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42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1A2B921-A812-4B38-A22F-467B848C5595}" type="datetimeFigureOut">
              <a:rPr lang="en-GB"/>
              <a:pPr/>
              <a:t>01/11/2016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478883-CABD-46DD-A1FB-7A3639DCED8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B9F7C82-C638-4EB0-A3B5-255EBFFF5F80}" type="datetimeFigureOut">
              <a:rPr lang="en-GB"/>
              <a:pPr/>
              <a:t>01/11/2016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003624-A969-4427-AB04-6659C9DED1F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D13550-F801-413B-AA33-FEB4CCD47F5C}" type="datetimeFigureOut">
              <a:rPr lang="en-GB"/>
              <a:pPr/>
              <a:t>01/11/2016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4DC270-99AA-40A5-8BCC-C0973C3AE03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A05A2DE-E8FA-47F6-8ABE-00482E8CA635}" type="datetimeFigureOut">
              <a:rPr lang="en-GB"/>
              <a:pPr/>
              <a:t>01/11/2016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A93B65-3B58-4C5C-AED6-D50BBB7E36A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939B21-3098-4B97-BDC4-7DCDB44F921F}" type="datetimeFigureOut">
              <a:rPr lang="en-GB"/>
              <a:pPr/>
              <a:t>01/11/2016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84012CD-55BA-40C8-93AF-4E9A6F52F33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0C79C2E-CA1F-411C-A9E1-AB349A5C6988}" type="datetimeFigureOut">
              <a:rPr lang="en-GB"/>
              <a:pPr/>
              <a:t>01/11/2016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E6B6F0-65BF-4E91-B11C-D60B19FD21C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6D1EE5F-3A69-497E-A7EC-F80C1AA4D730}" type="datetimeFigureOut">
              <a:rPr lang="en-GB"/>
              <a:pPr/>
              <a:t>01/11/2016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6F8077-5CAF-4C8E-9E24-00BD86D8664F}"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46D047F-B7EB-4BED-86AB-C9D11136B479}" type="datetimeFigureOut">
              <a:rPr lang="en-GB"/>
              <a:pPr/>
              <a:t>01/11/2016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308C61-3A5C-4050-9267-9E119CAE68A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36C20C-B4BE-564F-9344-0F648460F265}" type="datetimeFigureOut">
              <a:rPr lang="en-US" smtClean="0">
                <a:solidFill>
                  <a:prstClr val="black">
                    <a:tint val="75000"/>
                  </a:prstClr>
                </a:solidFill>
                <a:latin typeface="Calibri"/>
                <a:ea typeface="+mn-ea"/>
              </a:rPr>
              <a:pPr fontAlgn="auto">
                <a:spcBef>
                  <a:spcPts val="0"/>
                </a:spcBef>
                <a:spcAft>
                  <a:spcPts val="0"/>
                </a:spcAft>
              </a:pPr>
              <a:t>11/1/2016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C66B98A-A3DE-914F-A6C2-F2963756AB91}"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65768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resource.download.wjec.co.uk.s3.amazonaws.com/vtc/2015-16/15-16_02/eng/templates/07-select-text-write-notes.html" TargetMode="External"/><Relationship Id="rId3" Type="http://schemas.openxmlformats.org/officeDocument/2006/relationships/hyperlink" Target="http://resource.download.wjec.co.uk.s3.amazonaws.com/vtc/2015-16/15-16_02/eng/templates/02-jumbled-words.html" TargetMode="External"/><Relationship Id="rId7" Type="http://schemas.openxmlformats.org/officeDocument/2006/relationships/hyperlink" Target="http://resource.download.wjec.co.uk.s3.amazonaws.com/vtc/2015-16/15-16_02/eng/templates/04-hide-words-free-text.html" TargetMode="Externa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hyperlink" Target="http://resource.download.wjec.co.uk.s3.amazonaws.com/vtc/2015-16/15-16_02/eng/templates/06-select-text-organise-notes.html" TargetMode="External"/><Relationship Id="rId5" Type="http://schemas.openxmlformats.org/officeDocument/2006/relationships/hyperlink" Target="http://resource.download.wjec.co.uk.s3.amazonaws.com/vtc/2015-16/15-16_02/eng/templates/01-jumbled-paragraph.html" TargetMode="External"/><Relationship Id="rId15" Type="http://schemas.openxmlformats.org/officeDocument/2006/relationships/image" Target="../media/image12.jp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resource.download.wjec.co.uk.s3.amazonaws.com/vtc/2015-16/15-16_02/eng/templates/03-hide-words-drag-drop.html" TargetMode="Externa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mailto:gcseenglish@wjec.co.uk" TargetMode="External"/><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wjec.co.uk/qualifications/english/english-literature-gcse/" TargetMode="External"/><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hyperlink" Target="https://www.wjecservices.co.uk/" TargetMode="External"/><Relationship Id="rId5" Type="http://schemas.openxmlformats.org/officeDocument/2006/relationships/hyperlink" Target="http://resources.wjec.co.uk/Pages/ResourceSingle.aspx?rIid=711" TargetMode="External"/><Relationship Id="rId4" Type="http://schemas.openxmlformats.org/officeDocument/2006/relationships/hyperlink" Target="http://www.wjec.co.uk/wjec-gcse-eng-lit-wales-teachers-guide-teaching-from-2015-e.pdf?language_id=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hyperlink" Target="http://oer.wjec.co.uk/" TargetMode="External"/><Relationship Id="rId5" Type="http://schemas.openxmlformats.org/officeDocument/2006/relationships/hyperlink" Target="../oer.wjec.co.uk" TargetMode="External"/><Relationship Id="rId4" Type="http://schemas.openxmlformats.org/officeDocument/2006/relationships/hyperlink" Target="http://resources.wjec.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4764" y="802987"/>
            <a:ext cx="8283806" cy="1717393"/>
          </a:xfrm>
          <a:prstGeom prst="rect">
            <a:avLst/>
          </a:prstGeom>
          <a:noFill/>
        </p:spPr>
        <p:txBody>
          <a:bodyPr wrap="square" rtlCol="0">
            <a:spAutoFit/>
          </a:bodyPr>
          <a:lstStyle/>
          <a:p>
            <a:pPr>
              <a:lnSpc>
                <a:spcPct val="80000"/>
              </a:lnSpc>
            </a:pPr>
            <a:r>
              <a:rPr lang="en-US" sz="4400" kern="1100" spc="-30" dirty="0" smtClean="0">
                <a:solidFill>
                  <a:schemeClr val="bg1"/>
                </a:solidFill>
                <a:latin typeface="Gotham Rounded Book"/>
                <a:cs typeface="Gotham Rounded Book"/>
              </a:rPr>
              <a:t>2015 SPECIFICATION FOR FIRST AWARD IN 2017</a:t>
            </a:r>
          </a:p>
          <a:p>
            <a:pPr>
              <a:lnSpc>
                <a:spcPct val="80000"/>
              </a:lnSpc>
            </a:pPr>
            <a:r>
              <a:rPr lang="en-US" sz="4400" kern="1100" spc="-30" dirty="0" smtClean="0">
                <a:solidFill>
                  <a:schemeClr val="bg1"/>
                </a:solidFill>
                <a:latin typeface="Gotham Rounded Book"/>
                <a:cs typeface="Gotham Rounded Book"/>
              </a:rPr>
              <a:t>GCSE ENGLISH LITERATURE</a:t>
            </a:r>
            <a:endParaRPr lang="en-US" sz="4400" kern="1100" spc="-30" dirty="0">
              <a:solidFill>
                <a:schemeClr val="bg1"/>
              </a:solidFill>
              <a:latin typeface="Gotham Rounded Book"/>
              <a:cs typeface="Gotham Rounded Book"/>
            </a:endParaRPr>
          </a:p>
        </p:txBody>
      </p:sp>
      <p:pic>
        <p:nvPicPr>
          <p:cNvPr id="6" name="Picture 2"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63" y="5948009"/>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738" y="361445"/>
            <a:ext cx="1442110" cy="264688"/>
          </a:xfrm>
          <a:prstGeom prst="rect">
            <a:avLst/>
          </a:prstGeom>
          <a:solidFill>
            <a:schemeClr val="bg1"/>
          </a:solidFill>
        </p:spPr>
        <p:txBody>
          <a:bodyPr wrap="square" rtlCol="0" anchor="ctr">
            <a:spAutoFit/>
          </a:bodyPr>
          <a:lstStyle/>
          <a:p>
            <a:pPr algn="ctr">
              <a:lnSpc>
                <a:spcPct val="80000"/>
              </a:lnSpc>
            </a:pPr>
            <a:r>
              <a:rPr lang="en-US" sz="1400" dirty="0" smtClean="0">
                <a:solidFill>
                  <a:schemeClr val="accent1"/>
                </a:solidFill>
                <a:effectLst/>
                <a:latin typeface="Gotham Rounded Book"/>
                <a:cs typeface="Gotham Rounded Book"/>
              </a:rPr>
              <a:t>Autumn 2016</a:t>
            </a:r>
            <a:endParaRPr lang="en-US" sz="1400" dirty="0">
              <a:solidFill>
                <a:schemeClr val="accent1"/>
              </a:solidFill>
              <a:effectLst/>
              <a:latin typeface="Gotham Rounded Book"/>
              <a:cs typeface="Gotham Rounded Book"/>
            </a:endParaRPr>
          </a:p>
        </p:txBody>
      </p:sp>
    </p:spTree>
    <p:extLst>
      <p:ext uri="{BB962C8B-B14F-4D97-AF65-F5344CB8AC3E}">
        <p14:creationId xmlns:p14="http://schemas.microsoft.com/office/powerpoint/2010/main" val="682417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38015" y="1699985"/>
            <a:ext cx="2634843" cy="1680330"/>
            <a:chOff x="514282" y="1780224"/>
            <a:chExt cx="3601758" cy="2152387"/>
          </a:xfrm>
        </p:grpSpPr>
        <p:pic>
          <p:nvPicPr>
            <p:cNvPr id="8"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6" t="8910" r="18888" b="23553"/>
            <a:stretch/>
          </p:blipFill>
          <p:spPr bwMode="auto">
            <a:xfrm>
              <a:off x="514282" y="2344237"/>
              <a:ext cx="3296056" cy="15883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9" name="TextBox 8"/>
            <p:cNvSpPr txBox="1"/>
            <p:nvPr/>
          </p:nvSpPr>
          <p:spPr>
            <a:xfrm>
              <a:off x="647257" y="1780224"/>
              <a:ext cx="3468783" cy="591361"/>
            </a:xfrm>
            <a:prstGeom prst="rect">
              <a:avLst/>
            </a:prstGeom>
            <a:noFill/>
          </p:spPr>
          <p:txBody>
            <a:bodyPr wrap="square" rtlCol="0">
              <a:spAutoFit/>
            </a:bodyPr>
            <a:lstStyle/>
            <a:p>
              <a:pPr defTabSz="914400" fontAlgn="auto">
                <a:spcBef>
                  <a:spcPts val="0"/>
                </a:spcBef>
                <a:spcAft>
                  <a:spcPts val="0"/>
                </a:spcAft>
              </a:pPr>
              <a:r>
                <a:rPr lang="en-GB" sz="2400" dirty="0" smtClean="0">
                  <a:solidFill>
                    <a:srgbClr val="0070C0"/>
                  </a:solidFill>
                  <a:latin typeface="Calibri"/>
                  <a:ea typeface="+mn-ea"/>
                </a:rPr>
                <a:t>Jumbled words</a:t>
              </a:r>
              <a:endParaRPr lang="en-GB" sz="2400" dirty="0">
                <a:solidFill>
                  <a:srgbClr val="0070C0"/>
                </a:solidFill>
                <a:latin typeface="Calibri"/>
                <a:ea typeface="+mn-ea"/>
              </a:endParaRPr>
            </a:p>
          </p:txBody>
        </p:sp>
      </p:grpSp>
      <p:pic>
        <p:nvPicPr>
          <p:cNvPr id="10" name="Picture 3">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75" t="7406" r="20315" b="14237"/>
          <a:stretch/>
        </p:blipFill>
        <p:spPr bwMode="auto">
          <a:xfrm>
            <a:off x="2792489" y="2110886"/>
            <a:ext cx="2385007" cy="12694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1" name="Picture 5">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57" t="8226" r="4286" b="14081"/>
          <a:stretch/>
        </p:blipFill>
        <p:spPr bwMode="auto">
          <a:xfrm>
            <a:off x="5555013" y="2140300"/>
            <a:ext cx="2411209" cy="13005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2" name="Picture 4">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92" t="8171" r="4684" b="15249"/>
          <a:stretch/>
        </p:blipFill>
        <p:spPr bwMode="auto">
          <a:xfrm>
            <a:off x="159058" y="3908096"/>
            <a:ext cx="2383613" cy="12724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3" name="Picture 6">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8" t="8743" r="5619" b="12379"/>
          <a:stretch/>
        </p:blipFill>
        <p:spPr bwMode="auto">
          <a:xfrm>
            <a:off x="2863564" y="3875384"/>
            <a:ext cx="2313932" cy="12936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4" name="Picture 7">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288" t="7547" r="5512" b="12068"/>
          <a:stretch/>
        </p:blipFill>
        <p:spPr bwMode="auto">
          <a:xfrm>
            <a:off x="5572272" y="3875385"/>
            <a:ext cx="2313931" cy="12936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5" name="TextBox 14"/>
          <p:cNvSpPr txBox="1"/>
          <p:nvPr/>
        </p:nvSpPr>
        <p:spPr>
          <a:xfrm>
            <a:off x="2699792" y="1699985"/>
            <a:ext cx="2664296" cy="461665"/>
          </a:xfrm>
          <a:prstGeom prst="rect">
            <a:avLst/>
          </a:prstGeom>
          <a:noFill/>
        </p:spPr>
        <p:txBody>
          <a:bodyPr wrap="square" rtlCol="0">
            <a:spAutoFit/>
          </a:bodyPr>
          <a:lstStyle/>
          <a:p>
            <a:pPr algn="ctr" defTabSz="914400" fontAlgn="auto">
              <a:spcBef>
                <a:spcPts val="0"/>
              </a:spcBef>
              <a:spcAft>
                <a:spcPts val="0"/>
              </a:spcAft>
              <a:defRPr/>
            </a:pPr>
            <a:r>
              <a:rPr lang="en-GB" sz="2400" kern="0" dirty="0">
                <a:solidFill>
                  <a:srgbClr val="0070C0"/>
                </a:solidFill>
                <a:latin typeface="Calibri"/>
                <a:ea typeface="+mn-ea"/>
              </a:rPr>
              <a:t>Jumbled</a:t>
            </a:r>
            <a:r>
              <a:rPr lang="en-GB" kern="0" dirty="0">
                <a:solidFill>
                  <a:srgbClr val="0070C0"/>
                </a:solidFill>
                <a:latin typeface="Calibri"/>
                <a:ea typeface="+mn-ea"/>
              </a:rPr>
              <a:t> </a:t>
            </a:r>
            <a:r>
              <a:rPr lang="en-GB" sz="2400" kern="0" dirty="0">
                <a:solidFill>
                  <a:srgbClr val="0070C0"/>
                </a:solidFill>
                <a:latin typeface="Calibri"/>
                <a:ea typeface="+mn-ea"/>
              </a:rPr>
              <a:t>paragraph</a:t>
            </a:r>
          </a:p>
        </p:txBody>
      </p:sp>
      <p:sp>
        <p:nvSpPr>
          <p:cNvPr id="20" name="TextBox 19"/>
          <p:cNvSpPr txBox="1"/>
          <p:nvPr/>
        </p:nvSpPr>
        <p:spPr>
          <a:xfrm>
            <a:off x="5572272" y="1705103"/>
            <a:ext cx="2411209" cy="461665"/>
          </a:xfrm>
          <a:prstGeom prst="rect">
            <a:avLst/>
          </a:prstGeom>
          <a:noFill/>
        </p:spPr>
        <p:txBody>
          <a:bodyPr wrap="square" rtlCol="0">
            <a:spAutoFit/>
          </a:bodyPr>
          <a:lstStyle/>
          <a:p>
            <a:pPr defTabSz="914400" fontAlgn="auto">
              <a:spcBef>
                <a:spcPts val="0"/>
              </a:spcBef>
              <a:spcAft>
                <a:spcPts val="0"/>
              </a:spcAft>
            </a:pPr>
            <a:r>
              <a:rPr lang="en-GB" sz="2400" dirty="0" smtClean="0">
                <a:solidFill>
                  <a:srgbClr val="0070C0"/>
                </a:solidFill>
                <a:latin typeface="Calibri"/>
                <a:ea typeface="+mn-ea"/>
              </a:rPr>
              <a:t>Hide the word</a:t>
            </a:r>
            <a:endParaRPr lang="en-GB" sz="2400" dirty="0">
              <a:solidFill>
                <a:srgbClr val="0070C0"/>
              </a:solidFill>
              <a:latin typeface="Calibri"/>
              <a:ea typeface="+mn-ea"/>
            </a:endParaRPr>
          </a:p>
        </p:txBody>
      </p:sp>
      <p:sp>
        <p:nvSpPr>
          <p:cNvPr id="21" name="TextBox 20"/>
          <p:cNvSpPr txBox="1"/>
          <p:nvPr/>
        </p:nvSpPr>
        <p:spPr>
          <a:xfrm>
            <a:off x="159058" y="3413719"/>
            <a:ext cx="2390166" cy="461665"/>
          </a:xfrm>
          <a:prstGeom prst="rect">
            <a:avLst/>
          </a:prstGeom>
          <a:noFill/>
        </p:spPr>
        <p:txBody>
          <a:bodyPr wrap="square" rtlCol="0">
            <a:spAutoFit/>
          </a:bodyPr>
          <a:lstStyle/>
          <a:p>
            <a:pPr defTabSz="914400" fontAlgn="auto">
              <a:spcBef>
                <a:spcPts val="0"/>
              </a:spcBef>
              <a:spcAft>
                <a:spcPts val="0"/>
              </a:spcAft>
            </a:pPr>
            <a:r>
              <a:rPr lang="en-GB" sz="2400" dirty="0" smtClean="0">
                <a:solidFill>
                  <a:srgbClr val="0070C0"/>
                </a:solidFill>
                <a:latin typeface="Calibri"/>
                <a:ea typeface="+mn-ea"/>
              </a:rPr>
              <a:t>Hide the word</a:t>
            </a:r>
            <a:endParaRPr lang="en-GB" sz="2400" dirty="0">
              <a:solidFill>
                <a:srgbClr val="0070C0"/>
              </a:solidFill>
              <a:latin typeface="Calibri"/>
              <a:ea typeface="+mn-ea"/>
            </a:endParaRPr>
          </a:p>
        </p:txBody>
      </p:sp>
      <p:sp>
        <p:nvSpPr>
          <p:cNvPr id="22" name="TextBox 21"/>
          <p:cNvSpPr txBox="1"/>
          <p:nvPr/>
        </p:nvSpPr>
        <p:spPr>
          <a:xfrm>
            <a:off x="2874974" y="3409319"/>
            <a:ext cx="2313932" cy="461665"/>
          </a:xfrm>
          <a:prstGeom prst="rect">
            <a:avLst/>
          </a:prstGeom>
          <a:noFill/>
        </p:spPr>
        <p:txBody>
          <a:bodyPr wrap="square" rtlCol="0">
            <a:spAutoFit/>
          </a:bodyPr>
          <a:lstStyle/>
          <a:p>
            <a:pPr defTabSz="914400" fontAlgn="auto">
              <a:spcBef>
                <a:spcPts val="0"/>
              </a:spcBef>
              <a:spcAft>
                <a:spcPts val="0"/>
              </a:spcAft>
            </a:pPr>
            <a:r>
              <a:rPr lang="en-GB" sz="2400" dirty="0" smtClean="0">
                <a:solidFill>
                  <a:srgbClr val="0070C0"/>
                </a:solidFill>
                <a:latin typeface="Calibri"/>
                <a:ea typeface="+mn-ea"/>
              </a:rPr>
              <a:t>Create notes</a:t>
            </a:r>
            <a:endParaRPr lang="en-GB" sz="2400" dirty="0">
              <a:solidFill>
                <a:srgbClr val="0070C0"/>
              </a:solidFill>
              <a:latin typeface="Calibri"/>
              <a:ea typeface="+mn-ea"/>
            </a:endParaRPr>
          </a:p>
        </p:txBody>
      </p:sp>
      <p:sp>
        <p:nvSpPr>
          <p:cNvPr id="23" name="TextBox 22"/>
          <p:cNvSpPr txBox="1"/>
          <p:nvPr/>
        </p:nvSpPr>
        <p:spPr>
          <a:xfrm>
            <a:off x="5555013" y="3446431"/>
            <a:ext cx="2313931" cy="461665"/>
          </a:xfrm>
          <a:prstGeom prst="rect">
            <a:avLst/>
          </a:prstGeom>
          <a:noFill/>
        </p:spPr>
        <p:txBody>
          <a:bodyPr wrap="square" rtlCol="0">
            <a:spAutoFit/>
          </a:bodyPr>
          <a:lstStyle/>
          <a:p>
            <a:pPr defTabSz="914400" fontAlgn="auto">
              <a:spcBef>
                <a:spcPts val="0"/>
              </a:spcBef>
              <a:spcAft>
                <a:spcPts val="0"/>
              </a:spcAft>
            </a:pPr>
            <a:r>
              <a:rPr lang="en-GB" sz="2400" dirty="0" smtClean="0">
                <a:solidFill>
                  <a:srgbClr val="0070C0"/>
                </a:solidFill>
                <a:latin typeface="Calibri"/>
                <a:ea typeface="+mn-ea"/>
              </a:rPr>
              <a:t>Create notes</a:t>
            </a:r>
            <a:endParaRPr lang="en-GB" sz="2400" dirty="0">
              <a:solidFill>
                <a:srgbClr val="0070C0"/>
              </a:solidFill>
              <a:latin typeface="Calibri"/>
              <a:ea typeface="+mn-ea"/>
            </a:endParaRPr>
          </a:p>
        </p:txBody>
      </p:sp>
      <p:sp>
        <p:nvSpPr>
          <p:cNvPr id="24" name="TextBox 23"/>
          <p:cNvSpPr txBox="1"/>
          <p:nvPr/>
        </p:nvSpPr>
        <p:spPr>
          <a:xfrm>
            <a:off x="235292" y="5972371"/>
            <a:ext cx="8369156" cy="369332"/>
          </a:xfrm>
          <a:prstGeom prst="rect">
            <a:avLst/>
          </a:prstGeom>
          <a:noFill/>
        </p:spPr>
        <p:txBody>
          <a:bodyPr wrap="square" rtlCol="0">
            <a:spAutoFit/>
          </a:bodyPr>
          <a:lstStyle/>
          <a:p>
            <a:pPr defTabSz="914400" fontAlgn="auto">
              <a:spcBef>
                <a:spcPts val="0"/>
              </a:spcBef>
              <a:spcAft>
                <a:spcPts val="0"/>
              </a:spcAft>
            </a:pPr>
            <a:r>
              <a:rPr lang="en-GB" smtClean="0">
                <a:solidFill>
                  <a:prstClr val="black"/>
                </a:solidFill>
                <a:latin typeface="Calibri"/>
                <a:ea typeface="+mn-ea"/>
              </a:rPr>
              <a:t>These </a:t>
            </a:r>
            <a:r>
              <a:rPr lang="en-GB" dirty="0" smtClean="0">
                <a:solidFill>
                  <a:prstClr val="black"/>
                </a:solidFill>
                <a:latin typeface="Calibri"/>
                <a:ea typeface="+mn-ea"/>
              </a:rPr>
              <a:t>tools will be added to the GCSE Literature subject page shortly.</a:t>
            </a:r>
            <a:endParaRPr lang="en-GB" dirty="0">
              <a:solidFill>
                <a:prstClr val="black"/>
              </a:solidFill>
              <a:latin typeface="Calibri"/>
              <a:ea typeface="+mn-ea"/>
            </a:endParaRPr>
          </a:p>
        </p:txBody>
      </p:sp>
      <p:pic>
        <p:nvPicPr>
          <p:cNvPr id="19"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0" y="0"/>
            <a:ext cx="9144000" cy="1126836"/>
          </a:xfrm>
          <a:prstGeom prst="rect">
            <a:avLst/>
          </a:prstGeom>
          <a:noFill/>
          <a:ln w="9525">
            <a:noFill/>
            <a:miter lim="800000"/>
            <a:headEnd/>
            <a:tailEnd/>
          </a:ln>
        </p:spPr>
      </p:pic>
    </p:spTree>
    <p:extLst>
      <p:ext uri="{BB962C8B-B14F-4D97-AF65-F5344CB8AC3E}">
        <p14:creationId xmlns:p14="http://schemas.microsoft.com/office/powerpoint/2010/main" val="241289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1238250"/>
          </a:xfrm>
          <a:prstGeom prst="rect">
            <a:avLst/>
          </a:prstGeom>
          <a:noFill/>
          <a:ln w="9525">
            <a:noFill/>
            <a:miter lim="800000"/>
            <a:headEnd/>
            <a:tailEnd/>
          </a:ln>
        </p:spPr>
      </p:pic>
      <p:sp>
        <p:nvSpPr>
          <p:cNvPr id="14" name="TextBox 13"/>
          <p:cNvSpPr txBox="1"/>
          <p:nvPr/>
        </p:nvSpPr>
        <p:spPr>
          <a:xfrm>
            <a:off x="266040" y="1684018"/>
            <a:ext cx="7937434" cy="486287"/>
          </a:xfrm>
          <a:prstGeom prst="rect">
            <a:avLst/>
          </a:prstGeom>
          <a:noFill/>
        </p:spPr>
        <p:txBody>
          <a:bodyPr wrap="square" rtlCol="0">
            <a:spAutoFit/>
          </a:bodyPr>
          <a:lstStyle/>
          <a:p>
            <a:pPr>
              <a:lnSpc>
                <a:spcPct val="80000"/>
              </a:lnSpc>
            </a:pPr>
            <a:r>
              <a:rPr lang="en-US" sz="3200" kern="1100" spc="-50" dirty="0">
                <a:solidFill>
                  <a:srgbClr val="0070C0"/>
                </a:solidFill>
                <a:latin typeface="Gotham Rounded Book"/>
                <a:cs typeface="Gotham Rounded Book"/>
              </a:rPr>
              <a:t>Contacting Us</a:t>
            </a:r>
          </a:p>
        </p:txBody>
      </p:sp>
      <p:sp>
        <p:nvSpPr>
          <p:cNvPr id="16" name="TextBox 15"/>
          <p:cNvSpPr txBox="1"/>
          <p:nvPr/>
        </p:nvSpPr>
        <p:spPr>
          <a:xfrm>
            <a:off x="266039" y="2515825"/>
            <a:ext cx="7981405" cy="4450449"/>
          </a:xfrm>
          <a:prstGeom prst="rect">
            <a:avLst/>
          </a:prstGeom>
          <a:noFill/>
        </p:spPr>
        <p:txBody>
          <a:bodyPr wrap="square" rtlCol="0">
            <a:spAutoFit/>
          </a:bodyPr>
          <a:lstStyle/>
          <a:p>
            <a:pPr algn="ctr" defTabSz="914400" eaLnBrk="0" hangingPunct="0">
              <a:spcBef>
                <a:spcPct val="20000"/>
              </a:spcBef>
            </a:pPr>
            <a:r>
              <a:rPr lang="en-GB" altLang="en-US" sz="2400" kern="0" dirty="0" smtClean="0">
                <a:solidFill>
                  <a:srgbClr val="00B0F0"/>
                </a:solidFill>
                <a:latin typeface="Gotham Rounded Book" pitchFamily="50" charset="0"/>
                <a:ea typeface="ＭＳ Ｐゴシック"/>
              </a:rPr>
              <a:t>GCSE English Subject Officers</a:t>
            </a:r>
            <a:endParaRPr lang="en-GB" altLang="en-US" sz="2400" kern="0" dirty="0">
              <a:solidFill>
                <a:srgbClr val="00B0F0"/>
              </a:solidFill>
              <a:latin typeface="Gotham Rounded Book" pitchFamily="50" charset="0"/>
              <a:ea typeface="ＭＳ Ｐゴシック"/>
            </a:endParaRPr>
          </a:p>
          <a:p>
            <a:pPr lvl="0" algn="ctr" defTabSz="914400" eaLnBrk="0" hangingPunct="0">
              <a:spcBef>
                <a:spcPct val="20000"/>
              </a:spcBef>
            </a:pPr>
            <a:r>
              <a:rPr lang="en-GB" altLang="en-US" sz="2400" kern="0" dirty="0" smtClean="0">
                <a:solidFill>
                  <a:srgbClr val="000000"/>
                </a:solidFill>
                <a:latin typeface="Arial"/>
                <a:ea typeface="ＭＳ Ｐゴシック"/>
              </a:rPr>
              <a:t>Julia Harrison (Literature)</a:t>
            </a:r>
          </a:p>
          <a:p>
            <a:pPr lvl="0" algn="ctr" defTabSz="914400" eaLnBrk="0" hangingPunct="0">
              <a:spcBef>
                <a:spcPct val="20000"/>
              </a:spcBef>
            </a:pPr>
            <a:r>
              <a:rPr lang="en-GB" altLang="en-US" sz="2400" kern="0" dirty="0" smtClean="0">
                <a:solidFill>
                  <a:srgbClr val="000000"/>
                </a:solidFill>
                <a:latin typeface="Arial"/>
                <a:ea typeface="ＭＳ Ｐゴシック"/>
                <a:hlinkClick r:id="rId3"/>
              </a:rPr>
              <a:t>gcseenglish@wjec.co.uk</a:t>
            </a:r>
            <a:r>
              <a:rPr lang="en-GB" altLang="en-US" sz="2400" kern="0" dirty="0" smtClean="0">
                <a:solidFill>
                  <a:srgbClr val="000000"/>
                </a:solidFill>
                <a:latin typeface="Arial"/>
                <a:ea typeface="ＭＳ Ｐゴシック"/>
              </a:rPr>
              <a:t> 	</a:t>
            </a:r>
            <a:endParaRPr lang="en-GB" altLang="en-US" sz="2400" kern="0" dirty="0">
              <a:solidFill>
                <a:srgbClr val="000000"/>
              </a:solidFill>
              <a:latin typeface="Arial"/>
              <a:ea typeface="ＭＳ Ｐゴシック"/>
            </a:endParaRPr>
          </a:p>
          <a:p>
            <a:pPr marL="342900" lvl="0" indent="-342900" algn="ctr" defTabSz="914400" eaLnBrk="0" hangingPunct="0">
              <a:spcBef>
                <a:spcPct val="20000"/>
              </a:spcBef>
            </a:pPr>
            <a:r>
              <a:rPr lang="en-GB" altLang="en-US" sz="2400" kern="0" dirty="0" smtClean="0">
                <a:solidFill>
                  <a:srgbClr val="000000"/>
                </a:solidFill>
                <a:latin typeface="Arial"/>
                <a:ea typeface="ＭＳ Ｐゴシック"/>
              </a:rPr>
              <a:t>029 </a:t>
            </a:r>
            <a:r>
              <a:rPr lang="en-GB" altLang="en-US" sz="2400" kern="0" dirty="0">
                <a:solidFill>
                  <a:srgbClr val="000000"/>
                </a:solidFill>
                <a:latin typeface="Arial"/>
                <a:ea typeface="ＭＳ Ｐゴシック"/>
              </a:rPr>
              <a:t>2026 </a:t>
            </a:r>
            <a:r>
              <a:rPr lang="en-GB" altLang="en-US" sz="2400" kern="0" dirty="0" smtClean="0">
                <a:solidFill>
                  <a:srgbClr val="000000"/>
                </a:solidFill>
                <a:latin typeface="Arial"/>
                <a:ea typeface="ＭＳ Ｐゴシック"/>
              </a:rPr>
              <a:t>5374</a:t>
            </a:r>
          </a:p>
          <a:p>
            <a:pPr marL="342900" lvl="0" indent="-342900" algn="ctr" defTabSz="914400" eaLnBrk="0" hangingPunct="0">
              <a:spcBef>
                <a:spcPct val="20000"/>
              </a:spcBef>
            </a:pPr>
            <a:r>
              <a:rPr lang="en-GB" altLang="en-US" sz="2400" kern="0" dirty="0" smtClean="0">
                <a:solidFill>
                  <a:srgbClr val="000000"/>
                </a:solidFill>
                <a:latin typeface="Arial"/>
                <a:ea typeface="ＭＳ Ｐゴシック"/>
              </a:rPr>
              <a:t>		</a:t>
            </a:r>
          </a:p>
          <a:p>
            <a:pPr algn="ctr" defTabSz="914400" eaLnBrk="0" hangingPunct="0">
              <a:spcBef>
                <a:spcPct val="20000"/>
              </a:spcBef>
            </a:pPr>
            <a:r>
              <a:rPr lang="en-GB" altLang="en-US" sz="2400" kern="0" dirty="0" smtClean="0">
                <a:solidFill>
                  <a:srgbClr val="00B0F0"/>
                </a:solidFill>
                <a:latin typeface="Gotham Rounded Book" pitchFamily="50" charset="0"/>
                <a:ea typeface="ＭＳ Ｐゴシック"/>
              </a:rPr>
              <a:t>GCSE English Subject </a:t>
            </a:r>
            <a:r>
              <a:rPr lang="en-GB" altLang="en-US" sz="2400" kern="0" dirty="0">
                <a:solidFill>
                  <a:srgbClr val="00B0F0"/>
                </a:solidFill>
                <a:latin typeface="Gotham Rounded Book" pitchFamily="50" charset="0"/>
                <a:ea typeface="ＭＳ Ｐゴシック"/>
              </a:rPr>
              <a:t>Support </a:t>
            </a:r>
            <a:r>
              <a:rPr lang="en-GB" altLang="en-US" sz="2400" kern="0" dirty="0" smtClean="0">
                <a:solidFill>
                  <a:srgbClr val="00B0F0"/>
                </a:solidFill>
                <a:latin typeface="Gotham Rounded Book" pitchFamily="50" charset="0"/>
                <a:ea typeface="ＭＳ Ｐゴシック"/>
              </a:rPr>
              <a:t>Officers</a:t>
            </a:r>
          </a:p>
          <a:p>
            <a:pPr algn="ctr" defTabSz="914400" eaLnBrk="0" hangingPunct="0">
              <a:spcBef>
                <a:spcPct val="20000"/>
              </a:spcBef>
            </a:pPr>
            <a:r>
              <a:rPr lang="en-GB" altLang="en-US" sz="2400" kern="0" dirty="0" smtClean="0">
                <a:solidFill>
                  <a:srgbClr val="000000"/>
                </a:solidFill>
                <a:latin typeface="Arial"/>
                <a:ea typeface="ＭＳ Ｐゴシック"/>
              </a:rPr>
              <a:t>Matt Oatley			Lewis Beecham</a:t>
            </a:r>
          </a:p>
          <a:p>
            <a:pPr marL="342900" lvl="0" indent="-342900" algn="ctr" defTabSz="914400" eaLnBrk="0" hangingPunct="0">
              <a:spcBef>
                <a:spcPct val="20000"/>
              </a:spcBef>
            </a:pPr>
            <a:r>
              <a:rPr lang="en-GB" altLang="en-US" sz="2400" kern="0" dirty="0" smtClean="0">
                <a:solidFill>
                  <a:srgbClr val="000000"/>
                </a:solidFill>
                <a:latin typeface="Arial"/>
                <a:ea typeface="ＭＳ Ｐゴシック"/>
              </a:rPr>
              <a:t>029 2026 5054		029 2026 5051</a:t>
            </a:r>
          </a:p>
          <a:p>
            <a:pPr marL="342900" indent="-342900" algn="ctr" defTabSz="914400" eaLnBrk="0" hangingPunct="0">
              <a:spcBef>
                <a:spcPct val="20000"/>
              </a:spcBef>
            </a:pPr>
            <a:r>
              <a:rPr lang="en-GB" altLang="en-US" sz="2400" b="1" kern="0" dirty="0" smtClean="0">
                <a:solidFill>
                  <a:srgbClr val="000000"/>
                </a:solidFill>
                <a:latin typeface="Arial"/>
                <a:ea typeface="ＭＳ Ｐゴシック"/>
                <a:hlinkClick r:id="rId3"/>
              </a:rPr>
              <a:t>gcseenglish@wjec.co.uk</a:t>
            </a:r>
            <a:r>
              <a:rPr lang="en-GB" altLang="en-US" sz="2400" b="1" kern="0" dirty="0" smtClean="0">
                <a:solidFill>
                  <a:srgbClr val="000000"/>
                </a:solidFill>
                <a:latin typeface="Arial"/>
                <a:ea typeface="ＭＳ Ｐゴシック"/>
              </a:rPr>
              <a:t> </a:t>
            </a:r>
            <a:endParaRPr lang="en-GB" altLang="en-US" sz="2400" b="1" kern="0" dirty="0">
              <a:solidFill>
                <a:srgbClr val="000000"/>
              </a:solidFill>
              <a:latin typeface="Arial"/>
              <a:ea typeface="ＭＳ Ｐゴシック"/>
            </a:endParaRPr>
          </a:p>
          <a:p>
            <a:pPr marL="342900" lvl="0" indent="-342900" defTabSz="914400" eaLnBrk="0" hangingPunct="0">
              <a:spcBef>
                <a:spcPct val="20000"/>
              </a:spcBef>
            </a:pPr>
            <a:endParaRPr lang="en-GB" altLang="en-US" sz="2400" kern="0" dirty="0" smtClean="0">
              <a:solidFill>
                <a:srgbClr val="000000"/>
              </a:solidFill>
              <a:latin typeface="Arial"/>
              <a:ea typeface="ＭＳ Ｐゴシック"/>
            </a:endParaRPr>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60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7" y="790199"/>
            <a:ext cx="8107615" cy="634020"/>
          </a:xfrm>
          <a:prstGeom prst="rect">
            <a:avLst/>
          </a:prstGeom>
          <a:noFill/>
        </p:spPr>
        <p:txBody>
          <a:bodyPr wrap="square" rtlCol="0">
            <a:spAutoFit/>
          </a:bodyPr>
          <a:lstStyle/>
          <a:p>
            <a:pPr>
              <a:lnSpc>
                <a:spcPct val="80000"/>
              </a:lnSpc>
            </a:pPr>
            <a:r>
              <a:rPr lang="en-US" sz="4400" kern="1100" spc="-30" dirty="0" smtClean="0">
                <a:solidFill>
                  <a:schemeClr val="bg1"/>
                </a:solidFill>
                <a:latin typeface="Gotham Rounded Book"/>
                <a:cs typeface="Gotham Rounded Book"/>
              </a:rPr>
              <a:t>Any Questions?</a:t>
            </a:r>
            <a:endParaRPr lang="en-US" sz="4400" kern="1100" spc="-30" dirty="0">
              <a:solidFill>
                <a:schemeClr val="bg1"/>
              </a:solidFill>
              <a:latin typeface="Gotham Rounded Book"/>
              <a:cs typeface="Gotham Rounded Book"/>
            </a:endParaRPr>
          </a:p>
        </p:txBody>
      </p:sp>
      <p:sp>
        <p:nvSpPr>
          <p:cNvPr id="4" name="TextBox 3"/>
          <p:cNvSpPr txBox="1"/>
          <p:nvPr/>
        </p:nvSpPr>
        <p:spPr>
          <a:xfrm>
            <a:off x="278740" y="1686840"/>
            <a:ext cx="3905333" cy="4308872"/>
          </a:xfrm>
          <a:prstGeom prst="rect">
            <a:avLst/>
          </a:prstGeom>
          <a:noFill/>
        </p:spPr>
        <p:txBody>
          <a:bodyPr wrap="square" rtlCol="0">
            <a:spAutoFit/>
          </a:bodyPr>
          <a:lstStyle/>
          <a:p>
            <a:r>
              <a:rPr lang="en-GB" dirty="0">
                <a:solidFill>
                  <a:schemeClr val="bg1"/>
                </a:solidFill>
                <a:latin typeface="Gotham Rounded Book" pitchFamily="50" charset="0"/>
              </a:rPr>
              <a:t>Contact our specialist Subject Officers and administrative support team for your subject with any queries.  </a:t>
            </a:r>
          </a:p>
          <a:p>
            <a:endParaRPr lang="en-US" sz="2000" kern="1100" spc="-50" dirty="0" smtClean="0">
              <a:solidFill>
                <a:schemeClr val="bg1"/>
              </a:solidFill>
              <a:latin typeface="Gotham Rounded Book"/>
              <a:cs typeface="Gotham Rounded Book"/>
            </a:endParaRPr>
          </a:p>
          <a:p>
            <a:r>
              <a:rPr lang="en-US" kern="1100" spc="-50" dirty="0" smtClean="0">
                <a:solidFill>
                  <a:schemeClr val="bg1"/>
                </a:solidFill>
                <a:latin typeface="Gotham Rounded Book"/>
                <a:cs typeface="Gotham Rounded Book"/>
              </a:rPr>
              <a:t>gcseenglish@wjec.co.uk</a:t>
            </a:r>
            <a:endParaRPr lang="en-US" kern="1100" spc="-50" dirty="0">
              <a:solidFill>
                <a:schemeClr val="bg1"/>
              </a:solidFill>
              <a:latin typeface="Gotham Rounded Book"/>
              <a:cs typeface="Gotham Rounded Book"/>
            </a:endParaRPr>
          </a:p>
          <a:p>
            <a:endParaRPr lang="en-US" sz="2000" kern="1100" spc="-50" dirty="0">
              <a:latin typeface="Gotham Rounded Book"/>
              <a:cs typeface="Gotham Rounded Book"/>
            </a:endParaRPr>
          </a:p>
          <a:p>
            <a:r>
              <a:rPr lang="en-US" sz="2000" kern="1100" spc="-50" dirty="0" smtClean="0">
                <a:solidFill>
                  <a:schemeClr val="bg1"/>
                </a:solidFill>
                <a:latin typeface="Gotham Rounded Book"/>
                <a:cs typeface="Gotham Rounded Book"/>
              </a:rPr>
              <a:t>@</a:t>
            </a:r>
            <a:r>
              <a:rPr lang="en-US" sz="2000" kern="1100" spc="-50" dirty="0" err="1" smtClean="0">
                <a:solidFill>
                  <a:schemeClr val="bg1"/>
                </a:solidFill>
                <a:latin typeface="Gotham Rounded Book"/>
                <a:cs typeface="Gotham Rounded Book"/>
              </a:rPr>
              <a:t>wjec_cbac</a:t>
            </a:r>
            <a:endParaRPr lang="en-US" sz="2000" kern="1100" spc="-50" dirty="0" smtClean="0">
              <a:solidFill>
                <a:schemeClr val="bg1"/>
              </a:solidFill>
              <a:latin typeface="Gotham Rounded Book"/>
              <a:cs typeface="Gotham Rounded Book"/>
            </a:endParaRPr>
          </a:p>
          <a:p>
            <a:r>
              <a:rPr lang="en-US" sz="2000" kern="1100" spc="-50" dirty="0" smtClean="0">
                <a:solidFill>
                  <a:schemeClr val="bg1"/>
                </a:solidFill>
                <a:latin typeface="Gotham Rounded Book"/>
                <a:cs typeface="Gotham Rounded Book"/>
              </a:rPr>
              <a:t>@</a:t>
            </a:r>
            <a:r>
              <a:rPr lang="en-US" sz="2000" kern="1100" spc="-50" dirty="0" err="1" smtClean="0">
                <a:solidFill>
                  <a:schemeClr val="bg1"/>
                </a:solidFill>
                <a:latin typeface="Gotham Rounded Book"/>
                <a:cs typeface="Gotham Rounded Book"/>
              </a:rPr>
              <a:t>WJECGCSEEnglish</a:t>
            </a:r>
            <a:endParaRPr lang="en-US" sz="2000" kern="1100" spc="-50" dirty="0">
              <a:solidFill>
                <a:schemeClr val="bg1"/>
              </a:solidFill>
              <a:latin typeface="Gotham Rounded Book"/>
              <a:cs typeface="Gotham Rounded Book"/>
            </a:endParaRPr>
          </a:p>
          <a:p>
            <a:endParaRPr lang="en-US" sz="2000" kern="1100" spc="-50" dirty="0" smtClean="0">
              <a:solidFill>
                <a:schemeClr val="bg1"/>
              </a:solidFill>
              <a:latin typeface="Gotham Rounded Book"/>
              <a:cs typeface="Gotham Rounded Book"/>
            </a:endParaRPr>
          </a:p>
          <a:p>
            <a:r>
              <a:rPr lang="en-US" sz="2000" kern="1100" spc="-50" dirty="0" smtClean="0">
                <a:solidFill>
                  <a:schemeClr val="bg1"/>
                </a:solidFill>
                <a:latin typeface="Gotham Rounded Book"/>
                <a:cs typeface="Gotham Rounded Book"/>
              </a:rPr>
              <a:t>wjec.co.uk</a:t>
            </a:r>
          </a:p>
          <a:p>
            <a:endParaRPr lang="en-US" sz="2000" kern="1100" spc="-50" dirty="0" smtClean="0">
              <a:solidFill>
                <a:srgbClr val="F7B385"/>
              </a:solidFill>
              <a:latin typeface="Gotham Rounded Book"/>
              <a:cs typeface="Gotham Rounded Book"/>
            </a:endParaRPr>
          </a:p>
          <a:p>
            <a:endParaRPr lang="en-GB" sz="4400" dirty="0"/>
          </a:p>
        </p:txBody>
      </p:sp>
      <p:pic>
        <p:nvPicPr>
          <p:cNvPr id="8" name="Picture 2"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63" y="5948009"/>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16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391629"/>
            <a:ext cx="8573160" cy="584775"/>
          </a:xfrm>
          <a:prstGeom prst="rect">
            <a:avLst/>
          </a:prstGeom>
          <a:noFill/>
        </p:spPr>
        <p:txBody>
          <a:bodyPr wrap="square" rtlCol="0">
            <a:spAutoFit/>
          </a:bodyPr>
          <a:lstStyle/>
          <a:p>
            <a:r>
              <a:rPr lang="en-GB" sz="3200" dirty="0" smtClean="0">
                <a:solidFill>
                  <a:srgbClr val="0070C0"/>
                </a:solidFill>
                <a:latin typeface="Gotham Rounded Book" pitchFamily="50" charset="0"/>
              </a:rPr>
              <a:t>Frequently Asked Questions</a:t>
            </a:r>
            <a:endParaRPr lang="en-US" sz="3200" kern="1100" spc="-50" dirty="0" smtClean="0">
              <a:solidFill>
                <a:srgbClr val="0070C0"/>
              </a:solidFill>
              <a:latin typeface="Gotham Rounded Book" pitchFamily="50" charset="0"/>
              <a:cs typeface="Gotham Rounded Book"/>
            </a:endParaRPr>
          </a:p>
        </p:txBody>
      </p:sp>
      <p:sp>
        <p:nvSpPr>
          <p:cNvPr id="16" name="TextBox 15"/>
          <p:cNvSpPr txBox="1"/>
          <p:nvPr/>
        </p:nvSpPr>
        <p:spPr>
          <a:xfrm>
            <a:off x="266038" y="1985785"/>
            <a:ext cx="7981405" cy="3046988"/>
          </a:xfrm>
          <a:prstGeom prst="rect">
            <a:avLst/>
          </a:prstGeom>
          <a:noFill/>
        </p:spPr>
        <p:txBody>
          <a:bodyPr wrap="square" rtlCol="0">
            <a:spAutoFit/>
          </a:bodyPr>
          <a:lstStyle/>
          <a:p>
            <a:r>
              <a:rPr lang="en-GB" sz="1600" b="1" dirty="0" smtClean="0"/>
              <a:t>Legacy specification re-sit opportunity in January 2017</a:t>
            </a:r>
          </a:p>
          <a:p>
            <a:endParaRPr lang="en-GB" sz="1600" b="1" dirty="0" smtClean="0"/>
          </a:p>
          <a:p>
            <a:pPr marL="285750" indent="-285750">
              <a:buFont typeface="Arial" panose="020B0604020202020204" pitchFamily="34" charset="0"/>
              <a:buChar char="•"/>
            </a:pPr>
            <a:r>
              <a:rPr lang="en-GB" sz="1600" dirty="0"/>
              <a:t>Are candidates able to carry-forward marks from units that were previously </a:t>
            </a:r>
            <a:r>
              <a:rPr lang="en-GB" sz="1600" dirty="0" smtClean="0"/>
              <a:t>cashed-in?</a:t>
            </a:r>
          </a:p>
          <a:p>
            <a:endParaRPr lang="en-GB" sz="1600" dirty="0" smtClean="0"/>
          </a:p>
          <a:p>
            <a:pPr marL="285750" indent="-285750">
              <a:buFont typeface="Arial" panose="020B0604020202020204" pitchFamily="34" charset="0"/>
              <a:buChar char="•"/>
            </a:pPr>
            <a:r>
              <a:rPr lang="en-GB" sz="1600" dirty="0">
                <a:cs typeface="Arial" panose="020B0604020202020204" pitchFamily="34" charset="0"/>
              </a:rPr>
              <a:t>Does the 40% terminal assessment rule still apply</a:t>
            </a:r>
            <a:r>
              <a:rPr lang="en-GB" sz="1600" dirty="0" smtClean="0">
                <a:cs typeface="Arial" panose="020B0604020202020204" pitchFamily="34" charset="0"/>
              </a:rPr>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Can </a:t>
            </a:r>
            <a:r>
              <a:rPr lang="en-GB" sz="1600" dirty="0"/>
              <a:t>candidates </a:t>
            </a:r>
            <a:r>
              <a:rPr lang="en-GB" sz="1600" dirty="0" smtClean="0"/>
              <a:t>enter </a:t>
            </a:r>
            <a:r>
              <a:rPr lang="en-GB" sz="1600" dirty="0"/>
              <a:t>new written controlled assessment for Unit </a:t>
            </a:r>
            <a:r>
              <a:rPr lang="en-GB" sz="1600" dirty="0" smtClean="0"/>
              <a:t>3?</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Will there be any further re-sit opportunities for literature?</a:t>
            </a:r>
          </a:p>
          <a:p>
            <a:pPr marL="285750" indent="-285750">
              <a:buFont typeface="Arial" panose="020B0604020202020204" pitchFamily="34" charset="0"/>
              <a:buChar char="•"/>
            </a:pPr>
            <a:endParaRPr lang="en-GB" sz="1600" dirty="0" smtClean="0"/>
          </a:p>
          <a:p>
            <a:r>
              <a:rPr lang="en-GB" sz="1600" dirty="0" smtClean="0"/>
              <a:t>	</a:t>
            </a:r>
          </a:p>
          <a:p>
            <a:endParaRPr lang="en-GB" sz="1600" dirty="0" smtClean="0">
              <a:latin typeface="+mn-lt"/>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8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8573160" cy="584775"/>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Key features</a:t>
            </a:r>
            <a:endParaRPr lang="en-US" sz="3200" kern="1100" spc="-50" dirty="0" smtClean="0">
              <a:solidFill>
                <a:srgbClr val="00B0F0"/>
              </a:solidFill>
              <a:latin typeface="Gotham Rounded Book"/>
              <a:cs typeface="Gotham Rounded Book"/>
            </a:endParaRPr>
          </a:p>
        </p:txBody>
      </p:sp>
      <p:sp>
        <p:nvSpPr>
          <p:cNvPr id="16" name="TextBox 15"/>
          <p:cNvSpPr txBox="1"/>
          <p:nvPr/>
        </p:nvSpPr>
        <p:spPr>
          <a:xfrm>
            <a:off x="266040" y="2268793"/>
            <a:ext cx="7981405" cy="4154984"/>
          </a:xfrm>
          <a:prstGeom prst="rect">
            <a:avLst/>
          </a:prstGeom>
          <a:noFill/>
        </p:spPr>
        <p:txBody>
          <a:bodyPr wrap="square" rtlCol="0">
            <a:spAutoFit/>
          </a:bodyPr>
          <a:lstStyle/>
          <a:p>
            <a:pPr>
              <a:lnSpc>
                <a:spcPct val="150000"/>
              </a:lnSpc>
            </a:pPr>
            <a:r>
              <a:rPr lang="en-GB" sz="1600" dirty="0" smtClean="0">
                <a:latin typeface="Gotham Rounded Book" pitchFamily="50" charset="0"/>
                <a:cs typeface="Arial" panose="020B0604020202020204" pitchFamily="34" charset="0"/>
              </a:rPr>
              <a:t>GCSE English Literature will:</a:t>
            </a:r>
          </a:p>
          <a:p>
            <a:pPr>
              <a:lnSpc>
                <a:spcPct val="150000"/>
              </a:lnSpc>
            </a:pPr>
            <a:endParaRPr lang="en-GB" sz="1600" dirty="0">
              <a:latin typeface="Gotham Rounded Book" pitchFamily="50" charset="0"/>
              <a:cs typeface="Arial" panose="020B0604020202020204" pitchFamily="34" charset="0"/>
            </a:endParaRP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Be assessed by examination </a:t>
            </a:r>
            <a:r>
              <a:rPr lang="en-GB" sz="1600" b="1" dirty="0" smtClean="0">
                <a:latin typeface="Gotham Rounded Book" pitchFamily="50" charset="0"/>
                <a:cs typeface="Arial" panose="020B0604020202020204" pitchFamily="34" charset="0"/>
              </a:rPr>
              <a:t>and</a:t>
            </a:r>
            <a:r>
              <a:rPr lang="en-GB" sz="1600" dirty="0" smtClean="0">
                <a:latin typeface="Gotham Rounded Book" pitchFamily="50" charset="0"/>
                <a:cs typeface="Arial" panose="020B0604020202020204" pitchFamily="34" charset="0"/>
              </a:rPr>
              <a:t> non-examination assessment</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Have tiered examination units</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Be unitised, with assessment in the summer series for Units 1, 2 and 3 and an  assessment opportunity for Unit 1 available in January (2017 will be the first January assessment opportunity but there will be no Cash In available in January)</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Require the study of whole texts</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Require the study of Welsh writing in English through the poetry NEA</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Be graded A* to U</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74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39" y="1391630"/>
            <a:ext cx="8573160" cy="584775"/>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Key changes</a:t>
            </a:r>
            <a:endParaRPr lang="en-US" sz="3200" kern="1100" spc="-50" dirty="0" smtClean="0">
              <a:solidFill>
                <a:srgbClr val="00B0F0"/>
              </a:solidFill>
              <a:latin typeface="Gotham Rounded Book"/>
              <a:cs typeface="Gotham Rounded Book"/>
            </a:endParaRPr>
          </a:p>
        </p:txBody>
      </p:sp>
      <p:sp>
        <p:nvSpPr>
          <p:cNvPr id="16" name="TextBox 15"/>
          <p:cNvSpPr txBox="1"/>
          <p:nvPr/>
        </p:nvSpPr>
        <p:spPr>
          <a:xfrm>
            <a:off x="218042" y="1964353"/>
            <a:ext cx="7981405" cy="49859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The discrete study of 15 poems is no longer required for Unit 1, and there is no requirement to send in a list of the poems studied</a:t>
            </a: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Unit 2 will have the discrete marks previously available for </a:t>
            </a:r>
            <a:r>
              <a:rPr lang="en-GB" sz="1400" dirty="0" err="1" smtClean="0">
                <a:latin typeface="Gotham Rounded Book" pitchFamily="50" charset="0"/>
                <a:cs typeface="Arial" panose="020B0604020202020204" pitchFamily="34" charset="0"/>
              </a:rPr>
              <a:t>SPaG</a:t>
            </a:r>
            <a:r>
              <a:rPr lang="en-GB" sz="1400" dirty="0" smtClean="0">
                <a:latin typeface="Gotham Rounded Book" pitchFamily="50" charset="0"/>
                <a:cs typeface="Arial" panose="020B0604020202020204" pitchFamily="34" charset="0"/>
              </a:rPr>
              <a:t> removed so Unit 2 will be marked out of 60 rather than 68</a:t>
            </a:r>
          </a:p>
          <a:p>
            <a:pPr marL="285750" indent="-285750">
              <a:lnSpc>
                <a:spcPct val="150000"/>
              </a:lnSpc>
              <a:buFont typeface="Arial" panose="020B0604020202020204" pitchFamily="34" charset="0"/>
              <a:buChar char="•"/>
            </a:pPr>
            <a:r>
              <a:rPr lang="en-GB" sz="1400" dirty="0" err="1" smtClean="0">
                <a:latin typeface="Gotham Rounded Book" pitchFamily="50" charset="0"/>
                <a:cs typeface="Arial" panose="020B0604020202020204" pitchFamily="34" charset="0"/>
              </a:rPr>
              <a:t>SPaG</a:t>
            </a:r>
            <a:r>
              <a:rPr lang="en-GB" sz="1400" dirty="0" smtClean="0">
                <a:latin typeface="Gotham Rounded Book" pitchFamily="50" charset="0"/>
                <a:cs typeface="Arial" panose="020B0604020202020204" pitchFamily="34" charset="0"/>
              </a:rPr>
              <a:t> will now be termed ‘Assessing Writing’ and will be assessed holistically</a:t>
            </a: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Controlled tasks are now known as ‘non-examination assessment’</a:t>
            </a: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Unit 3 will require </a:t>
            </a:r>
            <a:r>
              <a:rPr lang="en-GB" sz="1400" b="1" dirty="0" smtClean="0">
                <a:latin typeface="Gotham Rounded Book" pitchFamily="50" charset="0"/>
                <a:cs typeface="Arial" panose="020B0604020202020204" pitchFamily="34" charset="0"/>
              </a:rPr>
              <a:t>two separately marked</a:t>
            </a:r>
            <a:r>
              <a:rPr lang="en-GB" sz="1400" dirty="0" smtClean="0">
                <a:latin typeface="Gotham Rounded Book" pitchFamily="50" charset="0"/>
                <a:cs typeface="Arial" panose="020B0604020202020204" pitchFamily="34" charset="0"/>
              </a:rPr>
              <a:t> pieces of non-examination assessment</a:t>
            </a: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Unit 3 will now require the study of a Shakespeare text (Section A)  and the study and comparison of poetry from Wales (Section B)</a:t>
            </a: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WJEC’s </a:t>
            </a:r>
            <a:r>
              <a:rPr lang="en-GB" sz="1400" dirty="0">
                <a:latin typeface="Gotham Rounded Book" pitchFamily="50" charset="0"/>
                <a:cs typeface="Arial" panose="020B0604020202020204" pitchFamily="34" charset="0"/>
              </a:rPr>
              <a:t>P</a:t>
            </a:r>
            <a:r>
              <a:rPr lang="en-GB" sz="1400" dirty="0" smtClean="0">
                <a:latin typeface="Gotham Rounded Book" pitchFamily="50" charset="0"/>
                <a:cs typeface="Arial" panose="020B0604020202020204" pitchFamily="34" charset="0"/>
              </a:rPr>
              <a:t>oetry </a:t>
            </a:r>
            <a:r>
              <a:rPr lang="en-GB" sz="1400" dirty="0">
                <a:latin typeface="Gotham Rounded Book" pitchFamily="50" charset="0"/>
                <a:cs typeface="Arial" panose="020B0604020202020204" pitchFamily="34" charset="0"/>
              </a:rPr>
              <a:t>C</a:t>
            </a:r>
            <a:r>
              <a:rPr lang="en-GB" sz="1400" dirty="0" smtClean="0">
                <a:latin typeface="Gotham Rounded Book" pitchFamily="50" charset="0"/>
                <a:cs typeface="Arial" panose="020B0604020202020204" pitchFamily="34" charset="0"/>
              </a:rPr>
              <a:t>ollection will no longer be used in Unit 3. 15 thematically linked poems will be taken from the Library of Wales anthology </a:t>
            </a:r>
            <a:r>
              <a:rPr lang="en-GB" sz="1400" i="1" dirty="0" smtClean="0">
                <a:latin typeface="Gotham Rounded Book" pitchFamily="50" charset="0"/>
                <a:cs typeface="Arial" panose="020B0604020202020204" pitchFamily="34" charset="0"/>
              </a:rPr>
              <a:t>Poetry 1900-2000: One hundred Poets from Wales. </a:t>
            </a:r>
            <a:endParaRPr lang="en-GB" sz="1400" dirty="0" smtClean="0">
              <a:latin typeface="Gotham Rounded Book" pitchFamily="50" charset="0"/>
              <a:cs typeface="Arial" panose="020B0604020202020204" pitchFamily="34" charset="0"/>
            </a:endParaRP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The comparison will now be in Section B </a:t>
            </a:r>
            <a:r>
              <a:rPr lang="en-GB" sz="1400" b="1" dirty="0" smtClean="0">
                <a:latin typeface="Gotham Rounded Book" pitchFamily="50" charset="0"/>
                <a:cs typeface="Arial" panose="020B0604020202020204" pitchFamily="34" charset="0"/>
              </a:rPr>
              <a:t>only</a:t>
            </a:r>
          </a:p>
          <a:p>
            <a:pPr marL="285750" indent="-285750">
              <a:lnSpc>
                <a:spcPct val="150000"/>
              </a:lnSpc>
              <a:buFont typeface="Arial" panose="020B0604020202020204" pitchFamily="34" charset="0"/>
              <a:buChar char="•"/>
            </a:pPr>
            <a:r>
              <a:rPr lang="en-GB" sz="1400" dirty="0" smtClean="0">
                <a:latin typeface="Gotham Rounded Book" pitchFamily="50" charset="0"/>
                <a:cs typeface="Arial" panose="020B0604020202020204" pitchFamily="34" charset="0"/>
              </a:rPr>
              <a:t>Unit 3 will be marked out of 48 in total. 24 for Section A and 24 for Section B</a:t>
            </a:r>
          </a:p>
          <a:p>
            <a:pPr marL="285750" indent="-285750">
              <a:lnSpc>
                <a:spcPct val="150000"/>
              </a:lnSpc>
              <a:buFont typeface="Arial" panose="020B0604020202020204" pitchFamily="34" charset="0"/>
              <a:buChar char="•"/>
            </a:pPr>
            <a:r>
              <a:rPr lang="en-GB" sz="1400" b="1" dirty="0" smtClean="0">
                <a:latin typeface="Gotham Rounded Book" pitchFamily="50" charset="0"/>
                <a:cs typeface="Arial" panose="020B0604020202020204" pitchFamily="34" charset="0"/>
              </a:rPr>
              <a:t>No notes </a:t>
            </a:r>
            <a:r>
              <a:rPr lang="en-GB" sz="1400" dirty="0" smtClean="0">
                <a:latin typeface="Gotham Rounded Book" pitchFamily="50" charset="0"/>
                <a:cs typeface="Arial" panose="020B0604020202020204" pitchFamily="34" charset="0"/>
              </a:rPr>
              <a:t>may be taken into the non-examination assessment sessions</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52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8573160" cy="584775"/>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Assessing writing</a:t>
            </a:r>
            <a:endParaRPr lang="en-US" sz="3200" kern="1100" spc="-50" dirty="0" smtClean="0">
              <a:solidFill>
                <a:srgbClr val="00B0F0"/>
              </a:solidFill>
              <a:latin typeface="Gotham Rounded Book"/>
              <a:cs typeface="Gotham Rounded Book"/>
            </a:endParaRPr>
          </a:p>
        </p:txBody>
      </p:sp>
      <p:sp>
        <p:nvSpPr>
          <p:cNvPr id="16" name="TextBox 15"/>
          <p:cNvSpPr txBox="1"/>
          <p:nvPr/>
        </p:nvSpPr>
        <p:spPr>
          <a:xfrm>
            <a:off x="266040" y="2543534"/>
            <a:ext cx="7981405" cy="3742563"/>
          </a:xfrm>
          <a:prstGeom prst="rect">
            <a:avLst/>
          </a:prstGeom>
          <a:noFill/>
        </p:spPr>
        <p:txBody>
          <a:bodyPr wrap="square" rtlCol="0">
            <a:spAutoFit/>
          </a:bodyPr>
          <a:lstStyle/>
          <a:p>
            <a:pPr>
              <a:lnSpc>
                <a:spcPct val="150000"/>
              </a:lnSpc>
            </a:pPr>
            <a:r>
              <a:rPr lang="en-GB" sz="1600" dirty="0" smtClean="0">
                <a:latin typeface="Gotham Rounded Book" pitchFamily="50" charset="0"/>
                <a:cs typeface="Arial" panose="020B0604020202020204" pitchFamily="34" charset="0"/>
              </a:rPr>
              <a:t>All units in English Literature involve extended writing, and candidates will be assessed on the accuracy and organisation of their writing within the overall assessment of each unit. Candidates are reminded of this in the rubric for question papers.</a:t>
            </a:r>
          </a:p>
          <a:p>
            <a:pPr>
              <a:lnSpc>
                <a:spcPct val="150000"/>
              </a:lnSpc>
            </a:pPr>
            <a:endParaRPr lang="en-GB" sz="1600" dirty="0">
              <a:latin typeface="Gotham Rounded Book" pitchFamily="50" charset="0"/>
              <a:cs typeface="Arial" panose="020B0604020202020204" pitchFamily="34" charset="0"/>
            </a:endParaRPr>
          </a:p>
          <a:p>
            <a:pPr>
              <a:lnSpc>
                <a:spcPct val="150000"/>
              </a:lnSpc>
            </a:pPr>
            <a:r>
              <a:rPr lang="en-GB" sz="1600" dirty="0" smtClean="0">
                <a:latin typeface="Gotham Rounded Book" pitchFamily="50" charset="0"/>
                <a:cs typeface="Arial" panose="020B0604020202020204" pitchFamily="34" charset="0"/>
              </a:rPr>
              <a:t>Mark schemes include the following specific criteria for the assessment of writing within levels of achievement descriptors:</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Communication and organisation (meaning, purpose, readers and structure); and </a:t>
            </a:r>
          </a:p>
          <a:p>
            <a:pPr marL="285750" indent="-285750">
              <a:lnSpc>
                <a:spcPct val="150000"/>
              </a:lnSpc>
              <a:buFont typeface="Arial" panose="020B0604020202020204" pitchFamily="34" charset="0"/>
              <a:buChar char="•"/>
            </a:pPr>
            <a:r>
              <a:rPr lang="en-GB" sz="1600" dirty="0" smtClean="0">
                <a:latin typeface="Gotham Rounded Book" pitchFamily="50" charset="0"/>
                <a:cs typeface="Arial" panose="020B0604020202020204" pitchFamily="34" charset="0"/>
              </a:rPr>
              <a:t>Writing accurately (language, grammar, punctuation and spelling).</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2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8573160" cy="584775"/>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Assessment objectives</a:t>
            </a:r>
            <a:endParaRPr lang="en-US" sz="3200" kern="1100" spc="-50" dirty="0" smtClean="0">
              <a:solidFill>
                <a:srgbClr val="00B0F0"/>
              </a:solidFill>
              <a:latin typeface="Gotham Rounded Book"/>
              <a:cs typeface="Gotham Rounded Book"/>
            </a:endParaRPr>
          </a:p>
        </p:txBody>
      </p:sp>
      <p:sp>
        <p:nvSpPr>
          <p:cNvPr id="16" name="TextBox 15"/>
          <p:cNvSpPr txBox="1"/>
          <p:nvPr/>
        </p:nvSpPr>
        <p:spPr>
          <a:xfrm>
            <a:off x="266039" y="2551616"/>
            <a:ext cx="7981405" cy="3785652"/>
          </a:xfrm>
          <a:prstGeom prst="rect">
            <a:avLst/>
          </a:prstGeom>
          <a:noFill/>
        </p:spPr>
        <p:txBody>
          <a:bodyPr wrap="square" rtlCol="0">
            <a:spAutoFit/>
          </a:bodyPr>
          <a:lstStyle/>
          <a:p>
            <a:pPr>
              <a:lnSpc>
                <a:spcPct val="150000"/>
              </a:lnSpc>
            </a:pPr>
            <a:r>
              <a:rPr lang="en-GB" sz="1600" dirty="0" smtClean="0">
                <a:latin typeface="Bliss-Light"/>
                <a:cs typeface="Arial" panose="020B0604020202020204" pitchFamily="34" charset="0"/>
              </a:rPr>
              <a:t>Learners must demonstrate their ability to:</a:t>
            </a:r>
          </a:p>
          <a:p>
            <a:pPr>
              <a:lnSpc>
                <a:spcPct val="150000"/>
              </a:lnSpc>
            </a:pPr>
            <a:r>
              <a:rPr lang="en-GB" sz="1600" b="1" dirty="0" smtClean="0">
                <a:latin typeface="Bliss-Light"/>
                <a:cs typeface="Arial" panose="020B0604020202020204" pitchFamily="34" charset="0"/>
              </a:rPr>
              <a:t>AO1   – 	</a:t>
            </a:r>
            <a:r>
              <a:rPr lang="en-GB" sz="1600" dirty="0" smtClean="0">
                <a:latin typeface="Bliss-Light"/>
                <a:cs typeface="Arial" panose="020B0604020202020204" pitchFamily="34" charset="0"/>
              </a:rPr>
              <a:t>Respond to texts critically and imaginatively; select and evaluate relevant 			textual detail to illustrate and support interpretations</a:t>
            </a:r>
          </a:p>
          <a:p>
            <a:pPr>
              <a:lnSpc>
                <a:spcPct val="150000"/>
              </a:lnSpc>
            </a:pPr>
            <a:r>
              <a:rPr lang="en-GB" sz="1600" b="1" dirty="0" smtClean="0">
                <a:latin typeface="Bliss-Light"/>
                <a:cs typeface="Arial" panose="020B0604020202020204" pitchFamily="34" charset="0"/>
              </a:rPr>
              <a:t>AO2   – 	</a:t>
            </a:r>
            <a:r>
              <a:rPr lang="en-GB" sz="1600" dirty="0" smtClean="0">
                <a:latin typeface="Bliss-Light"/>
                <a:cs typeface="Arial" panose="020B0604020202020204" pitchFamily="34" charset="0"/>
              </a:rPr>
              <a:t>Explain how language, structure and form contribute to writers’ presentation 			of ideas, themes and settings</a:t>
            </a:r>
          </a:p>
          <a:p>
            <a:pPr>
              <a:lnSpc>
                <a:spcPct val="150000"/>
              </a:lnSpc>
            </a:pPr>
            <a:r>
              <a:rPr lang="en-GB" sz="1600" b="1" dirty="0" smtClean="0">
                <a:latin typeface="Bliss-Light"/>
                <a:cs typeface="Arial" panose="020B0604020202020204" pitchFamily="34" charset="0"/>
              </a:rPr>
              <a:t>AO3</a:t>
            </a:r>
            <a:r>
              <a:rPr lang="en-GB" sz="1600" dirty="0" smtClean="0">
                <a:latin typeface="Bliss-Light"/>
                <a:cs typeface="Arial" panose="020B0604020202020204" pitchFamily="34" charset="0"/>
              </a:rPr>
              <a:t>   – 	</a:t>
            </a:r>
            <a:r>
              <a:rPr lang="en-GB" sz="1600" dirty="0" smtClean="0">
                <a:solidFill>
                  <a:srgbClr val="FF0000"/>
                </a:solidFill>
                <a:latin typeface="Bliss-Light"/>
                <a:cs typeface="Arial" panose="020B0604020202020204" pitchFamily="34" charset="0"/>
              </a:rPr>
              <a:t>Make comparisons </a:t>
            </a:r>
            <a:r>
              <a:rPr lang="en-GB" sz="1600" dirty="0" smtClean="0">
                <a:latin typeface="Bliss-Light"/>
                <a:cs typeface="Arial" panose="020B0604020202020204" pitchFamily="34" charset="0"/>
              </a:rPr>
              <a:t>and explain links between texts, evaluating writers’ 				different ways of expressing meaning and achieving effects</a:t>
            </a:r>
          </a:p>
          <a:p>
            <a:pPr>
              <a:lnSpc>
                <a:spcPct val="150000"/>
              </a:lnSpc>
            </a:pPr>
            <a:r>
              <a:rPr lang="en-GB" sz="1600" b="1" dirty="0" smtClean="0">
                <a:latin typeface="Bliss-Light"/>
                <a:cs typeface="Arial" panose="020B0604020202020204" pitchFamily="34" charset="0"/>
              </a:rPr>
              <a:t>AO4 – 	</a:t>
            </a:r>
            <a:r>
              <a:rPr lang="en-GB" sz="1600" dirty="0" smtClean="0">
                <a:latin typeface="Bliss-Light"/>
                <a:cs typeface="Arial" panose="020B0604020202020204" pitchFamily="34" charset="0"/>
              </a:rPr>
              <a:t>Relate texts to their social, cultural and historical contexts; explain how texts 		have been influential and significant to self, and other readers in different 			contexts and at different times</a:t>
            </a:r>
            <a:endParaRPr lang="en-GB" sz="1600" b="1" dirty="0" smtClean="0">
              <a:latin typeface="Bliss-Light"/>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00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684018"/>
            <a:ext cx="8573160" cy="1569660"/>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Why take both GCSE english language and GCSE english literature?</a:t>
            </a:r>
            <a:endParaRPr lang="en-US" sz="3200" kern="1100" spc="-50" dirty="0" smtClean="0">
              <a:solidFill>
                <a:srgbClr val="00B0F0"/>
              </a:solidFill>
              <a:latin typeface="Gotham Rounded Book"/>
              <a:cs typeface="Gotham Rounded Book"/>
            </a:endParaRPr>
          </a:p>
        </p:txBody>
      </p:sp>
      <p:sp>
        <p:nvSpPr>
          <p:cNvPr id="16" name="TextBox 15"/>
          <p:cNvSpPr txBox="1"/>
          <p:nvPr/>
        </p:nvSpPr>
        <p:spPr>
          <a:xfrm>
            <a:off x="166673" y="3241049"/>
            <a:ext cx="7981405" cy="341632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smtClean="0">
                <a:latin typeface="Gotham Rounded Book" pitchFamily="50" charset="0"/>
                <a:cs typeface="Arial" panose="020B0604020202020204" pitchFamily="34" charset="0"/>
              </a:rPr>
              <a:t>Specifications are co-teachable</a:t>
            </a:r>
          </a:p>
          <a:p>
            <a:pPr marL="285750" indent="-285750">
              <a:lnSpc>
                <a:spcPct val="200000"/>
              </a:lnSpc>
              <a:buFont typeface="Arial" panose="020B0604020202020204" pitchFamily="34" charset="0"/>
              <a:buChar char="•"/>
            </a:pPr>
            <a:r>
              <a:rPr lang="en-GB" dirty="0" smtClean="0">
                <a:latin typeface="Gotham Rounded Book" pitchFamily="50" charset="0"/>
                <a:cs typeface="Arial" panose="020B0604020202020204" pitchFamily="34" charset="0"/>
              </a:rPr>
              <a:t>Offers students a broader and more varied English curriculum</a:t>
            </a:r>
          </a:p>
          <a:p>
            <a:pPr marL="285750" indent="-285750">
              <a:lnSpc>
                <a:spcPct val="200000"/>
              </a:lnSpc>
              <a:buFont typeface="Arial" panose="020B0604020202020204" pitchFamily="34" charset="0"/>
              <a:buChar char="•"/>
            </a:pPr>
            <a:r>
              <a:rPr lang="en-GB" dirty="0" smtClean="0">
                <a:latin typeface="Gotham Rounded Book" pitchFamily="50" charset="0"/>
                <a:cs typeface="Arial" panose="020B0604020202020204" pitchFamily="34" charset="0"/>
              </a:rPr>
              <a:t>Transferable skills e.g. analysis of a writer’s choice of language</a:t>
            </a:r>
          </a:p>
          <a:p>
            <a:pPr marL="285750" indent="-285750">
              <a:lnSpc>
                <a:spcPct val="200000"/>
              </a:lnSpc>
              <a:buFont typeface="Arial" panose="020B0604020202020204" pitchFamily="34" charset="0"/>
              <a:buChar char="•"/>
            </a:pPr>
            <a:r>
              <a:rPr lang="en-GB" dirty="0" smtClean="0">
                <a:latin typeface="Gotham Rounded Book" pitchFamily="50" charset="0"/>
                <a:cs typeface="Arial" panose="020B0604020202020204" pitchFamily="34" charset="0"/>
              </a:rPr>
              <a:t>Prepares students for further study</a:t>
            </a:r>
          </a:p>
          <a:p>
            <a:pPr marL="285750" indent="-285750">
              <a:lnSpc>
                <a:spcPct val="200000"/>
              </a:lnSpc>
              <a:buFont typeface="Arial" panose="020B0604020202020204" pitchFamily="34" charset="0"/>
              <a:buChar char="•"/>
            </a:pPr>
            <a:r>
              <a:rPr lang="en-GB" dirty="0" smtClean="0">
                <a:latin typeface="Gotham Rounded Book" pitchFamily="50" charset="0"/>
                <a:cs typeface="Arial" panose="020B0604020202020204" pitchFamily="34" charset="0"/>
              </a:rPr>
              <a:t>A range of resources and subject support available through your consortia to support you</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583434"/>
            <a:ext cx="7937434" cy="584775"/>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RESOURCES FOR TEACHERS</a:t>
            </a:r>
            <a:endParaRPr lang="en-GB" sz="3200" cap="all" dirty="0">
              <a:solidFill>
                <a:srgbClr val="82BC00"/>
              </a:solidFill>
              <a:latin typeface="Gotham Rounded Book"/>
              <a:ea typeface="Times New Roman"/>
              <a:cs typeface="Times New Roman"/>
            </a:endParaRPr>
          </a:p>
        </p:txBody>
      </p:sp>
      <p:sp>
        <p:nvSpPr>
          <p:cNvPr id="2" name="TextBox 1"/>
          <p:cNvSpPr txBox="1"/>
          <p:nvPr/>
        </p:nvSpPr>
        <p:spPr>
          <a:xfrm>
            <a:off x="329184" y="2262632"/>
            <a:ext cx="4178808" cy="369332"/>
          </a:xfrm>
          <a:prstGeom prst="rect">
            <a:avLst/>
          </a:prstGeom>
          <a:noFill/>
        </p:spPr>
        <p:txBody>
          <a:bodyPr wrap="square" rtlCol="0">
            <a:spAutoFit/>
          </a:bodyPr>
          <a:lstStyle/>
          <a:p>
            <a:r>
              <a:rPr lang="en-US" dirty="0" smtClean="0">
                <a:solidFill>
                  <a:srgbClr val="0070C0"/>
                </a:solidFill>
                <a:latin typeface="Gotham Rounded Book"/>
                <a:cs typeface="Gotham Rounded Book"/>
              </a:rPr>
              <a:t>Supporting teaching and learning</a:t>
            </a:r>
          </a:p>
        </p:txBody>
      </p:sp>
      <p:pic>
        <p:nvPicPr>
          <p:cNvPr id="1026" name="Picture 2" descr="C:\Users\hopkil\AppData\Local\Microsoft\Windows\Temporary Internet Files\Content.Outlook\6CFMHS5N\placei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264" y="1756729"/>
            <a:ext cx="1994697" cy="14960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6040" y="3331314"/>
            <a:ext cx="8173872" cy="4616648"/>
          </a:xfrm>
          <a:prstGeom prst="rect">
            <a:avLst/>
          </a:prstGeom>
          <a:noFill/>
        </p:spPr>
        <p:txBody>
          <a:bodyPr wrap="square" rtlCol="0">
            <a:spAutoFit/>
          </a:bodyPr>
          <a:lstStyle/>
          <a:p>
            <a:r>
              <a:rPr lang="en-GB" sz="1400" dirty="0" smtClean="0">
                <a:latin typeface="Gotham Rounded Book" pitchFamily="50" charset="0"/>
                <a:cs typeface="Arial" panose="020B0604020202020204" pitchFamily="34" charset="0"/>
              </a:rPr>
              <a:t>Free subject specific resources available for all to download from our website. You can access our SAMs, Specs, Teacher Guides and Principals’ Reports from here:</a:t>
            </a:r>
          </a:p>
          <a:p>
            <a:r>
              <a:rPr lang="en-GB" sz="1400" dirty="0">
                <a:solidFill>
                  <a:schemeClr val="bg1">
                    <a:lumMod val="50000"/>
                  </a:schemeClr>
                </a:solidFill>
                <a:latin typeface="Gotham Rounded Book" pitchFamily="50" charset="0"/>
                <a:cs typeface="Arial" panose="020B0604020202020204" pitchFamily="34" charset="0"/>
                <a:hlinkClick r:id="rId3"/>
              </a:rPr>
              <a:t>wjec.co.uk/qualifications/</a:t>
            </a:r>
            <a:r>
              <a:rPr lang="en-GB" sz="1400" dirty="0" err="1">
                <a:solidFill>
                  <a:schemeClr val="bg1">
                    <a:lumMod val="50000"/>
                  </a:schemeClr>
                </a:solidFill>
                <a:latin typeface="Gotham Rounded Book" pitchFamily="50" charset="0"/>
                <a:cs typeface="Arial" panose="020B0604020202020204" pitchFamily="34" charset="0"/>
                <a:hlinkClick r:id="rId3"/>
              </a:rPr>
              <a:t>english</a:t>
            </a:r>
            <a:r>
              <a:rPr lang="en-GB" sz="1400" dirty="0">
                <a:solidFill>
                  <a:schemeClr val="bg1">
                    <a:lumMod val="50000"/>
                  </a:schemeClr>
                </a:solidFill>
                <a:latin typeface="Gotham Rounded Book" pitchFamily="50" charset="0"/>
                <a:cs typeface="Arial" panose="020B0604020202020204" pitchFamily="34" charset="0"/>
                <a:hlinkClick r:id="rId3"/>
              </a:rPr>
              <a:t>/</a:t>
            </a:r>
            <a:r>
              <a:rPr lang="en-GB" sz="1400" dirty="0" err="1">
                <a:solidFill>
                  <a:schemeClr val="bg1">
                    <a:lumMod val="50000"/>
                  </a:schemeClr>
                </a:solidFill>
                <a:latin typeface="Gotham Rounded Book" pitchFamily="50" charset="0"/>
                <a:cs typeface="Arial" panose="020B0604020202020204" pitchFamily="34" charset="0"/>
                <a:hlinkClick r:id="rId3"/>
              </a:rPr>
              <a:t>english</a:t>
            </a:r>
            <a:r>
              <a:rPr lang="en-GB" sz="1400" dirty="0">
                <a:solidFill>
                  <a:schemeClr val="bg1">
                    <a:lumMod val="50000"/>
                  </a:schemeClr>
                </a:solidFill>
                <a:latin typeface="Gotham Rounded Book" pitchFamily="50" charset="0"/>
                <a:cs typeface="Arial" panose="020B0604020202020204" pitchFamily="34" charset="0"/>
                <a:hlinkClick r:id="rId3"/>
              </a:rPr>
              <a:t>-literature-</a:t>
            </a:r>
            <a:r>
              <a:rPr lang="en-GB" sz="1400" dirty="0" err="1">
                <a:solidFill>
                  <a:schemeClr val="bg1">
                    <a:lumMod val="50000"/>
                  </a:schemeClr>
                </a:solidFill>
                <a:latin typeface="Gotham Rounded Book" pitchFamily="50" charset="0"/>
                <a:cs typeface="Arial" panose="020B0604020202020204" pitchFamily="34" charset="0"/>
                <a:hlinkClick r:id="rId3"/>
              </a:rPr>
              <a:t>gcse</a:t>
            </a:r>
            <a:r>
              <a:rPr lang="en-GB" sz="1400" dirty="0">
                <a:solidFill>
                  <a:schemeClr val="bg1">
                    <a:lumMod val="50000"/>
                  </a:schemeClr>
                </a:solidFill>
                <a:latin typeface="Gotham Rounded Book" pitchFamily="50" charset="0"/>
                <a:cs typeface="Arial" panose="020B0604020202020204" pitchFamily="34" charset="0"/>
                <a:hlinkClick r:id="rId3"/>
              </a:rPr>
              <a:t>/</a:t>
            </a:r>
            <a:r>
              <a:rPr lang="en-GB" sz="1400" dirty="0">
                <a:solidFill>
                  <a:schemeClr val="bg1">
                    <a:lumMod val="50000"/>
                  </a:schemeClr>
                </a:solidFill>
                <a:latin typeface="Gotham Rounded Book" pitchFamily="50" charset="0"/>
                <a:cs typeface="Arial" panose="020B0604020202020204" pitchFamily="34" charset="0"/>
              </a:rPr>
              <a:t> </a:t>
            </a:r>
          </a:p>
          <a:p>
            <a:endParaRPr lang="en-GB" sz="1400" dirty="0">
              <a:latin typeface="Gotham Rounded Book" pitchFamily="50" charset="0"/>
              <a:cs typeface="Arial" panose="020B0604020202020204" pitchFamily="34" charset="0"/>
            </a:endParaRPr>
          </a:p>
          <a:p>
            <a:r>
              <a:rPr lang="en-GB" sz="1400" dirty="0" smtClean="0">
                <a:latin typeface="Gotham Rounded Book" pitchFamily="50" charset="0"/>
              </a:rPr>
              <a:t>The digital teacher </a:t>
            </a:r>
            <a:r>
              <a:rPr lang="en-GB" sz="1400" dirty="0">
                <a:latin typeface="Gotham Rounded Book" pitchFamily="50" charset="0"/>
              </a:rPr>
              <a:t>guide gives detailed advice on planning and implementation.  It </a:t>
            </a:r>
            <a:r>
              <a:rPr lang="en-GB" sz="1400" dirty="0" smtClean="0">
                <a:latin typeface="Gotham Rounded Book" pitchFamily="50" charset="0"/>
              </a:rPr>
              <a:t>can </a:t>
            </a:r>
            <a:r>
              <a:rPr lang="en-GB" sz="1400" dirty="0">
                <a:latin typeface="Gotham Rounded Book" pitchFamily="50" charset="0"/>
              </a:rPr>
              <a:t>be found here: </a:t>
            </a:r>
            <a:endParaRPr lang="en-GB" sz="1400" dirty="0" smtClean="0">
              <a:latin typeface="Gotham Rounded Book" pitchFamily="50" charset="0"/>
            </a:endParaRPr>
          </a:p>
          <a:p>
            <a:r>
              <a:rPr lang="en-GB" sz="1400" dirty="0">
                <a:latin typeface="Gotham Rounded Book" pitchFamily="50" charset="0"/>
                <a:cs typeface="Arial" panose="020B0604020202020204" pitchFamily="34" charset="0"/>
                <a:hlinkClick r:id="rId4"/>
              </a:rPr>
              <a:t>http://</a:t>
            </a:r>
            <a:r>
              <a:rPr lang="en-GB" sz="1400" dirty="0" smtClean="0">
                <a:latin typeface="Gotham Rounded Book" pitchFamily="50" charset="0"/>
                <a:cs typeface="Arial" panose="020B0604020202020204" pitchFamily="34" charset="0"/>
                <a:hlinkClick r:id="rId4"/>
              </a:rPr>
              <a:t>www.wjec.co.uk/wjec-gcse-eng-lit-wales-teachers-guide-teaching-from-2015-e.pdf?language_id=1</a:t>
            </a:r>
            <a:r>
              <a:rPr lang="en-GB" sz="1400" dirty="0" smtClean="0">
                <a:latin typeface="Gotham Rounded Book" pitchFamily="50" charset="0"/>
                <a:cs typeface="Arial" panose="020B0604020202020204" pitchFamily="34" charset="0"/>
              </a:rPr>
              <a:t> </a:t>
            </a:r>
          </a:p>
          <a:p>
            <a:endParaRPr lang="en-GB" sz="1400" dirty="0">
              <a:latin typeface="Gotham Rounded Book" pitchFamily="50" charset="0"/>
              <a:cs typeface="Arial" panose="020B0604020202020204" pitchFamily="34" charset="0"/>
            </a:endParaRPr>
          </a:p>
          <a:p>
            <a:r>
              <a:rPr lang="en-GB" sz="1400" dirty="0">
                <a:latin typeface="Gotham Rounded Book" pitchFamily="50" charset="0"/>
              </a:rPr>
              <a:t>The extensive resources produced by WJEC on behalf of the Welsh Government to support the teaching of the non-examination assessment poetry unit may be found here: </a:t>
            </a:r>
            <a:r>
              <a:rPr lang="en-GB" sz="1400" u="sng" dirty="0">
                <a:latin typeface="Gotham Rounded Book" pitchFamily="50" charset="0"/>
                <a:hlinkClick r:id="rId5"/>
              </a:rPr>
              <a:t>http://</a:t>
            </a:r>
            <a:r>
              <a:rPr lang="en-GB" sz="1400" u="sng" dirty="0" smtClean="0">
                <a:latin typeface="Gotham Rounded Book" pitchFamily="50" charset="0"/>
                <a:hlinkClick r:id="rId5"/>
              </a:rPr>
              <a:t>resources.wjec.co.uk/Pages/ResourceSingle.aspx?rIid=711</a:t>
            </a:r>
            <a:r>
              <a:rPr lang="en-GB" sz="1400" dirty="0">
                <a:latin typeface="Gotham Rounded Book" pitchFamily="50" charset="0"/>
              </a:rPr>
              <a:t> </a:t>
            </a:r>
            <a:r>
              <a:rPr lang="en-GB" sz="1400" dirty="0" smtClean="0">
                <a:latin typeface="Gotham Rounded Book" pitchFamily="50" charset="0"/>
              </a:rPr>
              <a:t>The Dylan Thomas poems are on the secure website due to copyright restrictions. They can be accessed here:</a:t>
            </a:r>
          </a:p>
          <a:p>
            <a:r>
              <a:rPr lang="en-GB" sz="1400" dirty="0">
                <a:latin typeface="Gotham Rounded Book" pitchFamily="50" charset="0"/>
                <a:cs typeface="Arial" panose="020B0604020202020204" pitchFamily="34" charset="0"/>
                <a:hlinkClick r:id="rId6"/>
              </a:rPr>
              <a:t>https://www.wjecservices.co.uk</a:t>
            </a:r>
            <a:r>
              <a:rPr lang="en-GB" sz="1400" dirty="0" smtClean="0">
                <a:latin typeface="Gotham Rounded Book" pitchFamily="50" charset="0"/>
                <a:cs typeface="Arial" panose="020B0604020202020204" pitchFamily="34" charset="0"/>
                <a:hlinkClick r:id="rId6"/>
              </a:rPr>
              <a:t>/</a:t>
            </a:r>
            <a:endParaRPr lang="en-GB" sz="1400" dirty="0" smtClean="0">
              <a:latin typeface="Gotham Rounded Book" pitchFamily="50"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bg1">
                  <a:lumMod val="50000"/>
                </a:schemeClr>
              </a:solidFill>
              <a:latin typeface="Arial" panose="020B0604020202020204" pitchFamily="34" charset="0"/>
              <a:cs typeface="Arial" panose="020B0604020202020204" pitchFamily="34" charset="0"/>
            </a:endParaRPr>
          </a:p>
        </p:txBody>
      </p:sp>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6040" y="1583434"/>
            <a:ext cx="7937434" cy="584775"/>
          </a:xfrm>
          <a:prstGeom prst="rect">
            <a:avLst/>
          </a:prstGeom>
          <a:noFill/>
        </p:spPr>
        <p:txBody>
          <a:bodyPr wrap="square" rtlCol="0">
            <a:spAutoFit/>
          </a:bodyPr>
          <a:lstStyle/>
          <a:p>
            <a:pPr>
              <a:spcAft>
                <a:spcPts val="0"/>
              </a:spcAft>
            </a:pPr>
            <a:r>
              <a:rPr lang="en-GB" sz="3200" cap="all" dirty="0" smtClean="0">
                <a:solidFill>
                  <a:srgbClr val="0070C0"/>
                </a:solidFill>
                <a:latin typeface="Gotham Rounded Book"/>
                <a:ea typeface="Times New Roman"/>
                <a:cs typeface="Times New Roman"/>
              </a:rPr>
              <a:t>RESOURCES FOR TEACHERS</a:t>
            </a:r>
            <a:endParaRPr lang="en-GB" sz="3200" cap="all" dirty="0">
              <a:solidFill>
                <a:srgbClr val="82BC00"/>
              </a:solidFill>
              <a:latin typeface="Gotham Rounded Book"/>
              <a:ea typeface="Times New Roman"/>
              <a:cs typeface="Times New Roman"/>
            </a:endParaRPr>
          </a:p>
        </p:txBody>
      </p:sp>
      <p:sp>
        <p:nvSpPr>
          <p:cNvPr id="2" name="TextBox 1"/>
          <p:cNvSpPr txBox="1"/>
          <p:nvPr/>
        </p:nvSpPr>
        <p:spPr>
          <a:xfrm>
            <a:off x="329184" y="2262632"/>
            <a:ext cx="4178808" cy="369332"/>
          </a:xfrm>
          <a:prstGeom prst="rect">
            <a:avLst/>
          </a:prstGeom>
          <a:noFill/>
        </p:spPr>
        <p:txBody>
          <a:bodyPr wrap="square" rtlCol="0">
            <a:spAutoFit/>
          </a:bodyPr>
          <a:lstStyle/>
          <a:p>
            <a:r>
              <a:rPr lang="en-US" dirty="0" smtClean="0">
                <a:solidFill>
                  <a:srgbClr val="0070C0"/>
                </a:solidFill>
                <a:latin typeface="Gotham Rounded Book"/>
                <a:cs typeface="Gotham Rounded Book"/>
              </a:rPr>
              <a:t>Supporting teaching and learning</a:t>
            </a:r>
          </a:p>
        </p:txBody>
      </p:sp>
      <p:pic>
        <p:nvPicPr>
          <p:cNvPr id="1026" name="Picture 2" descr="C:\Users\hopkil\AppData\Local\Microsoft\Windows\Temporary Internet Files\Content.Outlook\6CFMHS5N\placei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264" y="1756729"/>
            <a:ext cx="1994697" cy="1496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0585" y="3362036"/>
            <a:ext cx="8454598" cy="2092881"/>
          </a:xfrm>
          <a:prstGeom prst="rect">
            <a:avLst/>
          </a:prstGeom>
          <a:noFill/>
        </p:spPr>
        <p:txBody>
          <a:bodyPr wrap="square" rtlCol="0">
            <a:spAutoFit/>
          </a:bodyPr>
          <a:lstStyle/>
          <a:p>
            <a:r>
              <a:rPr lang="en-GB" sz="1400" dirty="0" smtClean="0">
                <a:latin typeface="Gotham Rounded Book" pitchFamily="50" charset="0"/>
                <a:cs typeface="Arial" panose="020B0604020202020204" pitchFamily="34" charset="0"/>
              </a:rPr>
              <a:t>Further </a:t>
            </a:r>
            <a:r>
              <a:rPr lang="en-GB" sz="1400" dirty="0">
                <a:latin typeface="Gotham Rounded Book" pitchFamily="50" charset="0"/>
                <a:cs typeface="Arial" panose="020B0604020202020204" pitchFamily="34" charset="0"/>
              </a:rPr>
              <a:t>digital resources to support the teaching and learning of a broad range of </a:t>
            </a:r>
            <a:r>
              <a:rPr lang="en-GB" sz="1400" dirty="0" smtClean="0">
                <a:latin typeface="Gotham Rounded Book" pitchFamily="50" charset="0"/>
                <a:cs typeface="Arial" panose="020B0604020202020204" pitchFamily="34" charset="0"/>
              </a:rPr>
              <a:t>subjects can be found here:</a:t>
            </a:r>
          </a:p>
          <a:p>
            <a:r>
              <a:rPr lang="en-GB" sz="1400" dirty="0" smtClean="0">
                <a:solidFill>
                  <a:schemeClr val="bg1">
                    <a:lumMod val="50000"/>
                  </a:schemeClr>
                </a:solidFill>
                <a:latin typeface="Gotham Rounded Book" pitchFamily="50" charset="0"/>
                <a:cs typeface="Arial" panose="020B0604020202020204" pitchFamily="34" charset="0"/>
                <a:hlinkClick r:id="rId4"/>
              </a:rPr>
              <a:t>resources.wjec.co.uk</a:t>
            </a:r>
            <a:endParaRPr lang="en-GB" sz="1400" dirty="0">
              <a:latin typeface="Gotham Rounded Book" pitchFamily="50" charset="0"/>
              <a:cs typeface="Arial" panose="020B0604020202020204" pitchFamily="34" charset="0"/>
            </a:endParaRPr>
          </a:p>
          <a:p>
            <a:pPr marL="285750" indent="-285750">
              <a:buFont typeface="Arial" panose="020B0604020202020204" pitchFamily="34" charset="0"/>
              <a:buChar char="•"/>
            </a:pPr>
            <a:endParaRPr lang="en-GB" sz="1400" dirty="0">
              <a:solidFill>
                <a:schemeClr val="bg1">
                  <a:lumMod val="50000"/>
                </a:schemeClr>
              </a:solidFill>
              <a:latin typeface="Gotham Rounded Book" pitchFamily="50" charset="0"/>
              <a:cs typeface="Arial" panose="020B0604020202020204" pitchFamily="34" charset="0"/>
              <a:hlinkClick r:id="rId5"/>
            </a:endParaRPr>
          </a:p>
          <a:p>
            <a:r>
              <a:rPr lang="en-GB" sz="1400" dirty="0" smtClean="0">
                <a:latin typeface="Gotham Rounded Book" pitchFamily="50" charset="0"/>
                <a:cs typeface="Arial" panose="020B0604020202020204" pitchFamily="34" charset="0"/>
              </a:rPr>
              <a:t>Our </a:t>
            </a:r>
            <a:r>
              <a:rPr lang="en-GB" sz="1400" dirty="0">
                <a:latin typeface="Gotham Rounded Book" pitchFamily="50" charset="0"/>
                <a:cs typeface="Arial" panose="020B0604020202020204" pitchFamily="34" charset="0"/>
              </a:rPr>
              <a:t>free Online Exam Review allows teachers to analyse item level data, critically assess sample question papers and receive examiner </a:t>
            </a:r>
            <a:r>
              <a:rPr lang="en-GB" sz="1400" dirty="0" smtClean="0">
                <a:latin typeface="Gotham Rounded Book" pitchFamily="50" charset="0"/>
                <a:cs typeface="Arial" panose="020B0604020202020204" pitchFamily="34" charset="0"/>
              </a:rPr>
              <a:t>feedback. It can be found here:</a:t>
            </a:r>
          </a:p>
          <a:p>
            <a:r>
              <a:rPr lang="en-GB" sz="1400" dirty="0" smtClean="0">
                <a:solidFill>
                  <a:schemeClr val="bg1">
                    <a:lumMod val="50000"/>
                  </a:schemeClr>
                </a:solidFill>
                <a:latin typeface="Gotham Rounded Book" pitchFamily="50" charset="0"/>
                <a:cs typeface="Arial" panose="020B0604020202020204" pitchFamily="34" charset="0"/>
                <a:hlinkClick r:id="rId6"/>
              </a:rPr>
              <a:t>oer.wjec.co.uk</a:t>
            </a:r>
            <a:endParaRPr lang="en-GB" sz="1400" dirty="0" smtClean="0">
              <a:solidFill>
                <a:schemeClr val="bg1">
                  <a:lumMod val="50000"/>
                </a:schemeClr>
              </a:solidFill>
              <a:latin typeface="Gotham Rounded Book" pitchFamily="50" charset="0"/>
              <a:cs typeface="Arial" panose="020B0604020202020204" pitchFamily="34" charset="0"/>
            </a:endParaRPr>
          </a:p>
          <a:p>
            <a:endParaRPr lang="en-GB" sz="1400" dirty="0">
              <a:solidFill>
                <a:schemeClr val="bg1">
                  <a:lumMod val="50000"/>
                </a:schemeClr>
              </a:solidFill>
              <a:latin typeface="Gotham Rounded Book" pitchFamily="50" charset="0"/>
              <a:cs typeface="Arial" panose="020B0604020202020204" pitchFamily="34" charset="0"/>
            </a:endParaRPr>
          </a:p>
          <a:p>
            <a:endParaRPr lang="en-GB" dirty="0"/>
          </a:p>
        </p:txBody>
      </p:sp>
    </p:spTree>
    <p:extLst>
      <p:ext uri="{BB962C8B-B14F-4D97-AF65-F5344CB8AC3E}">
        <p14:creationId xmlns:p14="http://schemas.microsoft.com/office/powerpoint/2010/main" val="1127286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ingual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WJEC_x0020_Secure_x0020_Scheduling_x0020_Start_x0020_Date xmlns="2f2f9355-f80e-4d7b-937a-0c27cfa03643" xsi:nil="tru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WJEC_x0020_Subject_x0020_Code xmlns="2f2f9355-f80e-4d7b-937a-0c27cfa03643" xsi:nil="true"/>
    <WJEC_x0020_Exam_x0020_Season xmlns="2f2f9355-f80e-4d7b-937a-0c27cfa03643" xsi:nil="true"/>
    <PublishingStartDate xmlns="http://schemas.microsoft.com/sharepoint/v3" xsi:nil="true"/>
    <WJEC_x0020_Secured_x0020_Scheduling_x0020_End_x0020_Date xmlns="2f2f9355-f80e-4d7b-937a-0c27cfa03643" xsi:nil="true"/>
    <aa87a6a0bdfe4bfb97a25745bc8270e2 xmlns="2f2f9355-f80e-4d7b-937a-0c27cfa03643">
      <Terms xmlns="http://schemas.microsoft.com/office/infopath/2007/PartnerControls"/>
    </aa87a6a0bdfe4bfb97a25745bc8270e2>
  </documentManagement>
</p:properties>
</file>

<file path=customXml/item3.xml><?xml version="1.0" encoding="utf-8"?>
<ct:contentTypeSchema xmlns:ct="http://schemas.microsoft.com/office/2006/metadata/contentType" xmlns:ma="http://schemas.microsoft.com/office/2006/metadata/properties/metaAttributes" ct:_="" ma:_="" ma:contentTypeName="Controlled Assessment Task" ma:contentTypeID="0x010100583296ED6F215A478B2C2375C6FC172C00DF545A024507434AA1EBD2B5805653F0" ma:contentTypeVersion="3" ma:contentTypeDescription="" ma:contentTypeScope="" ma:versionID="b5da81a7cb41b96df0a39116ae7985aa">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824abf22ea122aea3a8b853cdcd3d854"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Subject_x0020_Code" minOccurs="0"/>
                <xsd:element ref="ns3:WJEC_x0020_Language" minOccurs="0"/>
                <xsd:element ref="ns3:WJEC_x0020_Exam_x0020_Season" minOccurs="0"/>
                <xsd:element ref="ns3:WJEC_x0020_Available_x0020_Online" minOccurs="0"/>
                <xsd:element ref="ns1:PublishingStartDate" minOccurs="0"/>
                <xsd:element ref="ns1:PublishingExpirationDate" minOccurs="0"/>
                <xsd:element ref="ns3:WJEC_x0020_Secure_x0020_Scheduling_x0020_Start_x0020_Date" minOccurs="0"/>
                <xsd:element ref="ns3:WJEC_x0020_Secured_x0020_Scheduling_x0020_End_x0020_Date" minOccurs="0"/>
                <xsd:element ref="ns3:k48d8005054a4dd09ad49b7c837f0781" minOccurs="0"/>
                <xsd:element ref="ns3:bd6821cb7d3c4b4ab1e70668a679dc90" minOccurs="0"/>
                <xsd:element ref="ns3:TaxCatchAllLabel" minOccurs="0"/>
                <xsd:element ref="ns3:TaxCatchAll" minOccurs="0"/>
                <xsd:element ref="ns3:i2be6ccaef284b9d8cadff396f0db8d6" minOccurs="0"/>
                <xsd:element ref="ns3:aa87a6a0bdfe4bfb97a25745bc8270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11" nillable="true" ma:displayName="Scheduling Start Date" ma:internalName="PublishingStartDate">
      <xsd:simpleType>
        <xsd:restriction base="dms:Unknown"/>
      </xsd:simpleType>
    </xsd:element>
    <xsd:element name="PublishingExpirationDate" ma:index="12"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Subject_x0020_Code" ma:index="7" nillable="true" ma:displayName="WJEC Subject Code" ma:internalName="WJEC_x0020_Subject_x0020_Code">
      <xsd:simpleType>
        <xsd:restriction base="dms:Text">
          <xsd:maxLength value="64"/>
        </xsd:restriction>
      </xsd:simpleType>
    </xsd:element>
    <xsd:element name="WJEC_x0020_Language" ma:index="8"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Exam_x0020_Season" ma:index="9" nillable="true" ma:displayName="WJEC Exam Season" ma:format="Dropdown" ma:internalName="WJEC_x0020_Exam_x0020_Season">
      <xsd:simpleType>
        <xsd:restriction base="dms:Choice">
          <xsd:enumeration value="Spring"/>
          <xsd:enumeration value="Summer"/>
          <xsd:enumeration value="Autumn"/>
          <xsd:enumeration value="Winter"/>
        </xsd:restriction>
      </xsd:simpleType>
    </xsd:element>
    <xsd:element name="WJEC_x0020_Available_x0020_Online" ma:index="10" nillable="true" ma:displayName="WJEC Available Online" ma:default="0" ma:internalName="WJEC_x0020_Available_x0020_Online">
      <xsd:simpleType>
        <xsd:restriction base="dms:Boolean"/>
      </xsd:simpleType>
    </xsd:element>
    <xsd:element name="WJEC_x0020_Secure_x0020_Scheduling_x0020_Start_x0020_Date" ma:index="13" nillable="true" ma:displayName="WJEC Secure Scheduling Start Date" ma:format="DateTime" ma:internalName="WJEC_x0020_Secure_x0020_Scheduling_x0020_Start_x0020_Date">
      <xsd:simpleType>
        <xsd:restriction base="dms:DateTime"/>
      </xsd:simpleType>
    </xsd:element>
    <xsd:element name="WJEC_x0020_Secured_x0020_Scheduling_x0020_End_x0020_Date" ma:index="14" nillable="true" ma:displayName="WJEC Secure Scheduling End Date" ma:format="DateTime" ma:internalName="WJEC_x0020_Secured_x0020_Scheduling_x0020_End_x0020_Date">
      <xsd:simpleType>
        <xsd:restriction base="dms:DateTime"/>
      </xsd:simpleType>
    </xsd:element>
    <xsd:element name="k48d8005054a4dd09ad49b7c837f0781" ma:index="16"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bd6821cb7d3c4b4ab1e70668a679dc90" ma:index="19"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TaxCatchAllLabel" ma:index="21"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i2be6ccaef284b9d8cadff396f0db8d6" ma:index="23"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element name="aa87a6a0bdfe4bfb97a25745bc8270e2" ma:index="26"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1033d4c-53f7-4655-8cf6-8161ad0c09ed" ContentTypeId="0x010100583296ED6F215A478B2C2375C6FC172C" PreviousValue="false"/>
</file>

<file path=customXml/itemProps1.xml><?xml version="1.0" encoding="utf-8"?>
<ds:datastoreItem xmlns:ds="http://schemas.openxmlformats.org/officeDocument/2006/customXml" ds:itemID="{3755E1BF-89EC-40F0-9404-E5B90B765E75}"/>
</file>

<file path=customXml/itemProps2.xml><?xml version="1.0" encoding="utf-8"?>
<ds:datastoreItem xmlns:ds="http://schemas.openxmlformats.org/officeDocument/2006/customXml" ds:itemID="{D0DE5532-076C-4333-94CD-BB9A7BAC216D}"/>
</file>

<file path=customXml/itemProps3.xml><?xml version="1.0" encoding="utf-8"?>
<ds:datastoreItem xmlns:ds="http://schemas.openxmlformats.org/officeDocument/2006/customXml" ds:itemID="{554FF7F4-1F6B-4411-933C-6601490DA8D2}"/>
</file>

<file path=customXml/itemProps4.xml><?xml version="1.0" encoding="utf-8"?>
<ds:datastoreItem xmlns:ds="http://schemas.openxmlformats.org/officeDocument/2006/customXml" ds:itemID="{7D8ED09E-5F75-47E0-BE68-0E90FE84964F}"/>
</file>

<file path=docProps/app.xml><?xml version="1.0" encoding="utf-8"?>
<Properties xmlns="http://schemas.openxmlformats.org/officeDocument/2006/extended-properties" xmlns:vt="http://schemas.openxmlformats.org/officeDocument/2006/docPropsVTypes">
  <Template>Bilingual Temp</Template>
  <TotalTime>1457</TotalTime>
  <Words>673</Words>
  <Application>Microsoft Office PowerPoint</Application>
  <PresentationFormat>On-screen Show (4:3)</PresentationFormat>
  <Paragraphs>103</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Bilingual Temp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WJEC CPD - PowerPoint template (England - English only)</dc:title>
  <dc:creator>Jones, Natalie</dc:creator>
  <cp:lastModifiedBy>Matt</cp:lastModifiedBy>
  <cp:revision>89</cp:revision>
  <cp:lastPrinted>2015-09-29T13:03:47Z</cp:lastPrinted>
  <dcterms:created xsi:type="dcterms:W3CDTF">2011-10-12T10:45:18Z</dcterms:created>
  <dcterms:modified xsi:type="dcterms:W3CDTF">2016-11-01T11:27:29Z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0x010100583296ED6F215A478B2C2375C6FC172C00DF545A024507434AA1EBD2B5805653F0</vt:lpwstr>
  </property>
  <property fmtid="{D5CDD505-2E9C-101B-9397-08002B2CF9AE}" pid="3" name="WJEC_x0020_Department">
    <vt:lpwstr/>
  </property>
  <property fmtid="{D5CDD505-2E9C-101B-9397-08002B2CF9AE}" pid="4" name="WJEC_x0020_Audiences">
    <vt:lpwstr/>
  </property>
  <property fmtid="{D5CDD505-2E9C-101B-9397-08002B2CF9AE}" pid="5" name="WJEC Department">
    <vt:lpwstr/>
  </property>
  <property fmtid="{D5CDD505-2E9C-101B-9397-08002B2CF9AE}" pid="6" name="WJEC Audiences">
    <vt:lpwstr/>
  </property>
</Properties>
</file>