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4"/>
  </p:sldMasterIdLst>
  <p:notesMasterIdLst>
    <p:notesMasterId r:id="rId23"/>
  </p:notesMasterIdLst>
  <p:sldIdLst>
    <p:sldId id="256" r:id="rId5"/>
    <p:sldId id="486" r:id="rId6"/>
    <p:sldId id="487" r:id="rId7"/>
    <p:sldId id="514" r:id="rId8"/>
    <p:sldId id="489" r:id="rId9"/>
    <p:sldId id="497" r:id="rId10"/>
    <p:sldId id="510" r:id="rId11"/>
    <p:sldId id="509" r:id="rId12"/>
    <p:sldId id="488" r:id="rId13"/>
    <p:sldId id="495" r:id="rId14"/>
    <p:sldId id="500" r:id="rId15"/>
    <p:sldId id="490" r:id="rId16"/>
    <p:sldId id="504" r:id="rId17"/>
    <p:sldId id="511" r:id="rId18"/>
    <p:sldId id="512" r:id="rId19"/>
    <p:sldId id="513" r:id="rId20"/>
    <p:sldId id="494" r:id="rId21"/>
    <p:sldId id="484" r:id="rId2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33A77-BA9B-4E4A-BA31-0DC9DA6AA900}" v="5" dt="2021-10-05T12:05:51.333"/>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90" autoAdjust="0"/>
    <p:restoredTop sz="94628" autoAdjust="0"/>
  </p:normalViewPr>
  <p:slideViewPr>
    <p:cSldViewPr snapToGrid="0" snapToObjects="1">
      <p:cViewPr varScale="1">
        <p:scale>
          <a:sx n="101" d="100"/>
          <a:sy n="101" d="100"/>
        </p:scale>
        <p:origin x="5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9" d="100"/>
          <a:sy n="79" d="100"/>
        </p:scale>
        <p:origin x="-393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tt, Nancy" userId="97fa0bef-7ea8-47de-b874-e747452e97a9" providerId="ADAL" clId="{42C33A77-BA9B-4E4A-BA31-0DC9DA6AA900}"/>
    <pc:docChg chg="custSel modSld">
      <pc:chgData name="Hutt, Nancy" userId="97fa0bef-7ea8-47de-b874-e747452e97a9" providerId="ADAL" clId="{42C33A77-BA9B-4E4A-BA31-0DC9DA6AA900}" dt="2021-10-05T12:06:02.654" v="151" actId="1076"/>
      <pc:docMkLst>
        <pc:docMk/>
      </pc:docMkLst>
      <pc:sldChg chg="modSp mod">
        <pc:chgData name="Hutt, Nancy" userId="97fa0bef-7ea8-47de-b874-e747452e97a9" providerId="ADAL" clId="{42C33A77-BA9B-4E4A-BA31-0DC9DA6AA900}" dt="2021-10-05T11:59:28.526" v="7" actId="1076"/>
        <pc:sldMkLst>
          <pc:docMk/>
          <pc:sldMk cId="2492928270" sldId="487"/>
        </pc:sldMkLst>
        <pc:spChg chg="mod">
          <ac:chgData name="Hutt, Nancy" userId="97fa0bef-7ea8-47de-b874-e747452e97a9" providerId="ADAL" clId="{42C33A77-BA9B-4E4A-BA31-0DC9DA6AA900}" dt="2021-10-05T11:59:28.526" v="7" actId="1076"/>
          <ac:spMkLst>
            <pc:docMk/>
            <pc:sldMk cId="2492928270" sldId="487"/>
            <ac:spMk id="2" creationId="{42C88842-9881-4079-B02E-1806DC75362C}"/>
          </ac:spMkLst>
        </pc:spChg>
      </pc:sldChg>
      <pc:sldChg chg="modSp mod">
        <pc:chgData name="Hutt, Nancy" userId="97fa0bef-7ea8-47de-b874-e747452e97a9" providerId="ADAL" clId="{42C33A77-BA9B-4E4A-BA31-0DC9DA6AA900}" dt="2021-10-05T12:04:16.514" v="28" actId="20577"/>
        <pc:sldMkLst>
          <pc:docMk/>
          <pc:sldMk cId="1848375758" sldId="490"/>
        </pc:sldMkLst>
        <pc:spChg chg="mod">
          <ac:chgData name="Hutt, Nancy" userId="97fa0bef-7ea8-47de-b874-e747452e97a9" providerId="ADAL" clId="{42C33A77-BA9B-4E4A-BA31-0DC9DA6AA900}" dt="2021-10-05T12:04:16.514" v="28" actId="20577"/>
          <ac:spMkLst>
            <pc:docMk/>
            <pc:sldMk cId="1848375758" sldId="490"/>
            <ac:spMk id="2" creationId="{989D51FE-2A41-4130-8E9D-B9608BE81B99}"/>
          </ac:spMkLst>
        </pc:spChg>
      </pc:sldChg>
      <pc:sldChg chg="modSp mod">
        <pc:chgData name="Hutt, Nancy" userId="97fa0bef-7ea8-47de-b874-e747452e97a9" providerId="ADAL" clId="{42C33A77-BA9B-4E4A-BA31-0DC9DA6AA900}" dt="2021-10-05T12:03:35.434" v="22" actId="20577"/>
        <pc:sldMkLst>
          <pc:docMk/>
          <pc:sldMk cId="2904939013" sldId="495"/>
        </pc:sldMkLst>
        <pc:spChg chg="mod">
          <ac:chgData name="Hutt, Nancy" userId="97fa0bef-7ea8-47de-b874-e747452e97a9" providerId="ADAL" clId="{42C33A77-BA9B-4E4A-BA31-0DC9DA6AA900}" dt="2021-10-05T12:03:35.434" v="22" actId="20577"/>
          <ac:spMkLst>
            <pc:docMk/>
            <pc:sldMk cId="2904939013" sldId="495"/>
            <ac:spMk id="2" creationId="{6B12AFE9-E599-4997-89E3-58A572704A9B}"/>
          </ac:spMkLst>
        </pc:spChg>
      </pc:sldChg>
      <pc:sldChg chg="modSp mod">
        <pc:chgData name="Hutt, Nancy" userId="97fa0bef-7ea8-47de-b874-e747452e97a9" providerId="ADAL" clId="{42C33A77-BA9B-4E4A-BA31-0DC9DA6AA900}" dt="2021-10-05T12:05:08.174" v="44" actId="20577"/>
        <pc:sldMkLst>
          <pc:docMk/>
          <pc:sldMk cId="1230376165" sldId="504"/>
        </pc:sldMkLst>
        <pc:spChg chg="mod">
          <ac:chgData name="Hutt, Nancy" userId="97fa0bef-7ea8-47de-b874-e747452e97a9" providerId="ADAL" clId="{42C33A77-BA9B-4E4A-BA31-0DC9DA6AA900}" dt="2021-10-05T12:05:08.174" v="44" actId="20577"/>
          <ac:spMkLst>
            <pc:docMk/>
            <pc:sldMk cId="1230376165" sldId="504"/>
            <ac:spMk id="4" creationId="{983252E2-E871-4D2D-9551-CDE8AC94C680}"/>
          </ac:spMkLst>
        </pc:spChg>
      </pc:sldChg>
      <pc:sldChg chg="modSp mod">
        <pc:chgData name="Hutt, Nancy" userId="97fa0bef-7ea8-47de-b874-e747452e97a9" providerId="ADAL" clId="{42C33A77-BA9B-4E4A-BA31-0DC9DA6AA900}" dt="2021-10-05T12:02:22.584" v="19" actId="14100"/>
        <pc:sldMkLst>
          <pc:docMk/>
          <pc:sldMk cId="3664587603" sldId="509"/>
        </pc:sldMkLst>
        <pc:spChg chg="mod">
          <ac:chgData name="Hutt, Nancy" userId="97fa0bef-7ea8-47de-b874-e747452e97a9" providerId="ADAL" clId="{42C33A77-BA9B-4E4A-BA31-0DC9DA6AA900}" dt="2021-10-05T12:02:22.584" v="19" actId="14100"/>
          <ac:spMkLst>
            <pc:docMk/>
            <pc:sldMk cId="3664587603" sldId="509"/>
            <ac:spMk id="10" creationId="{12CF5B7A-0AEB-42E3-93EC-67E381F5AC21}"/>
          </ac:spMkLst>
        </pc:spChg>
        <pc:graphicFrameChg chg="mod modGraphic">
          <ac:chgData name="Hutt, Nancy" userId="97fa0bef-7ea8-47de-b874-e747452e97a9" providerId="ADAL" clId="{42C33A77-BA9B-4E4A-BA31-0DC9DA6AA900}" dt="2021-10-05T12:02:17.794" v="18" actId="14100"/>
          <ac:graphicFrameMkLst>
            <pc:docMk/>
            <pc:sldMk cId="3664587603" sldId="509"/>
            <ac:graphicFrameMk id="11" creationId="{129A7402-9BDB-4FA1-9930-F1D599C1BD72}"/>
          </ac:graphicFrameMkLst>
        </pc:graphicFrameChg>
      </pc:sldChg>
      <pc:sldChg chg="modSp mod">
        <pc:chgData name="Hutt, Nancy" userId="97fa0bef-7ea8-47de-b874-e747452e97a9" providerId="ADAL" clId="{42C33A77-BA9B-4E4A-BA31-0DC9DA6AA900}" dt="2021-10-05T12:06:02.654" v="151" actId="1076"/>
        <pc:sldMkLst>
          <pc:docMk/>
          <pc:sldMk cId="1381194015" sldId="513"/>
        </pc:sldMkLst>
        <pc:spChg chg="mod">
          <ac:chgData name="Hutt, Nancy" userId="97fa0bef-7ea8-47de-b874-e747452e97a9" providerId="ADAL" clId="{42C33A77-BA9B-4E4A-BA31-0DC9DA6AA900}" dt="2021-10-05T12:06:02.654" v="151" actId="1076"/>
          <ac:spMkLst>
            <pc:docMk/>
            <pc:sldMk cId="1381194015" sldId="513"/>
            <ac:spMk id="4" creationId="{39EFF35C-522D-4BF7-98A4-4FC5B82C33DB}"/>
          </ac:spMkLst>
        </pc:spChg>
        <pc:spChg chg="mod">
          <ac:chgData name="Hutt, Nancy" userId="97fa0bef-7ea8-47de-b874-e747452e97a9" providerId="ADAL" clId="{42C33A77-BA9B-4E4A-BA31-0DC9DA6AA900}" dt="2021-10-05T12:05:58.474" v="150" actId="20577"/>
          <ac:spMkLst>
            <pc:docMk/>
            <pc:sldMk cId="1381194015" sldId="513"/>
            <ac:spMk id="8" creationId="{FE8300CB-8DD8-482B-BBE3-42AFCE742856}"/>
          </ac:spMkLst>
        </pc:spChg>
      </pc:sldChg>
      <pc:sldChg chg="modSp mod">
        <pc:chgData name="Hutt, Nancy" userId="97fa0bef-7ea8-47de-b874-e747452e97a9" providerId="ADAL" clId="{42C33A77-BA9B-4E4A-BA31-0DC9DA6AA900}" dt="2021-10-05T12:00:33.035" v="16" actId="255"/>
        <pc:sldMkLst>
          <pc:docMk/>
          <pc:sldMk cId="1262279431" sldId="514"/>
        </pc:sldMkLst>
        <pc:spChg chg="mod">
          <ac:chgData name="Hutt, Nancy" userId="97fa0bef-7ea8-47de-b874-e747452e97a9" providerId="ADAL" clId="{42C33A77-BA9B-4E4A-BA31-0DC9DA6AA900}" dt="2021-10-05T12:00:33.035" v="16" actId="255"/>
          <ac:spMkLst>
            <pc:docMk/>
            <pc:sldMk cId="1262279431" sldId="514"/>
            <ac:spMk id="2" creationId="{42C88842-9881-4079-B02E-1806DC75362C}"/>
          </ac:spMkLst>
        </pc:spChg>
      </pc:sldChg>
    </pc:docChg>
  </pc:docChgLst>
  <pc:docChgLst>
    <pc:chgData name="Jones, Nia" userId="c8e4cf6e-6852-4dab-8bdb-a66f4fdc7c7a" providerId="ADAL" clId="{48C2D603-BDC6-47FC-8532-FD989125A897}"/>
    <pc:docChg chg="modSld">
      <pc:chgData name="Jones, Nia" userId="c8e4cf6e-6852-4dab-8bdb-a66f4fdc7c7a" providerId="ADAL" clId="{48C2D603-BDC6-47FC-8532-FD989125A897}" dt="2021-10-06T08:48:08.520" v="8" actId="20577"/>
      <pc:docMkLst>
        <pc:docMk/>
      </pc:docMkLst>
      <pc:sldChg chg="modSp mod">
        <pc:chgData name="Jones, Nia" userId="c8e4cf6e-6852-4dab-8bdb-a66f4fdc7c7a" providerId="ADAL" clId="{48C2D603-BDC6-47FC-8532-FD989125A897}" dt="2021-10-06T08:48:08.520" v="8" actId="20577"/>
        <pc:sldMkLst>
          <pc:docMk/>
          <pc:sldMk cId="2114537626" sldId="256"/>
        </pc:sldMkLst>
        <pc:spChg chg="mod">
          <ac:chgData name="Jones, Nia" userId="c8e4cf6e-6852-4dab-8bdb-a66f4fdc7c7a" providerId="ADAL" clId="{48C2D603-BDC6-47FC-8532-FD989125A897}" dt="2021-10-06T08:48:08.520" v="8" actId="20577"/>
          <ac:spMkLst>
            <pc:docMk/>
            <pc:sldMk cId="2114537626" sldId="256"/>
            <ac:spMk id="3" creationId="{6E701B2E-B40B-4A07-BF3A-E2472EACE3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1333581-9709-4744-951C-ACEFFD2B2182}" type="datetimeFigureOut">
              <a:rPr lang="en-GB" smtClean="0"/>
              <a:t>06/10/2021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AF9DCF4-537F-4EB2-B888-D45C6C13859D}" type="slidenum">
              <a:rPr lang="en-GB" smtClean="0"/>
              <a:t>‹#›</a:t>
            </a:fld>
            <a:endParaRPr lang="en-GB"/>
          </a:p>
        </p:txBody>
      </p:sp>
    </p:spTree>
    <p:extLst>
      <p:ext uri="{BB962C8B-B14F-4D97-AF65-F5344CB8AC3E}">
        <p14:creationId xmlns:p14="http://schemas.microsoft.com/office/powerpoint/2010/main" val="429148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2</a:t>
            </a:fld>
            <a:endParaRPr lang="en-GB"/>
          </a:p>
        </p:txBody>
      </p:sp>
    </p:spTree>
    <p:extLst>
      <p:ext uri="{BB962C8B-B14F-4D97-AF65-F5344CB8AC3E}">
        <p14:creationId xmlns:p14="http://schemas.microsoft.com/office/powerpoint/2010/main" val="33680663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7694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12</a:t>
            </a:fld>
            <a:endParaRPr lang="en-GB"/>
          </a:p>
        </p:txBody>
      </p:sp>
    </p:spTree>
    <p:extLst>
      <p:ext uri="{BB962C8B-B14F-4D97-AF65-F5344CB8AC3E}">
        <p14:creationId xmlns:p14="http://schemas.microsoft.com/office/powerpoint/2010/main" val="3532445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8613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83730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52046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16</a:t>
            </a:fld>
            <a:endParaRPr lang="en-GB"/>
          </a:p>
        </p:txBody>
      </p:sp>
    </p:spTree>
    <p:extLst>
      <p:ext uri="{BB962C8B-B14F-4D97-AF65-F5344CB8AC3E}">
        <p14:creationId xmlns:p14="http://schemas.microsoft.com/office/powerpoint/2010/main" val="495902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17</a:t>
            </a:fld>
            <a:endParaRPr lang="en-GB"/>
          </a:p>
        </p:txBody>
      </p:sp>
    </p:spTree>
    <p:extLst>
      <p:ext uri="{BB962C8B-B14F-4D97-AF65-F5344CB8AC3E}">
        <p14:creationId xmlns:p14="http://schemas.microsoft.com/office/powerpoint/2010/main" val="462148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CAF9DCF4-537F-4EB2-B888-D45C6C13859D}" type="slidenum">
              <a:rPr lang="en-GB" smtClean="0"/>
              <a:t>18</a:t>
            </a:fld>
            <a:endParaRPr lang="en-GB"/>
          </a:p>
        </p:txBody>
      </p:sp>
    </p:spTree>
    <p:extLst>
      <p:ext uri="{BB962C8B-B14F-4D97-AF65-F5344CB8AC3E}">
        <p14:creationId xmlns:p14="http://schemas.microsoft.com/office/powerpoint/2010/main" val="766065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3</a:t>
            </a:fld>
            <a:endParaRPr lang="en-GB"/>
          </a:p>
        </p:txBody>
      </p:sp>
    </p:spTree>
    <p:extLst>
      <p:ext uri="{BB962C8B-B14F-4D97-AF65-F5344CB8AC3E}">
        <p14:creationId xmlns:p14="http://schemas.microsoft.com/office/powerpoint/2010/main" val="109217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4</a:t>
            </a:fld>
            <a:endParaRPr lang="en-GB"/>
          </a:p>
        </p:txBody>
      </p:sp>
    </p:spTree>
    <p:extLst>
      <p:ext uri="{BB962C8B-B14F-4D97-AF65-F5344CB8AC3E}">
        <p14:creationId xmlns:p14="http://schemas.microsoft.com/office/powerpoint/2010/main" val="158049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5</a:t>
            </a:fld>
            <a:endParaRPr lang="en-GB"/>
          </a:p>
        </p:txBody>
      </p:sp>
    </p:spTree>
    <p:extLst>
      <p:ext uri="{BB962C8B-B14F-4D97-AF65-F5344CB8AC3E}">
        <p14:creationId xmlns:p14="http://schemas.microsoft.com/office/powerpoint/2010/main" val="3453763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5573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7478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076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9</a:t>
            </a:fld>
            <a:endParaRPr lang="en-GB"/>
          </a:p>
        </p:txBody>
      </p:sp>
    </p:spTree>
    <p:extLst>
      <p:ext uri="{BB962C8B-B14F-4D97-AF65-F5344CB8AC3E}">
        <p14:creationId xmlns:p14="http://schemas.microsoft.com/office/powerpoint/2010/main" val="1790484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10</a:t>
            </a:fld>
            <a:endParaRPr lang="en-GB"/>
          </a:p>
        </p:txBody>
      </p:sp>
    </p:spTree>
    <p:extLst>
      <p:ext uri="{BB962C8B-B14F-4D97-AF65-F5344CB8AC3E}">
        <p14:creationId xmlns:p14="http://schemas.microsoft.com/office/powerpoint/2010/main" val="39305096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oer.wjec.co.uk/" TargetMode="External"/><Relationship Id="rId2" Type="http://schemas.openxmlformats.org/officeDocument/2006/relationships/hyperlink" Target="http://resources.wjec.co.uk/" TargetMode="External"/><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a:fillRect/>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a:solidFill>
                  <a:srgbClr val="5A5A59"/>
                </a:solidFill>
                <a:latin typeface="Bliss-Light"/>
                <a:cs typeface="Bliss-Light"/>
              </a:rPr>
              <a:t>Invellab</a:t>
            </a:r>
            <a:r>
              <a:rPr lang="en-GB" baseline="30000" dirty="0">
                <a:solidFill>
                  <a:srgbClr val="5A5A59"/>
                </a:solidFill>
                <a:latin typeface="Bliss-Light"/>
                <a:cs typeface="Bliss-Light"/>
              </a:rPr>
              <a:t> id </a:t>
            </a:r>
            <a:r>
              <a:rPr lang="en-GB" baseline="30000" dirty="0" err="1">
                <a:solidFill>
                  <a:srgbClr val="5A5A59"/>
                </a:solidFill>
                <a:latin typeface="Bliss-Light"/>
                <a:cs typeface="Bliss-Light"/>
              </a:rPr>
              <a:t>quiberumqui</a:t>
            </a:r>
            <a:r>
              <a:rPr lang="en-GB" baseline="30000" dirty="0">
                <a:solidFill>
                  <a:srgbClr val="5A5A59"/>
                </a:solidFill>
                <a:latin typeface="Bliss-Light"/>
                <a:cs typeface="Bliss-Light"/>
              </a:rPr>
              <a:t> non </a:t>
            </a:r>
            <a:r>
              <a:rPr lang="en-GB" baseline="30000" dirty="0" err="1">
                <a:solidFill>
                  <a:srgbClr val="5A5A59"/>
                </a:solidFill>
                <a:latin typeface="Bliss-Light"/>
                <a:cs typeface="Bliss-Light"/>
              </a:rPr>
              <a:t>rerovit</a:t>
            </a:r>
            <a:r>
              <a:rPr lang="en-GB" baseline="30000" dirty="0">
                <a:solidFill>
                  <a:srgbClr val="5A5A59"/>
                </a:solidFill>
                <a:latin typeface="Bliss-Light"/>
                <a:cs typeface="Bliss-Light"/>
              </a:rPr>
              <a:t> era </a:t>
            </a:r>
            <a:r>
              <a:rPr lang="en-GB" baseline="30000" dirty="0" err="1">
                <a:solidFill>
                  <a:srgbClr val="5A5A59"/>
                </a:solidFill>
                <a:latin typeface="Bliss-Light"/>
                <a:cs typeface="Bliss-Light"/>
              </a:rPr>
              <a:t>consequunt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accabor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epelicabo</a:t>
            </a:r>
            <a:r>
              <a:rPr lang="en-GB" baseline="30000" dirty="0">
                <a:solidFill>
                  <a:srgbClr val="5A5A59"/>
                </a:solidFill>
                <a:latin typeface="Bliss-Light"/>
                <a:cs typeface="Bliss-Light"/>
              </a:rPr>
              <a:t>. Nam, id ex </a:t>
            </a:r>
            <a:r>
              <a:rPr lang="en-GB" baseline="30000" dirty="0" err="1">
                <a:solidFill>
                  <a:srgbClr val="5A5A59"/>
                </a:solidFill>
                <a:latin typeface="Bliss-Light"/>
                <a:cs typeface="Bliss-Light"/>
              </a:rPr>
              <a:t>enis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alis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sunt</a:t>
            </a:r>
            <a:r>
              <a:rPr lang="en-GB" baseline="30000" dirty="0">
                <a:solidFill>
                  <a:srgbClr val="5A5A59"/>
                </a:solidFill>
                <a:latin typeface="Bliss-Light"/>
                <a:cs typeface="Bliss-Light"/>
              </a:rPr>
              <a:t> pa non </a:t>
            </a:r>
            <a:r>
              <a:rPr lang="en-GB" baseline="30000" dirty="0" err="1">
                <a:solidFill>
                  <a:srgbClr val="5A5A59"/>
                </a:solidFill>
                <a:latin typeface="Bliss-Light"/>
                <a:cs typeface="Bliss-Light"/>
              </a:rPr>
              <a:t>plaudam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rateseque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oditibusae</a:t>
            </a:r>
            <a:r>
              <a:rPr lang="en-GB" baseline="30000" dirty="0">
                <a:solidFill>
                  <a:srgbClr val="5A5A59"/>
                </a:solidFill>
                <a:latin typeface="Bliss-Light"/>
                <a:cs typeface="Bliss-Light"/>
              </a:rPr>
              <a:t> is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eturem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ea</a:t>
            </a:r>
            <a:r>
              <a:rPr lang="en-GB" baseline="30000" dirty="0">
                <a:solidFill>
                  <a:srgbClr val="5A5A59"/>
                </a:solidFill>
                <a:latin typeface="Bliss-Light"/>
                <a:cs typeface="Bliss-Light"/>
              </a:rPr>
              <a:t> dent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esed</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modis</a:t>
            </a:r>
            <a:r>
              <a:rPr lang="en-GB" baseline="30000" dirty="0">
                <a:solidFill>
                  <a:srgbClr val="5A5A59"/>
                </a:solidFill>
                <a:latin typeface="Bliss-Light"/>
                <a:cs typeface="Bliss-Light"/>
              </a:rPr>
              <a:t> quam, quam, id </a:t>
            </a:r>
            <a:r>
              <a:rPr lang="en-GB" baseline="30000" dirty="0" err="1">
                <a:solidFill>
                  <a:srgbClr val="5A5A59"/>
                </a:solidFill>
                <a:latin typeface="Bliss-Light"/>
                <a:cs typeface="Bliss-Light"/>
              </a:rPr>
              <a:t>modit</a:t>
            </a:r>
            <a:r>
              <a:rPr lang="en-GB" baseline="30000" dirty="0">
                <a:solidFill>
                  <a:srgbClr val="5A5A59"/>
                </a:solidFill>
                <a:latin typeface="Bliss-Light"/>
                <a:cs typeface="Bliss-Light"/>
              </a:rPr>
              <a:t> mi, </a:t>
            </a:r>
            <a:r>
              <a:rPr lang="en-GB" baseline="30000" dirty="0" err="1">
                <a:solidFill>
                  <a:srgbClr val="5A5A59"/>
                </a:solidFill>
                <a:latin typeface="Bliss-Light"/>
                <a:cs typeface="Bliss-Light"/>
              </a:rPr>
              <a:t>omnit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accusci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magnatur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solum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ullandi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oreium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eos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veligenim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reperatio</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doluptatem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voluptam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comnim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fugitat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iorecup</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tincti</a:t>
            </a:r>
            <a:r>
              <a:rPr lang="en-GB" baseline="30000" dirty="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830026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894120"/>
            <a:ext cx="8229600" cy="3232043"/>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latin typeface="Arial" panose="020B0604020202020204" pitchFamily="34" charset="0"/>
                <a:cs typeface="Arial" panose="020B0604020202020204" pitchFamily="34" charset="0"/>
              </a:defRPr>
            </a:lvl1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GB" sz="18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rPr>
              <a:t> </a:t>
            </a:r>
            <a:endParaRPr kumimoji="0" lang="en-GB" sz="14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endParaRP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 </a:t>
            </a: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0" marR="0" lvl="0" indent="0" algn="l" defTabSz="457200" rtl="0" eaLnBrk="1" fontAlgn="base" latinLnBrk="0" hangingPunct="1">
              <a:lnSpc>
                <a:spcPct val="150000"/>
              </a:lnSpc>
              <a:spcBef>
                <a:spcPct val="0"/>
              </a:spcBef>
              <a:spcAft>
                <a:spcPct val="0"/>
              </a:spcAft>
              <a:buClrTx/>
              <a:buSzTx/>
              <a:buFontTx/>
              <a:buNone/>
              <a:tabLst/>
              <a:defRPr/>
            </a:pPr>
            <a:endParaRPr kumimoji="0" lang="en-GB" sz="14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endParaRP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DF3C06"/>
                </a:solidFill>
                <a:effectLst/>
                <a:uLnTx/>
                <a:uFillTx/>
                <a:latin typeface="Arial" panose="020B0604020202020204" pitchFamily="34" charset="0"/>
                <a:ea typeface="ＭＳ Ｐゴシック" pitchFamily="1" charset="-128"/>
                <a:cs typeface="Arial" panose="020B0604020202020204" pitchFamily="34" charset="0"/>
              </a:rPr>
              <a:t> </a:t>
            </a: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Bliss-Light"/>
                <a:ea typeface="ＭＳ Ｐゴシック" pitchFamily="1" charset="-128"/>
                <a:cs typeface="Bliss-Light"/>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
        <p:nvSpPr>
          <p:cNvPr id="5" name="Text Placeholder 15"/>
          <p:cNvSpPr>
            <a:spLocks noGrp="1"/>
          </p:cNvSpPr>
          <p:nvPr>
            <p:ph type="body" sz="quarter" idx="16" hasCustomPrompt="1"/>
          </p:nvPr>
        </p:nvSpPr>
        <p:spPr>
          <a:xfrm>
            <a:off x="487363" y="1567656"/>
            <a:ext cx="8418513" cy="1188244"/>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dirty="0" err="1"/>
              <a:t>Teitl</a:t>
            </a:r>
            <a:r>
              <a:rPr lang="en-US" dirty="0"/>
              <a:t> 1 | 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200" kern="1100" spc="-50" dirty="0" err="1">
                <a:solidFill>
                  <a:srgbClr val="0096ED"/>
                </a:solidFill>
                <a:latin typeface="Gotham Rounded Book"/>
                <a:ea typeface="Times New Roman"/>
                <a:cs typeface="Gotham Rounded Book"/>
              </a:rPr>
              <a:t>Teitl</a:t>
            </a:r>
            <a:r>
              <a:rPr lang="en-US" sz="3200" kern="1100" spc="-50" dirty="0">
                <a:solidFill>
                  <a:srgbClr val="0096ED"/>
                </a:solidFill>
                <a:latin typeface="Gotham Rounded Book"/>
                <a:ea typeface="Times New Roman"/>
                <a:cs typeface="Gotham Rounded Book"/>
              </a:rPr>
              <a:t> 2 | Title 2</a:t>
            </a:r>
            <a:endParaRPr lang="en-GB" dirty="0"/>
          </a:p>
        </p:txBody>
      </p:sp>
    </p:spTree>
    <p:extLst>
      <p:ext uri="{BB962C8B-B14F-4D97-AF65-F5344CB8AC3E}">
        <p14:creationId xmlns:p14="http://schemas.microsoft.com/office/powerpoint/2010/main" val="282784808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355858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b="1"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8607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nvGraphicFramePr>
        <p:xfrm>
          <a:off x="481547" y="2770558"/>
          <a:ext cx="5759450" cy="3007274"/>
        </p:xfrm>
        <a:graphic>
          <a:graphicData uri="http://schemas.openxmlformats.org/drawingml/2006/table">
            <a:tbl>
              <a:tblPr firstRow="1" bandRow="1">
                <a:tableStyleId>{46F890A9-2807-4EBB-B81D-B2AA78EC7F39}</a:tableStyleId>
              </a:tblPr>
              <a:tblGrid>
                <a:gridCol w="2879725">
                  <a:extLst>
                    <a:ext uri="{9D8B030D-6E8A-4147-A177-3AD203B41FA5}">
                      <a16:colId xmlns:a16="http://schemas.microsoft.com/office/drawing/2014/main" val="20000"/>
                    </a:ext>
                  </a:extLst>
                </a:gridCol>
                <a:gridCol w="2879725">
                  <a:extLst>
                    <a:ext uri="{9D8B030D-6E8A-4147-A177-3AD203B41FA5}">
                      <a16:colId xmlns:a16="http://schemas.microsoft.com/office/drawing/2014/main" val="20001"/>
                    </a:ext>
                  </a:extLst>
                </a:gridCol>
              </a:tblGrid>
              <a:tr h="604893">
                <a:tc gridSpan="2">
                  <a:txBody>
                    <a:bodyPr/>
                    <a:lstStyle/>
                    <a:p>
                      <a:pPr algn="l"/>
                      <a:r>
                        <a:rPr lang="en-GB" dirty="0">
                          <a:latin typeface="Bliss-Light"/>
                        </a:rPr>
                        <a:t>Table Heading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extLst>
                  <a:ext uri="{0D108BD9-81ED-4DB2-BD59-A6C34878D82A}">
                    <a16:rowId xmlns:a16="http://schemas.microsoft.com/office/drawing/2014/main" val="10000"/>
                  </a:ext>
                </a:extLst>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701322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141566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Fir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6" name="Text Placeholder 5"/>
          <p:cNvSpPr>
            <a:spLocks noGrp="1"/>
          </p:cNvSpPr>
          <p:nvPr>
            <p:ph type="body" sz="quarter" idx="10" hasCustomPrompt="1"/>
          </p:nvPr>
        </p:nvSpPr>
        <p:spPr>
          <a:xfrm>
            <a:off x="225404" y="795467"/>
            <a:ext cx="8669214" cy="808038"/>
          </a:xfrm>
        </p:spPr>
        <p:txBody>
          <a:bodyPr>
            <a:noAutofit/>
          </a:bodyPr>
          <a:lstStyle>
            <a:lvl1pPr>
              <a:defRPr sz="4400" b="1" baseline="0">
                <a:solidFill>
                  <a:schemeClr val="bg1"/>
                </a:solidFill>
              </a:defRPr>
            </a:lvl1pPr>
            <a:lvl2pPr>
              <a:defRPr sz="4400"/>
            </a:lvl2pPr>
            <a:lvl3pPr>
              <a:defRPr sz="4400"/>
            </a:lvl3pPr>
            <a:lvl4pPr>
              <a:defRPr sz="4400"/>
            </a:lvl4pPr>
            <a:lvl5pPr>
              <a:defRPr sz="4400"/>
            </a:lvl5pPr>
          </a:lstStyle>
          <a:p>
            <a:pPr lvl="0"/>
            <a:r>
              <a:rPr lang="en-GB" dirty="0"/>
              <a:t>Level, Subject</a:t>
            </a:r>
          </a:p>
        </p:txBody>
      </p:sp>
      <p:sp>
        <p:nvSpPr>
          <p:cNvPr id="7" name="Text Placeholder 5"/>
          <p:cNvSpPr>
            <a:spLocks noGrp="1"/>
          </p:cNvSpPr>
          <p:nvPr>
            <p:ph type="body" sz="quarter" idx="11" hasCustomPrompt="1"/>
          </p:nvPr>
        </p:nvSpPr>
        <p:spPr>
          <a:xfrm>
            <a:off x="211548" y="4296741"/>
            <a:ext cx="2792906" cy="1011529"/>
          </a:xfrm>
        </p:spPr>
        <p:txBody>
          <a:bodyPr>
            <a:noAutofit/>
          </a:bodyPr>
          <a:lstStyle>
            <a:lvl1pPr>
              <a:defRPr sz="2800" baseline="0">
                <a:solidFill>
                  <a:schemeClr val="bg1"/>
                </a:solidFill>
              </a:defRPr>
            </a:lvl1pPr>
            <a:lvl2pPr>
              <a:defRPr sz="4400"/>
            </a:lvl2pPr>
            <a:lvl3pPr>
              <a:defRPr sz="4400"/>
            </a:lvl3pPr>
            <a:lvl4pPr>
              <a:defRPr sz="4400"/>
            </a:lvl4pPr>
            <a:lvl5pPr>
              <a:defRPr sz="4400"/>
            </a:lvl5pPr>
          </a:lstStyle>
          <a:p>
            <a:pPr lvl="0"/>
            <a:r>
              <a:rPr lang="en-GB" dirty="0"/>
              <a:t>Presenter name and remit</a:t>
            </a:r>
          </a:p>
        </p:txBody>
      </p:sp>
      <p:sp>
        <p:nvSpPr>
          <p:cNvPr id="9" name="Text Placeholder 5"/>
          <p:cNvSpPr>
            <a:spLocks noGrp="1"/>
          </p:cNvSpPr>
          <p:nvPr>
            <p:ph type="body" sz="quarter" idx="12" hasCustomPrompt="1"/>
          </p:nvPr>
        </p:nvSpPr>
        <p:spPr>
          <a:xfrm>
            <a:off x="284778" y="174845"/>
            <a:ext cx="2719676" cy="395171"/>
          </a:xfrm>
          <a:solidFill>
            <a:schemeClr val="bg1"/>
          </a:solidFill>
        </p:spPr>
        <p:txBody>
          <a:bodyPr>
            <a:noAutofit/>
          </a:bodyPr>
          <a:lstStyle>
            <a:lvl1pPr>
              <a:defRPr sz="1800" baseline="0">
                <a:solidFill>
                  <a:schemeClr val="tx1"/>
                </a:solidFill>
              </a:defRPr>
            </a:lvl1pPr>
            <a:lvl2pPr>
              <a:defRPr sz="4400"/>
            </a:lvl2pPr>
            <a:lvl3pPr>
              <a:defRPr sz="4400"/>
            </a:lvl3pPr>
            <a:lvl4pPr>
              <a:defRPr sz="4400"/>
            </a:lvl4pPr>
            <a:lvl5pPr>
              <a:defRPr sz="4400"/>
            </a:lvl5pPr>
          </a:lstStyle>
          <a:p>
            <a:pPr lvl="0"/>
            <a:r>
              <a:rPr lang="en-GB" dirty="0"/>
              <a:t>Academic period</a:t>
            </a:r>
          </a:p>
        </p:txBody>
      </p:sp>
    </p:spTree>
    <p:extLst>
      <p:ext uri="{BB962C8B-B14F-4D97-AF65-F5344CB8AC3E}">
        <p14:creationId xmlns:p14="http://schemas.microsoft.com/office/powerpoint/2010/main" val="820801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a:solidFill>
                  <a:schemeClr val="bg1"/>
                </a:solidFill>
              </a:defRPr>
            </a:lvl1pPr>
          </a:lstStyle>
          <a:p>
            <a:r>
              <a:rPr lang="en-US" dirty="0"/>
              <a:t>Arial font size 32</a:t>
            </a:r>
            <a:endParaRPr lang="en-GB" dirty="0"/>
          </a:p>
        </p:txBody>
      </p:sp>
      <p:sp>
        <p:nvSpPr>
          <p:cNvPr id="3" name="Rectangle 2"/>
          <p:cNvSpPr/>
          <p:nvPr userDrawn="1"/>
        </p:nvSpPr>
        <p:spPr>
          <a:xfrm>
            <a:off x="0" y="0"/>
            <a:ext cx="9144000"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30603" y="6355649"/>
            <a:ext cx="575892" cy="297103"/>
          </a:xfrm>
          <a:prstGeom prst="rect">
            <a:avLst/>
          </a:prstGeom>
        </p:spPr>
      </p:pic>
      <p:sp>
        <p:nvSpPr>
          <p:cNvPr id="6" name="Text Placeholder 5"/>
          <p:cNvSpPr>
            <a:spLocks noGrp="1"/>
          </p:cNvSpPr>
          <p:nvPr>
            <p:ph type="body" sz="quarter" idx="10" hasCustomPrompt="1"/>
          </p:nvPr>
        </p:nvSpPr>
        <p:spPr>
          <a:xfrm>
            <a:off x="866775" y="641350"/>
            <a:ext cx="7185025" cy="1139825"/>
          </a:xfrm>
        </p:spPr>
        <p:txBody>
          <a:bodyPr/>
          <a:lstStyle>
            <a:lvl1pPr>
              <a:defRPr baseline="0"/>
            </a:lvl1pPr>
          </a:lstStyle>
          <a:p>
            <a:pPr lvl="0"/>
            <a:r>
              <a:rPr lang="en-US" dirty="0"/>
              <a:t>Use this for slide with full graphics</a:t>
            </a:r>
          </a:p>
        </p:txBody>
      </p:sp>
    </p:spTree>
    <p:extLst>
      <p:ext uri="{BB962C8B-B14F-4D97-AF65-F5344CB8AC3E}">
        <p14:creationId xmlns:p14="http://schemas.microsoft.com/office/powerpoint/2010/main" val="1104921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esources page">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284304" y="1116247"/>
            <a:ext cx="8539061" cy="724436"/>
          </a:xfrm>
        </p:spPr>
        <p:txBody>
          <a:bodyPr>
            <a:noAutofit/>
          </a:bodyPr>
          <a:lstStyle>
            <a:lvl1pPr>
              <a:defRPr sz="2800"/>
            </a:lvl1pPr>
            <a:lvl2pPr>
              <a:defRPr sz="2800"/>
            </a:lvl2pPr>
            <a:lvl3pPr>
              <a:defRPr sz="2800"/>
            </a:lvl3pPr>
            <a:lvl4pPr marL="1371600" indent="0">
              <a:buNone/>
              <a:defRPr sz="2800"/>
            </a:lvl4pPr>
            <a:lvl5pPr>
              <a:defRPr sz="2800"/>
            </a:lvl5pPr>
          </a:lstStyle>
          <a:p>
            <a:pPr lvl="0"/>
            <a:r>
              <a:rPr lang="en-US" dirty="0"/>
              <a:t>Insert subject page link here of format eduqas.co.uk/qualifications/[mathematics]</a:t>
            </a:r>
          </a:p>
          <a:p>
            <a:pPr lvl="0"/>
            <a:endParaRPr lang="en-US" dirty="0"/>
          </a:p>
        </p:txBody>
      </p:sp>
      <p:sp>
        <p:nvSpPr>
          <p:cNvPr id="3" name="Rectangle 2"/>
          <p:cNvSpPr/>
          <p:nvPr userDrawn="1"/>
        </p:nvSpPr>
        <p:spPr>
          <a:xfrm>
            <a:off x="344384" y="1903150"/>
            <a:ext cx="8478982" cy="3416320"/>
          </a:xfrm>
          <a:prstGeom prst="rect">
            <a:avLst/>
          </a:prstGeom>
          <a:solidFill>
            <a:schemeClr val="accent6">
              <a:lumMod val="20000"/>
              <a:lumOff val="80000"/>
            </a:schemeClr>
          </a:solidFill>
        </p:spPr>
        <p:txBody>
          <a:bodyPr wrap="square">
            <a:spAutoFit/>
          </a:bodyPr>
          <a:lstStyle/>
          <a:p>
            <a:r>
              <a:rPr lang="en-GB" sz="2400" dirty="0">
                <a:solidFill>
                  <a:schemeClr val="bg1">
                    <a:lumMod val="50000"/>
                  </a:schemeClr>
                </a:solidFill>
                <a:latin typeface="Arial" panose="020B0604020202020204" pitchFamily="34" charset="0"/>
                <a:cs typeface="Arial" panose="020B0604020202020204" pitchFamily="34" charset="0"/>
                <a:hlinkClick r:id="rId2"/>
              </a:rPr>
              <a:t>resources.wjec.co.uk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Free WJEC digital resources to support the teaching and learning of a broad range of subjects</a:t>
            </a:r>
          </a:p>
          <a:p>
            <a:pPr marL="285750" indent="-285750">
              <a:buFont typeface="Arial" panose="020B0604020202020204" pitchFamily="34" charset="0"/>
              <a:buChar char="•"/>
            </a:pPr>
            <a:endParaRPr lang="en-GB" sz="2400" dirty="0">
              <a:solidFill>
                <a:schemeClr val="bg1">
                  <a:lumMod val="50000"/>
                </a:schemeClr>
              </a:solidFill>
              <a:latin typeface="Arial" panose="020B0604020202020204" pitchFamily="34" charset="0"/>
              <a:cs typeface="Arial" panose="020B0604020202020204" pitchFamily="34" charset="0"/>
              <a:hlinkClick r:id="rId3"/>
            </a:endParaRPr>
          </a:p>
          <a:p>
            <a:r>
              <a:rPr lang="en-GB" sz="2400" dirty="0">
                <a:solidFill>
                  <a:schemeClr val="bg1">
                    <a:lumMod val="50000"/>
                  </a:schemeClr>
                </a:solidFill>
                <a:latin typeface="Arial" panose="020B0604020202020204" pitchFamily="34" charset="0"/>
                <a:cs typeface="Arial" panose="020B0604020202020204" pitchFamily="34" charset="0"/>
                <a:hlinkClick r:id="rId3"/>
              </a:rPr>
              <a:t>oer.wjec.co.uk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WJEC’s free Online Exam Review allows teachers to analyse item level data, critically assess sample question papers and receive examiner feedback</a:t>
            </a:r>
            <a:br>
              <a:rPr lang="en-GB" sz="2400" dirty="0">
                <a:solidFill>
                  <a:schemeClr val="bg1">
                    <a:lumMod val="50000"/>
                  </a:schemeClr>
                </a:solidFill>
                <a:latin typeface="Arial" panose="020B0604020202020204" pitchFamily="34" charset="0"/>
                <a:cs typeface="Arial" panose="020B0604020202020204" pitchFamily="34" charset="0"/>
              </a:rPr>
            </a:br>
            <a:endParaRPr lang="en-GB" sz="2400" dirty="0">
              <a:solidFill>
                <a:schemeClr val="bg1">
                  <a:lumMod val="50000"/>
                </a:schemeClr>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a:stretch/>
        </p:blipFill>
        <p:spPr bwMode="auto">
          <a:xfrm>
            <a:off x="4797631" y="28586"/>
            <a:ext cx="4310744" cy="864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userDrawn="1"/>
        </p:nvSpPr>
        <p:spPr>
          <a:xfrm>
            <a:off x="1886726" y="168544"/>
            <a:ext cx="2739404" cy="584775"/>
          </a:xfrm>
          <a:prstGeom prst="rect">
            <a:avLst/>
          </a:prstGeom>
        </p:spPr>
        <p:txBody>
          <a:bodyPr wrap="none">
            <a:spAutoFit/>
          </a:bodyPr>
          <a:lstStyle/>
          <a:p>
            <a:r>
              <a:rPr lang="en-US" sz="3200" b="1" dirty="0">
                <a:solidFill>
                  <a:schemeClr val="bg1"/>
                </a:solidFill>
              </a:rPr>
              <a:t>Free Resources</a:t>
            </a:r>
            <a:endParaRPr lang="en-GB" sz="3200" b="1" dirty="0">
              <a:solidFill>
                <a:schemeClr val="bg1"/>
              </a:solidFill>
            </a:endParaRPr>
          </a:p>
        </p:txBody>
      </p:sp>
    </p:spTree>
    <p:extLst>
      <p:ext uri="{BB962C8B-B14F-4D97-AF65-F5344CB8AC3E}">
        <p14:creationId xmlns:p14="http://schemas.microsoft.com/office/powerpoint/2010/main" val="2437632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0568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62" r:id="rId7"/>
    <p:sldLayoutId id="2147483665" r:id="rId8"/>
    <p:sldLayoutId id="2147483655" r:id="rId9"/>
    <p:sldLayoutId id="2147483674" r:id="rId10"/>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hyperlink" Target="https://resources.eduqas.co.uk/Pages/ResourceByArgs.aspx?subId=11&amp;lvlId=2"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701B2E-B40B-4A07-BF3A-E2472EACE384}"/>
              </a:ext>
            </a:extLst>
          </p:cNvPr>
          <p:cNvSpPr txBox="1"/>
          <p:nvPr/>
        </p:nvSpPr>
        <p:spPr>
          <a:xfrm>
            <a:off x="289746" y="638376"/>
            <a:ext cx="8616129" cy="2800767"/>
          </a:xfrm>
          <a:prstGeom prst="rect">
            <a:avLst/>
          </a:prstGeom>
          <a:noFill/>
        </p:spPr>
        <p:txBody>
          <a:bodyPr wrap="square" rtlCol="0">
            <a:spAutoFit/>
          </a:bodyPr>
          <a:lstStyle/>
          <a:p>
            <a:pPr>
              <a:lnSpc>
                <a:spcPct val="80000"/>
              </a:lnSpc>
            </a:pPr>
            <a:r>
              <a:rPr lang="en-US" sz="4400" kern="1100" spc="-30" dirty="0" err="1">
                <a:solidFill>
                  <a:schemeClr val="bg1"/>
                </a:solidFill>
                <a:latin typeface="Arial" panose="020B0604020202020204" pitchFamily="34" charset="0"/>
                <a:cs typeface="Arial" panose="020B0604020202020204" pitchFamily="34" charset="0"/>
              </a:rPr>
              <a:t>Eduqas</a:t>
            </a:r>
            <a:r>
              <a:rPr lang="en-US" sz="4400" kern="1100" spc="-30" dirty="0">
                <a:solidFill>
                  <a:schemeClr val="bg1"/>
                </a:solidFill>
                <a:latin typeface="Arial" panose="020B0604020202020204" pitchFamily="34" charset="0"/>
                <a:cs typeface="Arial" panose="020B0604020202020204" pitchFamily="34" charset="0"/>
              </a:rPr>
              <a:t> GCSE </a:t>
            </a:r>
            <a:r>
              <a:rPr lang="en-US" sz="4400" kern="1100" spc="-30">
                <a:solidFill>
                  <a:schemeClr val="bg1"/>
                </a:solidFill>
                <a:latin typeface="Arial" panose="020B0604020202020204" pitchFamily="34" charset="0"/>
                <a:cs typeface="Arial" panose="020B0604020202020204" pitchFamily="34" charset="0"/>
              </a:rPr>
              <a:t>English Language</a:t>
            </a:r>
          </a:p>
          <a:p>
            <a:pPr>
              <a:lnSpc>
                <a:spcPct val="80000"/>
              </a:lnSpc>
            </a:pPr>
            <a:endParaRPr lang="en-US" sz="4400" kern="1100" spc="-30" dirty="0">
              <a:solidFill>
                <a:schemeClr val="bg1"/>
              </a:solidFill>
              <a:latin typeface="Arial" panose="020B0604020202020204" pitchFamily="34" charset="0"/>
              <a:cs typeface="Arial" panose="020B0604020202020204" pitchFamily="34" charset="0"/>
            </a:endParaRPr>
          </a:p>
          <a:p>
            <a:pPr>
              <a:lnSpc>
                <a:spcPct val="80000"/>
              </a:lnSpc>
            </a:pPr>
            <a:r>
              <a:rPr lang="en-US" sz="4400" kern="1100" spc="-30" dirty="0">
                <a:solidFill>
                  <a:schemeClr val="bg1"/>
                </a:solidFill>
                <a:latin typeface="Arial" panose="020B0604020202020204" pitchFamily="34" charset="0"/>
                <a:cs typeface="Arial" panose="020B0604020202020204" pitchFamily="34" charset="0"/>
              </a:rPr>
              <a:t>Writing Tasks</a:t>
            </a:r>
          </a:p>
          <a:p>
            <a:pPr>
              <a:lnSpc>
                <a:spcPct val="80000"/>
              </a:lnSpc>
            </a:pPr>
            <a:endParaRPr lang="en-US" sz="4400" kern="1100" spc="-30" dirty="0">
              <a:solidFill>
                <a:schemeClr val="bg1"/>
              </a:solidFill>
              <a:latin typeface="Arial" panose="020B0604020202020204" pitchFamily="34" charset="0"/>
              <a:cs typeface="Arial" panose="020B0604020202020204" pitchFamily="34" charset="0"/>
            </a:endParaRPr>
          </a:p>
          <a:p>
            <a:pPr>
              <a:lnSpc>
                <a:spcPct val="80000"/>
              </a:lnSpc>
            </a:pPr>
            <a:r>
              <a:rPr lang="en-US" sz="4400" kern="1100" spc="-30" dirty="0">
                <a:solidFill>
                  <a:schemeClr val="bg1"/>
                </a:solidFill>
                <a:latin typeface="Arial" panose="020B0604020202020204" pitchFamily="34" charset="0"/>
                <a:cs typeface="Arial" panose="020B0604020202020204" pitchFamily="34" charset="0"/>
              </a:rPr>
              <a:t>Reviews</a:t>
            </a:r>
          </a:p>
        </p:txBody>
      </p:sp>
    </p:spTree>
    <p:extLst>
      <p:ext uri="{BB962C8B-B14F-4D97-AF65-F5344CB8AC3E}">
        <p14:creationId xmlns:p14="http://schemas.microsoft.com/office/powerpoint/2010/main" val="2114537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Planning an answer</a:t>
            </a:r>
          </a:p>
        </p:txBody>
      </p:sp>
      <p:sp>
        <p:nvSpPr>
          <p:cNvPr id="8" name="TextBox 7">
            <a:extLst>
              <a:ext uri="{FF2B5EF4-FFF2-40B4-BE49-F238E27FC236}">
                <a16:creationId xmlns:a16="http://schemas.microsoft.com/office/drawing/2014/main" id="{23A63BBD-861B-4345-B4C1-25521B6EAE57}"/>
              </a:ext>
            </a:extLst>
          </p:cNvPr>
          <p:cNvSpPr txBox="1"/>
          <p:nvPr/>
        </p:nvSpPr>
        <p:spPr>
          <a:xfrm>
            <a:off x="395927" y="1129335"/>
            <a:ext cx="8380428" cy="1759969"/>
          </a:xfrm>
          <a:prstGeom prst="rect">
            <a:avLst/>
          </a:prstGeom>
          <a:noFill/>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Arial" panose="020B0604020202020204" pitchFamily="34" charset="0"/>
                <a:ea typeface="Calibri" panose="020F0502020204030204" pitchFamily="34" charset="0"/>
              </a:rPr>
              <a:t>Write your review. </a:t>
            </a:r>
            <a:r>
              <a:rPr lang="en-GB" b="1" dirty="0"/>
              <a:t>                        </a:t>
            </a:r>
          </a:p>
        </p:txBody>
      </p:sp>
      <p:sp>
        <p:nvSpPr>
          <p:cNvPr id="2" name="TextBox 1">
            <a:extLst>
              <a:ext uri="{FF2B5EF4-FFF2-40B4-BE49-F238E27FC236}">
                <a16:creationId xmlns:a16="http://schemas.microsoft.com/office/drawing/2014/main" id="{6B12AFE9-E599-4997-89E3-58A572704A9B}"/>
              </a:ext>
            </a:extLst>
          </p:cNvPr>
          <p:cNvSpPr txBox="1"/>
          <p:nvPr/>
        </p:nvSpPr>
        <p:spPr>
          <a:xfrm>
            <a:off x="395927" y="3292624"/>
            <a:ext cx="8380428" cy="3139321"/>
          </a:xfrm>
          <a:prstGeom prst="rect">
            <a:avLst/>
          </a:prstGeom>
          <a:noFill/>
        </p:spPr>
        <p:txBody>
          <a:bodyPr wrap="square" rtlCol="0">
            <a:spAutoFit/>
          </a:bodyPr>
          <a:lstStyle/>
          <a:p>
            <a:r>
              <a:rPr lang="en-US" dirty="0"/>
              <a:t>Ask yourself the following </a:t>
            </a:r>
            <a:r>
              <a:rPr lang="en-US" b="1" u="sng" dirty="0"/>
              <a:t>questions</a:t>
            </a:r>
            <a:r>
              <a:rPr lang="en-US" dirty="0"/>
              <a:t> to help you plan your answer: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Who is the audience for the writing? </a:t>
            </a:r>
          </a:p>
          <a:p>
            <a:pPr marL="285750" indent="-285750">
              <a:buFont typeface="Arial" panose="020B0604020202020204" pitchFamily="34" charset="0"/>
              <a:buChar char="•"/>
            </a:pPr>
            <a:r>
              <a:rPr lang="en-US" dirty="0"/>
              <a:t>What is the topic of the review? </a:t>
            </a:r>
          </a:p>
          <a:p>
            <a:pPr marL="285750" indent="-285750">
              <a:buFont typeface="Arial" panose="020B0604020202020204" pitchFamily="34" charset="0"/>
              <a:buChar char="•"/>
            </a:pPr>
            <a:r>
              <a:rPr lang="en-US" dirty="0"/>
              <a:t>Do any of the words in the tasks suggest the tone for your writing (‘enjoyed’)?</a:t>
            </a:r>
          </a:p>
          <a:p>
            <a:pPr marL="285750" indent="-285750">
              <a:buFont typeface="Arial" panose="020B0604020202020204" pitchFamily="34" charset="0"/>
              <a:buChar char="•"/>
            </a:pPr>
            <a:r>
              <a:rPr lang="en-US" dirty="0"/>
              <a:t>How can you appeal to the audience? </a:t>
            </a:r>
          </a:p>
          <a:p>
            <a:pPr marL="285750" indent="-285750">
              <a:buFont typeface="Arial" panose="020B0604020202020204" pitchFamily="34" charset="0"/>
              <a:buChar char="•"/>
            </a:pPr>
            <a:r>
              <a:rPr lang="en-US" dirty="0"/>
              <a:t>Can you think of any features of a review?</a:t>
            </a:r>
          </a:p>
          <a:p>
            <a:pPr marL="285750" indent="-285750">
              <a:buFont typeface="Arial" panose="020B0604020202020204" pitchFamily="34" charset="0"/>
              <a:buChar char="•"/>
            </a:pPr>
            <a:r>
              <a:rPr lang="en-US" dirty="0"/>
              <a:t>Can you think of any techniques that you might like to include? </a:t>
            </a:r>
          </a:p>
          <a:p>
            <a:pPr marL="285750" indent="-285750">
              <a:buFont typeface="Arial" panose="020B0604020202020204" pitchFamily="34" charset="0"/>
              <a:buChar char="•"/>
            </a:pPr>
            <a:r>
              <a:rPr lang="en-US" dirty="0"/>
              <a:t>What will your recommendations and rating be?</a:t>
            </a:r>
          </a:p>
          <a:p>
            <a:pPr marL="285750" indent="-285750">
              <a:buFont typeface="Arial" panose="020B0604020202020204" pitchFamily="34" charset="0"/>
              <a:buChar char="•"/>
            </a:pPr>
            <a:r>
              <a:rPr lang="en-US" dirty="0"/>
              <a:t>What specific details will be useful to your reader? </a:t>
            </a:r>
          </a:p>
          <a:p>
            <a:endParaRPr lang="en-US" dirty="0"/>
          </a:p>
        </p:txBody>
      </p:sp>
    </p:spTree>
    <p:extLst>
      <p:ext uri="{BB962C8B-B14F-4D97-AF65-F5344CB8AC3E}">
        <p14:creationId xmlns:p14="http://schemas.microsoft.com/office/powerpoint/2010/main" val="290493901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extract</a:t>
            </a:r>
          </a:p>
        </p:txBody>
      </p:sp>
      <p:sp>
        <p:nvSpPr>
          <p:cNvPr id="2" name="TextBox 1">
            <a:extLst>
              <a:ext uri="{FF2B5EF4-FFF2-40B4-BE49-F238E27FC236}">
                <a16:creationId xmlns:a16="http://schemas.microsoft.com/office/drawing/2014/main" id="{647846FF-C0A5-424F-B769-6842E2411E77}"/>
              </a:ext>
            </a:extLst>
          </p:cNvPr>
          <p:cNvSpPr txBox="1"/>
          <p:nvPr/>
        </p:nvSpPr>
        <p:spPr>
          <a:xfrm>
            <a:off x="275370" y="3212089"/>
            <a:ext cx="3797010"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Look at the opening paragraph of this review. Can you answer the following questions?</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lang="en-GB" dirty="0">
                <a:solidFill>
                  <a:prstClr val="black"/>
                </a:solidFill>
                <a:latin typeface="Calibri"/>
              </a:rPr>
              <a:t>What is being reviewed?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Who is the audience?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lang="en-GB" dirty="0">
                <a:solidFill>
                  <a:prstClr val="black"/>
                </a:solidFill>
                <a:latin typeface="Calibri"/>
              </a:rPr>
              <a:t>What does the writer think about </a:t>
            </a:r>
          </a:p>
          <a:p>
            <a:pPr marR="0" lvl="0" algn="l" defTabSz="457200" rtl="0" eaLnBrk="1" fontAlgn="auto" latinLnBrk="0" hangingPunct="1">
              <a:lnSpc>
                <a:spcPct val="100000"/>
              </a:lnSpc>
              <a:spcBef>
                <a:spcPts val="0"/>
              </a:spcBef>
              <a:spcAft>
                <a:spcPts val="0"/>
              </a:spcAft>
              <a:buClrTx/>
              <a:buSzTx/>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       the </a:t>
            </a:r>
            <a:r>
              <a:rPr lang="en-GB" dirty="0">
                <a:solidFill>
                  <a:prstClr val="black"/>
                </a:solidFill>
                <a:latin typeface="Calibri"/>
              </a:rPr>
              <a:t>series they are reviewing? </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Box 11">
            <a:extLst>
              <a:ext uri="{FF2B5EF4-FFF2-40B4-BE49-F238E27FC236}">
                <a16:creationId xmlns:a16="http://schemas.microsoft.com/office/drawing/2014/main" id="{8A82AD30-C65F-42F7-BB92-5543A0069CBC}"/>
              </a:ext>
            </a:extLst>
          </p:cNvPr>
          <p:cNvSpPr txBox="1"/>
          <p:nvPr/>
        </p:nvSpPr>
        <p:spPr>
          <a:xfrm>
            <a:off x="352510" y="1166848"/>
            <a:ext cx="8380428" cy="2192010"/>
          </a:xfrm>
          <a:prstGeom prst="rect">
            <a:avLst/>
          </a:prstGeom>
          <a:noFill/>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Calibri" panose="020F0502020204030204" pitchFamily="34" charset="0"/>
              </a:rPr>
              <a:t>Write your review.  										</a:t>
            </a:r>
            <a:r>
              <a:rPr lang="en-GB" dirty="0"/>
              <a:t>			[20]  </a:t>
            </a:r>
          </a:p>
          <a:p>
            <a:endParaRPr lang="en-GB" dirty="0"/>
          </a:p>
          <a:p>
            <a:endParaRPr lang="en-GB" dirty="0"/>
          </a:p>
          <a:p>
            <a:endParaRPr lang="en-GB" dirty="0"/>
          </a:p>
        </p:txBody>
      </p:sp>
      <p:cxnSp>
        <p:nvCxnSpPr>
          <p:cNvPr id="6" name="Straight Arrow Connector 5">
            <a:extLst>
              <a:ext uri="{FF2B5EF4-FFF2-40B4-BE49-F238E27FC236}">
                <a16:creationId xmlns:a16="http://schemas.microsoft.com/office/drawing/2014/main" id="{92BDAD41-C2FA-44CB-9777-CF9B07F5A626}"/>
              </a:ext>
            </a:extLst>
          </p:cNvPr>
          <p:cNvCxnSpPr>
            <a:cxnSpLocks/>
          </p:cNvCxnSpPr>
          <p:nvPr/>
        </p:nvCxnSpPr>
        <p:spPr>
          <a:xfrm flipV="1">
            <a:off x="3855563" y="3129002"/>
            <a:ext cx="1047371" cy="34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717481D-A885-4F5E-8DE4-081AD8AB9187}"/>
              </a:ext>
            </a:extLst>
          </p:cNvPr>
          <p:cNvSpPr txBox="1"/>
          <p:nvPr/>
        </p:nvSpPr>
        <p:spPr>
          <a:xfrm>
            <a:off x="4902934" y="2767826"/>
            <a:ext cx="4052530" cy="3693319"/>
          </a:xfrm>
          <a:prstGeom prst="rect">
            <a:avLst/>
          </a:prstGeom>
          <a:noFill/>
        </p:spPr>
        <p:txBody>
          <a:bodyPr wrap="square">
            <a:spAutoFit/>
          </a:bodyPr>
          <a:lstStyle/>
          <a:p>
            <a:pPr algn="l"/>
            <a:r>
              <a:rPr lang="en-GB" b="1" i="1" dirty="0">
                <a:solidFill>
                  <a:srgbClr val="333333"/>
                </a:solidFill>
                <a:latin typeface="Verdana" panose="020B0604030504040204" pitchFamily="34" charset="0"/>
              </a:rPr>
              <a:t>Game of Thrones </a:t>
            </a:r>
          </a:p>
          <a:p>
            <a:pPr algn="l"/>
            <a:endParaRPr lang="en-GB" b="1" i="1" dirty="0">
              <a:solidFill>
                <a:srgbClr val="333333"/>
              </a:solidFill>
              <a:effectLst/>
              <a:latin typeface="Verdana" panose="020B0604030504040204" pitchFamily="34" charset="0"/>
            </a:endParaRPr>
          </a:p>
          <a:p>
            <a:pPr algn="l"/>
            <a:r>
              <a:rPr lang="en-GB" i="1" dirty="0">
                <a:solidFill>
                  <a:srgbClr val="333333"/>
                </a:solidFill>
                <a:latin typeface="Verdana" panose="020B0604030504040204" pitchFamily="34" charset="0"/>
              </a:rPr>
              <a:t>Is it just me or did the ending of Game of Thrones manage to ruin a perfectly brilliant series? Having spent a good proportion of the last few years watching this series and waiting for the next, I feel truly robbed by the rubbish ending of the final series. It was terrible. It was worse than terrible and now I feel gutted that it is all over. </a:t>
            </a:r>
            <a:endParaRPr lang="en-GB" b="0" i="1" dirty="0">
              <a:solidFill>
                <a:srgbClr val="333333"/>
              </a:solidFill>
              <a:effectLst/>
              <a:latin typeface="Verdana" panose="020B0604030504040204" pitchFamily="34" charset="0"/>
            </a:endParaRPr>
          </a:p>
        </p:txBody>
      </p:sp>
    </p:spTree>
    <p:extLst>
      <p:ext uri="{BB962C8B-B14F-4D97-AF65-F5344CB8AC3E}">
        <p14:creationId xmlns:p14="http://schemas.microsoft.com/office/powerpoint/2010/main" val="142703041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2082824" y="169747"/>
            <a:ext cx="6552128" cy="704296"/>
          </a:xfrm>
        </p:spPr>
        <p:txBody>
          <a:bodyPr>
            <a:normAutofit/>
          </a:bodyPr>
          <a:lstStyle/>
          <a:p>
            <a:r>
              <a:rPr lang="en-GB" b="1" dirty="0">
                <a:solidFill>
                  <a:schemeClr val="accent6">
                    <a:lumMod val="20000"/>
                    <a:lumOff val="80000"/>
                  </a:schemeClr>
                </a:solidFill>
              </a:rPr>
              <a:t>Using parenthesis in a review</a:t>
            </a:r>
          </a:p>
        </p:txBody>
      </p:sp>
      <p:sp>
        <p:nvSpPr>
          <p:cNvPr id="2" name="TextBox 1">
            <a:extLst>
              <a:ext uri="{FF2B5EF4-FFF2-40B4-BE49-F238E27FC236}">
                <a16:creationId xmlns:a16="http://schemas.microsoft.com/office/drawing/2014/main" id="{989D51FE-2A41-4130-8E9D-B9608BE81B99}"/>
              </a:ext>
            </a:extLst>
          </p:cNvPr>
          <p:cNvSpPr txBox="1"/>
          <p:nvPr/>
        </p:nvSpPr>
        <p:spPr>
          <a:xfrm>
            <a:off x="84841" y="1102108"/>
            <a:ext cx="3761295" cy="5586145"/>
          </a:xfrm>
          <a:prstGeom prst="rect">
            <a:avLst/>
          </a:prstGeom>
          <a:noFill/>
        </p:spPr>
        <p:txBody>
          <a:bodyPr wrap="square" rtlCol="0">
            <a:spAutoFit/>
          </a:bodyPr>
          <a:lstStyle/>
          <a:p>
            <a:r>
              <a:rPr lang="en-US" sz="1700" dirty="0"/>
              <a:t>One way of impressing a reader is by using parenthesis in your writing. If you want to add extra detail to a sentence (using a subordinate clause) you can use a pair of either: </a:t>
            </a:r>
          </a:p>
          <a:p>
            <a:endParaRPr lang="en-US" sz="1700" dirty="0"/>
          </a:p>
          <a:p>
            <a:pPr marL="285750" indent="-285750">
              <a:buFont typeface="Arial" panose="020B0604020202020204" pitchFamily="34" charset="0"/>
              <a:buChar char="•"/>
            </a:pPr>
            <a:r>
              <a:rPr lang="en-US" sz="1700" dirty="0"/>
              <a:t>brackets</a:t>
            </a:r>
          </a:p>
          <a:p>
            <a:pPr marL="285750" indent="-285750">
              <a:buFont typeface="Arial" panose="020B0604020202020204" pitchFamily="34" charset="0"/>
              <a:buChar char="•"/>
            </a:pPr>
            <a:r>
              <a:rPr lang="en-US" sz="1700" dirty="0"/>
              <a:t>commas</a:t>
            </a:r>
          </a:p>
          <a:p>
            <a:pPr marL="285750" indent="-285750">
              <a:buFont typeface="Arial" panose="020B0604020202020204" pitchFamily="34" charset="0"/>
              <a:buChar char="•"/>
            </a:pPr>
            <a:r>
              <a:rPr lang="en-US" sz="1700" dirty="0" err="1"/>
              <a:t>en</a:t>
            </a:r>
            <a:r>
              <a:rPr lang="en-US" sz="1700" dirty="0"/>
              <a:t> dashes</a:t>
            </a:r>
          </a:p>
          <a:p>
            <a:pPr marL="285750" indent="-285750">
              <a:buFont typeface="Arial" panose="020B0604020202020204" pitchFamily="34" charset="0"/>
              <a:buChar char="•"/>
            </a:pPr>
            <a:endParaRPr lang="en-US" sz="1700" dirty="0"/>
          </a:p>
          <a:p>
            <a:r>
              <a:rPr lang="en-US" sz="1700" dirty="0"/>
              <a:t>Parenthesis is very effective in a review. In a way, it allows you to talk directly to the reader giving extra details and opinions. </a:t>
            </a:r>
          </a:p>
          <a:p>
            <a:endParaRPr lang="en-US" sz="1700" dirty="0"/>
          </a:p>
          <a:p>
            <a:r>
              <a:rPr lang="en-US" sz="1700" dirty="0"/>
              <a:t>Look at the paragraph opposite and see if you can spot where parenthesis has been used. </a:t>
            </a:r>
          </a:p>
          <a:p>
            <a:endParaRPr lang="en-US" sz="1700" dirty="0"/>
          </a:p>
          <a:p>
            <a:r>
              <a:rPr lang="en-US" sz="1700" dirty="0"/>
              <a:t>Can you see how it allows the writer to give their opinions? </a:t>
            </a:r>
          </a:p>
        </p:txBody>
      </p:sp>
      <p:sp>
        <p:nvSpPr>
          <p:cNvPr id="4" name="TextBox 3">
            <a:extLst>
              <a:ext uri="{FF2B5EF4-FFF2-40B4-BE49-F238E27FC236}">
                <a16:creationId xmlns:a16="http://schemas.microsoft.com/office/drawing/2014/main" id="{DDF874C7-B98D-42EE-834A-58544E957793}"/>
              </a:ext>
            </a:extLst>
          </p:cNvPr>
          <p:cNvSpPr txBox="1"/>
          <p:nvPr/>
        </p:nvSpPr>
        <p:spPr>
          <a:xfrm>
            <a:off x="4637988" y="1668544"/>
            <a:ext cx="3996964" cy="4247317"/>
          </a:xfrm>
          <a:prstGeom prst="rect">
            <a:avLst/>
          </a:prstGeom>
          <a:noFill/>
        </p:spPr>
        <p:txBody>
          <a:bodyPr wrap="square" rtlCol="0">
            <a:spAutoFit/>
          </a:bodyPr>
          <a:lstStyle/>
          <a:p>
            <a:r>
              <a:rPr lang="en-US" i="1" dirty="0"/>
              <a:t>Cobra Kai – hit or miss?</a:t>
            </a:r>
          </a:p>
          <a:p>
            <a:endParaRPr lang="en-US" i="1" dirty="0"/>
          </a:p>
          <a:p>
            <a:r>
              <a:rPr lang="en-US" i="1" dirty="0"/>
              <a:t>Netflix have excelled themselves (in my opinion) with their latest hit, Cobra Kai. Based on the 1984 film, Karate Kid, Cobra Kai jumps to present day where all of the characters have now grown up. Using some of the originally cast actors – William </a:t>
            </a:r>
            <a:r>
              <a:rPr lang="en-US" i="1" dirty="0" err="1"/>
              <a:t>Zabka</a:t>
            </a:r>
            <a:r>
              <a:rPr lang="en-US" i="1" dirty="0"/>
              <a:t> and Ralph </a:t>
            </a:r>
            <a:r>
              <a:rPr lang="en-US" i="1" dirty="0" err="1"/>
              <a:t>Macchio</a:t>
            </a:r>
            <a:r>
              <a:rPr lang="en-US" i="1" dirty="0"/>
              <a:t> – this modern version is awesome. The first series (we are now awaiting series 4) starts from Johnny’s perspective as he seeks to reopen the Cobra Kai karate dojo….</a:t>
            </a:r>
          </a:p>
          <a:p>
            <a:endParaRPr lang="en-US" dirty="0"/>
          </a:p>
        </p:txBody>
      </p:sp>
    </p:spTree>
    <p:extLst>
      <p:ext uri="{BB962C8B-B14F-4D97-AF65-F5344CB8AC3E}">
        <p14:creationId xmlns:p14="http://schemas.microsoft.com/office/powerpoint/2010/main" val="1848375758"/>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sp>
        <p:nvSpPr>
          <p:cNvPr id="5" name="TextBox 4">
            <a:extLst>
              <a:ext uri="{FF2B5EF4-FFF2-40B4-BE49-F238E27FC236}">
                <a16:creationId xmlns:a16="http://schemas.microsoft.com/office/drawing/2014/main" id="{B89A4DAB-2C68-4CF4-957D-6C2ED4691EB7}"/>
              </a:ext>
            </a:extLst>
          </p:cNvPr>
          <p:cNvSpPr txBox="1"/>
          <p:nvPr/>
        </p:nvSpPr>
        <p:spPr>
          <a:xfrm>
            <a:off x="668678" y="2716349"/>
            <a:ext cx="7789929" cy="3693319"/>
          </a:xfrm>
          <a:prstGeom prst="rect">
            <a:avLst/>
          </a:prstGeom>
          <a:noFill/>
        </p:spPr>
        <p:txBody>
          <a:bodyPr wrap="square" rtlCol="0">
            <a:spAutoFit/>
          </a:bodyPr>
          <a:lstStyle/>
          <a:p>
            <a:endParaRPr lang="en-GB" dirty="0"/>
          </a:p>
          <a:p>
            <a:endParaRPr lang="en-GB" dirty="0"/>
          </a:p>
          <a:p>
            <a:r>
              <a:rPr lang="en-GB" dirty="0"/>
              <a:t>The following slides contain a marked answer to this task.  Read the review and complete the following:</a:t>
            </a:r>
          </a:p>
          <a:p>
            <a:endParaRPr lang="en-GB" dirty="0"/>
          </a:p>
          <a:p>
            <a:pPr marL="342900" indent="-342900">
              <a:buAutoNum type="arabicPeriod"/>
            </a:pPr>
            <a:r>
              <a:rPr lang="en-GB" dirty="0"/>
              <a:t>Read the review and see where you can amend or improve the punctuation.</a:t>
            </a:r>
          </a:p>
          <a:p>
            <a:pPr marL="342900" indent="-342900">
              <a:buAutoNum type="arabicPeriod"/>
            </a:pPr>
            <a:r>
              <a:rPr lang="en-GB" dirty="0"/>
              <a:t>Highlight any vocabulary that you could improve and write down more interesting or engaging words that could be used instead.</a:t>
            </a:r>
          </a:p>
          <a:p>
            <a:pPr marL="342900" indent="-342900">
              <a:buAutoNum type="arabicPeriod"/>
            </a:pPr>
            <a:r>
              <a:rPr lang="en-GB" dirty="0"/>
              <a:t>Look at the section about Voldemort. How could you improve this to make it more interesting and specific?</a:t>
            </a:r>
          </a:p>
          <a:p>
            <a:pPr marL="342900" indent="-342900">
              <a:buAutoNum type="arabicPeriod"/>
            </a:pPr>
            <a:r>
              <a:rPr lang="en-GB" dirty="0"/>
              <a:t>Does the student give enough personal opinion? Where could this be improved? </a:t>
            </a:r>
          </a:p>
          <a:p>
            <a:pPr marL="342900" indent="-342900">
              <a:buAutoNum type="arabicPeriod"/>
            </a:pPr>
            <a:endParaRPr lang="en-GB" dirty="0"/>
          </a:p>
        </p:txBody>
      </p:sp>
      <p:sp>
        <p:nvSpPr>
          <p:cNvPr id="4" name="TextBox 3">
            <a:extLst>
              <a:ext uri="{FF2B5EF4-FFF2-40B4-BE49-F238E27FC236}">
                <a16:creationId xmlns:a16="http://schemas.microsoft.com/office/drawing/2014/main" id="{983252E2-E871-4D2D-9551-CDE8AC94C680}"/>
              </a:ext>
            </a:extLst>
          </p:cNvPr>
          <p:cNvSpPr txBox="1"/>
          <p:nvPr/>
        </p:nvSpPr>
        <p:spPr>
          <a:xfrm>
            <a:off x="532731" y="1354222"/>
            <a:ext cx="8061822" cy="1167243"/>
          </a:xfrm>
          <a:prstGeom prst="rect">
            <a:avLst/>
          </a:prstGeom>
          <a:noFill/>
          <a:ln>
            <a:solidFill>
              <a:schemeClr val="tx1"/>
            </a:solidFill>
          </a:ln>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Arial Unicode MS"/>
              </a:rPr>
              <a:t>Write your review.                                                                                      [20]</a:t>
            </a:r>
            <a:endParaRPr kumimoji="0" lang="en-GB" sz="18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3037616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pic>
        <p:nvPicPr>
          <p:cNvPr id="6" name="Picture 5">
            <a:extLst>
              <a:ext uri="{FF2B5EF4-FFF2-40B4-BE49-F238E27FC236}">
                <a16:creationId xmlns:a16="http://schemas.microsoft.com/office/drawing/2014/main" id="{2A3AEBDC-49D5-4125-B3DD-29E52A23D80B}"/>
              </a:ext>
            </a:extLst>
          </p:cNvPr>
          <p:cNvPicPr>
            <a:picLocks noChangeAspect="1"/>
          </p:cNvPicPr>
          <p:nvPr/>
        </p:nvPicPr>
        <p:blipFill>
          <a:blip r:embed="rId3"/>
          <a:stretch>
            <a:fillRect/>
          </a:stretch>
        </p:blipFill>
        <p:spPr>
          <a:xfrm>
            <a:off x="707011" y="1127730"/>
            <a:ext cx="7362972" cy="5406679"/>
          </a:xfrm>
          <a:prstGeom prst="rect">
            <a:avLst/>
          </a:prstGeom>
        </p:spPr>
      </p:pic>
    </p:spTree>
    <p:extLst>
      <p:ext uri="{BB962C8B-B14F-4D97-AF65-F5344CB8AC3E}">
        <p14:creationId xmlns:p14="http://schemas.microsoft.com/office/powerpoint/2010/main" val="363052001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pic>
        <p:nvPicPr>
          <p:cNvPr id="6" name="Picture 5">
            <a:extLst>
              <a:ext uri="{FF2B5EF4-FFF2-40B4-BE49-F238E27FC236}">
                <a16:creationId xmlns:a16="http://schemas.microsoft.com/office/drawing/2014/main" id="{7B1581AB-C571-40AE-906B-41D04820EA4C}"/>
              </a:ext>
            </a:extLst>
          </p:cNvPr>
          <p:cNvPicPr>
            <a:picLocks noChangeAspect="1"/>
          </p:cNvPicPr>
          <p:nvPr/>
        </p:nvPicPr>
        <p:blipFill>
          <a:blip r:embed="rId3"/>
          <a:stretch>
            <a:fillRect/>
          </a:stretch>
        </p:blipFill>
        <p:spPr>
          <a:xfrm>
            <a:off x="961535" y="1561117"/>
            <a:ext cx="7404067" cy="4635981"/>
          </a:xfrm>
          <a:prstGeom prst="rect">
            <a:avLst/>
          </a:prstGeom>
        </p:spPr>
      </p:pic>
    </p:spTree>
    <p:extLst>
      <p:ext uri="{BB962C8B-B14F-4D97-AF65-F5344CB8AC3E}">
        <p14:creationId xmlns:p14="http://schemas.microsoft.com/office/powerpoint/2010/main" val="3563429626"/>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557359" y="138987"/>
            <a:ext cx="7203529" cy="704296"/>
          </a:xfrm>
        </p:spPr>
        <p:txBody>
          <a:bodyPr>
            <a:normAutofit/>
          </a:bodyPr>
          <a:lstStyle/>
          <a:p>
            <a:r>
              <a:rPr lang="en-GB" b="1" dirty="0">
                <a:solidFill>
                  <a:schemeClr val="accent6">
                    <a:lumMod val="20000"/>
                    <a:lumOff val="80000"/>
                  </a:schemeClr>
                </a:solidFill>
              </a:rPr>
              <a:t>Review writing – task</a:t>
            </a:r>
          </a:p>
        </p:txBody>
      </p:sp>
      <p:sp>
        <p:nvSpPr>
          <p:cNvPr id="8" name="TextBox 7">
            <a:extLst>
              <a:ext uri="{FF2B5EF4-FFF2-40B4-BE49-F238E27FC236}">
                <a16:creationId xmlns:a16="http://schemas.microsoft.com/office/drawing/2014/main" id="{FE8300CB-8DD8-482B-BBE3-42AFCE742856}"/>
              </a:ext>
            </a:extLst>
          </p:cNvPr>
          <p:cNvSpPr txBox="1"/>
          <p:nvPr/>
        </p:nvSpPr>
        <p:spPr>
          <a:xfrm>
            <a:off x="352425" y="1195431"/>
            <a:ext cx="8114539" cy="1722331"/>
          </a:xfrm>
          <a:prstGeom prst="rect">
            <a:avLst/>
          </a:prstGeom>
          <a:noFill/>
        </p:spPr>
        <p:txBody>
          <a:bodyPr wrap="square">
            <a:spAutoFit/>
          </a:bodyPr>
          <a:lstStyle/>
          <a:p>
            <a:pPr marL="0" marR="0">
              <a:lnSpc>
                <a:spcPct val="107000"/>
              </a:lnSpc>
              <a:spcBef>
                <a:spcPts val="0"/>
              </a:spcBef>
              <a:spcAft>
                <a:spcPts val="0"/>
              </a:spcAft>
            </a:pPr>
            <a:r>
              <a:rPr lang="en-GB" sz="2000" dirty="0">
                <a:effectLst/>
                <a:latin typeface="Arial" panose="020B0604020202020204" pitchFamily="34" charset="0"/>
                <a:ea typeface="Arial Unicode MS"/>
                <a:cs typeface="Times New Roman" panose="02020603050405020304" pitchFamily="18" charset="0"/>
              </a:rPr>
              <a:t>Write a review of your school or college based on your experiences there.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2000" dirty="0">
                <a:effectLst/>
                <a:latin typeface="Arial" panose="020B0604020202020204" pitchFamily="34" charset="0"/>
                <a:ea typeface="Arial Unicode MS"/>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000" b="1" dirty="0">
                <a:effectLst/>
                <a:latin typeface="Arial" panose="020B0604020202020204" pitchFamily="34" charset="0"/>
                <a:ea typeface="Arial Unicode MS"/>
                <a:cs typeface="Times New Roman" panose="02020603050405020304" pitchFamily="18" charset="0"/>
              </a:rPr>
              <a:t>Write your review.                                                                       </a:t>
            </a:r>
            <a:r>
              <a:rPr lang="en-GB" sz="2000" b="1" dirty="0">
                <a:latin typeface="Arial" panose="020B0604020202020204" pitchFamily="34" charset="0"/>
                <a:ea typeface="Arial Unicode MS"/>
                <a:cs typeface="Times New Roman" panose="02020603050405020304" pitchFamily="18" charset="0"/>
              </a:rPr>
              <a:t>[20]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2000" b="1" dirty="0">
                <a:effectLst/>
                <a:latin typeface="Arial" panose="020B0604020202020204" pitchFamily="34" charset="0"/>
                <a:ea typeface="Arial Unicode MS"/>
                <a:cs typeface="Times New Roman" panose="02020603050405020304" pitchFamily="18" charset="0"/>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39EFF35C-522D-4BF7-98A4-4FC5B82C33DB}"/>
              </a:ext>
            </a:extLst>
          </p:cNvPr>
          <p:cNvSpPr txBox="1"/>
          <p:nvPr/>
        </p:nvSpPr>
        <p:spPr>
          <a:xfrm>
            <a:off x="353970" y="2917762"/>
            <a:ext cx="7789929" cy="3477875"/>
          </a:xfrm>
          <a:prstGeom prst="rect">
            <a:avLst/>
          </a:prstGeom>
          <a:noFill/>
          <a:effectLst/>
        </p:spPr>
        <p:txBody>
          <a:bodyPr wrap="square" rtlCol="0">
            <a:spAutoFit/>
          </a:bodyPr>
          <a:lstStyle/>
          <a:p>
            <a:r>
              <a:rPr lang="en-GB" sz="2200" dirty="0"/>
              <a:t>The example that you looked at on slides 14 and 15 included a range of details but could have been more effectively organised. There was plenty of room to add more specific details and evaluation. </a:t>
            </a:r>
          </a:p>
          <a:p>
            <a:endParaRPr lang="en-GB" sz="2200" dirty="0"/>
          </a:p>
          <a:p>
            <a:r>
              <a:rPr lang="en-GB" sz="2200" dirty="0"/>
              <a:t>Use the guidance on how to plan from the previous slides in this presentation and plan your own answer to this question.</a:t>
            </a:r>
          </a:p>
          <a:p>
            <a:endParaRPr lang="en-GB" sz="2200" dirty="0"/>
          </a:p>
          <a:p>
            <a:r>
              <a:rPr lang="en-GB" sz="2200" dirty="0"/>
              <a:t>When you have a plan that you are happy with spend 25-30 minutes writing an answer to this question.</a:t>
            </a:r>
          </a:p>
        </p:txBody>
      </p:sp>
    </p:spTree>
    <p:extLst>
      <p:ext uri="{BB962C8B-B14F-4D97-AF65-F5344CB8AC3E}">
        <p14:creationId xmlns:p14="http://schemas.microsoft.com/office/powerpoint/2010/main" val="138119401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750091" cy="704296"/>
          </a:xfrm>
        </p:spPr>
        <p:txBody>
          <a:bodyPr>
            <a:normAutofit/>
          </a:bodyPr>
          <a:lstStyle/>
          <a:p>
            <a:r>
              <a:rPr lang="en-GB" b="1" dirty="0">
                <a:solidFill>
                  <a:schemeClr val="accent6">
                    <a:lumMod val="20000"/>
                    <a:lumOff val="80000"/>
                  </a:schemeClr>
                </a:solidFill>
              </a:rPr>
              <a:t>Revision sheet</a:t>
            </a:r>
          </a:p>
        </p:txBody>
      </p:sp>
      <p:pic>
        <p:nvPicPr>
          <p:cNvPr id="7" name="Picture 6">
            <a:extLst>
              <a:ext uri="{FF2B5EF4-FFF2-40B4-BE49-F238E27FC236}">
                <a16:creationId xmlns:a16="http://schemas.microsoft.com/office/drawing/2014/main" id="{FDF9352C-C26F-46D4-982F-BB79011EF4F4}"/>
              </a:ext>
            </a:extLst>
          </p:cNvPr>
          <p:cNvPicPr>
            <a:picLocks noChangeAspect="1"/>
          </p:cNvPicPr>
          <p:nvPr/>
        </p:nvPicPr>
        <p:blipFill>
          <a:blip r:embed="rId3"/>
          <a:stretch>
            <a:fillRect/>
          </a:stretch>
        </p:blipFill>
        <p:spPr>
          <a:xfrm>
            <a:off x="480767" y="1077824"/>
            <a:ext cx="8125905" cy="5660320"/>
          </a:xfrm>
          <a:prstGeom prst="rect">
            <a:avLst/>
          </a:prstGeom>
        </p:spPr>
      </p:pic>
    </p:spTree>
    <p:extLst>
      <p:ext uri="{BB962C8B-B14F-4D97-AF65-F5344CB8AC3E}">
        <p14:creationId xmlns:p14="http://schemas.microsoft.com/office/powerpoint/2010/main" val="388029080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9DD4F3-C2D0-45B7-8134-3BD8B39A60FD}"/>
              </a:ext>
            </a:extLst>
          </p:cNvPr>
          <p:cNvSpPr txBox="1"/>
          <p:nvPr/>
        </p:nvSpPr>
        <p:spPr>
          <a:xfrm>
            <a:off x="268287" y="309969"/>
            <a:ext cx="8767293" cy="698012"/>
          </a:xfrm>
          <a:prstGeom prst="rect">
            <a:avLst/>
          </a:prstGeom>
          <a:noFill/>
        </p:spPr>
        <p:txBody>
          <a:bodyPr wrap="square" rtlCol="0">
            <a:spAutoFit/>
          </a:bodyPr>
          <a:lstStyle/>
          <a:p>
            <a:pPr>
              <a:lnSpc>
                <a:spcPct val="80000"/>
              </a:lnSpc>
            </a:pPr>
            <a:r>
              <a:rPr lang="en-US" sz="4800" kern="1100" spc="-30" dirty="0">
                <a:solidFill>
                  <a:schemeClr val="bg1"/>
                </a:solidFill>
                <a:latin typeface="+mj-lt"/>
                <a:cs typeface="Arial" panose="020B0604020202020204" pitchFamily="34" charset="0"/>
              </a:rPr>
              <a:t>Finally…</a:t>
            </a:r>
          </a:p>
        </p:txBody>
      </p:sp>
      <p:sp>
        <p:nvSpPr>
          <p:cNvPr id="5" name="TextBox 4">
            <a:extLst>
              <a:ext uri="{FF2B5EF4-FFF2-40B4-BE49-F238E27FC236}">
                <a16:creationId xmlns:a16="http://schemas.microsoft.com/office/drawing/2014/main" id="{461BF33F-82FC-47E4-97C9-96B64E181478}"/>
              </a:ext>
            </a:extLst>
          </p:cNvPr>
          <p:cNvSpPr txBox="1"/>
          <p:nvPr/>
        </p:nvSpPr>
        <p:spPr>
          <a:xfrm>
            <a:off x="142614" y="1059120"/>
            <a:ext cx="9001386" cy="2092881"/>
          </a:xfrm>
          <a:prstGeom prst="rect">
            <a:avLst/>
          </a:prstGeom>
          <a:noFill/>
        </p:spPr>
        <p:txBody>
          <a:bodyPr wrap="square" rtlCol="0">
            <a:spAutoFit/>
          </a:bodyPr>
          <a:lstStyle/>
          <a:p>
            <a:r>
              <a:rPr lang="en-GB" dirty="0">
                <a:solidFill>
                  <a:schemeClr val="bg1"/>
                </a:solidFill>
              </a:rPr>
              <a:t>We hope this resource has been helpful to you.</a:t>
            </a:r>
          </a:p>
          <a:p>
            <a:endParaRPr lang="en-GB" dirty="0">
              <a:solidFill>
                <a:schemeClr val="bg1"/>
              </a:solidFill>
            </a:endParaRPr>
          </a:p>
          <a:p>
            <a:r>
              <a:rPr lang="en-GB" dirty="0">
                <a:solidFill>
                  <a:schemeClr val="bg1"/>
                </a:solidFill>
              </a:rPr>
              <a:t>For further information and resources for GCSE English Language you can visit the digital resources section of our website.  The following link will take you there:</a:t>
            </a:r>
          </a:p>
          <a:p>
            <a:r>
              <a:rPr lang="en-GB" sz="1400" dirty="0">
                <a:solidFill>
                  <a:schemeClr val="bg1"/>
                </a:solidFill>
                <a:latin typeface="+mj-lt"/>
                <a:cs typeface="Arial" panose="020B0604020202020204" pitchFamily="34" charset="0"/>
                <a:hlinkClick r:id="rId3"/>
              </a:rPr>
              <a:t>https://resources.eduqas.co.uk/Pages/ResourceByArgs.aspx?subId=11&amp;lvlId=2</a:t>
            </a:r>
            <a:r>
              <a:rPr lang="en-GB" sz="1400" dirty="0">
                <a:solidFill>
                  <a:schemeClr val="bg1"/>
                </a:solidFill>
                <a:latin typeface="+mj-lt"/>
                <a:cs typeface="Arial" panose="020B0604020202020204" pitchFamily="34" charset="0"/>
              </a:rPr>
              <a:t> </a:t>
            </a:r>
          </a:p>
          <a:p>
            <a:endParaRPr lang="en-GB" sz="4400" dirty="0">
              <a:solidFill>
                <a:schemeClr val="bg1"/>
              </a:solidFill>
              <a:latin typeface="+mj-lt"/>
              <a:cs typeface="Arial" panose="020B0604020202020204" pitchFamily="34" charset="0"/>
            </a:endParaRPr>
          </a:p>
        </p:txBody>
      </p:sp>
    </p:spTree>
    <p:extLst>
      <p:ext uri="{BB962C8B-B14F-4D97-AF65-F5344CB8AC3E}">
        <p14:creationId xmlns:p14="http://schemas.microsoft.com/office/powerpoint/2010/main" val="193722947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524934" y="1399885"/>
            <a:ext cx="8229600" cy="3232043"/>
          </a:xfrm>
        </p:spPr>
        <p:txBody>
          <a:bodyPr>
            <a:normAutofit lnSpcReduction="10000"/>
          </a:bodyPr>
          <a:lstStyle/>
          <a:p>
            <a:pPr marL="342900" indent="-342900">
              <a:buFont typeface="Arial" panose="020B0604020202020204" pitchFamily="34" charset="0"/>
              <a:buChar char="•"/>
            </a:pPr>
            <a:r>
              <a:rPr lang="en-GB" dirty="0"/>
              <a:t>introduce </a:t>
            </a:r>
            <a:r>
              <a:rPr lang="en-GB" dirty="0">
                <a:solidFill>
                  <a:schemeClr val="tx1"/>
                </a:solidFill>
              </a:rPr>
              <a:t>review </a:t>
            </a:r>
            <a:r>
              <a:rPr lang="en-GB" dirty="0"/>
              <a:t>writing</a:t>
            </a:r>
          </a:p>
          <a:p>
            <a:pPr marL="342900" indent="-342900">
              <a:buFont typeface="Arial" panose="020B0604020202020204" pitchFamily="34" charset="0"/>
              <a:buChar char="•"/>
            </a:pPr>
            <a:r>
              <a:rPr lang="en-GB" dirty="0"/>
              <a:t>discuss features of </a:t>
            </a:r>
            <a:r>
              <a:rPr lang="en-GB" dirty="0">
                <a:solidFill>
                  <a:schemeClr val="tx1"/>
                </a:solidFill>
              </a:rPr>
              <a:t>review </a:t>
            </a:r>
            <a:r>
              <a:rPr lang="en-GB" dirty="0"/>
              <a:t>writing</a:t>
            </a:r>
          </a:p>
          <a:p>
            <a:pPr marL="342900" indent="-342900">
              <a:buFont typeface="Arial" panose="020B0604020202020204" pitchFamily="34" charset="0"/>
              <a:buChar char="•"/>
            </a:pPr>
            <a:r>
              <a:rPr lang="en-GB" dirty="0"/>
              <a:t>revisit previous </a:t>
            </a:r>
            <a:r>
              <a:rPr lang="en-GB" dirty="0">
                <a:solidFill>
                  <a:schemeClr val="tx1"/>
                </a:solidFill>
              </a:rPr>
              <a:t>review </a:t>
            </a:r>
            <a:r>
              <a:rPr lang="en-GB" dirty="0"/>
              <a:t>writing tasks</a:t>
            </a:r>
          </a:p>
          <a:p>
            <a:pPr marL="342900" indent="-342900">
              <a:buFont typeface="Arial" panose="020B0604020202020204" pitchFamily="34" charset="0"/>
              <a:buChar char="•"/>
            </a:pPr>
            <a:r>
              <a:rPr lang="en-GB" dirty="0"/>
              <a:t>share tips and look at how to write a successful </a:t>
            </a:r>
            <a:r>
              <a:rPr lang="en-GB" dirty="0">
                <a:solidFill>
                  <a:schemeClr val="tx1"/>
                </a:solidFill>
              </a:rPr>
              <a:t>review</a:t>
            </a:r>
          </a:p>
          <a:p>
            <a:pPr marL="342900" indent="-342900">
              <a:buFont typeface="Arial" panose="020B0604020202020204" pitchFamily="34" charset="0"/>
              <a:buChar char="•"/>
            </a:pPr>
            <a:r>
              <a:rPr lang="en-GB" dirty="0"/>
              <a:t>consider sample plans and extracts</a:t>
            </a:r>
          </a:p>
          <a:p>
            <a:pPr marL="342900" indent="-342900">
              <a:buFont typeface="Arial" panose="020B0604020202020204" pitchFamily="34" charset="0"/>
              <a:buChar char="•"/>
            </a:pPr>
            <a:r>
              <a:rPr lang="en-GB" dirty="0"/>
              <a:t>provide full marked examples</a:t>
            </a:r>
          </a:p>
          <a:p>
            <a:pPr marL="342900" indent="-342900">
              <a:buFont typeface="Arial" panose="020B0604020202020204" pitchFamily="34" charset="0"/>
              <a:buChar char="•"/>
            </a:pPr>
            <a:r>
              <a:rPr lang="en-GB" dirty="0"/>
              <a:t>link to a revision sheet on </a:t>
            </a:r>
            <a:r>
              <a:rPr lang="en-GB" dirty="0">
                <a:solidFill>
                  <a:schemeClr val="tx1"/>
                </a:solidFill>
              </a:rPr>
              <a:t>review </a:t>
            </a:r>
            <a:r>
              <a:rPr lang="en-GB" dirty="0"/>
              <a:t>writing</a:t>
            </a:r>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Aims of this presentation</a:t>
            </a:r>
          </a:p>
        </p:txBody>
      </p:sp>
    </p:spTree>
    <p:extLst>
      <p:ext uri="{BB962C8B-B14F-4D97-AF65-F5344CB8AC3E}">
        <p14:creationId xmlns:p14="http://schemas.microsoft.com/office/powerpoint/2010/main" val="248924709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356657" y="1082676"/>
            <a:ext cx="8025343" cy="3469878"/>
          </a:xfrm>
        </p:spPr>
        <p:txBody>
          <a:bodyPr>
            <a:normAutofit fontScale="25000" lnSpcReduction="20000"/>
          </a:bodyPr>
          <a:lstStyle/>
          <a:p>
            <a:pPr>
              <a:lnSpc>
                <a:spcPct val="120000"/>
              </a:lnSpc>
            </a:pPr>
            <a:r>
              <a:rPr lang="en-GB" sz="7200" b="1" dirty="0"/>
              <a:t>What do you need to know?</a:t>
            </a:r>
          </a:p>
          <a:p>
            <a:pPr>
              <a:lnSpc>
                <a:spcPct val="120000"/>
              </a:lnSpc>
            </a:pPr>
            <a:endParaRPr lang="en-GB" sz="7200" b="1" dirty="0"/>
          </a:p>
          <a:p>
            <a:pPr>
              <a:lnSpc>
                <a:spcPct val="120000"/>
              </a:lnSpc>
              <a:spcBef>
                <a:spcPts val="1000"/>
              </a:spcBef>
            </a:pPr>
            <a:r>
              <a:rPr lang="en-GB" sz="8000" b="1" dirty="0">
                <a:solidFill>
                  <a:schemeClr val="tx1"/>
                </a:solidFill>
                <a:effectLst/>
                <a:latin typeface="+mn-lt"/>
                <a:ea typeface="Times New Roman" panose="02020603050405020304" pitchFamily="18" charset="0"/>
                <a:cs typeface="Times New Roman" panose="02020603050405020304" pitchFamily="18" charset="0"/>
              </a:rPr>
              <a:t>Topic</a:t>
            </a:r>
          </a:p>
          <a:p>
            <a:pPr>
              <a:lnSpc>
                <a:spcPct val="120000"/>
              </a:lnSpc>
              <a:spcBef>
                <a:spcPts val="1000"/>
              </a:spcBef>
            </a:pPr>
            <a:r>
              <a:rPr lang="en-GB" sz="8000" dirty="0">
                <a:solidFill>
                  <a:schemeClr val="tx1"/>
                </a:solidFill>
                <a:latin typeface="+mn-lt"/>
                <a:ea typeface="Times New Roman" panose="02020603050405020304" pitchFamily="18" charset="0"/>
                <a:cs typeface="Times New Roman" panose="02020603050405020304" pitchFamily="18" charset="0"/>
              </a:rPr>
              <a:t>What are you reviewing? How do you feel about the topic? What are your views about it? </a:t>
            </a:r>
            <a:endParaRPr lang="en-GB" sz="8000" dirty="0">
              <a:solidFill>
                <a:schemeClr val="tx1"/>
              </a:solidFill>
              <a:effectLst/>
              <a:latin typeface="+mn-lt"/>
              <a:ea typeface="Times New Roman" panose="02020603050405020304" pitchFamily="18" charset="0"/>
              <a:cs typeface="Times New Roman" panose="02020603050405020304" pitchFamily="18" charset="0"/>
            </a:endParaRPr>
          </a:p>
          <a:p>
            <a:pPr>
              <a:lnSpc>
                <a:spcPct val="120000"/>
              </a:lnSpc>
              <a:spcBef>
                <a:spcPts val="1000"/>
              </a:spcBef>
            </a:pPr>
            <a:endParaRPr lang="en-GB" sz="8000" dirty="0">
              <a:solidFill>
                <a:schemeClr val="tx1"/>
              </a:solidFill>
              <a:latin typeface="+mn-lt"/>
              <a:ea typeface="Times New Roman" panose="02020603050405020304" pitchFamily="18" charset="0"/>
              <a:cs typeface="Times New Roman" panose="02020603050405020304" pitchFamily="18" charset="0"/>
            </a:endParaRPr>
          </a:p>
          <a:p>
            <a:pPr>
              <a:lnSpc>
                <a:spcPct val="120000"/>
              </a:lnSpc>
              <a:spcBef>
                <a:spcPts val="1000"/>
              </a:spcBef>
            </a:pPr>
            <a:r>
              <a:rPr lang="en-GB" sz="8000" b="1" dirty="0">
                <a:solidFill>
                  <a:schemeClr val="tx1"/>
                </a:solidFill>
                <a:effectLst/>
                <a:latin typeface="+mn-lt"/>
                <a:ea typeface="Times New Roman" panose="02020603050405020304" pitchFamily="18" charset="0"/>
                <a:cs typeface="Times New Roman" panose="02020603050405020304" pitchFamily="18" charset="0"/>
              </a:rPr>
              <a:t>Audience</a:t>
            </a:r>
          </a:p>
          <a:p>
            <a:pPr>
              <a:lnSpc>
                <a:spcPct val="120000"/>
              </a:lnSpc>
              <a:spcBef>
                <a:spcPts val="1000"/>
              </a:spcBef>
            </a:pPr>
            <a:r>
              <a:rPr lang="en-GB" sz="8000" dirty="0">
                <a:solidFill>
                  <a:schemeClr val="tx1"/>
                </a:solidFill>
                <a:latin typeface="+mn-lt"/>
                <a:ea typeface="Times New Roman" panose="02020603050405020304" pitchFamily="18" charset="0"/>
                <a:cs typeface="Times New Roman" panose="02020603050405020304" pitchFamily="18" charset="0"/>
              </a:rPr>
              <a:t>Have you been given a specific audience? Who is the review aimed at? What do you need to include to engage the audience? </a:t>
            </a:r>
          </a:p>
          <a:p>
            <a:pPr>
              <a:lnSpc>
                <a:spcPct val="120000"/>
              </a:lnSpc>
              <a:spcBef>
                <a:spcPts val="1000"/>
              </a:spcBef>
            </a:pPr>
            <a:endParaRPr lang="en-GB" sz="8000" dirty="0">
              <a:solidFill>
                <a:schemeClr val="tx1"/>
              </a:solidFill>
              <a:effectLst/>
              <a:latin typeface="+mn-lt"/>
              <a:ea typeface="Times New Roman" panose="02020603050405020304" pitchFamily="18" charset="0"/>
              <a:cs typeface="Times New Roman" panose="02020603050405020304" pitchFamily="18" charset="0"/>
            </a:endParaRPr>
          </a:p>
          <a:p>
            <a:pPr>
              <a:lnSpc>
                <a:spcPct val="120000"/>
              </a:lnSpc>
              <a:spcAft>
                <a:spcPts val="1000"/>
              </a:spcAft>
            </a:pPr>
            <a:r>
              <a:rPr lang="en-GB" sz="8000" dirty="0">
                <a:solidFill>
                  <a:schemeClr val="tx1"/>
                </a:solidFill>
                <a:effectLst/>
                <a:latin typeface="+mn-lt"/>
                <a:ea typeface="Calibri" panose="020F0502020204030204" pitchFamily="34" charset="0"/>
                <a:cs typeface="Calibri" panose="020F0502020204030204" pitchFamily="34" charset="0"/>
              </a:rPr>
              <a:t> </a:t>
            </a:r>
            <a:r>
              <a:rPr lang="en-GB" sz="8000" b="1" dirty="0">
                <a:solidFill>
                  <a:schemeClr val="tx1"/>
                </a:solidFill>
                <a:effectLst/>
                <a:latin typeface="+mn-lt"/>
                <a:ea typeface="Calibri" panose="020F0502020204030204" pitchFamily="34" charset="0"/>
                <a:cs typeface="Calibri" panose="020F0502020204030204" pitchFamily="34" charset="0"/>
              </a:rPr>
              <a:t>Purpose</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W</a:t>
            </a:r>
            <a:r>
              <a:rPr lang="en-GB" sz="8000" dirty="0">
                <a:solidFill>
                  <a:schemeClr val="tx1"/>
                </a:solidFill>
                <a:effectLst/>
                <a:latin typeface="+mn-lt"/>
                <a:ea typeface="Calibri" panose="020F0502020204030204" pitchFamily="34" charset="0"/>
                <a:cs typeface="Calibri" panose="020F0502020204030204" pitchFamily="34" charset="0"/>
              </a:rPr>
              <a:t>hat does your </a:t>
            </a:r>
            <a:r>
              <a:rPr lang="en-GB" sz="8000" dirty="0">
                <a:solidFill>
                  <a:schemeClr val="tx1"/>
                </a:solidFill>
                <a:latin typeface="+mn-lt"/>
                <a:ea typeface="Calibri" panose="020F0502020204030204" pitchFamily="34" charset="0"/>
                <a:cs typeface="Calibri" panose="020F0502020204030204" pitchFamily="34" charset="0"/>
              </a:rPr>
              <a:t>review</a:t>
            </a:r>
            <a:r>
              <a:rPr lang="en-GB" sz="8000" dirty="0">
                <a:solidFill>
                  <a:schemeClr val="tx1"/>
                </a:solidFill>
                <a:effectLst/>
                <a:latin typeface="+mn-lt"/>
                <a:ea typeface="Calibri" panose="020F0502020204030204" pitchFamily="34" charset="0"/>
                <a:cs typeface="Calibri" panose="020F0502020204030204" pitchFamily="34" charset="0"/>
              </a:rPr>
              <a:t> aim</a:t>
            </a:r>
            <a:r>
              <a:rPr lang="en-GB" sz="8000" dirty="0">
                <a:solidFill>
                  <a:schemeClr val="tx1"/>
                </a:solidFill>
                <a:latin typeface="+mn-lt"/>
                <a:ea typeface="Calibri" panose="020F0502020204030204" pitchFamily="34" charset="0"/>
                <a:cs typeface="Calibri" panose="020F0502020204030204" pitchFamily="34" charset="0"/>
              </a:rPr>
              <a:t> to achieve</a:t>
            </a:r>
            <a:r>
              <a:rPr lang="en-GB" sz="8000" dirty="0">
                <a:solidFill>
                  <a:schemeClr val="tx1"/>
                </a:solidFill>
                <a:effectLst/>
                <a:latin typeface="+mn-lt"/>
                <a:ea typeface="Calibri" panose="020F0502020204030204" pitchFamily="34" charset="0"/>
                <a:cs typeface="Calibri" panose="020F0502020204030204" pitchFamily="34" charset="0"/>
              </a:rPr>
              <a:t>? </a:t>
            </a:r>
            <a:r>
              <a:rPr lang="en-GB" sz="8000" dirty="0">
                <a:solidFill>
                  <a:schemeClr val="tx1"/>
                </a:solidFill>
                <a:latin typeface="+mn-lt"/>
                <a:ea typeface="Calibri" panose="020F0502020204030204" pitchFamily="34" charset="0"/>
                <a:cs typeface="Calibri" panose="020F0502020204030204" pitchFamily="34" charset="0"/>
              </a:rPr>
              <a:t>Are you trying to persuade others to watch/not watch a film? Are you reviewing something positive or negative? </a:t>
            </a:r>
            <a:endParaRPr lang="en-GB" sz="8000" dirty="0">
              <a:solidFill>
                <a:schemeClr val="tx1"/>
              </a:solidFill>
              <a:effectLst/>
              <a:latin typeface="+mn-lt"/>
              <a:ea typeface="Calibri" panose="020F0502020204030204" pitchFamily="34" charset="0"/>
              <a:cs typeface="Calibri" panose="020F0502020204030204" pitchFamily="34" charset="0"/>
            </a:endParaRPr>
          </a:p>
          <a:p>
            <a:pPr>
              <a:lnSpc>
                <a:spcPct val="120000"/>
              </a:lnSpc>
            </a:pPr>
            <a:endParaRPr lang="en-GB" dirty="0"/>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806652" cy="704296"/>
          </a:xfrm>
        </p:spPr>
        <p:txBody>
          <a:bodyPr>
            <a:normAutofit/>
          </a:bodyPr>
          <a:lstStyle/>
          <a:p>
            <a:r>
              <a:rPr lang="en-GB" b="1" dirty="0">
                <a:solidFill>
                  <a:schemeClr val="accent6">
                    <a:lumMod val="20000"/>
                    <a:lumOff val="80000"/>
                  </a:schemeClr>
                </a:solidFill>
              </a:rPr>
              <a:t>Introduction to review writing</a:t>
            </a:r>
          </a:p>
        </p:txBody>
      </p:sp>
    </p:spTree>
    <p:extLst>
      <p:ext uri="{BB962C8B-B14F-4D97-AF65-F5344CB8AC3E}">
        <p14:creationId xmlns:p14="http://schemas.microsoft.com/office/powerpoint/2010/main" val="2492928270"/>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352426" y="1085850"/>
            <a:ext cx="8791574" cy="4000104"/>
          </a:xfrm>
        </p:spPr>
        <p:txBody>
          <a:bodyPr>
            <a:normAutofit fontScale="25000" lnSpcReduction="20000"/>
          </a:bodyPr>
          <a:lstStyle/>
          <a:p>
            <a:pPr>
              <a:lnSpc>
                <a:spcPct val="120000"/>
              </a:lnSpc>
            </a:pPr>
            <a:r>
              <a:rPr lang="en-GB" sz="9600" b="1" dirty="0">
                <a:solidFill>
                  <a:schemeClr val="accent6">
                    <a:lumMod val="75000"/>
                  </a:schemeClr>
                </a:solidFill>
                <a:latin typeface="+mn-lt"/>
              </a:rPr>
              <a:t>What do you need to know?</a:t>
            </a:r>
          </a:p>
          <a:p>
            <a:pPr>
              <a:lnSpc>
                <a:spcPct val="120000"/>
              </a:lnSpc>
            </a:pPr>
            <a:endParaRPr lang="en-GB" sz="8000" b="1" dirty="0">
              <a:solidFill>
                <a:schemeClr val="tx1"/>
              </a:solidFill>
              <a:latin typeface="+mn-lt"/>
            </a:endParaRP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Register</a:t>
            </a:r>
          </a:p>
          <a:p>
            <a:pPr>
              <a:lnSpc>
                <a:spcPct val="120000"/>
              </a:lnSpc>
              <a:spcAft>
                <a:spcPts val="1000"/>
              </a:spcAft>
            </a:pPr>
            <a:r>
              <a:rPr lang="en-GB" sz="8000" b="1" dirty="0">
                <a:solidFill>
                  <a:schemeClr val="tx1"/>
                </a:solidFill>
                <a:latin typeface="+mn-lt"/>
                <a:ea typeface="Calibri" panose="020F0502020204030204" pitchFamily="34" charset="0"/>
                <a:cs typeface="Calibri" panose="020F0502020204030204" pitchFamily="34" charset="0"/>
              </a:rPr>
              <a:t>W</a:t>
            </a:r>
            <a:r>
              <a:rPr lang="en-GB" sz="8000" b="1" dirty="0">
                <a:solidFill>
                  <a:schemeClr val="tx1"/>
                </a:solidFill>
                <a:effectLst/>
                <a:latin typeface="+mn-lt"/>
                <a:ea typeface="Calibri" panose="020F0502020204030204" pitchFamily="34" charset="0"/>
                <a:cs typeface="Calibri" panose="020F0502020204030204" pitchFamily="34" charset="0"/>
              </a:rPr>
              <a:t>hat is the appropriate tone for your writing?</a:t>
            </a:r>
            <a:r>
              <a:rPr lang="en-GB" sz="8000" dirty="0">
                <a:solidFill>
                  <a:schemeClr val="tx1"/>
                </a:solidFill>
                <a:effectLst/>
                <a:latin typeface="+mn-lt"/>
                <a:ea typeface="Calibri" panose="020F0502020204030204" pitchFamily="34" charset="0"/>
                <a:cs typeface="Calibri" panose="020F0502020204030204" pitchFamily="34" charset="0"/>
              </a:rPr>
              <a:t> </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When writing a review you need to consider the tone of your writing. If you love what you are reviewing, your tone will be positive, light and fully engaging. If you dislike what you are reviewing you may be sarcastic, negative, dismissive and rude about it. </a:t>
            </a: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Format</a:t>
            </a: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What do you need to know about layout?  </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There are no specific rules for writing a review but you should give your review a clear title. All reviews should be organised into paragraphs. Make sure you conclude your review with final recommendations and perhaps a rating. </a:t>
            </a:r>
            <a:endParaRPr lang="en-GB" sz="8000" dirty="0">
              <a:solidFill>
                <a:schemeClr val="tx1"/>
              </a:solidFill>
              <a:effectLst/>
              <a:latin typeface="+mn-lt"/>
              <a:ea typeface="Calibri" panose="020F0502020204030204" pitchFamily="34" charset="0"/>
              <a:cs typeface="Times New Roman" panose="02020603050405020304" pitchFamily="18" charset="0"/>
            </a:endParaRPr>
          </a:p>
          <a:p>
            <a:pPr>
              <a:lnSpc>
                <a:spcPct val="120000"/>
              </a:lnSpc>
            </a:pPr>
            <a:endParaRPr lang="en-GB" dirty="0"/>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806652" cy="704296"/>
          </a:xfrm>
        </p:spPr>
        <p:txBody>
          <a:bodyPr>
            <a:normAutofit/>
          </a:bodyPr>
          <a:lstStyle/>
          <a:p>
            <a:r>
              <a:rPr lang="en-GB" b="1" dirty="0">
                <a:solidFill>
                  <a:schemeClr val="accent6">
                    <a:lumMod val="20000"/>
                    <a:lumOff val="80000"/>
                  </a:schemeClr>
                </a:solidFill>
              </a:rPr>
              <a:t>Introduction to review writing</a:t>
            </a:r>
          </a:p>
        </p:txBody>
      </p:sp>
    </p:spTree>
    <p:extLst>
      <p:ext uri="{BB962C8B-B14F-4D97-AF65-F5344CB8AC3E}">
        <p14:creationId xmlns:p14="http://schemas.microsoft.com/office/powerpoint/2010/main" val="126227943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4"/>
          </p:nvPr>
        </p:nvSpPr>
        <p:spPr>
          <a:xfrm>
            <a:off x="1706907" y="120749"/>
            <a:ext cx="8418513" cy="1046163"/>
          </a:xfrm>
        </p:spPr>
        <p:txBody>
          <a:bodyPr>
            <a:normAutofit/>
          </a:bodyPr>
          <a:lstStyle/>
          <a:p>
            <a:pPr>
              <a:spcAft>
                <a:spcPts val="600"/>
              </a:spcAft>
            </a:pPr>
            <a:r>
              <a:rPr lang="en-GB" b="1" dirty="0">
                <a:solidFill>
                  <a:schemeClr val="bg1"/>
                </a:solidFill>
              </a:rPr>
              <a:t>Sample examination questions</a:t>
            </a:r>
          </a:p>
        </p:txBody>
      </p:sp>
      <p:sp>
        <p:nvSpPr>
          <p:cNvPr id="5" name="TextBox 4">
            <a:extLst>
              <a:ext uri="{FF2B5EF4-FFF2-40B4-BE49-F238E27FC236}">
                <a16:creationId xmlns:a16="http://schemas.microsoft.com/office/drawing/2014/main" id="{57F0DCD6-4537-4A33-817F-1F10E2A2B60F}"/>
              </a:ext>
            </a:extLst>
          </p:cNvPr>
          <p:cNvSpPr txBox="1"/>
          <p:nvPr/>
        </p:nvSpPr>
        <p:spPr>
          <a:xfrm>
            <a:off x="2286000" y="3246690"/>
            <a:ext cx="4572000" cy="369332"/>
          </a:xfrm>
          <a:prstGeom prst="rect">
            <a:avLst/>
          </a:prstGeom>
          <a:noFill/>
        </p:spPr>
        <p:txBody>
          <a:bodyPr wrap="square">
            <a:spAutoFit/>
          </a:bodyPr>
          <a:lstStyle/>
          <a:p>
            <a:pPr>
              <a:spcAft>
                <a:spcPts val="600"/>
              </a:spcAft>
            </a:pPr>
            <a:r>
              <a:rPr lang="en-GB" b="1" dirty="0">
                <a:solidFill>
                  <a:schemeClr val="bg1"/>
                </a:solidFill>
              </a:rPr>
              <a:t>Sample exam questions </a:t>
            </a:r>
          </a:p>
        </p:txBody>
      </p:sp>
      <p:graphicFrame>
        <p:nvGraphicFramePr>
          <p:cNvPr id="8" name="Table 7">
            <a:extLst>
              <a:ext uri="{FF2B5EF4-FFF2-40B4-BE49-F238E27FC236}">
                <a16:creationId xmlns:a16="http://schemas.microsoft.com/office/drawing/2014/main" id="{3CFD2858-A13A-4D23-BB0A-2D9C7632CB77}"/>
              </a:ext>
            </a:extLst>
          </p:cNvPr>
          <p:cNvGraphicFramePr>
            <a:graphicFrameLocks noGrp="1"/>
          </p:cNvGraphicFramePr>
          <p:nvPr>
            <p:extLst>
              <p:ext uri="{D42A27DB-BD31-4B8C-83A1-F6EECF244321}">
                <p14:modId xmlns:p14="http://schemas.microsoft.com/office/powerpoint/2010/main" val="8405653"/>
              </p:ext>
            </p:extLst>
          </p:nvPr>
        </p:nvGraphicFramePr>
        <p:xfrm>
          <a:off x="1102936" y="1536569"/>
          <a:ext cx="6938127" cy="4542909"/>
        </p:xfrm>
        <a:graphic>
          <a:graphicData uri="http://schemas.openxmlformats.org/drawingml/2006/table">
            <a:tbl>
              <a:tblPr firstRow="1" firstCol="1" bandRow="1"/>
              <a:tblGrid>
                <a:gridCol w="6938127">
                  <a:extLst>
                    <a:ext uri="{9D8B030D-6E8A-4147-A177-3AD203B41FA5}">
                      <a16:colId xmlns:a16="http://schemas.microsoft.com/office/drawing/2014/main" val="158856124"/>
                    </a:ext>
                  </a:extLst>
                </a:gridCol>
              </a:tblGrid>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Writing a review– exam tasks: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262406"/>
                  </a:ext>
                </a:extLst>
              </a:tr>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8250235"/>
                  </a:ext>
                </a:extLst>
              </a:tr>
              <a:tr h="1445142">
                <a:tc>
                  <a:txBody>
                    <a:bodyPr/>
                    <a:lstStyle/>
                    <a:p>
                      <a:pPr marL="0" marR="0">
                        <a:lnSpc>
                          <a:spcPct val="107000"/>
                        </a:lnSpc>
                        <a:spcBef>
                          <a:spcPts val="0"/>
                        </a:spcBef>
                        <a:spcAft>
                          <a:spcPts val="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Write your review.                                                                      </a:t>
                      </a:r>
                      <a:r>
                        <a:rPr lang="en-GB" sz="1800" dirty="0">
                          <a:effectLst/>
                          <a:latin typeface="Arial" panose="020B0604020202020204" pitchFamily="34" charset="0"/>
                          <a:ea typeface="Calibri" panose="020F0502020204030204" pitchFamily="34" charset="0"/>
                          <a:cs typeface="Times New Roman" panose="02020603050405020304" pitchFamily="18" charset="0"/>
                        </a:rPr>
                        <a:t>[20]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092532"/>
                  </a:ext>
                </a:extLst>
              </a:tr>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Writing a review– sample tasks: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0706843"/>
                  </a:ext>
                </a:extLst>
              </a:tr>
              <a:tr h="1153178">
                <a:tc>
                  <a:txBody>
                    <a:bodyPr/>
                    <a:lstStyle/>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Write a review of your school or college based on your experiences there.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Arial Unicode MS"/>
                          <a:cs typeface="Times New Roman" panose="02020603050405020304" pitchFamily="18" charset="0"/>
                        </a:rPr>
                        <a:t>Write your review.                                                                      </a:t>
                      </a:r>
                      <a:r>
                        <a:rPr lang="en-GB" sz="1800" dirty="0">
                          <a:effectLst/>
                          <a:latin typeface="Arial" panose="020B0604020202020204" pitchFamily="34" charset="0"/>
                          <a:ea typeface="Arial Unicode MS"/>
                          <a:cs typeface="Times New Roman" panose="02020603050405020304" pitchFamily="18" charset="0"/>
                        </a:rPr>
                        <a:t>[20]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7891660"/>
                  </a:ext>
                </a:extLst>
              </a:tr>
              <a:tr h="861215">
                <a:tc>
                  <a:txBody>
                    <a:bodyPr/>
                    <a:lstStyle/>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Arial Unicode MS"/>
                          <a:cs typeface="Times New Roman" panose="02020603050405020304" pitchFamily="18" charset="0"/>
                        </a:rPr>
                        <a:t>Write your review.                                                                      </a:t>
                      </a:r>
                      <a:r>
                        <a:rPr lang="en-GB" sz="1800" dirty="0">
                          <a:effectLst/>
                          <a:latin typeface="Arial" panose="020B0604020202020204" pitchFamily="34" charset="0"/>
                          <a:ea typeface="Arial Unicode MS"/>
                          <a:cs typeface="Times New Roman" panose="02020603050405020304" pitchFamily="18" charset="0"/>
                        </a:rPr>
                        <a:t>[20]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176938"/>
                  </a:ext>
                </a:extLst>
              </a:tr>
            </a:tbl>
          </a:graphicData>
        </a:graphic>
      </p:graphicFrame>
    </p:spTree>
    <p:extLst>
      <p:ext uri="{BB962C8B-B14F-4D97-AF65-F5344CB8AC3E}">
        <p14:creationId xmlns:p14="http://schemas.microsoft.com/office/powerpoint/2010/main" val="403502840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7" name="TextBox 6">
            <a:extLst>
              <a:ext uri="{FF2B5EF4-FFF2-40B4-BE49-F238E27FC236}">
                <a16:creationId xmlns:a16="http://schemas.microsoft.com/office/drawing/2014/main" id="{4722D11E-7A03-4DB2-9341-573C7EEAA0B0}"/>
              </a:ext>
            </a:extLst>
          </p:cNvPr>
          <p:cNvSpPr txBox="1"/>
          <p:nvPr/>
        </p:nvSpPr>
        <p:spPr>
          <a:xfrm>
            <a:off x="263951" y="1165611"/>
            <a:ext cx="8719793" cy="4801314"/>
          </a:xfrm>
          <a:prstGeom prst="rect">
            <a:avLst/>
          </a:prstGeom>
          <a:noFill/>
        </p:spPr>
        <p:txBody>
          <a:bodyPr wrap="square">
            <a:spAutoFit/>
          </a:bodyPr>
          <a:lstStyle/>
          <a:p>
            <a:pPr marL="0" marR="0"/>
            <a:r>
              <a:rPr lang="en-US" sz="1800" dirty="0">
                <a:effectLst/>
                <a:latin typeface="Arial" panose="020B0604020202020204" pitchFamily="34" charset="0"/>
                <a:ea typeface="Times New Roman" panose="02020603050405020304" pitchFamily="18" charset="0"/>
              </a:rPr>
              <a:t>A review is an evaluation. You can review most things - books, articles, films, cars, buildings, art, fashion, restaurants, music, and </a:t>
            </a:r>
            <a:r>
              <a:rPr lang="en-US" dirty="0">
                <a:latin typeface="Arial" panose="020B0604020202020204" pitchFamily="34" charset="0"/>
                <a:ea typeface="Times New Roman" panose="02020603050405020304" pitchFamily="18" charset="0"/>
              </a:rPr>
              <a:t>many more. In an exam, it is likely that you would be asked to review something familiar to you. </a:t>
            </a:r>
            <a:r>
              <a:rPr lang="en-US" sz="1800" dirty="0">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endParaRPr lang="en-US" dirty="0">
              <a:latin typeface="Arial" panose="020B0604020202020204" pitchFamily="34" charset="0"/>
              <a:ea typeface="Times New Roman" panose="02020603050405020304" pitchFamily="18" charset="0"/>
            </a:endParaRPr>
          </a:p>
          <a:p>
            <a:pPr marL="0" marR="0"/>
            <a:r>
              <a:rPr lang="en-US" dirty="0">
                <a:latin typeface="Arial" panose="020B0604020202020204" pitchFamily="34" charset="0"/>
                <a:ea typeface="Times New Roman" panose="02020603050405020304" pitchFamily="18" charset="0"/>
              </a:rPr>
              <a:t>A</a:t>
            </a:r>
            <a:r>
              <a:rPr lang="en-US" sz="1800" dirty="0">
                <a:effectLst/>
                <a:latin typeface="Arial" panose="020B0604020202020204" pitchFamily="34" charset="0"/>
                <a:ea typeface="Times New Roman" panose="02020603050405020304" pitchFamily="18" charset="0"/>
              </a:rPr>
              <a:t> review makes an argument - it is a commentary, not just a summary. Unless you are specifically told to write a positive review, you can choose what you say about the thing you are reviewing. Always state your opinions, give some supporting reasons, and add a conclusion with recommendations and perhaps a rating.</a:t>
            </a:r>
            <a:endParaRPr lang="en-US" sz="1800" dirty="0">
              <a:effectLst/>
              <a:latin typeface="Times New Roman" panose="02020603050405020304" pitchFamily="18" charset="0"/>
              <a:ea typeface="Times New Roman" panose="02020603050405020304" pitchFamily="18" charset="0"/>
            </a:endParaRPr>
          </a:p>
          <a:p>
            <a:pPr marL="0" marR="0"/>
            <a:endParaRPr lang="en-US" sz="1800" dirty="0">
              <a:effectLst/>
              <a:latin typeface="Arial" panose="020B0604020202020204" pitchFamily="34" charset="0"/>
              <a:ea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rPr>
              <a:t>Reviews share some common features: </a:t>
            </a:r>
          </a:p>
          <a:p>
            <a:pPr marL="0" marR="0"/>
            <a:endParaRPr lang="en-US" sz="1800" dirty="0">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dirty="0">
                <a:solidFill>
                  <a:schemeClr val="accent6">
                    <a:lumMod val="75000"/>
                  </a:schemeClr>
                </a:solidFill>
                <a:latin typeface="Arial" panose="020B0604020202020204" pitchFamily="34" charset="0"/>
                <a:ea typeface="Times New Roman" panose="02020603050405020304" pitchFamily="18" charset="0"/>
              </a:rPr>
              <a:t>A</a:t>
            </a:r>
            <a:r>
              <a:rPr lang="en-US" sz="1800" dirty="0">
                <a:solidFill>
                  <a:schemeClr val="accent6">
                    <a:lumMod val="75000"/>
                  </a:schemeClr>
                </a:solidFill>
                <a:effectLst/>
                <a:latin typeface="Arial" panose="020B0604020202020204" pitchFamily="34" charset="0"/>
                <a:ea typeface="Times New Roman" panose="02020603050405020304" pitchFamily="18" charset="0"/>
              </a:rPr>
              <a:t> review gives the reader a short summary of the piece. This can include a brief description.</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solidFill>
                  <a:schemeClr val="accent6">
                    <a:lumMod val="75000"/>
                  </a:schemeClr>
                </a:solidFill>
                <a:effectLst/>
                <a:latin typeface="Arial" panose="020B0604020202020204" pitchFamily="34" charset="0"/>
                <a:ea typeface="Times New Roman" panose="02020603050405020304" pitchFamily="18" charset="0"/>
              </a:rPr>
              <a:t>A review offers a critical assessment – you need to include your opinions or  reactions to the work being reviewed. Consider if it was effective or persuasive. Did you love it or hate it? </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solidFill>
                  <a:schemeClr val="accent6">
                    <a:lumMod val="75000"/>
                  </a:schemeClr>
                </a:solidFill>
                <a:effectLst/>
                <a:latin typeface="Arial" panose="020B0604020202020204" pitchFamily="34" charset="0"/>
                <a:ea typeface="Times New Roman" panose="02020603050405020304" pitchFamily="18" charset="0"/>
              </a:rPr>
              <a:t>A review often suggests whether or not the reader would appreciate or like it.</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810315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7" name="TextBox 6">
            <a:extLst>
              <a:ext uri="{FF2B5EF4-FFF2-40B4-BE49-F238E27FC236}">
                <a16:creationId xmlns:a16="http://schemas.microsoft.com/office/drawing/2014/main" id="{4722D11E-7A03-4DB2-9341-573C7EEAA0B0}"/>
              </a:ext>
            </a:extLst>
          </p:cNvPr>
          <p:cNvSpPr txBox="1"/>
          <p:nvPr/>
        </p:nvSpPr>
        <p:spPr>
          <a:xfrm>
            <a:off x="263951" y="868431"/>
            <a:ext cx="8719793" cy="4801314"/>
          </a:xfrm>
          <a:prstGeom prst="rect">
            <a:avLst/>
          </a:prstGeom>
          <a:noFill/>
        </p:spPr>
        <p:txBody>
          <a:bodyPr wrap="square">
            <a:spAutoFit/>
          </a:bodyPr>
          <a:lstStyle/>
          <a:p>
            <a:pPr marL="0" marR="0"/>
            <a:endParaRPr lang="en-US" dirty="0">
              <a:solidFill>
                <a:schemeClr val="accent6">
                  <a:lumMod val="75000"/>
                </a:schemeClr>
              </a:solidFill>
              <a:latin typeface="Arial" panose="020B0604020202020204" pitchFamily="34"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Top Tips for Writing a Review</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In your plan, write down the points you want to get across.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Mention the name of the author/director or anything specific and clearly name the thing being reviewed in the title and first paragraph.</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Try to get the main theme/idea of the thing you are reviewing across at the beginning of the review. Your reader should immediately know what it is about.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Think about the wider aspects of what you are reviewing. Consider actors, sequels, music, similarities to other things…</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What do you like or dislike about it? Try to be blunt. Is it funny? What bores you about it? What is the author's/narrator's "voice" like?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dirty="0">
                <a:solidFill>
                  <a:srgbClr val="000000"/>
                </a:solidFill>
                <a:latin typeface="Arial" panose="020B0604020202020204" pitchFamily="34" charset="0"/>
                <a:ea typeface="Times New Roman" panose="02020603050405020304" pitchFamily="18" charset="0"/>
              </a:rPr>
              <a:t>Use </a:t>
            </a:r>
            <a:r>
              <a:rPr lang="en-US" sz="1800" dirty="0">
                <a:solidFill>
                  <a:srgbClr val="000000"/>
                </a:solidFill>
                <a:effectLst/>
                <a:latin typeface="Arial" panose="020B0604020202020204" pitchFamily="34" charset="0"/>
                <a:ea typeface="Times New Roman" panose="02020603050405020304" pitchFamily="18" charset="0"/>
              </a:rPr>
              <a:t>a few short quotes or examples to illustrate your points. This is a good way to give your reader a sense of your style.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Make sure your review explains how you feel and why, not just what it is about. A good review should clearly express your opinion.</a:t>
            </a:r>
          </a:p>
          <a:p>
            <a:pPr marL="342900" marR="0" lvl="0" indent="-342900">
              <a:spcBef>
                <a:spcPts val="0"/>
              </a:spcBef>
              <a:spcAft>
                <a:spcPts val="0"/>
              </a:spcAft>
              <a:buFont typeface="+mj-lt"/>
              <a:buAutoNum type="arabicPeriod"/>
              <a:tabLst>
                <a:tab pos="457200" algn="l"/>
              </a:tabLst>
            </a:pPr>
            <a:r>
              <a:rPr lang="en-US" dirty="0">
                <a:solidFill>
                  <a:srgbClr val="000000"/>
                </a:solidFill>
                <a:latin typeface="Arial" panose="020B0604020202020204" pitchFamily="34" charset="0"/>
                <a:ea typeface="Times New Roman" panose="02020603050405020304" pitchFamily="18" charset="0"/>
              </a:rPr>
              <a:t>Be honest – say what you are thinking but try to justify your views. </a:t>
            </a:r>
            <a:endParaRPr lang="en-US" dirty="0">
              <a:solidFill>
                <a:schemeClr val="accent6">
                  <a:lumMod val="7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142295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2CF5B7A-0AEB-42E3-93EC-67E381F5AC21}"/>
              </a:ext>
            </a:extLst>
          </p:cNvPr>
          <p:cNvSpPr txBox="1"/>
          <p:nvPr/>
        </p:nvSpPr>
        <p:spPr>
          <a:xfrm>
            <a:off x="532732" y="2099054"/>
            <a:ext cx="818343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First choose what you are going to review. Then, to help you plan, answer the following questions?</a:t>
            </a:r>
          </a:p>
        </p:txBody>
      </p:sp>
      <p:graphicFrame>
        <p:nvGraphicFramePr>
          <p:cNvPr id="11" name="Table 11">
            <a:extLst>
              <a:ext uri="{FF2B5EF4-FFF2-40B4-BE49-F238E27FC236}">
                <a16:creationId xmlns:a16="http://schemas.microsoft.com/office/drawing/2014/main" id="{129A7402-9BDB-4FA1-9930-F1D599C1BD72}"/>
              </a:ext>
            </a:extLst>
          </p:cNvPr>
          <p:cNvGraphicFramePr>
            <a:graphicFrameLocks noGrp="1"/>
          </p:cNvGraphicFramePr>
          <p:nvPr>
            <p:extLst>
              <p:ext uri="{D42A27DB-BD31-4B8C-83A1-F6EECF244321}">
                <p14:modId xmlns:p14="http://schemas.microsoft.com/office/powerpoint/2010/main" val="2210140794"/>
              </p:ext>
            </p:extLst>
          </p:nvPr>
        </p:nvGraphicFramePr>
        <p:xfrm>
          <a:off x="532733" y="2886075"/>
          <a:ext cx="7954042" cy="3480085"/>
        </p:xfrm>
        <a:graphic>
          <a:graphicData uri="http://schemas.openxmlformats.org/drawingml/2006/table">
            <a:tbl>
              <a:tblPr firstRow="1" bandRow="1">
                <a:tableStyleId>{93296810-A885-4BE3-A3E7-6D5BEEA58F35}</a:tableStyleId>
              </a:tblPr>
              <a:tblGrid>
                <a:gridCol w="7954042">
                  <a:extLst>
                    <a:ext uri="{9D8B030D-6E8A-4147-A177-3AD203B41FA5}">
                      <a16:colId xmlns:a16="http://schemas.microsoft.com/office/drawing/2014/main" val="2750883974"/>
                    </a:ext>
                  </a:extLst>
                </a:gridCol>
              </a:tblGrid>
              <a:tr h="397724">
                <a:tc>
                  <a:txBody>
                    <a:bodyPr/>
                    <a:lstStyle/>
                    <a:p>
                      <a:r>
                        <a:rPr lang="en-GB" dirty="0"/>
                        <a:t>Questions</a:t>
                      </a:r>
                    </a:p>
                  </a:txBody>
                  <a:tcPr/>
                </a:tc>
                <a:extLst>
                  <a:ext uri="{0D108BD9-81ED-4DB2-BD59-A6C34878D82A}">
                    <a16:rowId xmlns:a16="http://schemas.microsoft.com/office/drawing/2014/main" val="4254995325"/>
                  </a:ext>
                </a:extLst>
              </a:tr>
              <a:tr h="696017">
                <a:tc>
                  <a:txBody>
                    <a:bodyPr/>
                    <a:lstStyle/>
                    <a:p>
                      <a:r>
                        <a:rPr lang="en-GB" dirty="0"/>
                        <a:t>Do you know the types of features you might see in an review? </a:t>
                      </a:r>
                    </a:p>
                    <a:p>
                      <a:endParaRPr lang="en-GB" dirty="0"/>
                    </a:p>
                  </a:txBody>
                  <a:tcPr/>
                </a:tc>
                <a:extLst>
                  <a:ext uri="{0D108BD9-81ED-4DB2-BD59-A6C34878D82A}">
                    <a16:rowId xmlns:a16="http://schemas.microsoft.com/office/drawing/2014/main" val="211895640"/>
                  </a:ext>
                </a:extLst>
              </a:tr>
              <a:tr h="994310">
                <a:tc>
                  <a:txBody>
                    <a:bodyPr/>
                    <a:lstStyle/>
                    <a:p>
                      <a:r>
                        <a:rPr lang="en-GB" dirty="0"/>
                        <a:t>Have you been given a specific audience? What will readers want to know about what you are reviewing? How will you appeal to your reader? What tone or techniques will you use? </a:t>
                      </a:r>
                    </a:p>
                  </a:txBody>
                  <a:tcPr/>
                </a:tc>
                <a:extLst>
                  <a:ext uri="{0D108BD9-81ED-4DB2-BD59-A6C34878D82A}">
                    <a16:rowId xmlns:a16="http://schemas.microsoft.com/office/drawing/2014/main" val="3476978333"/>
                  </a:ext>
                </a:extLst>
              </a:tr>
              <a:tr h="696017">
                <a:tc>
                  <a:txBody>
                    <a:bodyPr/>
                    <a:lstStyle/>
                    <a:p>
                      <a:r>
                        <a:rPr lang="en-GB" dirty="0"/>
                        <a:t>Make a list of the main things that you are going to write about. What will be most interesting for a reader? </a:t>
                      </a:r>
                    </a:p>
                  </a:txBody>
                  <a:tcPr/>
                </a:tc>
                <a:extLst>
                  <a:ext uri="{0D108BD9-81ED-4DB2-BD59-A6C34878D82A}">
                    <a16:rowId xmlns:a16="http://schemas.microsoft.com/office/drawing/2014/main" val="2649972494"/>
                  </a:ext>
                </a:extLst>
              </a:tr>
              <a:tr h="696017">
                <a:tc>
                  <a:txBody>
                    <a:bodyPr/>
                    <a:lstStyle/>
                    <a:p>
                      <a:r>
                        <a:rPr lang="en-GB" dirty="0"/>
                        <a:t>What do you think about the book, CD or film? How will you get across your opinions to your reader? </a:t>
                      </a:r>
                    </a:p>
                  </a:txBody>
                  <a:tcPr/>
                </a:tc>
                <a:extLst>
                  <a:ext uri="{0D108BD9-81ED-4DB2-BD59-A6C34878D82A}">
                    <a16:rowId xmlns:a16="http://schemas.microsoft.com/office/drawing/2014/main" val="615454501"/>
                  </a:ext>
                </a:extLst>
              </a:tr>
            </a:tbl>
          </a:graphicData>
        </a:graphic>
      </p:graphicFrame>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13" name="TextBox 12">
            <a:extLst>
              <a:ext uri="{FF2B5EF4-FFF2-40B4-BE49-F238E27FC236}">
                <a16:creationId xmlns:a16="http://schemas.microsoft.com/office/drawing/2014/main" id="{573DF858-EC2F-4DC7-9DB3-AD2E18628149}"/>
              </a:ext>
            </a:extLst>
          </p:cNvPr>
          <p:cNvSpPr txBox="1"/>
          <p:nvPr/>
        </p:nvSpPr>
        <p:spPr>
          <a:xfrm>
            <a:off x="532732" y="1062427"/>
            <a:ext cx="8061822" cy="772712"/>
          </a:xfrm>
          <a:prstGeom prst="rect">
            <a:avLst/>
          </a:prstGeom>
          <a:noFill/>
          <a:ln>
            <a:solidFill>
              <a:schemeClr val="tx1"/>
            </a:solidFill>
          </a:ln>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 </a:t>
            </a:r>
            <a:r>
              <a:rPr lang="en-GB" sz="1800" b="1" dirty="0">
                <a:effectLst/>
                <a:latin typeface="Arial" panose="020B0604020202020204" pitchFamily="34" charset="0"/>
                <a:ea typeface="Arial Unicode MS"/>
              </a:rPr>
              <a:t>Write your review.                                                                      </a:t>
            </a:r>
            <a:r>
              <a:rPr lang="en-GB" sz="1800" dirty="0">
                <a:effectLst/>
                <a:latin typeface="Arial" panose="020B0604020202020204" pitchFamily="34" charset="0"/>
                <a:ea typeface="Arial Unicode MS"/>
              </a:rPr>
              <a:t>[20]</a:t>
            </a:r>
            <a:endParaRPr kumimoji="0" lang="en-GB" sz="18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458760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Features of review writing</a:t>
            </a:r>
          </a:p>
        </p:txBody>
      </p:sp>
      <p:sp>
        <p:nvSpPr>
          <p:cNvPr id="5" name="TextBox 4">
            <a:extLst>
              <a:ext uri="{FF2B5EF4-FFF2-40B4-BE49-F238E27FC236}">
                <a16:creationId xmlns:a16="http://schemas.microsoft.com/office/drawing/2014/main" id="{6FEAFAD5-3EAF-4AA7-BFAD-6F019932139A}"/>
              </a:ext>
            </a:extLst>
          </p:cNvPr>
          <p:cNvSpPr txBox="1"/>
          <p:nvPr/>
        </p:nvSpPr>
        <p:spPr>
          <a:xfrm>
            <a:off x="2696028" y="965623"/>
            <a:ext cx="4189234" cy="5632311"/>
          </a:xfrm>
          <a:prstGeom prst="rect">
            <a:avLst/>
          </a:prstGeom>
          <a:noFill/>
          <a:ln>
            <a:solidFill>
              <a:schemeClr val="tx1"/>
            </a:solidFill>
          </a:ln>
        </p:spPr>
        <p:txBody>
          <a:bodyPr wrap="square" rtlCol="0">
            <a:spAutoFit/>
          </a:bodyPr>
          <a:lstStyle/>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Feeling Icy About Frozen?</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Last weekend I was forced to endure a new DVD that has been added to my little sister’s ever- growing Disney collection. Frozen 2. For those of you who have been living on a different planet for the last few years, the Frozen franchise is big business for any girls under the age of around 7 or 8. </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I have to admit, I was pretty reluctant to watch it. The first version of Frozen followed the usual Disney drama of: boy meets girl, dramas occur, friends are made and annoyingly catchy songs are sung. There were the usual talking animals too and (I have to admit it), a cute little snowman. However, having sat through the whole of the movie, it actually wasn’t too bad. </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The music is actually slightly better than the first one. In Frozen 2, there are some instrumental versions of songs and the riffs are well pitched and engaging. </a:t>
            </a:r>
            <a:r>
              <a:rPr lang="en-US" sz="1200" dirty="0">
                <a:latin typeface="Tahoma" panose="020B0604030504040204" pitchFamily="34" charset="0"/>
                <a:ea typeface="Times New Roman" panose="02020603050405020304" pitchFamily="18" charset="0"/>
              </a:rPr>
              <a:t>This was a definite plus for me, although I was a little annoyed when I started humming the tune on the school bus yesterday morning!</a:t>
            </a:r>
          </a:p>
          <a:p>
            <a:pPr marL="0" marR="0">
              <a:spcBef>
                <a:spcPts val="0"/>
              </a:spcBef>
              <a:spcAft>
                <a:spcPts val="0"/>
              </a:spcAft>
            </a:pPr>
            <a:endParaRPr lang="en-US" sz="1200" dirty="0">
              <a:effectLst/>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latin typeface="Tahoma" panose="020B0604030504040204" pitchFamily="34" charset="0"/>
                <a:ea typeface="Times New Roman" panose="02020603050405020304" pitchFamily="18" charset="0"/>
              </a:rPr>
              <a:t>As for the characters… Elsa and Anna are still the leading ladies with Sven, Olaf and the talking reindeer, whose name I can’t actually remember! Elsa is still a little too overly heroic as she constantly runs off to try and fix things with the usual ‘we know it’s going to end badly’ music tinkering away in the background…</a:t>
            </a:r>
            <a:endParaRPr lang="en-US" dirty="0"/>
          </a:p>
        </p:txBody>
      </p:sp>
      <p:sp>
        <p:nvSpPr>
          <p:cNvPr id="7" name="TextBox 6">
            <a:extLst>
              <a:ext uri="{FF2B5EF4-FFF2-40B4-BE49-F238E27FC236}">
                <a16:creationId xmlns:a16="http://schemas.microsoft.com/office/drawing/2014/main" id="{ACECA6C2-D0ED-473E-B3F7-CAD6016D731B}"/>
              </a:ext>
            </a:extLst>
          </p:cNvPr>
          <p:cNvSpPr txBox="1"/>
          <p:nvPr/>
        </p:nvSpPr>
        <p:spPr>
          <a:xfrm>
            <a:off x="168110" y="1423447"/>
            <a:ext cx="2281843" cy="1015663"/>
          </a:xfrm>
          <a:prstGeom prst="rect">
            <a:avLst/>
          </a:prstGeom>
          <a:noFill/>
          <a:ln>
            <a:solidFill>
              <a:schemeClr val="accent6">
                <a:lumMod val="75000"/>
              </a:schemeClr>
            </a:solidFill>
          </a:ln>
        </p:spPr>
        <p:txBody>
          <a:bodyPr wrap="none" rtlCol="0">
            <a:spAutoFit/>
          </a:bodyPr>
          <a:lstStyle/>
          <a:p>
            <a:r>
              <a:rPr lang="en-US" sz="1200" dirty="0">
                <a:solidFill>
                  <a:srgbClr val="0070C0"/>
                </a:solidFill>
              </a:rPr>
              <a:t>Include a </a:t>
            </a:r>
            <a:r>
              <a:rPr lang="en-US" sz="1200" b="1" dirty="0">
                <a:solidFill>
                  <a:schemeClr val="tx2"/>
                </a:solidFill>
              </a:rPr>
              <a:t>heading</a:t>
            </a:r>
            <a:r>
              <a:rPr lang="en-US" sz="1200" dirty="0">
                <a:solidFill>
                  <a:srgbClr val="0070C0"/>
                </a:solidFill>
              </a:rPr>
              <a:t>. If you can, </a:t>
            </a:r>
          </a:p>
          <a:p>
            <a:r>
              <a:rPr lang="en-US" sz="1200" dirty="0">
                <a:solidFill>
                  <a:srgbClr val="0070C0"/>
                </a:solidFill>
              </a:rPr>
              <a:t>try to think of something </a:t>
            </a:r>
          </a:p>
          <a:p>
            <a:r>
              <a:rPr lang="en-US" sz="1200" dirty="0">
                <a:solidFill>
                  <a:srgbClr val="0070C0"/>
                </a:solidFill>
              </a:rPr>
              <a:t>catchy. You could use a pun, a </a:t>
            </a:r>
          </a:p>
          <a:p>
            <a:r>
              <a:rPr lang="en-US" sz="1200" dirty="0">
                <a:solidFill>
                  <a:srgbClr val="0070C0"/>
                </a:solidFill>
              </a:rPr>
              <a:t>question or even hint at how you </a:t>
            </a:r>
          </a:p>
          <a:p>
            <a:r>
              <a:rPr lang="en-US" sz="1200" dirty="0">
                <a:solidFill>
                  <a:srgbClr val="0070C0"/>
                </a:solidFill>
              </a:rPr>
              <a:t>feel about the topic. </a:t>
            </a:r>
          </a:p>
        </p:txBody>
      </p:sp>
      <p:cxnSp>
        <p:nvCxnSpPr>
          <p:cNvPr id="9" name="Straight Arrow Connector 8">
            <a:extLst>
              <a:ext uri="{FF2B5EF4-FFF2-40B4-BE49-F238E27FC236}">
                <a16:creationId xmlns:a16="http://schemas.microsoft.com/office/drawing/2014/main" id="{910AB3DA-7C5C-4781-95E9-265664D43907}"/>
              </a:ext>
            </a:extLst>
          </p:cNvPr>
          <p:cNvCxnSpPr>
            <a:cxnSpLocks/>
          </p:cNvCxnSpPr>
          <p:nvPr/>
        </p:nvCxnSpPr>
        <p:spPr>
          <a:xfrm flipV="1">
            <a:off x="2266505" y="1300899"/>
            <a:ext cx="477072" cy="12254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8D7C517B-7EEA-48BC-8AAD-8D7C310D8844}"/>
              </a:ext>
            </a:extLst>
          </p:cNvPr>
          <p:cNvSpPr txBox="1"/>
          <p:nvPr/>
        </p:nvSpPr>
        <p:spPr>
          <a:xfrm>
            <a:off x="168110" y="3038405"/>
            <a:ext cx="2098396" cy="830997"/>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Always </a:t>
            </a:r>
            <a:r>
              <a:rPr lang="en-US" sz="1200" dirty="0" err="1">
                <a:solidFill>
                  <a:srgbClr val="0070C0"/>
                </a:solidFill>
              </a:rPr>
              <a:t>organise</a:t>
            </a:r>
            <a:r>
              <a:rPr lang="en-US" sz="1200" dirty="0">
                <a:solidFill>
                  <a:srgbClr val="0070C0"/>
                </a:solidFill>
              </a:rPr>
              <a:t> your writing</a:t>
            </a:r>
          </a:p>
          <a:p>
            <a:r>
              <a:rPr lang="en-US" sz="1200" dirty="0">
                <a:solidFill>
                  <a:srgbClr val="0070C0"/>
                </a:solidFill>
              </a:rPr>
              <a:t>into </a:t>
            </a:r>
            <a:r>
              <a:rPr lang="en-US" sz="1200" b="1" dirty="0">
                <a:solidFill>
                  <a:schemeClr val="tx2"/>
                </a:solidFill>
              </a:rPr>
              <a:t>paragraphs</a:t>
            </a:r>
            <a:r>
              <a:rPr lang="en-US" sz="1200" dirty="0">
                <a:solidFill>
                  <a:srgbClr val="0070C0"/>
                </a:solidFill>
              </a:rPr>
              <a:t>. It will help you to make your ideas clear and easy to follow. </a:t>
            </a:r>
          </a:p>
        </p:txBody>
      </p:sp>
      <p:cxnSp>
        <p:nvCxnSpPr>
          <p:cNvPr id="12" name="Straight Arrow Connector 11">
            <a:extLst>
              <a:ext uri="{FF2B5EF4-FFF2-40B4-BE49-F238E27FC236}">
                <a16:creationId xmlns:a16="http://schemas.microsoft.com/office/drawing/2014/main" id="{DCB571D8-9237-4E7F-9A3A-83A05B71BE03}"/>
              </a:ext>
            </a:extLst>
          </p:cNvPr>
          <p:cNvCxnSpPr>
            <a:cxnSpLocks/>
            <a:stCxn id="10" idx="3"/>
          </p:cNvCxnSpPr>
          <p:nvPr/>
        </p:nvCxnSpPr>
        <p:spPr>
          <a:xfrm flipV="1">
            <a:off x="2266506" y="3148553"/>
            <a:ext cx="477071" cy="3053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556470C5-298D-4A9A-82F8-B5C039AB2D4E}"/>
              </a:ext>
            </a:extLst>
          </p:cNvPr>
          <p:cNvSpPr txBox="1"/>
          <p:nvPr/>
        </p:nvSpPr>
        <p:spPr>
          <a:xfrm>
            <a:off x="7362334" y="1423448"/>
            <a:ext cx="1419666" cy="1015663"/>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Your personal opinion is vital in a review. Make sure your voice is clear in your writing. </a:t>
            </a:r>
          </a:p>
        </p:txBody>
      </p:sp>
      <p:cxnSp>
        <p:nvCxnSpPr>
          <p:cNvPr id="17" name="Straight Arrow Connector 16">
            <a:extLst>
              <a:ext uri="{FF2B5EF4-FFF2-40B4-BE49-F238E27FC236}">
                <a16:creationId xmlns:a16="http://schemas.microsoft.com/office/drawing/2014/main" id="{4FB3002A-4E61-4B65-8376-7E6891B067DB}"/>
              </a:ext>
            </a:extLst>
          </p:cNvPr>
          <p:cNvCxnSpPr>
            <a:cxnSpLocks/>
          </p:cNvCxnSpPr>
          <p:nvPr/>
        </p:nvCxnSpPr>
        <p:spPr>
          <a:xfrm flipH="1">
            <a:off x="3992251" y="2439110"/>
            <a:ext cx="3370083" cy="3742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F3F7A1A0-0AB3-4C31-905C-938BED87A516}"/>
              </a:ext>
            </a:extLst>
          </p:cNvPr>
          <p:cNvSpPr txBox="1"/>
          <p:nvPr/>
        </p:nvSpPr>
        <p:spPr>
          <a:xfrm>
            <a:off x="177535" y="4279736"/>
            <a:ext cx="2088970" cy="1754326"/>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Vary your </a:t>
            </a:r>
            <a:r>
              <a:rPr lang="en-US" sz="1200" b="1" dirty="0">
                <a:solidFill>
                  <a:schemeClr val="tx2"/>
                </a:solidFill>
              </a:rPr>
              <a:t>punctuation</a:t>
            </a:r>
            <a:r>
              <a:rPr lang="en-US" sz="1200" dirty="0">
                <a:solidFill>
                  <a:srgbClr val="0070C0"/>
                </a:solidFill>
              </a:rPr>
              <a:t>, where relevant. Different sentence types can make your writing more engaging and effective. Brackets, commas and dashes can highlight subordinate clauses where you add extra information and give your opinions.  </a:t>
            </a:r>
          </a:p>
        </p:txBody>
      </p:sp>
      <p:sp>
        <p:nvSpPr>
          <p:cNvPr id="21" name="TextBox 20">
            <a:extLst>
              <a:ext uri="{FF2B5EF4-FFF2-40B4-BE49-F238E27FC236}">
                <a16:creationId xmlns:a16="http://schemas.microsoft.com/office/drawing/2014/main" id="{1FAB6393-FF0D-42B4-B4C9-41EAE3E842C6}"/>
              </a:ext>
            </a:extLst>
          </p:cNvPr>
          <p:cNvSpPr txBox="1"/>
          <p:nvPr/>
        </p:nvSpPr>
        <p:spPr>
          <a:xfrm>
            <a:off x="7362334" y="2921168"/>
            <a:ext cx="1419666" cy="1569660"/>
          </a:xfrm>
          <a:prstGeom prst="rect">
            <a:avLst/>
          </a:prstGeom>
          <a:noFill/>
          <a:ln>
            <a:solidFill>
              <a:schemeClr val="accent6">
                <a:lumMod val="75000"/>
              </a:schemeClr>
            </a:solidFill>
          </a:ln>
        </p:spPr>
        <p:txBody>
          <a:bodyPr wrap="square" rtlCol="0">
            <a:spAutoFit/>
          </a:bodyPr>
          <a:lstStyle/>
          <a:p>
            <a:r>
              <a:rPr lang="en-US" sz="1200" b="1" dirty="0">
                <a:solidFill>
                  <a:schemeClr val="tx2"/>
                </a:solidFill>
              </a:rPr>
              <a:t>Appeal</a:t>
            </a:r>
            <a:r>
              <a:rPr lang="en-US" sz="1200" dirty="0">
                <a:solidFill>
                  <a:srgbClr val="0070C0"/>
                </a:solidFill>
              </a:rPr>
              <a:t> to your reader. Use your tone to make the reader feel like you are sharing personal information and advice. </a:t>
            </a:r>
          </a:p>
        </p:txBody>
      </p:sp>
      <p:cxnSp>
        <p:nvCxnSpPr>
          <p:cNvPr id="27" name="Straight Arrow Connector 26">
            <a:extLst>
              <a:ext uri="{FF2B5EF4-FFF2-40B4-BE49-F238E27FC236}">
                <a16:creationId xmlns:a16="http://schemas.microsoft.com/office/drawing/2014/main" id="{5D380AD4-DE0D-409F-B329-3B50A24EED6F}"/>
              </a:ext>
            </a:extLst>
          </p:cNvPr>
          <p:cNvCxnSpPr>
            <a:cxnSpLocks/>
          </p:cNvCxnSpPr>
          <p:nvPr/>
        </p:nvCxnSpPr>
        <p:spPr>
          <a:xfrm flipV="1">
            <a:off x="2266505" y="3711670"/>
            <a:ext cx="1128349" cy="5680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0738BB5B-5621-49B3-B945-6779DCDF462E}"/>
              </a:ext>
            </a:extLst>
          </p:cNvPr>
          <p:cNvSpPr txBox="1"/>
          <p:nvPr/>
        </p:nvSpPr>
        <p:spPr>
          <a:xfrm>
            <a:off x="7362334" y="4926721"/>
            <a:ext cx="1419666" cy="1015663"/>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Use </a:t>
            </a:r>
            <a:r>
              <a:rPr lang="en-US" sz="1200" b="1" dirty="0">
                <a:solidFill>
                  <a:schemeClr val="tx2"/>
                </a:solidFill>
              </a:rPr>
              <a:t>language</a:t>
            </a:r>
            <a:r>
              <a:rPr lang="en-US" sz="1200" dirty="0">
                <a:solidFill>
                  <a:srgbClr val="0070C0"/>
                </a:solidFill>
              </a:rPr>
              <a:t> to appeal to the reader.  Try to use topic specific language too. </a:t>
            </a:r>
          </a:p>
        </p:txBody>
      </p:sp>
      <p:cxnSp>
        <p:nvCxnSpPr>
          <p:cNvPr id="32" name="Straight Arrow Connector 31">
            <a:extLst>
              <a:ext uri="{FF2B5EF4-FFF2-40B4-BE49-F238E27FC236}">
                <a16:creationId xmlns:a16="http://schemas.microsoft.com/office/drawing/2014/main" id="{3F70FF7E-7262-42E5-8197-57C477A2DC73}"/>
              </a:ext>
            </a:extLst>
          </p:cNvPr>
          <p:cNvCxnSpPr>
            <a:cxnSpLocks/>
          </p:cNvCxnSpPr>
          <p:nvPr/>
        </p:nvCxnSpPr>
        <p:spPr>
          <a:xfrm flipH="1" flipV="1">
            <a:off x="5420412" y="4639696"/>
            <a:ext cx="1941922" cy="66759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F24F8CDE-84B9-4217-AEEC-28D0DFDAF29B}"/>
              </a:ext>
            </a:extLst>
          </p:cNvPr>
          <p:cNvCxnSpPr/>
          <p:nvPr/>
        </p:nvCxnSpPr>
        <p:spPr>
          <a:xfrm flipH="1">
            <a:off x="6877494" y="3869402"/>
            <a:ext cx="4848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1404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theme/theme1.xml><?xml version="1.0" encoding="utf-8"?>
<a:theme xmlns:a="http://schemas.openxmlformats.org/drawingml/2006/main" name="Eduqas PowerPoint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8D75E50D38D1449095CDF5BED87B3E" ma:contentTypeVersion="14" ma:contentTypeDescription="Create a new document." ma:contentTypeScope="" ma:versionID="c051abfb25284fa7588d92b3eb6a3c4e">
  <xsd:schema xmlns:xsd="http://www.w3.org/2001/XMLSchema" xmlns:xs="http://www.w3.org/2001/XMLSchema" xmlns:p="http://schemas.microsoft.com/office/2006/metadata/properties" xmlns:ns2="101960c9-2583-49a4-9434-4c0cad7b266a" xmlns:ns3="10ebebe9-ad9c-417c-96aa-6a2f5b72dbd6" targetNamespace="http://schemas.microsoft.com/office/2006/metadata/properties" ma:root="true" ma:fieldsID="2205e380b960644e3dac9fc76bbf9f3c" ns2:_="" ns3:_="">
    <xsd:import namespace="101960c9-2583-49a4-9434-4c0cad7b266a"/>
    <xsd:import namespace="10ebebe9-ad9c-417c-96aa-6a2f5b72db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QA" minOccurs="0"/>
                <xsd:element ref="ns3:SharedWithUsers" minOccurs="0"/>
                <xsd:element ref="ns3:SharedWithDetails" minOccurs="0"/>
                <xsd:element ref="ns2:MediaServiceOCR"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960c9-2583-49a4-9434-4c0cad7b26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QA" ma:index="11" nillable="true" ma:displayName="QA" ma:format="Dropdown" ma:internalName="QA">
      <xsd:simpleType>
        <xsd:restriction base="dms:Text">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0ebebe9-ad9c-417c-96aa-6a2f5b72dbd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10ebebe9-ad9c-417c-96aa-6a2f5b72dbd6">
      <UserInfo>
        <DisplayName>Howells, Ceri</DisplayName>
        <AccountId>20</AccountId>
        <AccountType/>
      </UserInfo>
      <UserInfo>
        <DisplayName>Oatley, Matthew</DisplayName>
        <AccountId>28</AccountId>
        <AccountType/>
      </UserInfo>
    </SharedWithUsers>
    <QA xmlns="101960c9-2583-49a4-9434-4c0cad7b266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E653A6-0B8B-4AE0-BEDC-5475601E67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1960c9-2583-49a4-9434-4c0cad7b266a"/>
    <ds:schemaRef ds:uri="10ebebe9-ad9c-417c-96aa-6a2f5b72db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73DC8F-AB9D-4910-94BF-5076350377AD}">
  <ds:schemaRefs>
    <ds:schemaRef ds:uri="http://schemas.microsoft.com/office/2006/metadata/properties"/>
    <ds:schemaRef ds:uri="10ebebe9-ad9c-417c-96aa-6a2f5b72dbd6"/>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101960c9-2583-49a4-9434-4c0cad7b266a"/>
    <ds:schemaRef ds:uri="http://www.w3.org/XML/1998/namespace"/>
    <ds:schemaRef ds:uri="http://purl.org/dc/dcmitype/"/>
  </ds:schemaRefs>
</ds:datastoreItem>
</file>

<file path=customXml/itemProps3.xml><?xml version="1.0" encoding="utf-8"?>
<ds:datastoreItem xmlns:ds="http://schemas.openxmlformats.org/officeDocument/2006/customXml" ds:itemID="{3D9FB68D-A36F-4F40-9DDD-C7C8C55F1F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2285</TotalTime>
  <Words>2186</Words>
  <Application>Microsoft Office PowerPoint</Application>
  <PresentationFormat>On-screen Show (4:3)</PresentationFormat>
  <Paragraphs>188</Paragraphs>
  <Slides>18</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Bliss-Light</vt:lpstr>
      <vt:lpstr>Calibri</vt:lpstr>
      <vt:lpstr>Gotham Rounded Book</vt:lpstr>
      <vt:lpstr>Symbol</vt:lpstr>
      <vt:lpstr>Tahoma</vt:lpstr>
      <vt:lpstr>Times New Roman</vt:lpstr>
      <vt:lpstr>Verdana</vt:lpstr>
      <vt:lpstr>Eduqas PowerPoint Template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WJEC</dc:creator>
  <cp:lastModifiedBy>Jones, Nia</cp:lastModifiedBy>
  <cp:revision>36</cp:revision>
  <cp:lastPrinted>2014-04-03T15:37:56Z</cp:lastPrinted>
  <dcterms:created xsi:type="dcterms:W3CDTF">2015-10-08T10:06:49Z</dcterms:created>
  <dcterms:modified xsi:type="dcterms:W3CDTF">2021-10-06T08:48:08Z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0x0101005E8D75E50D38D1449095CDF5BED87B3E</vt:lpwstr>
  </property>
  <property fmtid="{D5CDD505-2E9C-101B-9397-08002B2CF9AE}" pid="3" name="Order">
    <vt:r8>25800</vt:r8>
  </property>
  <property fmtid="{D5CDD505-2E9C-101B-9397-08002B2CF9AE}" pid="4" name="xd_Signature">
    <vt:bool>false</vt:bool>
  </property>
  <property fmtid="{D5CDD505-2E9C-101B-9397-08002B2CF9AE}" pid="5" name="xd_ProgID">
    <vt:lpwstr/>
  </property>
  <property fmtid="{D5CDD505-2E9C-101B-9397-08002B2CF9AE}" pid="6" name="TemplateUrl">
    <vt:lpwstr/>
  </property>
  <property fmtid="{D5CDD505-2E9C-101B-9397-08002B2CF9AE}" pid="7" name="ComplianceAssetId">
    <vt:lpwstr/>
  </property>
</Properties>
</file>