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sldIdLst>
    <p:sldId id="265" r:id="rId6"/>
    <p:sldId id="290" r:id="rId7"/>
    <p:sldId id="293" r:id="rId8"/>
    <p:sldId id="291" r:id="rId9"/>
    <p:sldId id="292" r:id="rId10"/>
    <p:sldId id="289" r:id="rId11"/>
    <p:sldId id="280" r:id="rId12"/>
    <p:sldId id="300" r:id="rId13"/>
    <p:sldId id="301" r:id="rId14"/>
    <p:sldId id="294" r:id="rId15"/>
    <p:sldId id="302" r:id="rId16"/>
    <p:sldId id="296" r:id="rId17"/>
    <p:sldId id="303" r:id="rId18"/>
    <p:sldId id="304" r:id="rId19"/>
    <p:sldId id="295" r:id="rId20"/>
    <p:sldId id="305" r:id="rId21"/>
    <p:sldId id="306" r:id="rId22"/>
    <p:sldId id="307" r:id="rId23"/>
    <p:sldId id="308" r:id="rId24"/>
    <p:sldId id="266" r:id="rId2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709F-7B92-4904-980E-C27FFADFC1BF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319E-213C-4920-A16F-A5F14520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79E390-3544-49BD-924C-54A020E54E50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F631-FD85-4807-A65A-53CC287232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F9FCC-F12E-41BA-87A4-0CA56F60D40D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851E-2D3F-4EA4-8864-ACAF1704FB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2E702-5EAE-4FA7-9F73-872BAC11B1E3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A67E7-8941-4D16-91E6-C86A570493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Z:\Pictures\logos\WJEC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3" y="5948009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BACA1-9F5D-4E7C-8FF5-8FEB8E79E7BE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D1A1-445D-4ADA-9F6F-4120D210EB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2B921-A812-4B38-A22F-467B848C5595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78883-CABD-46DD-A1FB-7A3639DCED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F7C82-C638-4EB0-A3B5-255EBFFF5F80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03624-A969-4427-AB04-6659C9DED1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13550-F801-413B-AA33-FEB4CCD47F5C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C270-99AA-40A5-8BCC-C0973C3AE0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5A2DE-E8FA-47F6-8ABE-00482E8CA635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3B65-3B58-4C5C-AED6-D50BBB7E36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39B21-3098-4B97-BDC4-7DCDB44F921F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012CD-55BA-40C8-93AF-4E9A6F52F3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79C2E-CA1F-411C-A9E1-AB349A5C6988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B6F0-65BF-4E91-B11C-D60B19FD21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1EE5F-3A69-497E-A7EC-F80C1AA4D730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8077-5CAF-4C8E-9E24-00BD86D866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46D047F-B7EB-4BED-86AB-C9D11136B479}" type="datetimeFigureOut">
              <a:rPr lang="en-GB"/>
              <a:pPr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E308C61-3A5C-4050-9267-9E119CAE68A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38" y="1098550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PRACTICAL WORK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6824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37" y="790199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Experimental Task feedback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6083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237" y="1366383"/>
            <a:ext cx="878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General comments from principal examiner</a:t>
            </a:r>
            <a:endParaRPr lang="en-GB" sz="2400" b="1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498" y="1888192"/>
            <a:ext cx="8095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Worked well with only a small number of minor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Mean mark of 25 out of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Most marks lost for differences from teacher results in titration and from incorrect recording of qualitative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Mean of candidate results used as reference in some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Nearly all candidates were awarded all 3 teacher marks</a:t>
            </a:r>
          </a:p>
        </p:txBody>
      </p:sp>
    </p:spTree>
    <p:extLst>
      <p:ext uri="{BB962C8B-B14F-4D97-AF65-F5344CB8AC3E}">
        <p14:creationId xmlns:p14="http://schemas.microsoft.com/office/powerpoint/2010/main" val="30096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299166"/>
            <a:ext cx="82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1" y="1580225"/>
            <a:ext cx="83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liss-light"/>
              </a:rPr>
              <a:t>Part A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Titration recording</a:t>
            </a:r>
          </a:p>
          <a:p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Omission of units, incomplete labelling of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Burette readings not given to 2dp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Failure to select concordant readings for mean calculation</a:t>
            </a:r>
          </a:p>
          <a:p>
            <a:endParaRPr lang="en-GB" b="1" dirty="0" smtClean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Titration accuracy</a:t>
            </a:r>
            <a:endParaRPr lang="en-GB" b="1" dirty="0">
              <a:latin typeface="Bliss-light"/>
            </a:endParaRPr>
          </a:p>
          <a:p>
            <a:endParaRPr lang="en-GB" b="1" dirty="0" smtClean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Up to 5 marks awarded depending on proximity to teacher results</a:t>
            </a:r>
          </a:p>
          <a:p>
            <a:r>
              <a:rPr lang="en-GB" b="1" dirty="0" smtClean="0">
                <a:latin typeface="Bliss-light"/>
              </a:rPr>
              <a:t>	(</a:t>
            </a:r>
            <a:r>
              <a:rPr lang="en-GB" dirty="0" smtClean="0">
                <a:latin typeface="Bliss-light"/>
              </a:rPr>
              <a:t>±</a:t>
            </a:r>
            <a:r>
              <a:rPr lang="en-GB" b="1" dirty="0" smtClean="0">
                <a:latin typeface="Bliss-light"/>
              </a:rPr>
              <a:t>0.2 for 5; </a:t>
            </a:r>
            <a:r>
              <a:rPr lang="en-GB" dirty="0">
                <a:latin typeface="Bliss-light"/>
              </a:rPr>
              <a:t>±</a:t>
            </a:r>
            <a:r>
              <a:rPr lang="en-GB" b="1" dirty="0" smtClean="0">
                <a:latin typeface="Bliss-light"/>
              </a:rPr>
              <a:t>0.4 </a:t>
            </a:r>
            <a:r>
              <a:rPr lang="en-GB" b="1" dirty="0">
                <a:latin typeface="Bliss-light"/>
              </a:rPr>
              <a:t>for </a:t>
            </a:r>
            <a:r>
              <a:rPr lang="en-GB" b="1" dirty="0" smtClean="0">
                <a:latin typeface="Bliss-light"/>
              </a:rPr>
              <a:t>4; </a:t>
            </a:r>
            <a:r>
              <a:rPr lang="en-GB" dirty="0">
                <a:latin typeface="Bliss-light"/>
              </a:rPr>
              <a:t>±</a:t>
            </a:r>
            <a:r>
              <a:rPr lang="en-GB" b="1" dirty="0" smtClean="0">
                <a:latin typeface="Bliss-light"/>
              </a:rPr>
              <a:t>0.6 </a:t>
            </a:r>
            <a:r>
              <a:rPr lang="en-GB" b="1" dirty="0">
                <a:latin typeface="Bliss-light"/>
              </a:rPr>
              <a:t>for </a:t>
            </a:r>
            <a:r>
              <a:rPr lang="en-GB" b="1" dirty="0" smtClean="0">
                <a:latin typeface="Bliss-light"/>
              </a:rPr>
              <a:t>3 </a:t>
            </a:r>
            <a:r>
              <a:rPr lang="en-GB" b="1" dirty="0" err="1" smtClean="0">
                <a:latin typeface="Bliss-light"/>
              </a:rPr>
              <a:t>etc</a:t>
            </a:r>
            <a:r>
              <a:rPr lang="en-GB" b="1" dirty="0" smtClean="0">
                <a:latin typeface="Bliss-ligh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Candidate mean – well-grouped but not close to teacher results</a:t>
            </a:r>
          </a:p>
          <a:p>
            <a:endParaRPr lang="en-GB" b="1" dirty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3630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299166"/>
            <a:ext cx="82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1" y="1580225"/>
            <a:ext cx="83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liss-light"/>
              </a:rPr>
              <a:t>Part B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Observations</a:t>
            </a:r>
          </a:p>
          <a:p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Not recognising that Zn(OH)</a:t>
            </a:r>
            <a:r>
              <a:rPr lang="en-GB" b="1" baseline="-25000" dirty="0" smtClean="0">
                <a:latin typeface="Bliss-light"/>
              </a:rPr>
              <a:t>2</a:t>
            </a:r>
            <a:r>
              <a:rPr lang="en-GB" b="1" dirty="0" smtClean="0">
                <a:latin typeface="Bliss-light"/>
              </a:rPr>
              <a:t>  precipitate dissolves in excess OH</a:t>
            </a:r>
            <a:r>
              <a:rPr lang="en-GB" b="1" baseline="30000" dirty="0" smtClean="0">
                <a:latin typeface="Bliss-light"/>
                <a:ea typeface="Verdana"/>
                <a:cs typeface="Verdana"/>
              </a:rPr>
              <a:t>‒</a:t>
            </a:r>
            <a:endParaRPr lang="en-GB" b="1" baseline="30000" dirty="0" smtClean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Brown precipitate and blue precipitate when CuSO</a:t>
            </a:r>
            <a:r>
              <a:rPr lang="en-GB" b="1" baseline="-25000" dirty="0" smtClean="0">
                <a:latin typeface="Bliss-light"/>
              </a:rPr>
              <a:t>4</a:t>
            </a:r>
            <a:r>
              <a:rPr lang="en-GB" b="1" dirty="0" smtClean="0">
                <a:latin typeface="Bliss-light"/>
              </a:rPr>
              <a:t> reacts with KI and BaCl</a:t>
            </a:r>
            <a:r>
              <a:rPr lang="en-GB" b="1" baseline="-25000" dirty="0" smtClean="0">
                <a:latin typeface="Bliss-light"/>
              </a:rPr>
              <a:t>2</a:t>
            </a:r>
            <a:r>
              <a:rPr lang="en-GB" b="1" dirty="0" smtClean="0">
                <a:latin typeface="Bliss-light"/>
              </a:rPr>
              <a:t> respectively</a:t>
            </a:r>
          </a:p>
        </p:txBody>
      </p:sp>
    </p:spTree>
    <p:extLst>
      <p:ext uri="{BB962C8B-B14F-4D97-AF65-F5344CB8AC3E}">
        <p14:creationId xmlns:p14="http://schemas.microsoft.com/office/powerpoint/2010/main" val="21272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299166"/>
            <a:ext cx="82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1" y="1580225"/>
            <a:ext cx="83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liss-light"/>
              </a:rPr>
              <a:t>Analysis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Part A</a:t>
            </a:r>
          </a:p>
          <a:p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Incorrect M</a:t>
            </a:r>
            <a:r>
              <a:rPr lang="en-GB" b="1" baseline="-25000" dirty="0" smtClean="0">
                <a:latin typeface="Bliss-light"/>
              </a:rPr>
              <a:t>r</a:t>
            </a:r>
            <a:r>
              <a:rPr lang="en-GB" b="1" dirty="0" smtClean="0">
                <a:latin typeface="Bliss-light"/>
              </a:rPr>
              <a:t> for FeSO</a:t>
            </a:r>
            <a:r>
              <a:rPr lang="en-GB" b="1" baseline="-25000" dirty="0" smtClean="0">
                <a:latin typeface="Bliss-light"/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Over-truncation in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Careless arithmetic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Part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Not linking the metal ions to the correct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liss-light"/>
              </a:rPr>
              <a:t>Omission of state symbols from ionic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33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37" y="790199"/>
            <a:ext cx="810761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Practical Methods and Analysis Task feedback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7489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237" y="1366383"/>
            <a:ext cx="878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General comments from principal examiner</a:t>
            </a:r>
            <a:endParaRPr lang="en-GB" sz="2400" b="1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498" y="1888192"/>
            <a:ext cx="8095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Candidates felt that this was a challenging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Synoptic; mathematical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Mean mark of 15 out of 30; higher than units 3 and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  <a:latin typeface="Bliss-light"/>
              </a:rPr>
              <a:t>Good distribution of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15004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299166"/>
            <a:ext cx="82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1" y="1580225"/>
            <a:ext cx="83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>
                <a:latin typeface="Bliss-light"/>
              </a:rPr>
              <a:t>	(a)	Failure to convert cm</a:t>
            </a:r>
            <a:r>
              <a:rPr lang="en-GB" b="1" baseline="30000" dirty="0" smtClean="0">
                <a:latin typeface="Bliss-light"/>
              </a:rPr>
              <a:t>3</a:t>
            </a:r>
            <a:r>
              <a:rPr lang="en-GB" b="1" dirty="0" smtClean="0">
                <a:latin typeface="Bliss-light"/>
              </a:rPr>
              <a:t> to m</a:t>
            </a:r>
            <a:r>
              <a:rPr lang="en-GB" b="1" baseline="30000" dirty="0" smtClean="0">
                <a:latin typeface="Bliss-light"/>
              </a:rPr>
              <a:t>3</a:t>
            </a:r>
            <a:r>
              <a:rPr lang="en-GB" b="1" dirty="0" smtClean="0">
                <a:latin typeface="Bliss-light"/>
              </a:rPr>
              <a:t>	for use in the ideal gas equation</a:t>
            </a:r>
          </a:p>
          <a:p>
            <a:pPr marL="342900" indent="-342900">
              <a:buAutoNum type="arabicPeriod"/>
            </a:pPr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	(b)	(i)	Not drawing curve back to the origin; unit conversion; 				standard form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	(c)	No reference to control of variables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	(d)</a:t>
            </a:r>
            <a:r>
              <a:rPr lang="en-GB" b="1" dirty="0">
                <a:latin typeface="Bliss-light"/>
              </a:rPr>
              <a:t>	</a:t>
            </a:r>
            <a:r>
              <a:rPr lang="en-GB" b="1" dirty="0" smtClean="0">
                <a:latin typeface="Bliss-light"/>
              </a:rPr>
              <a:t>‘Counting bubbles’; vague reference such as ‘follow pH’</a:t>
            </a:r>
          </a:p>
          <a:p>
            <a:endParaRPr lang="en-GB" b="1" dirty="0" smtClean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42638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299166"/>
            <a:ext cx="82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1" y="1580225"/>
            <a:ext cx="83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GB" b="1" dirty="0" smtClean="0">
                <a:latin typeface="Bliss-light"/>
              </a:rPr>
              <a:t>	Weakest candidates did not know where to start; best candidates 	performed well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	Poor recall of formulae of precipitates/complexes; lack of 	understanding of charges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	Incorrect ionic equation for </a:t>
            </a:r>
            <a:r>
              <a:rPr lang="en-GB" b="1" dirty="0" err="1" smtClean="0">
                <a:latin typeface="Bliss-light"/>
              </a:rPr>
              <a:t>AgCl</a:t>
            </a:r>
            <a:r>
              <a:rPr lang="en-GB" b="1" dirty="0" smtClean="0">
                <a:latin typeface="Bliss-light"/>
              </a:rPr>
              <a:t> formation</a:t>
            </a:r>
          </a:p>
          <a:p>
            <a:endParaRPr lang="en-GB" b="1" dirty="0">
              <a:latin typeface="Bliss-light"/>
            </a:endParaRPr>
          </a:p>
          <a:p>
            <a:r>
              <a:rPr lang="en-GB" b="1" dirty="0" smtClean="0">
                <a:latin typeface="Bliss-light"/>
              </a:rPr>
              <a:t>	Failure to calculate the ratio of W to </a:t>
            </a:r>
            <a:r>
              <a:rPr lang="en-GB" b="1" dirty="0" err="1" smtClean="0">
                <a:latin typeface="Bliss-light"/>
              </a:rPr>
              <a:t>AgCl</a:t>
            </a:r>
            <a:endParaRPr lang="en-GB" b="1" dirty="0" smtClean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32550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299166"/>
            <a:ext cx="820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1" y="1580225"/>
            <a:ext cx="83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GB" b="1" dirty="0" smtClean="0">
                <a:latin typeface="Bliss-light"/>
              </a:rPr>
              <a:t>	Selection of Br</a:t>
            </a:r>
            <a:r>
              <a:rPr lang="en-GB" b="1" baseline="-25000" dirty="0" smtClean="0">
                <a:latin typeface="Bliss-light"/>
              </a:rPr>
              <a:t>2</a:t>
            </a:r>
            <a:r>
              <a:rPr lang="en-GB" b="1" dirty="0" smtClean="0">
                <a:latin typeface="Bliss-light"/>
              </a:rPr>
              <a:t>(</a:t>
            </a:r>
            <a:r>
              <a:rPr lang="en-GB" b="1" dirty="0" err="1" smtClean="0">
                <a:latin typeface="Bliss-light"/>
              </a:rPr>
              <a:t>aq</a:t>
            </a:r>
            <a:r>
              <a:rPr lang="en-GB" b="1" dirty="0" smtClean="0">
                <a:latin typeface="Bliss-light"/>
              </a:rPr>
              <a:t>) to identify alkene leaving one pair which could not 	be identified; limited credit</a:t>
            </a:r>
          </a:p>
          <a:p>
            <a:pPr marL="342900" indent="-342900">
              <a:buAutoNum type="arabicPeriod" startAt="3"/>
            </a:pPr>
            <a:endParaRPr lang="en-GB" b="1" dirty="0">
              <a:latin typeface="Bliss-light"/>
            </a:endParaRPr>
          </a:p>
          <a:p>
            <a:r>
              <a:rPr lang="en-GB" b="1" dirty="0">
                <a:latin typeface="Bliss-light"/>
              </a:rPr>
              <a:t>	</a:t>
            </a:r>
            <a:r>
              <a:rPr lang="en-GB" b="1" dirty="0" smtClean="0">
                <a:latin typeface="Bliss-light"/>
              </a:rPr>
              <a:t>Poor recall of very basic tests for carboxylic acids and the carbonyl </a:t>
            </a:r>
            <a:r>
              <a:rPr lang="en-GB" b="1" smtClean="0">
                <a:latin typeface="Bliss-light"/>
              </a:rPr>
              <a:t>	group </a:t>
            </a:r>
            <a:endParaRPr lang="en-GB" b="1" dirty="0" smtClean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2165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566" y="1269880"/>
            <a:ext cx="857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Feedback on the monitoring visits</a:t>
            </a:r>
            <a:endParaRPr lang="en-US" sz="3200" dirty="0">
              <a:solidFill>
                <a:srgbClr val="0070C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66" y="1854655"/>
            <a:ext cx="8576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liss-Light"/>
              </a:rPr>
              <a:t>Generally very positive with excellent practice being seen</a:t>
            </a:r>
          </a:p>
          <a:p>
            <a:endParaRPr lang="en-GB" sz="2000" b="1" dirty="0" smtClean="0">
              <a:latin typeface="Bliss-Light"/>
            </a:endParaRPr>
          </a:p>
          <a:p>
            <a:r>
              <a:rPr lang="en-US" sz="2000" dirty="0" smtClean="0">
                <a:latin typeface="Bliss-Light"/>
                <a:cs typeface="Gotham Rounded Book"/>
              </a:rPr>
              <a:t>A total of 35 visits took place across Wales</a:t>
            </a:r>
          </a:p>
          <a:p>
            <a:endParaRPr lang="en-US" sz="2000" dirty="0" smtClean="0">
              <a:latin typeface="Bliss-Light"/>
              <a:cs typeface="Gotham Rounded Book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Visits shared equally across the three sciences and similar monitoring of both the Experimental Task along </a:t>
            </a:r>
            <a:r>
              <a:rPr lang="en-GB" sz="2000" dirty="0" smtClean="0">
                <a:latin typeface="Bliss-Light"/>
              </a:rPr>
              <a:t>and the </a:t>
            </a:r>
            <a:r>
              <a:rPr lang="en-GB" sz="2000" dirty="0">
                <a:latin typeface="Bliss-Light"/>
              </a:rPr>
              <a:t>Practical Analysis Task for each </a:t>
            </a:r>
            <a:r>
              <a:rPr lang="en-GB" sz="2000" dirty="0" smtClean="0">
                <a:latin typeface="Bliss-Light"/>
              </a:rPr>
              <a:t>science</a:t>
            </a: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Good geographical coverage of centres throughout </a:t>
            </a:r>
            <a:r>
              <a:rPr lang="en-GB" sz="2000" dirty="0" smtClean="0">
                <a:latin typeface="Bliss-Light"/>
              </a:rPr>
              <a:t>Wales</a:t>
            </a: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Range of centre types observed i.e. English medium, Welsh medium, bilingual centres, 11-18 centres, 6</a:t>
            </a:r>
            <a:r>
              <a:rPr lang="en-GB" sz="2000" baseline="30000" dirty="0">
                <a:latin typeface="Bliss-Light"/>
              </a:rPr>
              <a:t>th</a:t>
            </a:r>
            <a:r>
              <a:rPr lang="en-GB" sz="2000" dirty="0">
                <a:latin typeface="Bliss-Light"/>
              </a:rPr>
              <a:t> form colleges, FE </a:t>
            </a:r>
            <a:r>
              <a:rPr lang="en-GB" sz="2000" dirty="0" smtClean="0">
                <a:latin typeface="Bliss-Light"/>
              </a:rPr>
              <a:t>colleges</a:t>
            </a:r>
            <a:endParaRPr lang="en-GB" sz="2000" dirty="0">
              <a:latin typeface="Bliss-Light"/>
            </a:endParaRPr>
          </a:p>
          <a:p>
            <a:endParaRPr lang="en-US" sz="2000" dirty="0">
              <a:latin typeface="Bliss-Light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2323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37" y="790199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Any Questions?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6091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566" y="1269880"/>
            <a:ext cx="857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Feedback on the monitoring visits</a:t>
            </a:r>
            <a:endParaRPr lang="en-US" sz="3200" dirty="0">
              <a:solidFill>
                <a:srgbClr val="0070C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65" y="2138740"/>
            <a:ext cx="85767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iss-Light"/>
                <a:cs typeface="Gotham Rounded Book"/>
              </a:rPr>
              <a:t>Moving forward – the survey (currently taking place)</a:t>
            </a:r>
          </a:p>
          <a:p>
            <a:endParaRPr lang="en-US" sz="2000" dirty="0" smtClean="0">
              <a:latin typeface="Bliss-Light"/>
              <a:cs typeface="Gotham Rounded Book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Additional question </a:t>
            </a:r>
            <a:r>
              <a:rPr lang="en-GB" sz="2000" dirty="0" smtClean="0">
                <a:latin typeface="Bliss-Light"/>
              </a:rPr>
              <a:t>added to ensure more </a:t>
            </a:r>
            <a:r>
              <a:rPr lang="en-GB" sz="2000" dirty="0">
                <a:latin typeface="Bliss-Light"/>
              </a:rPr>
              <a:t>accurate information on which centres are working in </a:t>
            </a:r>
            <a:r>
              <a:rPr lang="en-GB" sz="2000" dirty="0" smtClean="0">
                <a:latin typeface="Bliss-Light"/>
              </a:rPr>
              <a:t>consortia </a:t>
            </a:r>
            <a:r>
              <a:rPr lang="en-GB" sz="2000" dirty="0">
                <a:latin typeface="Bliss-Light"/>
              </a:rPr>
              <a:t>for each subject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All centres requesting Day 2 of the Experimental Task will be contacted to confirm they absolutely require the </a:t>
            </a:r>
            <a:r>
              <a:rPr lang="en-GB" sz="2000" dirty="0" smtClean="0">
                <a:latin typeface="Bliss-Light"/>
              </a:rPr>
              <a:t>assessment</a:t>
            </a:r>
            <a:endParaRPr lang="en-GB" sz="2000" dirty="0">
              <a:latin typeface="Bliss-Light"/>
            </a:endParaRPr>
          </a:p>
          <a:p>
            <a:endParaRPr lang="en-US" sz="2000" dirty="0">
              <a:latin typeface="Bliss-Light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6435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566" y="1269880"/>
            <a:ext cx="857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Feedback on the monitoring visits</a:t>
            </a:r>
            <a:endParaRPr lang="en-US" sz="3200" dirty="0">
              <a:solidFill>
                <a:srgbClr val="0070C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616" y="1934557"/>
            <a:ext cx="8701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iss-Light"/>
                <a:cs typeface="Gotham Rounded Book"/>
              </a:rPr>
              <a:t>Moving forward – storage of material</a:t>
            </a:r>
          </a:p>
          <a:p>
            <a:endParaRPr lang="en-US" sz="2000" dirty="0" smtClean="0">
              <a:latin typeface="Bliss-Light"/>
              <a:cs typeface="Gotham Rounded Book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Must be </a:t>
            </a:r>
            <a:r>
              <a:rPr lang="en-GB" sz="2000" dirty="0">
                <a:latin typeface="Bliss-Light"/>
              </a:rPr>
              <a:t>appropriate checking-out and </a:t>
            </a:r>
            <a:r>
              <a:rPr lang="en-GB" sz="2000" dirty="0" smtClean="0">
                <a:latin typeface="Bliss-Light"/>
              </a:rPr>
              <a:t>checking-in </a:t>
            </a:r>
            <a:r>
              <a:rPr lang="en-GB" sz="2000" dirty="0">
                <a:latin typeface="Bliss-Light"/>
              </a:rPr>
              <a:t>of the </a:t>
            </a:r>
            <a:r>
              <a:rPr lang="en-GB" sz="2000" dirty="0" smtClean="0">
                <a:latin typeface="Bliss-Light"/>
              </a:rPr>
              <a:t>‘Instructions </a:t>
            </a:r>
            <a:r>
              <a:rPr lang="en-GB" sz="2000" dirty="0">
                <a:latin typeface="Bliss-Light"/>
              </a:rPr>
              <a:t>to </a:t>
            </a:r>
            <a:r>
              <a:rPr lang="en-GB" sz="2000" dirty="0" smtClean="0">
                <a:latin typeface="Bliss-Light"/>
              </a:rPr>
              <a:t>Teachers </a:t>
            </a:r>
            <a:r>
              <a:rPr lang="en-GB" sz="2000" dirty="0">
                <a:latin typeface="Bliss-Light"/>
              </a:rPr>
              <a:t>/ </a:t>
            </a:r>
            <a:r>
              <a:rPr lang="en-GB" sz="2000" dirty="0" smtClean="0">
                <a:latin typeface="Bliss-Light"/>
              </a:rPr>
              <a:t>Exams Officers’ </a:t>
            </a:r>
            <a:r>
              <a:rPr lang="en-GB" sz="2000" dirty="0">
                <a:latin typeface="Bliss-Light"/>
              </a:rPr>
              <a:t>document and the </a:t>
            </a:r>
            <a:r>
              <a:rPr lang="en-GB" sz="2000" dirty="0" smtClean="0">
                <a:latin typeface="Bliss-Light"/>
              </a:rPr>
              <a:t>‘Setting-up Instructions’ document; a </a:t>
            </a:r>
            <a:r>
              <a:rPr lang="en-GB" sz="2000" dirty="0">
                <a:latin typeface="Bliss-Light"/>
              </a:rPr>
              <a:t>log needs to be kept for </a:t>
            </a:r>
            <a:r>
              <a:rPr lang="en-GB" sz="2000" dirty="0" smtClean="0">
                <a:latin typeface="Bliss-Light"/>
              </a:rPr>
              <a:t>this</a:t>
            </a:r>
          </a:p>
          <a:p>
            <a:pPr lvl="0"/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When </a:t>
            </a:r>
            <a:r>
              <a:rPr lang="en-GB" sz="2000" dirty="0">
                <a:latin typeface="Bliss-Light"/>
              </a:rPr>
              <a:t>not in use </a:t>
            </a:r>
            <a:r>
              <a:rPr lang="en-GB" sz="2000" dirty="0" smtClean="0">
                <a:latin typeface="Bliss-Light"/>
              </a:rPr>
              <a:t>both documents must </a:t>
            </a:r>
            <a:r>
              <a:rPr lang="en-GB" sz="2000" dirty="0">
                <a:latin typeface="Bliss-Light"/>
              </a:rPr>
              <a:t>be returned to the </a:t>
            </a:r>
            <a:r>
              <a:rPr lang="en-GB" sz="2000" dirty="0" smtClean="0">
                <a:latin typeface="Bliss-Light"/>
              </a:rPr>
              <a:t>Exams Officer </a:t>
            </a:r>
            <a:r>
              <a:rPr lang="en-GB" sz="2000" dirty="0">
                <a:latin typeface="Bliss-Light"/>
              </a:rPr>
              <a:t>for safe </a:t>
            </a:r>
            <a:r>
              <a:rPr lang="en-GB" sz="2000" dirty="0" smtClean="0">
                <a:latin typeface="Bliss-Light"/>
              </a:rPr>
              <a:t>keeping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Update will be included in Exams Officers CPD this autumn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Circular being sent out shortly</a:t>
            </a:r>
          </a:p>
        </p:txBody>
      </p:sp>
    </p:spTree>
    <p:extLst>
      <p:ext uri="{BB962C8B-B14F-4D97-AF65-F5344CB8AC3E}">
        <p14:creationId xmlns:p14="http://schemas.microsoft.com/office/powerpoint/2010/main" val="25693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566" y="1269880"/>
            <a:ext cx="857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Feedback on the monitoring visits</a:t>
            </a:r>
            <a:endParaRPr lang="en-US" sz="3200" dirty="0">
              <a:solidFill>
                <a:srgbClr val="0070C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825" y="1872411"/>
            <a:ext cx="86248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iss-Light"/>
                <a:cs typeface="Gotham Rounded Book"/>
              </a:rPr>
              <a:t>Moving forward – lab books – compulsory requirement of the specification</a:t>
            </a:r>
          </a:p>
          <a:p>
            <a:endParaRPr lang="en-US" sz="2000" dirty="0" smtClean="0">
              <a:latin typeface="Bliss-Light"/>
              <a:cs typeface="Gotham Rounded Book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In the majority of centres this is an area to be </a:t>
            </a:r>
            <a:r>
              <a:rPr lang="en-GB" sz="2000" dirty="0" smtClean="0">
                <a:latin typeface="Bliss-Light"/>
              </a:rPr>
              <a:t>celebrated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Monitors saw excellent practice; many centres have fully </a:t>
            </a:r>
            <a:r>
              <a:rPr lang="en-GB" sz="2000" dirty="0">
                <a:latin typeface="Bliss-Light"/>
              </a:rPr>
              <a:t>embraced </a:t>
            </a:r>
            <a:r>
              <a:rPr lang="en-GB" sz="2000" dirty="0" smtClean="0">
                <a:latin typeface="Bliss-Light"/>
              </a:rPr>
              <a:t>the use </a:t>
            </a:r>
            <a:r>
              <a:rPr lang="en-GB" sz="2000" dirty="0">
                <a:latin typeface="Bliss-Light"/>
              </a:rPr>
              <a:t>of lab books and it </a:t>
            </a:r>
            <a:r>
              <a:rPr lang="en-GB" sz="2000" dirty="0" smtClean="0">
                <a:latin typeface="Bliss-Light"/>
              </a:rPr>
              <a:t>is </a:t>
            </a:r>
            <a:r>
              <a:rPr lang="en-GB" sz="2000" dirty="0">
                <a:latin typeface="Bliss-Light"/>
              </a:rPr>
              <a:t>apparent that practical work </a:t>
            </a:r>
            <a:r>
              <a:rPr lang="en-GB" sz="2000" dirty="0" smtClean="0">
                <a:latin typeface="Bliss-Light"/>
              </a:rPr>
              <a:t>is central to teaching and learning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Some centres where all Year 12 </a:t>
            </a:r>
            <a:r>
              <a:rPr lang="en-GB" sz="2000" dirty="0" err="1" smtClean="0">
                <a:latin typeface="Bliss-Light"/>
              </a:rPr>
              <a:t>practicals</a:t>
            </a:r>
            <a:r>
              <a:rPr lang="en-GB" sz="2000" dirty="0" smtClean="0">
                <a:latin typeface="Bliss-Light"/>
              </a:rPr>
              <a:t> had been completed but  Year 13 incomplete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Small number of equipment issues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latin typeface="Bliss-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liss-Light"/>
              </a:rPr>
              <a:t>Very small number of centres had not used lab books;</a:t>
            </a:r>
          </a:p>
          <a:p>
            <a:pPr marL="355600" lvl="0" indent="-355600"/>
            <a:r>
              <a:rPr lang="en-GB" sz="2000" dirty="0" smtClean="0">
                <a:latin typeface="Bliss-Light"/>
              </a:rPr>
              <a:t>	to be revisited in 2018</a:t>
            </a:r>
          </a:p>
        </p:txBody>
      </p:sp>
    </p:spTree>
    <p:extLst>
      <p:ext uri="{BB962C8B-B14F-4D97-AF65-F5344CB8AC3E}">
        <p14:creationId xmlns:p14="http://schemas.microsoft.com/office/powerpoint/2010/main" val="36045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566" y="1269880"/>
            <a:ext cx="857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Practical Examination DATES 2018</a:t>
            </a:r>
            <a:endParaRPr lang="en-US" sz="3200" dirty="0">
              <a:solidFill>
                <a:srgbClr val="0070C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66" y="1854655"/>
            <a:ext cx="85767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liss-Light"/>
              </a:rPr>
              <a:t>Instructions to Teachers / Exams Officers</a:t>
            </a:r>
          </a:p>
          <a:p>
            <a:r>
              <a:rPr lang="en-GB" sz="2000" dirty="0" smtClean="0">
                <a:latin typeface="Bliss-Light"/>
              </a:rPr>
              <a:t>Sent to centres in January 2018</a:t>
            </a:r>
          </a:p>
          <a:p>
            <a:endParaRPr lang="en-GB" sz="2000" b="1" dirty="0" smtClean="0">
              <a:latin typeface="Bliss-Light"/>
            </a:endParaRPr>
          </a:p>
          <a:p>
            <a:r>
              <a:rPr lang="en-GB" sz="2000" b="1" dirty="0" smtClean="0">
                <a:latin typeface="Bliss-Light"/>
              </a:rPr>
              <a:t>Setting-up Instructions</a:t>
            </a:r>
          </a:p>
          <a:p>
            <a:r>
              <a:rPr lang="en-GB" sz="2000" dirty="0" smtClean="0">
                <a:latin typeface="Bliss-Light"/>
              </a:rPr>
              <a:t>Wednesday 2 May</a:t>
            </a:r>
            <a:endParaRPr lang="en-GB" sz="2000" b="1" dirty="0" smtClean="0">
              <a:latin typeface="Bliss-Light"/>
            </a:endParaRPr>
          </a:p>
          <a:p>
            <a:endParaRPr lang="en-GB" sz="2000" b="1" dirty="0" smtClean="0">
              <a:latin typeface="Bliss-Light"/>
            </a:endParaRPr>
          </a:p>
          <a:p>
            <a:r>
              <a:rPr lang="en-GB" sz="2000" b="1" dirty="0" smtClean="0">
                <a:latin typeface="Bliss-Light"/>
              </a:rPr>
              <a:t>Experimental Task </a:t>
            </a:r>
            <a:endParaRPr lang="en-GB" sz="2000" dirty="0" smtClean="0">
              <a:latin typeface="Bliss-Light"/>
            </a:endParaRPr>
          </a:p>
          <a:p>
            <a:r>
              <a:rPr lang="en-GB" sz="2000" dirty="0" smtClean="0">
                <a:latin typeface="Bliss-Light"/>
              </a:rPr>
              <a:t>Wednesday 9 May (</a:t>
            </a:r>
            <a:r>
              <a:rPr lang="en-GB" sz="2000" smtClean="0">
                <a:latin typeface="Bliss-Light"/>
              </a:rPr>
              <a:t>Test </a:t>
            </a:r>
            <a:r>
              <a:rPr lang="en-GB" sz="2000" smtClean="0">
                <a:latin typeface="Bliss-Light"/>
              </a:rPr>
              <a:t>1) </a:t>
            </a:r>
            <a:r>
              <a:rPr lang="en-GB" sz="2000" dirty="0" smtClean="0">
                <a:latin typeface="Bliss-Light"/>
              </a:rPr>
              <a:t>and Thursday 10 May (Test 2)</a:t>
            </a:r>
          </a:p>
          <a:p>
            <a:r>
              <a:rPr lang="en-GB" sz="2000" dirty="0">
                <a:latin typeface="Bliss-Light"/>
              </a:rPr>
              <a:t>Test 2 is only available to centres that have large numbers of candidates and </a:t>
            </a:r>
            <a:r>
              <a:rPr lang="en-GB" sz="2000" dirty="0" smtClean="0">
                <a:latin typeface="Bliss-Light"/>
              </a:rPr>
              <a:t>are </a:t>
            </a:r>
            <a:r>
              <a:rPr lang="en-GB" sz="2000" dirty="0">
                <a:latin typeface="Bliss-Light"/>
              </a:rPr>
              <a:t>unable to get all candidates through the test </a:t>
            </a:r>
            <a:r>
              <a:rPr lang="en-GB" sz="2000" dirty="0" smtClean="0">
                <a:latin typeface="Bliss-Light"/>
              </a:rPr>
              <a:t>in one day</a:t>
            </a:r>
            <a:endParaRPr lang="en-GB" sz="2000" dirty="0">
              <a:latin typeface="Bliss-Light"/>
            </a:endParaRPr>
          </a:p>
          <a:p>
            <a:endParaRPr lang="en-GB" sz="2000" dirty="0" smtClean="0">
              <a:latin typeface="Bliss-Light"/>
            </a:endParaRPr>
          </a:p>
          <a:p>
            <a:r>
              <a:rPr lang="en-GB" sz="2000" b="1" dirty="0" smtClean="0">
                <a:latin typeface="Bliss-Light"/>
              </a:rPr>
              <a:t>Practical Methods and Analysis Task </a:t>
            </a:r>
            <a:endParaRPr lang="en-GB" sz="2000" dirty="0">
              <a:latin typeface="Bliss-Light"/>
            </a:endParaRPr>
          </a:p>
          <a:p>
            <a:r>
              <a:rPr lang="en-GB" sz="2000" dirty="0" smtClean="0">
                <a:latin typeface="Bliss-Light"/>
              </a:rPr>
              <a:t>Friday 11 May</a:t>
            </a:r>
            <a:r>
              <a:rPr lang="en-GB" sz="2000" dirty="0">
                <a:latin typeface="Bliss-Light"/>
              </a:rPr>
              <a:t/>
            </a:r>
            <a:br>
              <a:rPr lang="en-GB" sz="2000" dirty="0">
                <a:latin typeface="Bliss-Light"/>
              </a:rPr>
            </a:br>
            <a:endParaRPr lang="en-US" sz="2000" dirty="0">
              <a:latin typeface="Bliss-Light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3274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907" y="2080401"/>
            <a:ext cx="8399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liss-Light"/>
              </a:rPr>
              <a:t>Candidates should have access to the </a:t>
            </a:r>
            <a:r>
              <a:rPr lang="en-GB" b="1" dirty="0" smtClean="0">
                <a:latin typeface="Bliss-Light"/>
              </a:rPr>
              <a:t>Data Booklet </a:t>
            </a:r>
            <a:r>
              <a:rPr lang="en-GB" dirty="0" smtClean="0">
                <a:latin typeface="Bliss-Light"/>
              </a:rPr>
              <a:t>when completing both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The </a:t>
            </a:r>
            <a:r>
              <a:rPr lang="en-GB" b="1" dirty="0">
                <a:latin typeface="Bliss-Light"/>
              </a:rPr>
              <a:t>Information from </a:t>
            </a:r>
            <a:r>
              <a:rPr lang="en-GB" b="1" dirty="0" smtClean="0">
                <a:latin typeface="Bliss-Light"/>
              </a:rPr>
              <a:t>Centres </a:t>
            </a:r>
            <a:r>
              <a:rPr lang="en-GB" dirty="0">
                <a:latin typeface="Bliss-Light"/>
              </a:rPr>
              <a:t>sheet which is found in the </a:t>
            </a:r>
            <a:r>
              <a:rPr lang="en-GB" b="1" dirty="0" smtClean="0">
                <a:latin typeface="Bliss-Light"/>
              </a:rPr>
              <a:t>Setting-up Instructions</a:t>
            </a:r>
            <a:r>
              <a:rPr lang="en-GB" dirty="0" smtClean="0">
                <a:latin typeface="Bliss-Light"/>
              </a:rPr>
              <a:t> </a:t>
            </a:r>
            <a:r>
              <a:rPr lang="en-GB" dirty="0">
                <a:latin typeface="Bliss-Light"/>
              </a:rPr>
              <a:t>document needs to be sent to the examiner with the completed examination </a:t>
            </a:r>
            <a:r>
              <a:rPr lang="en-GB" dirty="0" smtClean="0">
                <a:latin typeface="Bliss-Light"/>
              </a:rPr>
              <a:t>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Bliss-Light"/>
              </a:rPr>
              <a:t>Unit 5 exam scheduled as late as possible prior to the main summer timetable</a:t>
            </a:r>
            <a:endParaRPr lang="en-GB" dirty="0">
              <a:latin typeface="Bliss-Light"/>
            </a:endParaRPr>
          </a:p>
          <a:p>
            <a:endParaRPr lang="en-GB" dirty="0">
              <a:latin typeface="Bliss-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65" y="1282164"/>
            <a:ext cx="857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General points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21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14638" y="397541"/>
            <a:ext cx="7708900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 dirty="0" smtClean="0">
                <a:solidFill>
                  <a:schemeClr val="bg1"/>
                </a:solidFill>
                <a:latin typeface="Gotham Rounded Book" charset="0"/>
              </a:rPr>
              <a:t>Chemistry Unit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36" y="1303202"/>
            <a:ext cx="3665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  <a:latin typeface="Gotham Rounded Book" pitchFamily="50" charset="0"/>
              </a:rPr>
              <a:t>Contact Details</a:t>
            </a:r>
            <a:endParaRPr lang="en-GB" sz="2600" dirty="0">
              <a:solidFill>
                <a:schemeClr val="bg1"/>
              </a:solidFill>
              <a:latin typeface="Gotham Rounded Book" pitchFamily="50" charset="0"/>
            </a:endParaRPr>
          </a:p>
          <a:p>
            <a:endParaRPr lang="en-GB" dirty="0" smtClean="0">
              <a:solidFill>
                <a:schemeClr val="bg1"/>
              </a:solidFill>
              <a:latin typeface="Gotham Rounded Book" pitchFamily="50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Gotham Rounded Book" pitchFamily="50" charset="0"/>
              </a:rPr>
              <a:t>Liane Adams</a:t>
            </a:r>
            <a:endParaRPr lang="en-GB" sz="2000" dirty="0">
              <a:solidFill>
                <a:schemeClr val="bg1"/>
              </a:solidFill>
              <a:latin typeface="Gotham Rounded Book" pitchFamily="50" charset="0"/>
            </a:endParaRP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Biology Subject Officer</a:t>
            </a: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029 2026 5126</a:t>
            </a: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liane.adams@wjec.co.uk</a:t>
            </a:r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Lowri Evans</a:t>
            </a: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Subject Support </a:t>
            </a:r>
            <a:r>
              <a:rPr lang="en-US" sz="20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Officer</a:t>
            </a:r>
          </a:p>
          <a:p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029 2026 5140</a:t>
            </a:r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l</a:t>
            </a:r>
            <a:r>
              <a:rPr lang="en-US" sz="20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owri.evans@wjec.co.uk</a:t>
            </a:r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2445"/>
              </p:ext>
            </p:extLst>
          </p:nvPr>
        </p:nvGraphicFramePr>
        <p:xfrm>
          <a:off x="1331651" y="2142725"/>
          <a:ext cx="682692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389"/>
                <a:gridCol w="864923"/>
                <a:gridCol w="864923"/>
                <a:gridCol w="864923"/>
                <a:gridCol w="864923"/>
                <a:gridCol w="864923"/>
                <a:gridCol w="86492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Maximum mark = 60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Mean mark = 40.4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Entry = 1962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Grade boundary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Cumulative % at 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99.4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9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14638" y="397541"/>
            <a:ext cx="7708900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 dirty="0" smtClean="0">
                <a:solidFill>
                  <a:schemeClr val="bg1"/>
                </a:solidFill>
                <a:latin typeface="Gotham Rounded Book" charset="0"/>
              </a:rPr>
              <a:t> Unit 5 – Item Level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71713"/>
            <a:ext cx="8458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ingual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JEC_x0020_Language xmlns="2f2f9355-f80e-4d7b-937a-0c27cfa03643">
      <Value>English</Value>
    </WJEC_x0020_Language>
    <TaxCatchAll xmlns="2f2f9355-f80e-4d7b-937a-0c27cfa03643"/>
    <RoutingRuleDescription xmlns="http://schemas.microsoft.com/sharepoint/v3" xsi:nil="true"/>
    <aa87a6a0bdfe4bfb97a25745bc8270e2 xmlns="2f2f9355-f80e-4d7b-937a-0c27cfa03643">
      <Terms xmlns="http://schemas.microsoft.com/office/infopath/2007/PartnerControls"/>
    </aa87a6a0bdfe4bfb97a25745bc8270e2>
  </documentManagement>
</p:properties>
</file>

<file path=customXml/item2.xml><?xml version="1.0" encoding="utf-8"?>
<?mso-contentType ?>
<SharedContentType xmlns="Microsoft.SharePoint.Taxonomy.ContentTypeSync" SourceId="e1033d4c-53f7-4655-8cf6-8161ad0c09ed" ContentTypeId="0x01010007FE177F933EE349B2BFB417D88ADCDC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og" ma:contentTypeID="0x01010007FE177F933EE349B2BFB417D88ADCDC00D4091F84FA2D2B45B1ED3E0ED99E162E" ma:contentTypeVersion="3" ma:contentTypeDescription="" ma:contentTypeScope="" ma:versionID="0417ba9c3dffa0616b0dc2b96089dd44">
  <xsd:schema xmlns:xsd="http://www.w3.org/2001/XMLSchema" xmlns:xs="http://www.w3.org/2001/XMLSchema" xmlns:p="http://schemas.microsoft.com/office/2006/metadata/properties" xmlns:ns1="http://schemas.microsoft.com/sharepoint/v3" xmlns:ns3="2f2f9355-f80e-4d7b-937a-0c27cfa03643" targetNamespace="http://schemas.microsoft.com/office/2006/metadata/properties" ma:root="true" ma:fieldsID="07447df912409811210de4a2e463843e" ns1:_="" ns3:_="">
    <xsd:import namespace="http://schemas.microsoft.com/sharepoint/v3"/>
    <xsd:import namespace="2f2f9355-f80e-4d7b-937a-0c27cfa0364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3:aa87a6a0bdfe4bfb97a25745bc8270e2" minOccurs="0"/>
                <xsd:element ref="ns3:TaxCatchAll" minOccurs="0"/>
                <xsd:element ref="ns3:TaxCatchAllLabel" minOccurs="0"/>
                <xsd:element ref="ns3:WJEC_x0020_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9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f9355-f80e-4d7b-937a-0c27cfa03643" elementFormDefault="qualified">
    <xsd:import namespace="http://schemas.microsoft.com/office/2006/documentManagement/types"/>
    <xsd:import namespace="http://schemas.microsoft.com/office/infopath/2007/PartnerControls"/>
    <xsd:element name="aa87a6a0bdfe4bfb97a25745bc8270e2" ma:index="10" nillable="true" ma:taxonomy="true" ma:internalName="aa87a6a0bdfe4bfb97a25745bc8270e2" ma:taxonomyFieldName="WJEC_x0020_Department" ma:displayName="WJEC Department" ma:default="" ma:fieldId="{aa87a6a0-bdfe-4bfb-97a2-5745bc8270e2}" ma:taxonomyMulti="true" ma:sspId="e1033d4c-53f7-4655-8cf6-8161ad0c09ed" ma:termSetId="076cd7ee-ac20-4cd2-af1f-bceb730fa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266eb95b-200b-4ee2-b970-72f4782a09ec}" ma:internalName="TaxCatchAll" ma:showField="CatchAllData" ma:web="b82e5d4d-b282-4882-a043-e13406fe5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266eb95b-200b-4ee2-b970-72f4782a09ec}" ma:internalName="TaxCatchAllLabel" ma:readOnly="true" ma:showField="CatchAllDataLabel" ma:web="b82e5d4d-b282-4882-a043-e13406fe5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JEC_x0020_Language" ma:index="14" nillable="true" ma:displayName="WJEC Language" ma:default="English" ma:internalName="WJEC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Welsh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E5532-076C-4333-94CD-BB9A7BAC216D}">
  <ds:schemaRefs>
    <ds:schemaRef ds:uri="http://purl.org/dc/elements/1.1/"/>
    <ds:schemaRef ds:uri="http://purl.org/dc/terms/"/>
    <ds:schemaRef ds:uri="2f2f9355-f80e-4d7b-937a-0c27cfa0364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4D0342D-C758-494E-A1C9-EC3EDDC6754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755E1BF-89EC-40F0-9404-E5B90B765E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322B7F0-CB15-4FE9-A6B5-6EFB706CA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2f9355-f80e-4d7b-937a-0c27cfa03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Bilingual Temp</Template>
  <TotalTime>681</TotalTime>
  <Words>688</Words>
  <Application>Microsoft Office PowerPoint</Application>
  <PresentationFormat>On-screen Show (4:3)</PresentationFormat>
  <Paragraphs>178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Bilingual 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WJEC CPD - PowerPoint template (England - English only)</dc:title>
  <dc:creator>Jones, Natalie</dc:creator>
  <cp:lastModifiedBy>WJEC</cp:lastModifiedBy>
  <cp:revision>73</cp:revision>
  <dcterms:created xsi:type="dcterms:W3CDTF">2011-10-12T10:45:18Z</dcterms:created>
  <dcterms:modified xsi:type="dcterms:W3CDTF">2017-10-19T07:55:26Z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0x01010007FE177F933EE349B2BFB417D88ADCDC00D4091F84FA2D2B45B1ED3E0ED99E162E</vt:lpwstr>
  </property>
  <property fmtid="{D5CDD505-2E9C-101B-9397-08002B2CF9AE}" pid="3" name="WJEC_x0020_Department">
    <vt:lpwstr/>
  </property>
  <property fmtid="{D5CDD505-2E9C-101B-9397-08002B2CF9AE}" pid="4" name="WJEC Department">
    <vt:lpwstr/>
  </property>
</Properties>
</file>