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35"/>
  </p:notesMasterIdLst>
  <p:handoutMasterIdLst>
    <p:handoutMasterId r:id="rId36"/>
  </p:handoutMasterIdLst>
  <p:sldIdLst>
    <p:sldId id="256" r:id="rId6"/>
    <p:sldId id="293" r:id="rId7"/>
    <p:sldId id="294" r:id="rId8"/>
    <p:sldId id="295" r:id="rId9"/>
    <p:sldId id="307" r:id="rId10"/>
    <p:sldId id="321" r:id="rId11"/>
    <p:sldId id="334" r:id="rId12"/>
    <p:sldId id="315" r:id="rId13"/>
    <p:sldId id="308" r:id="rId14"/>
    <p:sldId id="310" r:id="rId15"/>
    <p:sldId id="330" r:id="rId16"/>
    <p:sldId id="316" r:id="rId17"/>
    <p:sldId id="326" r:id="rId18"/>
    <p:sldId id="317" r:id="rId19"/>
    <p:sldId id="319" r:id="rId20"/>
    <p:sldId id="318" r:id="rId21"/>
    <p:sldId id="320" r:id="rId22"/>
    <p:sldId id="306" r:id="rId23"/>
    <p:sldId id="305" r:id="rId24"/>
    <p:sldId id="324" r:id="rId25"/>
    <p:sldId id="322" r:id="rId26"/>
    <p:sldId id="323" r:id="rId27"/>
    <p:sldId id="327" r:id="rId28"/>
    <p:sldId id="328" r:id="rId29"/>
    <p:sldId id="331" r:id="rId30"/>
    <p:sldId id="332" r:id="rId31"/>
    <p:sldId id="335" r:id="rId32"/>
    <p:sldId id="333" r:id="rId33"/>
    <p:sldId id="272" r:id="rId34"/>
  </p:sldIdLst>
  <p:sldSz cx="9144000" cy="6858000" type="screen4x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3C06"/>
    <a:srgbClr val="FF40FF"/>
    <a:srgbClr val="5A5A59"/>
    <a:srgbClr val="E75306"/>
    <a:srgbClr val="F7B385"/>
    <a:srgbClr val="A5A6A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2" autoAdjust="0"/>
    <p:restoredTop sz="94648"/>
  </p:normalViewPr>
  <p:slideViewPr>
    <p:cSldViewPr snapToGrid="0" snapToObjects="1">
      <p:cViewPr>
        <p:scale>
          <a:sx n="80" d="100"/>
          <a:sy n="80" d="100"/>
        </p:scale>
        <p:origin x="-888" y="-588"/>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91" d="100"/>
          <a:sy n="91" d="100"/>
        </p:scale>
        <p:origin x="4472"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a:defRPr sz="1200"/>
            </a:lvl1pPr>
          </a:lstStyle>
          <a:p>
            <a:fld id="{A7F71423-4A11-914B-888D-03F0CD69ADAE}" type="datetimeFigureOut">
              <a:rPr lang="en-US" smtClean="0"/>
              <a:t>10/12/2017</a:t>
            </a:fld>
            <a:endParaRPr lang="en-US"/>
          </a:p>
        </p:txBody>
      </p:sp>
      <p:sp>
        <p:nvSpPr>
          <p:cNvPr id="4" name="Footer Placeholder 3"/>
          <p:cNvSpPr>
            <a:spLocks noGrp="1"/>
          </p:cNvSpPr>
          <p:nvPr>
            <p:ph type="ftr" sz="quarter" idx="2"/>
          </p:nvPr>
        </p:nvSpPr>
        <p:spPr>
          <a:xfrm>
            <a:off x="0" y="9429750"/>
            <a:ext cx="2946400" cy="4984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9688" y="9429750"/>
            <a:ext cx="2946400" cy="498475"/>
          </a:xfrm>
          <a:prstGeom prst="rect">
            <a:avLst/>
          </a:prstGeom>
        </p:spPr>
        <p:txBody>
          <a:bodyPr vert="horz" lIns="91440" tIns="45720" rIns="91440" bIns="45720" rtlCol="0" anchor="b"/>
          <a:lstStyle>
            <a:lvl1pPr algn="r">
              <a:defRPr sz="1200"/>
            </a:lvl1pPr>
          </a:lstStyle>
          <a:p>
            <a:fld id="{4F70D195-DE91-2E45-BACC-9DE82D79F879}" type="slidenum">
              <a:rPr lang="en-US" smtClean="0"/>
              <a:t>‹#›</a:t>
            </a:fld>
            <a:endParaRPr lang="en-US"/>
          </a:p>
        </p:txBody>
      </p:sp>
    </p:spTree>
    <p:extLst>
      <p:ext uri="{BB962C8B-B14F-4D97-AF65-F5344CB8AC3E}">
        <p14:creationId xmlns:p14="http://schemas.microsoft.com/office/powerpoint/2010/main" val="11374514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8475"/>
          </a:xfrm>
          <a:prstGeom prst="rect">
            <a:avLst/>
          </a:prstGeom>
        </p:spPr>
        <p:txBody>
          <a:bodyPr vert="horz" lIns="91440" tIns="45720" rIns="91440" bIns="45720" rtlCol="0"/>
          <a:lstStyle>
            <a:lvl1pPr algn="r">
              <a:defRPr sz="1200"/>
            </a:lvl1pPr>
          </a:lstStyle>
          <a:p>
            <a:fld id="{19D3DBD9-82A3-8A4E-B76C-71CD80475A81}" type="datetimeFigureOut">
              <a:rPr lang="en-US" smtClean="0"/>
              <a:t>10/12/2017</a:t>
            </a:fld>
            <a:endParaRPr lang="en-US"/>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78375"/>
            <a:ext cx="5438775" cy="390842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29750"/>
            <a:ext cx="2946400" cy="4984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8475"/>
          </a:xfrm>
          <a:prstGeom prst="rect">
            <a:avLst/>
          </a:prstGeom>
        </p:spPr>
        <p:txBody>
          <a:bodyPr vert="horz" lIns="91440" tIns="45720" rIns="91440" bIns="45720" rtlCol="0" anchor="b"/>
          <a:lstStyle>
            <a:lvl1pPr algn="r">
              <a:defRPr sz="1200"/>
            </a:lvl1pPr>
          </a:lstStyle>
          <a:p>
            <a:fld id="{11E9C60C-B48A-7A43-B2A6-F9562987EADD}" type="slidenum">
              <a:rPr lang="en-US" smtClean="0"/>
              <a:t>‹#›</a:t>
            </a:fld>
            <a:endParaRPr lang="en-US"/>
          </a:p>
        </p:txBody>
      </p:sp>
    </p:spTree>
    <p:extLst>
      <p:ext uri="{BB962C8B-B14F-4D97-AF65-F5344CB8AC3E}">
        <p14:creationId xmlns:p14="http://schemas.microsoft.com/office/powerpoint/2010/main" val="12378691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'point in the play' is designed to focus candidates' attention</a:t>
            </a:r>
            <a:r>
              <a:rPr lang="en-US" baseline="0" dirty="0" smtClean="0"/>
              <a:t> on this extract only. No reward for AO3/AO5, but brief references to for example, 'foreshadowing' or reflecting on another part of the play are acceptable where pertinent.</a:t>
            </a:r>
            <a:endParaRPr lang="en-US" dirty="0"/>
          </a:p>
        </p:txBody>
      </p:sp>
      <p:sp>
        <p:nvSpPr>
          <p:cNvPr id="4" name="Slide Number Placeholder 3"/>
          <p:cNvSpPr>
            <a:spLocks noGrp="1"/>
          </p:cNvSpPr>
          <p:nvPr>
            <p:ph type="sldNum" sz="quarter" idx="10"/>
          </p:nvPr>
        </p:nvSpPr>
        <p:spPr/>
        <p:txBody>
          <a:bodyPr/>
          <a:lstStyle/>
          <a:p>
            <a:fld id="{11E9C60C-B48A-7A43-B2A6-F9562987EADD}" type="slidenum">
              <a:rPr lang="en-US" smtClean="0"/>
              <a:t>1</a:t>
            </a:fld>
            <a:endParaRPr lang="en-US"/>
          </a:p>
        </p:txBody>
      </p:sp>
    </p:spTree>
    <p:extLst>
      <p:ext uri="{BB962C8B-B14F-4D97-AF65-F5344CB8AC3E}">
        <p14:creationId xmlns:p14="http://schemas.microsoft.com/office/powerpoint/2010/main" val="450302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Creative engagement evidence? Perceptive</a:t>
            </a:r>
            <a:r>
              <a:rPr lang="en-US" baseline="0" dirty="0" smtClean="0"/>
              <a:t> analysis?  AO1/AO2</a:t>
            </a:r>
            <a:endParaRPr lang="en-US" dirty="0"/>
          </a:p>
        </p:txBody>
      </p:sp>
      <p:sp>
        <p:nvSpPr>
          <p:cNvPr id="4" name="Slide Number Placeholder 3"/>
          <p:cNvSpPr>
            <a:spLocks noGrp="1"/>
          </p:cNvSpPr>
          <p:nvPr>
            <p:ph type="sldNum" sz="quarter" idx="10"/>
          </p:nvPr>
        </p:nvSpPr>
        <p:spPr/>
        <p:txBody>
          <a:bodyPr/>
          <a:lstStyle/>
          <a:p>
            <a:fld id="{11E9C60C-B48A-7A43-B2A6-F9562987EADD}" type="slidenum">
              <a:rPr lang="en-US" smtClean="0"/>
              <a:t>15</a:t>
            </a:fld>
            <a:endParaRPr lang="en-US"/>
          </a:p>
        </p:txBody>
      </p:sp>
    </p:spTree>
    <p:extLst>
      <p:ext uri="{BB962C8B-B14F-4D97-AF65-F5344CB8AC3E}">
        <p14:creationId xmlns:p14="http://schemas.microsoft.com/office/powerpoint/2010/main" val="6556799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Any potential problems with this approach?</a:t>
            </a:r>
            <a:endParaRPr lang="en-US" dirty="0"/>
          </a:p>
        </p:txBody>
      </p:sp>
      <p:sp>
        <p:nvSpPr>
          <p:cNvPr id="4" name="Slide Number Placeholder 3"/>
          <p:cNvSpPr>
            <a:spLocks noGrp="1"/>
          </p:cNvSpPr>
          <p:nvPr>
            <p:ph type="sldNum" sz="quarter" idx="10"/>
          </p:nvPr>
        </p:nvSpPr>
        <p:spPr/>
        <p:txBody>
          <a:bodyPr/>
          <a:lstStyle/>
          <a:p>
            <a:fld id="{11E9C60C-B48A-7A43-B2A6-F9562987EADD}" type="slidenum">
              <a:rPr lang="en-US" smtClean="0"/>
              <a:t>16</a:t>
            </a:fld>
            <a:endParaRPr lang="en-US"/>
          </a:p>
        </p:txBody>
      </p:sp>
    </p:spTree>
    <p:extLst>
      <p:ext uri="{BB962C8B-B14F-4D97-AF65-F5344CB8AC3E}">
        <p14:creationId xmlns:p14="http://schemas.microsoft.com/office/powerpoint/2010/main" val="18608545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Where is AO3 </a:t>
            </a:r>
            <a:r>
              <a:rPr lang="en-US" dirty="0" err="1" smtClean="0"/>
              <a:t>signalled</a:t>
            </a:r>
            <a:r>
              <a:rPr lang="en-US" dirty="0" smtClean="0"/>
              <a:t> in the question? </a:t>
            </a:r>
          </a:p>
          <a:p>
            <a:r>
              <a:rPr lang="en-US" dirty="0" smtClean="0"/>
              <a:t>Where is AO5 </a:t>
            </a:r>
            <a:r>
              <a:rPr lang="en-US" dirty="0" err="1" smtClean="0"/>
              <a:t>signalled</a:t>
            </a:r>
            <a:r>
              <a:rPr lang="en-US" dirty="0" smtClean="0"/>
              <a:t> in the question?</a:t>
            </a:r>
            <a:endParaRPr lang="en-US" dirty="0"/>
          </a:p>
        </p:txBody>
      </p:sp>
      <p:sp>
        <p:nvSpPr>
          <p:cNvPr id="4" name="Slide Number Placeholder 3"/>
          <p:cNvSpPr>
            <a:spLocks noGrp="1"/>
          </p:cNvSpPr>
          <p:nvPr>
            <p:ph type="sldNum" sz="quarter" idx="10"/>
          </p:nvPr>
        </p:nvSpPr>
        <p:spPr/>
        <p:txBody>
          <a:bodyPr/>
          <a:lstStyle/>
          <a:p>
            <a:fld id="{11E9C60C-B48A-7A43-B2A6-F9562987EADD}" type="slidenum">
              <a:rPr lang="en-US" smtClean="0"/>
              <a:t>20</a:t>
            </a:fld>
            <a:endParaRPr lang="en-US"/>
          </a:p>
        </p:txBody>
      </p:sp>
    </p:spTree>
    <p:extLst>
      <p:ext uri="{BB962C8B-B14F-4D97-AF65-F5344CB8AC3E}">
        <p14:creationId xmlns:p14="http://schemas.microsoft.com/office/powerpoint/2010/main" val="11998763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Identify where the candidate addresses/begins to address all the relevant AOs.</a:t>
            </a:r>
            <a:endParaRPr lang="en-US" dirty="0"/>
          </a:p>
        </p:txBody>
      </p:sp>
      <p:sp>
        <p:nvSpPr>
          <p:cNvPr id="4" name="Slide Number Placeholder 3"/>
          <p:cNvSpPr>
            <a:spLocks noGrp="1"/>
          </p:cNvSpPr>
          <p:nvPr>
            <p:ph type="sldNum" sz="quarter" idx="10"/>
          </p:nvPr>
        </p:nvSpPr>
        <p:spPr/>
        <p:txBody>
          <a:bodyPr/>
          <a:lstStyle/>
          <a:p>
            <a:fld id="{11E9C60C-B48A-7A43-B2A6-F9562987EADD}" type="slidenum">
              <a:rPr lang="en-US" smtClean="0"/>
              <a:t>21</a:t>
            </a:fld>
            <a:endParaRPr lang="en-US"/>
          </a:p>
        </p:txBody>
      </p:sp>
    </p:spTree>
    <p:extLst>
      <p:ext uri="{BB962C8B-B14F-4D97-AF65-F5344CB8AC3E}">
        <p14:creationId xmlns:p14="http://schemas.microsoft.com/office/powerpoint/2010/main" val="13986052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Evidence of engaging with question  - </a:t>
            </a:r>
            <a:r>
              <a:rPr lang="en-US" dirty="0" smtClean="0">
                <a:solidFill>
                  <a:srgbClr val="DF3C06"/>
                </a:solidFill>
              </a:rPr>
              <a:t>AO1</a:t>
            </a:r>
            <a:r>
              <a:rPr lang="en-US" dirty="0" smtClean="0"/>
              <a:t>? How is AO3 addressed? Is it</a:t>
            </a:r>
            <a:r>
              <a:rPr lang="en-US" baseline="0" dirty="0" smtClean="0"/>
              <a:t> integrated and supportive of the thrust of the argument? Where do we see AO5 addressed? How? Which </a:t>
            </a:r>
            <a:r>
              <a:rPr lang="en-US" baseline="0" dirty="0" err="1" smtClean="0"/>
              <a:t>colours</a:t>
            </a:r>
            <a:r>
              <a:rPr lang="en-US" baseline="0" dirty="0" smtClean="0"/>
              <a:t> match which AOs? </a:t>
            </a:r>
            <a:endParaRPr lang="en-US" dirty="0"/>
          </a:p>
        </p:txBody>
      </p:sp>
      <p:sp>
        <p:nvSpPr>
          <p:cNvPr id="4" name="Slide Number Placeholder 3"/>
          <p:cNvSpPr>
            <a:spLocks noGrp="1"/>
          </p:cNvSpPr>
          <p:nvPr>
            <p:ph type="sldNum" sz="quarter" idx="10"/>
          </p:nvPr>
        </p:nvSpPr>
        <p:spPr/>
        <p:txBody>
          <a:bodyPr/>
          <a:lstStyle/>
          <a:p>
            <a:fld id="{11E9C60C-B48A-7A43-B2A6-F9562987EADD}" type="slidenum">
              <a:rPr lang="en-US" smtClean="0"/>
              <a:t>22</a:t>
            </a:fld>
            <a:endParaRPr lang="en-US"/>
          </a:p>
        </p:txBody>
      </p:sp>
    </p:spTree>
    <p:extLst>
      <p:ext uri="{BB962C8B-B14F-4D97-AF65-F5344CB8AC3E}">
        <p14:creationId xmlns:p14="http://schemas.microsoft.com/office/powerpoint/2010/main" val="11091982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Which</a:t>
            </a:r>
            <a:r>
              <a:rPr lang="en-US" baseline="0" dirty="0" smtClean="0"/>
              <a:t> AO is being addressed more than the other 4 so far?</a:t>
            </a:r>
            <a:endParaRPr lang="en-US" dirty="0"/>
          </a:p>
        </p:txBody>
      </p:sp>
      <p:sp>
        <p:nvSpPr>
          <p:cNvPr id="4" name="Slide Number Placeholder 3"/>
          <p:cNvSpPr>
            <a:spLocks noGrp="1"/>
          </p:cNvSpPr>
          <p:nvPr>
            <p:ph type="sldNum" sz="quarter" idx="10"/>
          </p:nvPr>
        </p:nvSpPr>
        <p:spPr/>
        <p:txBody>
          <a:bodyPr/>
          <a:lstStyle/>
          <a:p>
            <a:fld id="{11E9C60C-B48A-7A43-B2A6-F9562987EADD}" type="slidenum">
              <a:rPr lang="en-US" smtClean="0"/>
              <a:t>25</a:t>
            </a:fld>
            <a:endParaRPr lang="en-US"/>
          </a:p>
        </p:txBody>
      </p:sp>
    </p:spTree>
    <p:extLst>
      <p:ext uri="{BB962C8B-B14F-4D97-AF65-F5344CB8AC3E}">
        <p14:creationId xmlns:p14="http://schemas.microsoft.com/office/powerpoint/2010/main" val="2406204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do these responses begin to show engagement with AO3 and AO5?</a:t>
            </a:r>
            <a:endParaRPr lang="en-US" dirty="0"/>
          </a:p>
        </p:txBody>
      </p:sp>
      <p:sp>
        <p:nvSpPr>
          <p:cNvPr id="4" name="Slide Number Placeholder 3"/>
          <p:cNvSpPr>
            <a:spLocks noGrp="1"/>
          </p:cNvSpPr>
          <p:nvPr>
            <p:ph type="sldNum" sz="quarter" idx="10"/>
          </p:nvPr>
        </p:nvSpPr>
        <p:spPr/>
        <p:txBody>
          <a:bodyPr/>
          <a:lstStyle/>
          <a:p>
            <a:fld id="{11E9C60C-B48A-7A43-B2A6-F9562987EADD}" type="slidenum">
              <a:rPr lang="en-US" smtClean="0"/>
              <a:t>26</a:t>
            </a:fld>
            <a:endParaRPr lang="en-US"/>
          </a:p>
        </p:txBody>
      </p:sp>
    </p:spTree>
    <p:extLst>
      <p:ext uri="{BB962C8B-B14F-4D97-AF65-F5344CB8AC3E}">
        <p14:creationId xmlns:p14="http://schemas.microsoft.com/office/powerpoint/2010/main" val="10988327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do these responses begin to show engagement with AO3 and AO5?</a:t>
            </a:r>
            <a:endParaRPr lang="en-US" dirty="0"/>
          </a:p>
        </p:txBody>
      </p:sp>
      <p:sp>
        <p:nvSpPr>
          <p:cNvPr id="4" name="Slide Number Placeholder 3"/>
          <p:cNvSpPr>
            <a:spLocks noGrp="1"/>
          </p:cNvSpPr>
          <p:nvPr>
            <p:ph type="sldNum" sz="quarter" idx="10"/>
          </p:nvPr>
        </p:nvSpPr>
        <p:spPr/>
        <p:txBody>
          <a:bodyPr/>
          <a:lstStyle/>
          <a:p>
            <a:fld id="{11E9C60C-B48A-7A43-B2A6-F9562987EADD}" type="slidenum">
              <a:rPr lang="en-US" smtClean="0"/>
              <a:t>27</a:t>
            </a:fld>
            <a:endParaRPr lang="en-US"/>
          </a:p>
        </p:txBody>
      </p:sp>
    </p:spTree>
    <p:extLst>
      <p:ext uri="{BB962C8B-B14F-4D97-AF65-F5344CB8AC3E}">
        <p14:creationId xmlns:p14="http://schemas.microsoft.com/office/powerpoint/2010/main" val="10988327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are the relevant AOs tackled here at the start of this response?  What advice would you give the candidate</a:t>
            </a:r>
            <a:r>
              <a:rPr lang="en-US" baseline="0" dirty="0" smtClean="0"/>
              <a:t> to improve the response further?</a:t>
            </a:r>
            <a:endParaRPr lang="en-US" dirty="0"/>
          </a:p>
        </p:txBody>
      </p:sp>
      <p:sp>
        <p:nvSpPr>
          <p:cNvPr id="4" name="Slide Number Placeholder 3"/>
          <p:cNvSpPr>
            <a:spLocks noGrp="1"/>
          </p:cNvSpPr>
          <p:nvPr>
            <p:ph type="sldNum" sz="quarter" idx="10"/>
          </p:nvPr>
        </p:nvSpPr>
        <p:spPr/>
        <p:txBody>
          <a:bodyPr/>
          <a:lstStyle/>
          <a:p>
            <a:fld id="{11E9C60C-B48A-7A43-B2A6-F9562987EADD}" type="slidenum">
              <a:rPr lang="en-US" smtClean="0"/>
              <a:t>28</a:t>
            </a:fld>
            <a:endParaRPr lang="en-US"/>
          </a:p>
        </p:txBody>
      </p:sp>
    </p:spTree>
    <p:extLst>
      <p:ext uri="{BB962C8B-B14F-4D97-AF65-F5344CB8AC3E}">
        <p14:creationId xmlns:p14="http://schemas.microsoft.com/office/powerpoint/2010/main" val="12545704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'point in the play' is designed to focus candidates' attention</a:t>
            </a:r>
            <a:r>
              <a:rPr lang="en-US" baseline="0" dirty="0" smtClean="0"/>
              <a:t> on this extract only. No reward for AO3/AO5, but brief references to for example, 'foreshadowing' or reflecting on another part of the play are acceptable where pertinent.</a:t>
            </a:r>
            <a:endParaRPr lang="en-US" dirty="0" smtClean="0"/>
          </a:p>
          <a:p>
            <a:endParaRPr lang="en-US" dirty="0"/>
          </a:p>
        </p:txBody>
      </p:sp>
      <p:sp>
        <p:nvSpPr>
          <p:cNvPr id="4" name="Slide Number Placeholder 3"/>
          <p:cNvSpPr>
            <a:spLocks noGrp="1"/>
          </p:cNvSpPr>
          <p:nvPr>
            <p:ph type="sldNum" sz="quarter" idx="10"/>
          </p:nvPr>
        </p:nvSpPr>
        <p:spPr/>
        <p:txBody>
          <a:bodyPr/>
          <a:lstStyle/>
          <a:p>
            <a:fld id="{11E9C60C-B48A-7A43-B2A6-F9562987EADD}" type="slidenum">
              <a:rPr lang="en-US" smtClean="0"/>
              <a:t>2</a:t>
            </a:fld>
            <a:endParaRPr lang="en-US"/>
          </a:p>
        </p:txBody>
      </p:sp>
    </p:spTree>
    <p:extLst>
      <p:ext uri="{BB962C8B-B14F-4D97-AF65-F5344CB8AC3E}">
        <p14:creationId xmlns:p14="http://schemas.microsoft.com/office/powerpoint/2010/main" val="20608689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E9C60C-B48A-7A43-B2A6-F9562987EADD}" type="slidenum">
              <a:rPr lang="en-US" smtClean="0"/>
              <a:t>4</a:t>
            </a:fld>
            <a:endParaRPr lang="en-US"/>
          </a:p>
        </p:txBody>
      </p:sp>
    </p:spTree>
    <p:extLst>
      <p:ext uri="{BB962C8B-B14F-4D97-AF65-F5344CB8AC3E}">
        <p14:creationId xmlns:p14="http://schemas.microsoft.com/office/powerpoint/2010/main" val="2468592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'lack of familiarity': some candidates did not seem to know or understand the passage. Reading the text in class is invaluable, with learners</a:t>
            </a:r>
            <a:r>
              <a:rPr lang="en-US" baseline="0" dirty="0" smtClean="0"/>
              <a:t> reading characters' speeches and discussing their meaning. Important to create an opportunity to relate to text as drama.</a:t>
            </a:r>
            <a:endParaRPr lang="en-US" dirty="0"/>
          </a:p>
        </p:txBody>
      </p:sp>
      <p:sp>
        <p:nvSpPr>
          <p:cNvPr id="4" name="Slide Number Placeholder 3"/>
          <p:cNvSpPr>
            <a:spLocks noGrp="1"/>
          </p:cNvSpPr>
          <p:nvPr>
            <p:ph type="sldNum" sz="quarter" idx="10"/>
          </p:nvPr>
        </p:nvSpPr>
        <p:spPr/>
        <p:txBody>
          <a:bodyPr/>
          <a:lstStyle/>
          <a:p>
            <a:fld id="{11E9C60C-B48A-7A43-B2A6-F9562987EADD}" type="slidenum">
              <a:rPr lang="en-US" smtClean="0"/>
              <a:t>5</a:t>
            </a:fld>
            <a:endParaRPr lang="en-US"/>
          </a:p>
        </p:txBody>
      </p:sp>
    </p:spTree>
    <p:extLst>
      <p:ext uri="{BB962C8B-B14F-4D97-AF65-F5344CB8AC3E}">
        <p14:creationId xmlns:p14="http://schemas.microsoft.com/office/powerpoint/2010/main" val="18985875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extract is chosen</a:t>
            </a:r>
            <a:r>
              <a:rPr lang="en-US" baseline="0" dirty="0" smtClean="0"/>
              <a:t> to help candidates address the part (ii) question. In King Lear, the link is between Cordelia and the 'female characters' and 'good and evil forces' in the part (ii) question.</a:t>
            </a:r>
            <a:endParaRPr lang="en-US" dirty="0"/>
          </a:p>
        </p:txBody>
      </p:sp>
      <p:sp>
        <p:nvSpPr>
          <p:cNvPr id="4" name="Slide Number Placeholder 3"/>
          <p:cNvSpPr>
            <a:spLocks noGrp="1"/>
          </p:cNvSpPr>
          <p:nvPr>
            <p:ph type="sldNum" sz="quarter" idx="10"/>
          </p:nvPr>
        </p:nvSpPr>
        <p:spPr/>
        <p:txBody>
          <a:bodyPr/>
          <a:lstStyle/>
          <a:p>
            <a:fld id="{11E9C60C-B48A-7A43-B2A6-F9562987EADD}" type="slidenum">
              <a:rPr lang="en-US" smtClean="0"/>
              <a:t>6</a:t>
            </a:fld>
            <a:endParaRPr lang="en-US"/>
          </a:p>
        </p:txBody>
      </p:sp>
    </p:spTree>
    <p:extLst>
      <p:ext uri="{BB962C8B-B14F-4D97-AF65-F5344CB8AC3E}">
        <p14:creationId xmlns:p14="http://schemas.microsoft.com/office/powerpoint/2010/main" val="21160605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extract is chosen</a:t>
            </a:r>
            <a:r>
              <a:rPr lang="en-US" baseline="0" dirty="0" smtClean="0"/>
              <a:t> to help candidates address the part (ii) question. In King Lear, the link is between Cordelia and the 'female characters' and 'good and evil forces' in the part (ii) question.</a:t>
            </a:r>
            <a:endParaRPr lang="en-US" dirty="0"/>
          </a:p>
        </p:txBody>
      </p:sp>
      <p:sp>
        <p:nvSpPr>
          <p:cNvPr id="4" name="Slide Number Placeholder 3"/>
          <p:cNvSpPr>
            <a:spLocks noGrp="1"/>
          </p:cNvSpPr>
          <p:nvPr>
            <p:ph type="sldNum" sz="quarter" idx="10"/>
          </p:nvPr>
        </p:nvSpPr>
        <p:spPr/>
        <p:txBody>
          <a:bodyPr/>
          <a:lstStyle/>
          <a:p>
            <a:fld id="{11E9C60C-B48A-7A43-B2A6-F9562987EADD}" type="slidenum">
              <a:rPr lang="en-US" smtClean="0"/>
              <a:t>7</a:t>
            </a:fld>
            <a:endParaRPr lang="en-US"/>
          </a:p>
        </p:txBody>
      </p:sp>
    </p:spTree>
    <p:extLst>
      <p:ext uri="{BB962C8B-B14F-4D97-AF65-F5344CB8AC3E}">
        <p14:creationId xmlns:p14="http://schemas.microsoft.com/office/powerpoint/2010/main" val="21160605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Evidence suggests that candidates are more comfortable discussing </a:t>
            </a:r>
            <a:r>
              <a:rPr lang="en-US" i="1" dirty="0" smtClean="0"/>
              <a:t>feelings</a:t>
            </a:r>
            <a:r>
              <a:rPr lang="en-US" dirty="0" smtClean="0"/>
              <a:t> rather than </a:t>
            </a:r>
            <a:r>
              <a:rPr lang="en-US" i="1" dirty="0" smtClean="0"/>
              <a:t>thoughts :</a:t>
            </a:r>
            <a:r>
              <a:rPr lang="en-US" i="1" baseline="0" dirty="0" smtClean="0"/>
              <a:t> </a:t>
            </a:r>
            <a:r>
              <a:rPr lang="en-US" i="0" dirty="0" smtClean="0"/>
              <a:t>a useful exercise is to study</a:t>
            </a:r>
            <a:r>
              <a:rPr lang="en-US" i="0" baseline="0" dirty="0" smtClean="0"/>
              <a:t> an extract, identifying only the </a:t>
            </a:r>
            <a:r>
              <a:rPr lang="en-US" i="1" baseline="0" dirty="0" smtClean="0"/>
              <a:t>thoughts</a:t>
            </a:r>
            <a:r>
              <a:rPr lang="en-US" i="0" baseline="0" dirty="0" smtClean="0"/>
              <a:t> of a character.</a:t>
            </a:r>
            <a:endParaRPr lang="en-US" i="0" dirty="0"/>
          </a:p>
        </p:txBody>
      </p:sp>
      <p:sp>
        <p:nvSpPr>
          <p:cNvPr id="4" name="Slide Number Placeholder 3"/>
          <p:cNvSpPr>
            <a:spLocks noGrp="1"/>
          </p:cNvSpPr>
          <p:nvPr>
            <p:ph type="sldNum" sz="quarter" idx="10"/>
          </p:nvPr>
        </p:nvSpPr>
        <p:spPr/>
        <p:txBody>
          <a:bodyPr/>
          <a:lstStyle/>
          <a:p>
            <a:fld id="{11E9C60C-B48A-7A43-B2A6-F9562987EADD}" type="slidenum">
              <a:rPr lang="en-US" smtClean="0"/>
              <a:t>10</a:t>
            </a:fld>
            <a:endParaRPr lang="en-US"/>
          </a:p>
        </p:txBody>
      </p:sp>
    </p:spTree>
    <p:extLst>
      <p:ext uri="{BB962C8B-B14F-4D97-AF65-F5344CB8AC3E}">
        <p14:creationId xmlns:p14="http://schemas.microsoft.com/office/powerpoint/2010/main" val="14883176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Extract in the booklet: activity task may be to identify </a:t>
            </a:r>
            <a:r>
              <a:rPr lang="en-US" baseline="0" dirty="0" smtClean="0"/>
              <a:t>Lear’s  thoughts first.  Stress the importance of reading whole sentences/</a:t>
            </a:r>
            <a:r>
              <a:rPr lang="en-US" i="1" baseline="0" dirty="0" smtClean="0"/>
              <a:t>reading to the punctuation </a:t>
            </a:r>
            <a:r>
              <a:rPr lang="en-US" baseline="0" dirty="0" smtClean="0"/>
              <a:t>for meaning.</a:t>
            </a:r>
            <a:endParaRPr lang="en-US" dirty="0"/>
          </a:p>
        </p:txBody>
      </p:sp>
      <p:sp>
        <p:nvSpPr>
          <p:cNvPr id="4" name="Slide Number Placeholder 3"/>
          <p:cNvSpPr>
            <a:spLocks noGrp="1"/>
          </p:cNvSpPr>
          <p:nvPr>
            <p:ph type="sldNum" sz="quarter" idx="10"/>
          </p:nvPr>
        </p:nvSpPr>
        <p:spPr/>
        <p:txBody>
          <a:bodyPr/>
          <a:lstStyle/>
          <a:p>
            <a:fld id="{11E9C60C-B48A-7A43-B2A6-F9562987EADD}" type="slidenum">
              <a:rPr lang="en-US" smtClean="0"/>
              <a:t>12</a:t>
            </a:fld>
            <a:endParaRPr lang="en-US"/>
          </a:p>
        </p:txBody>
      </p:sp>
    </p:spTree>
    <p:extLst>
      <p:ext uri="{BB962C8B-B14F-4D97-AF65-F5344CB8AC3E}">
        <p14:creationId xmlns:p14="http://schemas.microsoft.com/office/powerpoint/2010/main" val="18685529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Is there an overview of task/extract?</a:t>
            </a:r>
            <a:r>
              <a:rPr lang="en-US" baseline="0" dirty="0" smtClean="0"/>
              <a:t> AO1</a:t>
            </a:r>
          </a:p>
          <a:p>
            <a:r>
              <a:rPr lang="en-US" baseline="0" dirty="0" smtClean="0"/>
              <a:t>Does response consider how meanings are shaped? Does candidate grasp implicit meaning? AO2</a:t>
            </a:r>
            <a:endParaRPr lang="en-US" dirty="0"/>
          </a:p>
        </p:txBody>
      </p:sp>
      <p:sp>
        <p:nvSpPr>
          <p:cNvPr id="4" name="Slide Number Placeholder 3"/>
          <p:cNvSpPr>
            <a:spLocks noGrp="1"/>
          </p:cNvSpPr>
          <p:nvPr>
            <p:ph type="sldNum" sz="quarter" idx="10"/>
          </p:nvPr>
        </p:nvSpPr>
        <p:spPr/>
        <p:txBody>
          <a:bodyPr/>
          <a:lstStyle/>
          <a:p>
            <a:fld id="{11E9C60C-B48A-7A43-B2A6-F9562987EADD}" type="slidenum">
              <a:rPr lang="en-US" smtClean="0"/>
              <a:t>14</a:t>
            </a:fld>
            <a:endParaRPr lang="en-US"/>
          </a:p>
        </p:txBody>
      </p:sp>
    </p:spTree>
    <p:extLst>
      <p:ext uri="{BB962C8B-B14F-4D97-AF65-F5344CB8AC3E}">
        <p14:creationId xmlns:p14="http://schemas.microsoft.com/office/powerpoint/2010/main" val="46945691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file://localhost/Volumes/Other%20Clients/Eduqas/P17661%20Eduqas%20Brand%20Identity%20Guidelines/Links/Corbis-42-53088181.jpg" TargetMode="External"/><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Corbis-42-53088181_bandw.jpg"/>
          <p:cNvPicPr preferRelativeResize="0">
            <a:picLocks/>
          </p:cNvPicPr>
          <p:nvPr userDrawn="1"/>
        </p:nvPicPr>
        <p:blipFill rotWithShape="1">
          <a:blip r:embed="rId2" r:link="rId3">
            <a:extLst>
              <a:ext uri="{28A0092B-C50C-407E-A947-70E740481C1C}">
                <a14:useLocalDpi xmlns:a14="http://schemas.microsoft.com/office/drawing/2010/main" val="0"/>
              </a:ext>
            </a:extLst>
          </a:blip>
          <a:srcRect l="331" t="9973" r="-331" b="4013"/>
          <a:stretch/>
        </p:blipFill>
        <p:spPr>
          <a:xfrm>
            <a:off x="5525038" y="2485776"/>
            <a:ext cx="3261600" cy="2805414"/>
          </a:xfrm>
          <a:prstGeom prst="rect">
            <a:avLst/>
          </a:prstGeom>
        </p:spPr>
      </p:pic>
      <p:sp>
        <p:nvSpPr>
          <p:cNvPr id="16" name="Text Placeholder 15"/>
          <p:cNvSpPr>
            <a:spLocks noGrp="1"/>
          </p:cNvSpPr>
          <p:nvPr>
            <p:ph type="body" sz="quarter" idx="14" hasCustomPrompt="1"/>
          </p:nvPr>
        </p:nvSpPr>
        <p:spPr>
          <a:xfrm>
            <a:off x="368300" y="1044575"/>
            <a:ext cx="8418513" cy="1046163"/>
          </a:xfr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baseline="0">
                <a:solidFill>
                  <a:srgbClr val="E75306"/>
                </a:solidFill>
              </a:defRPr>
            </a:lvl1pPr>
          </a:lstStyle>
          <a:p>
            <a:pPr lvl="0"/>
            <a:r>
              <a:rPr lang="en-US" dirty="0" smtClean="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smtClean="0">
                <a:solidFill>
                  <a:srgbClr val="F7B385"/>
                </a:solidFill>
                <a:latin typeface="Gotham Rounded Book"/>
                <a:cs typeface="Gotham Rounded Book"/>
              </a:rPr>
              <a:t>Title 2</a:t>
            </a:r>
          </a:p>
        </p:txBody>
      </p:sp>
      <p:sp>
        <p:nvSpPr>
          <p:cNvPr id="18" name="Text Placeholder 17"/>
          <p:cNvSpPr>
            <a:spLocks noGrp="1"/>
          </p:cNvSpPr>
          <p:nvPr>
            <p:ph type="body" sz="quarter" idx="15" hasCustomPrompt="1"/>
          </p:nvPr>
        </p:nvSpPr>
        <p:spPr>
          <a:xfrm>
            <a:off x="487363" y="2486025"/>
            <a:ext cx="4868862" cy="2805113"/>
          </a:xfr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2400">
                <a:solidFill>
                  <a:schemeClr val="tx1"/>
                </a:solidFill>
                <a:latin typeface="Arial" panose="020B0604020202020204" pitchFamily="34" charset="0"/>
                <a:cs typeface="Arial" panose="020B0604020202020204" pitchFamily="34" charset="0"/>
              </a:defRPr>
            </a:lvl1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GB" baseline="30000" dirty="0" err="1" smtClean="0">
                <a:solidFill>
                  <a:srgbClr val="5A5A59"/>
                </a:solidFill>
                <a:latin typeface="Bliss-Light"/>
                <a:cs typeface="Bliss-Light"/>
              </a:rPr>
              <a:t>Invellab</a:t>
            </a:r>
            <a:r>
              <a:rPr lang="en-GB" baseline="30000" dirty="0" smtClean="0">
                <a:solidFill>
                  <a:srgbClr val="5A5A59"/>
                </a:solidFill>
                <a:latin typeface="Bliss-Light"/>
                <a:cs typeface="Bliss-Light"/>
              </a:rPr>
              <a:t> id </a:t>
            </a:r>
            <a:r>
              <a:rPr lang="en-GB" baseline="30000" dirty="0" err="1" smtClean="0">
                <a:solidFill>
                  <a:srgbClr val="5A5A59"/>
                </a:solidFill>
                <a:latin typeface="Bliss-Light"/>
                <a:cs typeface="Bliss-Light"/>
              </a:rPr>
              <a:t>quiberumqui</a:t>
            </a:r>
            <a:r>
              <a:rPr lang="en-GB" baseline="30000" dirty="0" smtClean="0">
                <a:solidFill>
                  <a:srgbClr val="5A5A59"/>
                </a:solidFill>
                <a:latin typeface="Bliss-Light"/>
                <a:cs typeface="Bliss-Light"/>
              </a:rPr>
              <a:t> non </a:t>
            </a:r>
            <a:r>
              <a:rPr lang="en-GB" baseline="30000" dirty="0" err="1" smtClean="0">
                <a:solidFill>
                  <a:srgbClr val="5A5A59"/>
                </a:solidFill>
                <a:latin typeface="Bliss-Light"/>
                <a:cs typeface="Bliss-Light"/>
              </a:rPr>
              <a:t>rerovit</a:t>
            </a:r>
            <a:r>
              <a:rPr lang="en-GB" baseline="30000" dirty="0" smtClean="0">
                <a:solidFill>
                  <a:srgbClr val="5A5A59"/>
                </a:solidFill>
                <a:latin typeface="Bliss-Light"/>
                <a:cs typeface="Bliss-Light"/>
              </a:rPr>
              <a:t> era </a:t>
            </a:r>
            <a:r>
              <a:rPr lang="en-GB" baseline="30000" dirty="0" err="1" smtClean="0">
                <a:solidFill>
                  <a:srgbClr val="5A5A59"/>
                </a:solidFill>
                <a:latin typeface="Bliss-Light"/>
                <a:cs typeface="Bliss-Light"/>
              </a:rPr>
              <a:t>consequunt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accabor</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epelicabo</a:t>
            </a:r>
            <a:r>
              <a:rPr lang="en-GB" baseline="30000" dirty="0" smtClean="0">
                <a:solidFill>
                  <a:srgbClr val="5A5A59"/>
                </a:solidFill>
                <a:latin typeface="Bliss-Light"/>
                <a:cs typeface="Bliss-Light"/>
              </a:rPr>
              <a:t>. Nam, id ex </a:t>
            </a:r>
            <a:r>
              <a:rPr lang="en-GB" baseline="30000" dirty="0" err="1" smtClean="0">
                <a:solidFill>
                  <a:srgbClr val="5A5A59"/>
                </a:solidFill>
                <a:latin typeface="Bliss-Light"/>
                <a:cs typeface="Bliss-Light"/>
              </a:rPr>
              <a:t>enis</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alis</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es</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doluptas</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sunt</a:t>
            </a:r>
            <a:r>
              <a:rPr lang="en-GB" baseline="30000" dirty="0" smtClean="0">
                <a:solidFill>
                  <a:srgbClr val="5A5A59"/>
                </a:solidFill>
                <a:latin typeface="Bliss-Light"/>
                <a:cs typeface="Bliss-Light"/>
              </a:rPr>
              <a:t> pa non </a:t>
            </a:r>
            <a:r>
              <a:rPr lang="en-GB" baseline="30000" dirty="0" err="1" smtClean="0">
                <a:solidFill>
                  <a:srgbClr val="5A5A59"/>
                </a:solidFill>
                <a:latin typeface="Bliss-Light"/>
                <a:cs typeface="Bliss-Light"/>
              </a:rPr>
              <a:t>plaudam</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rateseque</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oditibusae</a:t>
            </a:r>
            <a:r>
              <a:rPr lang="en-GB" baseline="30000" dirty="0" smtClean="0">
                <a:solidFill>
                  <a:srgbClr val="5A5A59"/>
                </a:solidFill>
                <a:latin typeface="Bliss-Light"/>
                <a:cs typeface="Bliss-Light"/>
              </a:rPr>
              <a:t> is </a:t>
            </a:r>
            <a:r>
              <a:rPr lang="en-GB" baseline="30000" dirty="0" err="1" smtClean="0">
                <a:solidFill>
                  <a:srgbClr val="5A5A59"/>
                </a:solidFill>
                <a:latin typeface="Bliss-Light"/>
                <a:cs typeface="Bliss-Light"/>
              </a:rPr>
              <a:t>ut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eturem</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ea</a:t>
            </a:r>
            <a:r>
              <a:rPr lang="en-GB" baseline="30000" dirty="0" smtClean="0">
                <a:solidFill>
                  <a:srgbClr val="5A5A59"/>
                </a:solidFill>
                <a:latin typeface="Bliss-Light"/>
                <a:cs typeface="Bliss-Light"/>
              </a:rPr>
              <a:t> dent </a:t>
            </a:r>
            <a:r>
              <a:rPr lang="en-GB" baseline="30000" dirty="0" err="1" smtClean="0">
                <a:solidFill>
                  <a:srgbClr val="5A5A59"/>
                </a:solidFill>
                <a:latin typeface="Bliss-Light"/>
                <a:cs typeface="Bliss-Light"/>
              </a:rPr>
              <a:t>est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esed</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modis</a:t>
            </a:r>
            <a:r>
              <a:rPr lang="en-GB" baseline="30000" dirty="0" smtClean="0">
                <a:solidFill>
                  <a:srgbClr val="5A5A59"/>
                </a:solidFill>
                <a:latin typeface="Bliss-Light"/>
                <a:cs typeface="Bliss-Light"/>
              </a:rPr>
              <a:t> quam, quam, id </a:t>
            </a:r>
            <a:r>
              <a:rPr lang="en-GB" baseline="30000" dirty="0" err="1" smtClean="0">
                <a:solidFill>
                  <a:srgbClr val="5A5A59"/>
                </a:solidFill>
                <a:latin typeface="Bliss-Light"/>
                <a:cs typeface="Bliss-Light"/>
              </a:rPr>
              <a:t>modit</a:t>
            </a:r>
            <a:r>
              <a:rPr lang="en-GB" baseline="30000" dirty="0" smtClean="0">
                <a:solidFill>
                  <a:srgbClr val="5A5A59"/>
                </a:solidFill>
                <a:latin typeface="Bliss-Light"/>
                <a:cs typeface="Bliss-Light"/>
              </a:rPr>
              <a:t> mi, </a:t>
            </a:r>
            <a:r>
              <a:rPr lang="en-GB" baseline="30000" dirty="0" err="1" smtClean="0">
                <a:solidFill>
                  <a:srgbClr val="5A5A59"/>
                </a:solidFill>
                <a:latin typeface="Bliss-Light"/>
                <a:cs typeface="Bliss-Light"/>
              </a:rPr>
              <a:t>omnit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accusci</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magnatur</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solum</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int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ullandi</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oreium</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eos</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aut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que</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veligenim</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si</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ut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reperatio</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doluptatem</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voluptam</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est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comnim</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fugitat</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iorecup</a:t>
            </a:r>
            <a:r>
              <a:rPr lang="en-GB" baseline="30000" dirty="0" smtClean="0">
                <a:solidFill>
                  <a:srgbClr val="5A5A59"/>
                </a:solidFill>
                <a:latin typeface="Bliss-Light"/>
                <a:cs typeface="Bliss-Light"/>
              </a:rPr>
              <a:t> </a:t>
            </a:r>
            <a:r>
              <a:rPr lang="en-GB" baseline="30000" dirty="0" err="1" smtClean="0">
                <a:solidFill>
                  <a:srgbClr val="5A5A59"/>
                </a:solidFill>
                <a:latin typeface="Bliss-Light"/>
                <a:cs typeface="Bliss-Light"/>
              </a:rPr>
              <a:t>tincti</a:t>
            </a:r>
            <a:r>
              <a:rPr lang="en-GB" baseline="30000" dirty="0" smtClean="0">
                <a:solidFill>
                  <a:srgbClr val="5A5A59"/>
                </a:solidFill>
                <a:latin typeface="Bliss-Light"/>
                <a:cs typeface="Bliss-Light"/>
              </a:rPr>
              <a:t>. </a:t>
            </a:r>
          </a:p>
          <a:p>
            <a:pPr lvl="0"/>
            <a:endParaRPr lang="en-GB" dirty="0"/>
          </a:p>
        </p:txBody>
      </p:sp>
    </p:spTree>
    <p:extLst>
      <p:ext uri="{BB962C8B-B14F-4D97-AF65-F5344CB8AC3E}">
        <p14:creationId xmlns:p14="http://schemas.microsoft.com/office/powerpoint/2010/main" val="3649499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Text Placeholder 15"/>
          <p:cNvSpPr>
            <a:spLocks noGrp="1"/>
          </p:cNvSpPr>
          <p:nvPr>
            <p:ph type="body" sz="quarter" idx="14" hasCustomPrompt="1"/>
          </p:nvPr>
        </p:nvSpPr>
        <p:spPr>
          <a:xfrm>
            <a:off x="368300" y="1044575"/>
            <a:ext cx="8418513" cy="1046163"/>
          </a:xfrm>
        </p:spPr>
        <p:txBody>
          <a:bodyPr/>
          <a:lstStyle>
            <a:lvl1pPr marL="0" marR="0" indent="0" algn="l" defTabSz="457200" rtl="0" eaLnBrk="1" fontAlgn="auto" latinLnBrk="0" hangingPunct="1">
              <a:lnSpc>
                <a:spcPct val="100000"/>
              </a:lnSpc>
              <a:spcBef>
                <a:spcPts val="0"/>
              </a:spcBef>
              <a:spcAft>
                <a:spcPts val="0"/>
              </a:spcAft>
              <a:buClrTx/>
              <a:buSzTx/>
              <a:buFont typeface="Arial"/>
              <a:buNone/>
              <a:tabLst/>
              <a:defRPr sz="3200" baseline="0">
                <a:solidFill>
                  <a:srgbClr val="E75306"/>
                </a:solidFill>
              </a:defRPr>
            </a:lvl1pPr>
          </a:lstStyle>
          <a:p>
            <a:pPr lvl="0"/>
            <a:r>
              <a:rPr lang="en-US" dirty="0" smtClean="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smtClean="0">
                <a:solidFill>
                  <a:srgbClr val="F7B385"/>
                </a:solidFill>
                <a:latin typeface="Gotham Rounded Book"/>
                <a:cs typeface="Gotham Rounded Book"/>
              </a:rPr>
              <a:t>Title 2</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sz="3100" kern="1100" spc="-50" dirty="0" smtClean="0">
              <a:solidFill>
                <a:srgbClr val="F7B385"/>
              </a:solidFill>
              <a:latin typeface="Gotham Rounded Book"/>
              <a:cs typeface="Gotham Rounded Book"/>
            </a:endParaRPr>
          </a:p>
        </p:txBody>
      </p:sp>
      <p:sp>
        <p:nvSpPr>
          <p:cNvPr id="10" name="Content Placeholder 2"/>
          <p:cNvSpPr>
            <a:spLocks noGrp="1"/>
          </p:cNvSpPr>
          <p:nvPr>
            <p:ph idx="1" hasCustomPrompt="1"/>
          </p:nvPr>
        </p:nvSpPr>
        <p:spPr>
          <a:xfrm>
            <a:off x="457200" y="2894121"/>
            <a:ext cx="8229600" cy="2829786"/>
          </a:xfrm>
          <a:prstGeom prst="rect">
            <a:avLst/>
          </a:prstGeom>
        </p:spPr>
        <p:txBody>
          <a:bodyPr/>
          <a:lstStyle>
            <a:lvl1pPr marL="0" marR="0" indent="0" algn="l" defTabSz="457200" rtl="0" eaLnBrk="1" fontAlgn="base" latinLnBrk="0" hangingPunct="1">
              <a:lnSpc>
                <a:spcPct val="150000"/>
              </a:lnSpc>
              <a:spcBef>
                <a:spcPct val="0"/>
              </a:spcBef>
              <a:spcAft>
                <a:spcPct val="0"/>
              </a:spcAft>
              <a:buClrTx/>
              <a:buSzTx/>
              <a:buFont typeface="Arial" panose="020B0604020202020204" pitchFamily="34" charset="0"/>
              <a:buNone/>
              <a:tabLst/>
              <a:defRPr>
                <a:solidFill>
                  <a:srgbClr val="DF3C06"/>
                </a:solidFill>
              </a:defRPr>
            </a:lvl1pPr>
          </a:lstStyle>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Lorem ipsum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sit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amet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consectetuer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adipiscing</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elit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commodo</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ligula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eget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massa</a:t>
            </a:r>
            <a:r>
              <a:rPr kumimoji="0" lang="en-GB" sz="1800" b="0" i="0" u="none" strike="noStrike" kern="1200" cap="none" spc="0" normalizeH="0" baseline="30000" noProof="0" dirty="0" smtClean="0">
                <a:ln>
                  <a:noFill/>
                </a:ln>
                <a:solidFill>
                  <a:prstClr val="white">
                    <a:lumMod val="50000"/>
                  </a:prstClr>
                </a:solidFill>
                <a:effectLst/>
                <a:uLnTx/>
                <a:uFillTx/>
                <a:latin typeface="Arial" panose="020B0604020202020204" pitchFamily="34" charset="0"/>
                <a:ea typeface="ＭＳ Ｐゴシック" pitchFamily="1" charset="-128"/>
                <a:cs typeface="Arial" panose="020B0604020202020204" pitchFamily="34" charset="0"/>
              </a:rPr>
              <a:t>.</a:t>
            </a:r>
          </a:p>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Lorem ipsum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sit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amet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consectetuer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adipiscing</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elit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commodo</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ligula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eget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massa</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p>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Lorem ipsum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sit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amet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consectetuer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adipiscing</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elit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commodo</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ligula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eget</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dolor</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Aenean</a:t>
            </a:r>
            <a:r>
              <a:rPr kumimoji="0" lang="en-GB" sz="1800" b="0" i="0" u="none" strike="noStrike" kern="1200" cap="none" spc="0" normalizeH="0" baseline="30000" noProof="0" dirty="0"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 </a:t>
            </a:r>
            <a:r>
              <a:rPr kumimoji="0" lang="en-GB" sz="1800" b="0" i="0" u="none" strike="noStrike" kern="1200" cap="none" spc="0" normalizeH="0" baseline="30000" noProof="0" dirty="0" err="1" smtClean="0">
                <a:ln>
                  <a:noFill/>
                </a:ln>
                <a:solidFill>
                  <a:prstClr val="black"/>
                </a:solidFill>
                <a:effectLst/>
                <a:uLnTx/>
                <a:uFillTx/>
                <a:latin typeface="Arial" panose="020B0604020202020204" pitchFamily="34" charset="0"/>
                <a:ea typeface="ＭＳ Ｐゴシック" pitchFamily="1" charset="-128"/>
                <a:cs typeface="Arial" panose="020B0604020202020204" pitchFamily="34" charset="0"/>
              </a:rPr>
              <a:t>massa</a:t>
            </a:r>
            <a:r>
              <a:rPr kumimoji="0" lang="en-GB" sz="1800" b="0" i="0" u="none" strike="noStrike" kern="1200" cap="none" spc="0" normalizeH="0" baseline="30000" noProof="0" dirty="0" smtClean="0">
                <a:ln>
                  <a:noFill/>
                </a:ln>
                <a:solidFill>
                  <a:prstClr val="black"/>
                </a:solidFill>
                <a:effectLst/>
                <a:uLnTx/>
                <a:uFillTx/>
                <a:latin typeface="Bliss-Light"/>
                <a:ea typeface="ＭＳ Ｐゴシック" pitchFamily="1" charset="-128"/>
                <a:cs typeface="Bliss-Light"/>
              </a:rPr>
              <a:t>.</a:t>
            </a:r>
          </a:p>
          <a:p>
            <a:pPr marL="285750" marR="0" lvl="0" indent="-285750" algn="l" defTabSz="457200" rtl="0" eaLnBrk="1" fontAlgn="base" latinLnBrk="0" hangingPunct="1">
              <a:lnSpc>
                <a:spcPct val="150000"/>
              </a:lnSpc>
              <a:spcBef>
                <a:spcPct val="0"/>
              </a:spcBef>
              <a:spcAft>
                <a:spcPct val="0"/>
              </a:spcAft>
              <a:buClrTx/>
              <a:buSzTx/>
              <a:buFont typeface="Arial" panose="020B0604020202020204" pitchFamily="34" charset="0"/>
              <a:buChar char="•"/>
              <a:tabLst/>
              <a:defRPr/>
            </a:pPr>
            <a:endParaRPr lang="en-US" dirty="0"/>
          </a:p>
        </p:txBody>
      </p:sp>
    </p:spTree>
    <p:extLst>
      <p:ext uri="{BB962C8B-B14F-4D97-AF65-F5344CB8AC3E}">
        <p14:creationId xmlns:p14="http://schemas.microsoft.com/office/powerpoint/2010/main" val="1545974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TextBox 8"/>
          <p:cNvSpPr txBox="1"/>
          <p:nvPr userDrawn="1"/>
        </p:nvSpPr>
        <p:spPr>
          <a:xfrm>
            <a:off x="4791075" y="2560450"/>
            <a:ext cx="3656704" cy="3439403"/>
          </a:xfrm>
          <a:prstGeom prst="rect">
            <a:avLst/>
          </a:prstGeom>
          <a:noFill/>
        </p:spPr>
        <p:txBody>
          <a:bodyPr wrap="square" rtlCol="0">
            <a:spAutoFit/>
          </a:bodyPr>
          <a:lstStyle/>
          <a:p>
            <a:pPr marL="285750" indent="-285750">
              <a:lnSpc>
                <a:spcPct val="150000"/>
              </a:lnSpc>
              <a:buFont typeface="Arial" panose="020B0604020202020204" pitchFamily="34" charset="0"/>
              <a:buChar char="•"/>
            </a:pPr>
            <a:endParaRPr lang="en-GB" baseline="30000" dirty="0" smtClean="0">
              <a:solidFill>
                <a:srgbClr val="5A5A59"/>
              </a:solidFill>
              <a:latin typeface="Bliss-Light"/>
              <a:cs typeface="Bliss-Light"/>
            </a:endParaRPr>
          </a:p>
          <a:p>
            <a:pPr>
              <a:lnSpc>
                <a:spcPct val="150000"/>
              </a:lnSpc>
            </a:pPr>
            <a:r>
              <a:rPr lang="en-GB" i="1" baseline="30000" dirty="0" smtClean="0">
                <a:solidFill>
                  <a:srgbClr val="5A5A59"/>
                </a:solidFill>
                <a:latin typeface="Bliss-Light"/>
                <a:cs typeface="Bliss-Light"/>
              </a:rPr>
              <a:t>“</a:t>
            </a:r>
            <a:r>
              <a:rPr lang="en-GB" i="1" baseline="30000" dirty="0" err="1" smtClean="0">
                <a:solidFill>
                  <a:srgbClr val="5A5A59"/>
                </a:solidFill>
                <a:latin typeface="Bliss-Light"/>
                <a:cs typeface="Bliss-Light"/>
              </a:rPr>
              <a:t>Lorem</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ipsum</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dolor</a:t>
            </a:r>
            <a:r>
              <a:rPr lang="en-GB" i="1" baseline="30000" dirty="0" smtClean="0">
                <a:solidFill>
                  <a:srgbClr val="5A5A59"/>
                </a:solidFill>
                <a:latin typeface="Bliss-Light"/>
                <a:cs typeface="Bliss-Light"/>
              </a:rPr>
              <a:t> sit </a:t>
            </a:r>
            <a:r>
              <a:rPr lang="en-GB" i="1" baseline="30000" dirty="0" err="1" smtClean="0">
                <a:solidFill>
                  <a:srgbClr val="5A5A59"/>
                </a:solidFill>
                <a:latin typeface="Bliss-Light"/>
                <a:cs typeface="Bliss-Light"/>
              </a:rPr>
              <a:t>amet</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consectetuer</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adipiscing</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elit</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Aenean</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commodo</a:t>
            </a:r>
            <a:r>
              <a:rPr lang="en-GB" i="1" baseline="30000" dirty="0" smtClean="0">
                <a:solidFill>
                  <a:srgbClr val="5A5A59"/>
                </a:solidFill>
                <a:latin typeface="Bliss-Light"/>
                <a:cs typeface="Bliss-Light"/>
              </a:rPr>
              <a:t> ligula </a:t>
            </a:r>
            <a:r>
              <a:rPr lang="en-GB" i="1" baseline="30000" dirty="0" err="1" smtClean="0">
                <a:solidFill>
                  <a:srgbClr val="5A5A59"/>
                </a:solidFill>
                <a:latin typeface="Bliss-Light"/>
                <a:cs typeface="Bliss-Light"/>
              </a:rPr>
              <a:t>eget</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dolor</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Aenean</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massa</a:t>
            </a:r>
            <a:r>
              <a:rPr lang="en-GB" i="1" baseline="30000" dirty="0" smtClean="0">
                <a:solidFill>
                  <a:srgbClr val="5A5A59"/>
                </a:solidFill>
                <a:latin typeface="Bliss-Light"/>
                <a:cs typeface="Bliss-Light"/>
              </a:rPr>
              <a:t>. Cum </a:t>
            </a:r>
            <a:r>
              <a:rPr lang="en-GB" i="1" baseline="30000" dirty="0" err="1" smtClean="0">
                <a:solidFill>
                  <a:srgbClr val="5A5A59"/>
                </a:solidFill>
                <a:latin typeface="Bliss-Light"/>
                <a:cs typeface="Bliss-Light"/>
              </a:rPr>
              <a:t>sociis</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natoque</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enatibus</a:t>
            </a:r>
            <a:r>
              <a:rPr lang="en-GB" i="1" baseline="30000" dirty="0" smtClean="0">
                <a:solidFill>
                  <a:srgbClr val="5A5A59"/>
                </a:solidFill>
                <a:latin typeface="Bliss-Light"/>
                <a:cs typeface="Bliss-Light"/>
              </a:rPr>
              <a:t>.</a:t>
            </a:r>
            <a:r>
              <a:rPr lang="en-GB" i="1" dirty="0" smtClean="0">
                <a:solidFill>
                  <a:srgbClr val="5A5A59"/>
                </a:solidFill>
                <a:latin typeface="Bliss-Light"/>
                <a:cs typeface="Bliss-Light"/>
              </a:rPr>
              <a:t> </a:t>
            </a:r>
            <a:r>
              <a:rPr lang="en-GB" i="1" baseline="30000" dirty="0" err="1">
                <a:solidFill>
                  <a:srgbClr val="5A5A59"/>
                </a:solidFill>
                <a:latin typeface="Bliss-Light"/>
                <a:cs typeface="Bliss-Light"/>
              </a:rPr>
              <a:t>Lorem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ipsum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dolor</a:t>
            </a:r>
            <a:r>
              <a:rPr lang="en-GB" i="1" baseline="30000" dirty="0">
                <a:solidFill>
                  <a:srgbClr val="5A5A59"/>
                </a:solidFill>
                <a:latin typeface="Bliss-Light"/>
                <a:cs typeface="Bliss-Light"/>
              </a:rPr>
              <a:t> sit </a:t>
            </a:r>
            <a:r>
              <a:rPr lang="en-GB" i="1" baseline="30000" dirty="0" err="1">
                <a:solidFill>
                  <a:srgbClr val="5A5A59"/>
                </a:solidFill>
                <a:latin typeface="Bliss-Light"/>
                <a:cs typeface="Bliss-Light"/>
              </a:rPr>
              <a:t>amet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consectetuer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adipiscing</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elit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commodo</a:t>
            </a:r>
            <a:r>
              <a:rPr lang="en-GB" i="1" baseline="30000" dirty="0">
                <a:solidFill>
                  <a:srgbClr val="5A5A59"/>
                </a:solidFill>
                <a:latin typeface="Bliss-Light"/>
                <a:cs typeface="Bliss-Light"/>
              </a:rPr>
              <a:t> ligula </a:t>
            </a:r>
            <a:r>
              <a:rPr lang="en-GB" i="1" baseline="30000" dirty="0" err="1">
                <a:solidFill>
                  <a:srgbClr val="5A5A59"/>
                </a:solidFill>
                <a:latin typeface="Bliss-Light"/>
                <a:cs typeface="Bliss-Light"/>
              </a:rPr>
              <a:t>eget</a:t>
            </a:r>
            <a:r>
              <a:rPr lang="en-GB" i="1" baseline="30000" dirty="0">
                <a:solidFill>
                  <a:srgbClr val="5A5A59"/>
                </a:solidFill>
                <a:latin typeface="Bliss-Light"/>
                <a:cs typeface="Bliss-Light"/>
              </a:rPr>
              <a:t> </a:t>
            </a:r>
            <a:r>
              <a:rPr lang="en-GB" i="1" baseline="30000" dirty="0" err="1" smtClean="0">
                <a:solidFill>
                  <a:srgbClr val="5A5A59"/>
                </a:solidFill>
                <a:latin typeface="Bliss-Light"/>
                <a:cs typeface="Bliss-Light"/>
              </a:rPr>
              <a:t>color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massa</a:t>
            </a:r>
            <a:r>
              <a:rPr lang="en-GB" i="1" baseline="30000" dirty="0">
                <a:solidFill>
                  <a:srgbClr val="5A5A59"/>
                </a:solidFill>
                <a:latin typeface="Bliss-Light"/>
                <a:cs typeface="Bliss-Light"/>
              </a:rPr>
              <a:t>. Cum </a:t>
            </a:r>
            <a:r>
              <a:rPr lang="en-GB" i="1" baseline="30000" dirty="0" err="1">
                <a:solidFill>
                  <a:srgbClr val="5A5A59"/>
                </a:solidFill>
                <a:latin typeface="Bliss-Light"/>
                <a:cs typeface="Bliss-Light"/>
              </a:rPr>
              <a:t>sociis</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natoque</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penatibus</a:t>
            </a:r>
            <a:r>
              <a:rPr lang="en-GB" i="1" baseline="30000" dirty="0" smtClean="0">
                <a:solidFill>
                  <a:srgbClr val="5A5A59"/>
                </a:solidFill>
                <a:latin typeface="Bliss-Light"/>
                <a:cs typeface="Bliss-Light"/>
              </a:rPr>
              <a:t>.</a:t>
            </a:r>
            <a:r>
              <a:rPr lang="en-GB" i="1" dirty="0" smtClean="0">
                <a:solidFill>
                  <a:srgbClr val="5A5A59"/>
                </a:solidFill>
                <a:latin typeface="Bliss-Light"/>
                <a:cs typeface="Bliss-Light"/>
              </a:rPr>
              <a:t>”</a:t>
            </a:r>
          </a:p>
          <a:p>
            <a:pPr algn="r">
              <a:lnSpc>
                <a:spcPct val="150000"/>
              </a:lnSpc>
            </a:pPr>
            <a:endParaRPr lang="en-GB" sz="1600" i="1" baseline="30000" dirty="0" smtClean="0">
              <a:solidFill>
                <a:srgbClr val="5A5A59"/>
              </a:solidFill>
              <a:latin typeface="Bliss-Light"/>
              <a:cs typeface="Bliss-Light"/>
            </a:endParaRPr>
          </a:p>
          <a:p>
            <a:pPr algn="r">
              <a:lnSpc>
                <a:spcPct val="150000"/>
              </a:lnSpc>
            </a:pPr>
            <a:r>
              <a:rPr lang="en-GB" b="1" baseline="30000" dirty="0" smtClean="0">
                <a:solidFill>
                  <a:srgbClr val="5A5A59"/>
                </a:solidFill>
                <a:latin typeface="Bliss-Light"/>
                <a:cs typeface="Bliss-Light"/>
              </a:rPr>
              <a:t>- Name, Organisation, Date</a:t>
            </a:r>
            <a:endParaRPr lang="en-GB" b="1" baseline="30000" dirty="0">
              <a:solidFill>
                <a:srgbClr val="5A5A59"/>
              </a:solidFill>
              <a:latin typeface="Bliss-Light"/>
              <a:cs typeface="Bliss-Light"/>
            </a:endParaRPr>
          </a:p>
          <a:p>
            <a:pPr>
              <a:lnSpc>
                <a:spcPct val="150000"/>
              </a:lnSpc>
            </a:pPr>
            <a:endParaRPr lang="en-GB" sz="1600" i="1" baseline="30000" dirty="0" smtClean="0">
              <a:solidFill>
                <a:srgbClr val="5A5A59"/>
              </a:solidFill>
              <a:latin typeface="Bliss-Light"/>
              <a:cs typeface="Bliss-Light"/>
            </a:endParaRPr>
          </a:p>
          <a:p>
            <a:pPr marL="285750" indent="-285750">
              <a:lnSpc>
                <a:spcPct val="150000"/>
              </a:lnSpc>
              <a:buFont typeface="Arial" panose="020B0604020202020204" pitchFamily="34" charset="0"/>
              <a:buChar char="•"/>
            </a:pPr>
            <a:endParaRPr lang="en-US" sz="1700" dirty="0">
              <a:solidFill>
                <a:srgbClr val="5A5A59"/>
              </a:solidFill>
              <a:latin typeface="Gotham Rounded Book"/>
              <a:cs typeface="Gotham Rounded Book"/>
            </a:endParaRPr>
          </a:p>
        </p:txBody>
      </p:sp>
      <p:sp>
        <p:nvSpPr>
          <p:cNvPr id="10" name="TextBox 9"/>
          <p:cNvSpPr txBox="1"/>
          <p:nvPr userDrawn="1"/>
        </p:nvSpPr>
        <p:spPr>
          <a:xfrm>
            <a:off x="581025" y="2560450"/>
            <a:ext cx="3656704" cy="3439403"/>
          </a:xfrm>
          <a:prstGeom prst="rect">
            <a:avLst/>
          </a:prstGeom>
          <a:noFill/>
        </p:spPr>
        <p:txBody>
          <a:bodyPr wrap="square" rtlCol="0">
            <a:spAutoFit/>
          </a:bodyPr>
          <a:lstStyle/>
          <a:p>
            <a:pPr marL="285750" indent="-285750">
              <a:lnSpc>
                <a:spcPct val="150000"/>
              </a:lnSpc>
              <a:buFont typeface="Arial" panose="020B0604020202020204" pitchFamily="34" charset="0"/>
              <a:buChar char="•"/>
            </a:pPr>
            <a:endParaRPr lang="en-GB" baseline="30000" dirty="0" smtClean="0">
              <a:solidFill>
                <a:srgbClr val="5A5A59"/>
              </a:solidFill>
              <a:latin typeface="Bliss-Light"/>
              <a:cs typeface="Bliss-Light"/>
            </a:endParaRPr>
          </a:p>
          <a:p>
            <a:pPr>
              <a:lnSpc>
                <a:spcPct val="150000"/>
              </a:lnSpc>
            </a:pPr>
            <a:r>
              <a:rPr lang="en-GB" i="1" baseline="30000" dirty="0" smtClean="0">
                <a:solidFill>
                  <a:srgbClr val="5A5A59"/>
                </a:solidFill>
                <a:latin typeface="Bliss-Light"/>
                <a:cs typeface="Bliss-Light"/>
              </a:rPr>
              <a:t>“</a:t>
            </a:r>
            <a:r>
              <a:rPr lang="en-GB" i="1" baseline="30000" dirty="0" err="1" smtClean="0">
                <a:solidFill>
                  <a:srgbClr val="5A5A59"/>
                </a:solidFill>
                <a:latin typeface="Bliss-Light"/>
                <a:cs typeface="Bliss-Light"/>
              </a:rPr>
              <a:t>Lorem</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ipsum</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dolor</a:t>
            </a:r>
            <a:r>
              <a:rPr lang="en-GB" i="1" baseline="30000" dirty="0" smtClean="0">
                <a:solidFill>
                  <a:srgbClr val="5A5A59"/>
                </a:solidFill>
                <a:latin typeface="Bliss-Light"/>
                <a:cs typeface="Bliss-Light"/>
              </a:rPr>
              <a:t> sit </a:t>
            </a:r>
            <a:r>
              <a:rPr lang="en-GB" i="1" baseline="30000" dirty="0" err="1" smtClean="0">
                <a:solidFill>
                  <a:srgbClr val="5A5A59"/>
                </a:solidFill>
                <a:latin typeface="Bliss-Light"/>
                <a:cs typeface="Bliss-Light"/>
              </a:rPr>
              <a:t>amet</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consectetuer</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adipiscing</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elit</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Aenean</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commodo</a:t>
            </a:r>
            <a:r>
              <a:rPr lang="en-GB" i="1" baseline="30000" dirty="0" smtClean="0">
                <a:solidFill>
                  <a:srgbClr val="5A5A59"/>
                </a:solidFill>
                <a:latin typeface="Bliss-Light"/>
                <a:cs typeface="Bliss-Light"/>
              </a:rPr>
              <a:t> ligula </a:t>
            </a:r>
            <a:r>
              <a:rPr lang="en-GB" i="1" baseline="30000" dirty="0" err="1" smtClean="0">
                <a:solidFill>
                  <a:srgbClr val="5A5A59"/>
                </a:solidFill>
                <a:latin typeface="Bliss-Light"/>
                <a:cs typeface="Bliss-Light"/>
              </a:rPr>
              <a:t>eget</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dolor</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Aenean</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massa</a:t>
            </a:r>
            <a:r>
              <a:rPr lang="en-GB" i="1" baseline="30000" dirty="0" smtClean="0">
                <a:solidFill>
                  <a:srgbClr val="5A5A59"/>
                </a:solidFill>
                <a:latin typeface="Bliss-Light"/>
                <a:cs typeface="Bliss-Light"/>
              </a:rPr>
              <a:t>. Cum </a:t>
            </a:r>
            <a:r>
              <a:rPr lang="en-GB" i="1" baseline="30000" dirty="0" err="1" smtClean="0">
                <a:solidFill>
                  <a:srgbClr val="5A5A59"/>
                </a:solidFill>
                <a:latin typeface="Bliss-Light"/>
                <a:cs typeface="Bliss-Light"/>
              </a:rPr>
              <a:t>sociis</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natoque</a:t>
            </a:r>
            <a:r>
              <a:rPr lang="en-GB" i="1" baseline="30000" dirty="0" smtClean="0">
                <a:solidFill>
                  <a:srgbClr val="5A5A59"/>
                </a:solidFill>
                <a:latin typeface="Bliss-Light"/>
                <a:cs typeface="Bliss-Light"/>
              </a:rPr>
              <a:t> </a:t>
            </a:r>
            <a:r>
              <a:rPr lang="en-GB" i="1" baseline="30000" dirty="0" err="1" smtClean="0">
                <a:solidFill>
                  <a:srgbClr val="5A5A59"/>
                </a:solidFill>
                <a:latin typeface="Bliss-Light"/>
                <a:cs typeface="Bliss-Light"/>
              </a:rPr>
              <a:t>enatibus</a:t>
            </a:r>
            <a:r>
              <a:rPr lang="en-GB" i="1" baseline="30000" dirty="0" smtClean="0">
                <a:solidFill>
                  <a:srgbClr val="5A5A59"/>
                </a:solidFill>
                <a:latin typeface="Bliss-Light"/>
                <a:cs typeface="Bliss-Light"/>
              </a:rPr>
              <a:t>.</a:t>
            </a:r>
            <a:r>
              <a:rPr lang="en-GB" i="1" dirty="0" smtClean="0">
                <a:solidFill>
                  <a:srgbClr val="5A5A59"/>
                </a:solidFill>
                <a:latin typeface="Bliss-Light"/>
                <a:cs typeface="Bliss-Light"/>
              </a:rPr>
              <a:t> </a:t>
            </a:r>
            <a:r>
              <a:rPr lang="en-GB" i="1" baseline="30000" dirty="0" err="1">
                <a:solidFill>
                  <a:srgbClr val="5A5A59"/>
                </a:solidFill>
                <a:latin typeface="Bliss-Light"/>
                <a:cs typeface="Bliss-Light"/>
              </a:rPr>
              <a:t>Lorem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ipsum</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dolor</a:t>
            </a:r>
            <a:r>
              <a:rPr lang="en-GB" i="1" baseline="30000" dirty="0">
                <a:solidFill>
                  <a:srgbClr val="5A5A59"/>
                </a:solidFill>
                <a:latin typeface="Bliss-Light"/>
                <a:cs typeface="Bliss-Light"/>
              </a:rPr>
              <a:t> sit </a:t>
            </a:r>
            <a:r>
              <a:rPr lang="en-GB" i="1" baseline="30000" dirty="0" err="1">
                <a:solidFill>
                  <a:srgbClr val="5A5A59"/>
                </a:solidFill>
                <a:latin typeface="Bliss-Light"/>
                <a:cs typeface="Bliss-Light"/>
              </a:rPr>
              <a:t>amet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consectetuer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adipiscing</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elit</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commodo</a:t>
            </a:r>
            <a:r>
              <a:rPr lang="en-GB" i="1" baseline="30000" dirty="0">
                <a:solidFill>
                  <a:srgbClr val="5A5A59"/>
                </a:solidFill>
                <a:latin typeface="Bliss-Light"/>
                <a:cs typeface="Bliss-Light"/>
              </a:rPr>
              <a:t> ligula </a:t>
            </a:r>
            <a:r>
              <a:rPr lang="en-GB" i="1" baseline="30000" dirty="0" err="1">
                <a:solidFill>
                  <a:srgbClr val="5A5A59"/>
                </a:solidFill>
                <a:latin typeface="Bliss-Light"/>
                <a:cs typeface="Bliss-Light"/>
              </a:rPr>
              <a:t>eget</a:t>
            </a:r>
            <a:r>
              <a:rPr lang="en-GB" i="1" baseline="30000" dirty="0">
                <a:solidFill>
                  <a:srgbClr val="5A5A59"/>
                </a:solidFill>
                <a:latin typeface="Bliss-Light"/>
                <a:cs typeface="Bliss-Light"/>
              </a:rPr>
              <a:t> </a:t>
            </a:r>
            <a:r>
              <a:rPr lang="en-GB" i="1" baseline="30000" dirty="0" err="1" smtClean="0">
                <a:solidFill>
                  <a:srgbClr val="5A5A59"/>
                </a:solidFill>
                <a:latin typeface="Bliss-Light"/>
                <a:cs typeface="Bliss-Light"/>
              </a:rPr>
              <a:t>color</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Aenean</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massa</a:t>
            </a:r>
            <a:r>
              <a:rPr lang="en-GB" i="1" baseline="30000" dirty="0">
                <a:solidFill>
                  <a:srgbClr val="5A5A59"/>
                </a:solidFill>
                <a:latin typeface="Bliss-Light"/>
                <a:cs typeface="Bliss-Light"/>
              </a:rPr>
              <a:t>. Cum </a:t>
            </a:r>
            <a:r>
              <a:rPr lang="en-GB" i="1" baseline="30000" dirty="0" err="1">
                <a:solidFill>
                  <a:srgbClr val="5A5A59"/>
                </a:solidFill>
                <a:latin typeface="Bliss-Light"/>
                <a:cs typeface="Bliss-Light"/>
              </a:rPr>
              <a:t>sociis</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natoque</a:t>
            </a:r>
            <a:r>
              <a:rPr lang="en-GB" i="1" baseline="30000" dirty="0">
                <a:solidFill>
                  <a:srgbClr val="5A5A59"/>
                </a:solidFill>
                <a:latin typeface="Bliss-Light"/>
                <a:cs typeface="Bliss-Light"/>
              </a:rPr>
              <a:t> </a:t>
            </a:r>
            <a:r>
              <a:rPr lang="en-GB" i="1" baseline="30000" dirty="0" err="1">
                <a:solidFill>
                  <a:srgbClr val="5A5A59"/>
                </a:solidFill>
                <a:latin typeface="Bliss-Light"/>
                <a:cs typeface="Bliss-Light"/>
              </a:rPr>
              <a:t>penatibus</a:t>
            </a:r>
            <a:r>
              <a:rPr lang="en-GB" i="1" baseline="30000" dirty="0" smtClean="0">
                <a:solidFill>
                  <a:srgbClr val="5A5A59"/>
                </a:solidFill>
                <a:latin typeface="Bliss-Light"/>
                <a:cs typeface="Bliss-Light"/>
              </a:rPr>
              <a:t>.</a:t>
            </a:r>
            <a:r>
              <a:rPr lang="en-GB" i="1" dirty="0" smtClean="0">
                <a:solidFill>
                  <a:srgbClr val="5A5A59"/>
                </a:solidFill>
                <a:latin typeface="Bliss-Light"/>
                <a:cs typeface="Bliss-Light"/>
              </a:rPr>
              <a:t>”</a:t>
            </a:r>
          </a:p>
          <a:p>
            <a:pPr algn="r">
              <a:lnSpc>
                <a:spcPct val="150000"/>
              </a:lnSpc>
            </a:pPr>
            <a:endParaRPr lang="en-GB" sz="1600" b="1" i="1" baseline="30000" dirty="0" smtClean="0">
              <a:solidFill>
                <a:srgbClr val="5A5A59"/>
              </a:solidFill>
              <a:latin typeface="Bliss-Light"/>
              <a:cs typeface="Bliss-Light"/>
            </a:endParaRPr>
          </a:p>
          <a:p>
            <a:pPr algn="r">
              <a:lnSpc>
                <a:spcPct val="150000"/>
              </a:lnSpc>
            </a:pPr>
            <a:r>
              <a:rPr lang="en-GB" b="1" baseline="30000" dirty="0" smtClean="0">
                <a:solidFill>
                  <a:srgbClr val="5A5A59"/>
                </a:solidFill>
                <a:latin typeface="Bliss-Light"/>
                <a:cs typeface="Bliss-Light"/>
              </a:rPr>
              <a:t>- Name, Organisation, Date</a:t>
            </a:r>
            <a:endParaRPr lang="en-GB" b="1" baseline="30000" dirty="0">
              <a:solidFill>
                <a:srgbClr val="5A5A59"/>
              </a:solidFill>
              <a:latin typeface="Bliss-Light"/>
              <a:cs typeface="Bliss-Light"/>
            </a:endParaRPr>
          </a:p>
          <a:p>
            <a:pPr>
              <a:lnSpc>
                <a:spcPct val="150000"/>
              </a:lnSpc>
            </a:pPr>
            <a:endParaRPr lang="en-GB" sz="1600" i="1" baseline="30000" dirty="0" smtClean="0">
              <a:solidFill>
                <a:srgbClr val="5A5A59"/>
              </a:solidFill>
              <a:latin typeface="Bliss-Light"/>
              <a:cs typeface="Bliss-Light"/>
            </a:endParaRPr>
          </a:p>
          <a:p>
            <a:pPr marL="285750" indent="-285750">
              <a:lnSpc>
                <a:spcPct val="150000"/>
              </a:lnSpc>
              <a:buFont typeface="Arial" panose="020B0604020202020204" pitchFamily="34" charset="0"/>
              <a:buChar char="•"/>
            </a:pPr>
            <a:endParaRPr lang="en-US" sz="1700" dirty="0">
              <a:solidFill>
                <a:srgbClr val="5A5A59"/>
              </a:solidFill>
              <a:latin typeface="Gotham Rounded Book"/>
              <a:cs typeface="Gotham Rounded Book"/>
            </a:endParaRPr>
          </a:p>
        </p:txBody>
      </p:sp>
      <p:sp>
        <p:nvSpPr>
          <p:cNvPr id="11" name="Text Placeholder 15"/>
          <p:cNvSpPr>
            <a:spLocks noGrp="1"/>
          </p:cNvSpPr>
          <p:nvPr>
            <p:ph type="body" sz="quarter" idx="14" hasCustomPrompt="1"/>
          </p:nvPr>
        </p:nvSpPr>
        <p:spPr>
          <a:xfrm>
            <a:off x="368300" y="1044575"/>
            <a:ext cx="8418513" cy="1046163"/>
          </a:xfrm>
        </p:spPr>
        <p:txBody>
          <a:bodyPr/>
          <a:lstStyle>
            <a:lvl1pPr marL="0" marR="0" indent="0" algn="l" defTabSz="457200" rtl="0" eaLnBrk="1" fontAlgn="auto" latinLnBrk="0" hangingPunct="1">
              <a:lnSpc>
                <a:spcPct val="100000"/>
              </a:lnSpc>
              <a:spcBef>
                <a:spcPts val="0"/>
              </a:spcBef>
              <a:spcAft>
                <a:spcPts val="0"/>
              </a:spcAft>
              <a:buClrTx/>
              <a:buSzTx/>
              <a:buFont typeface="Arial"/>
              <a:buNone/>
              <a:tabLst/>
              <a:defRPr sz="3200" baseline="0">
                <a:solidFill>
                  <a:srgbClr val="E75306"/>
                </a:solidFill>
              </a:defRPr>
            </a:lvl1pPr>
          </a:lstStyle>
          <a:p>
            <a:pPr lvl="0"/>
            <a:r>
              <a:rPr lang="en-US" dirty="0" smtClean="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smtClean="0">
                <a:solidFill>
                  <a:srgbClr val="F7B385"/>
                </a:solidFill>
                <a:latin typeface="Gotham Rounded Book"/>
                <a:cs typeface="Gotham Rounded Book"/>
              </a:rPr>
              <a:t>Title 2</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sz="3100" kern="1100" spc="-50" dirty="0" smtClean="0">
              <a:solidFill>
                <a:srgbClr val="F7B385"/>
              </a:solidFill>
              <a:latin typeface="Gotham Rounded Book"/>
              <a:cs typeface="Gotham Rounded Book"/>
            </a:endParaRPr>
          </a:p>
        </p:txBody>
      </p:sp>
    </p:spTree>
    <p:extLst>
      <p:ext uri="{BB962C8B-B14F-4D97-AF65-F5344CB8AC3E}">
        <p14:creationId xmlns:p14="http://schemas.microsoft.com/office/powerpoint/2010/main" val="3581012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graphicFrame>
        <p:nvGraphicFramePr>
          <p:cNvPr id="11" name="Table 10"/>
          <p:cNvGraphicFramePr>
            <a:graphicFrameLocks noGrp="1"/>
          </p:cNvGraphicFramePr>
          <p:nvPr userDrawn="1">
            <p:extLst>
              <p:ext uri="{D42A27DB-BD31-4B8C-83A1-F6EECF244321}">
                <p14:modId xmlns:p14="http://schemas.microsoft.com/office/powerpoint/2010/main" val="152538746"/>
              </p:ext>
            </p:extLst>
          </p:nvPr>
        </p:nvGraphicFramePr>
        <p:xfrm>
          <a:off x="481547" y="2770558"/>
          <a:ext cx="5759450" cy="3007274"/>
        </p:xfrm>
        <a:graphic>
          <a:graphicData uri="http://schemas.openxmlformats.org/drawingml/2006/table">
            <a:tbl>
              <a:tblPr firstRow="1" bandRow="1">
                <a:tableStyleId>{46F890A9-2807-4EBB-B81D-B2AA78EC7F39}</a:tableStyleId>
              </a:tblPr>
              <a:tblGrid>
                <a:gridCol w="2879725"/>
                <a:gridCol w="2879725"/>
              </a:tblGrid>
              <a:tr h="604893">
                <a:tc gridSpan="2">
                  <a:txBody>
                    <a:bodyPr/>
                    <a:lstStyle/>
                    <a:p>
                      <a:pPr algn="l"/>
                      <a:r>
                        <a:rPr lang="en-GB" dirty="0" smtClean="0">
                          <a:latin typeface="Bliss-Light"/>
                        </a:rPr>
                        <a:t>Table Heading</a:t>
                      </a:r>
                      <a:endParaRPr lang="en-GB" dirty="0">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75306"/>
                    </a:solidFill>
                  </a:tcPr>
                </a:tc>
                <a:tc hMerge="1">
                  <a:txBody>
                    <a:bodyPr/>
                    <a:lstStyle/>
                    <a:p>
                      <a:endParaRPr lang="en-GB" dirty="0">
                        <a:latin typeface="Bliss-Ligh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F3C06"/>
                    </a:solidFill>
                  </a:tcPr>
                </a:tc>
              </a:tr>
              <a:tr h="36794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r>
              <a:tr h="35323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bg1"/>
                    </a:solidFill>
                  </a:tcPr>
                </a:tc>
              </a:tr>
              <a:tr h="336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400" dirty="0" smtClean="0">
                          <a:solidFill>
                            <a:srgbClr val="5A5A59"/>
                          </a:solidFill>
                          <a:latin typeface="Bliss-Light"/>
                        </a:rPr>
                        <a:t>Text</a:t>
                      </a:r>
                      <a:r>
                        <a:rPr lang="en-US" sz="1400" baseline="0" dirty="0" smtClean="0">
                          <a:solidFill>
                            <a:srgbClr val="5A5A59"/>
                          </a:solidFill>
                          <a:latin typeface="Bliss-Light"/>
                        </a:rPr>
                        <a:t> </a:t>
                      </a:r>
                      <a:endParaRPr lang="en-GB" sz="1400" dirty="0" smtClean="0">
                        <a:solidFill>
                          <a:srgbClr val="5A5A59"/>
                        </a:solidFill>
                        <a:latin typeface="Bliss-Ligh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2" name="Text Placeholder 15"/>
          <p:cNvSpPr>
            <a:spLocks noGrp="1"/>
          </p:cNvSpPr>
          <p:nvPr>
            <p:ph type="body" sz="quarter" idx="14" hasCustomPrompt="1"/>
          </p:nvPr>
        </p:nvSpPr>
        <p:spPr>
          <a:xfrm>
            <a:off x="368300" y="1044575"/>
            <a:ext cx="8418513" cy="1046163"/>
          </a:xfrm>
        </p:spPr>
        <p:txBody>
          <a:bodyPr/>
          <a:lstStyle>
            <a:lvl1pPr marL="0" marR="0" indent="0" algn="l" defTabSz="457200" rtl="0" eaLnBrk="1" fontAlgn="auto" latinLnBrk="0" hangingPunct="1">
              <a:lnSpc>
                <a:spcPct val="100000"/>
              </a:lnSpc>
              <a:spcBef>
                <a:spcPts val="0"/>
              </a:spcBef>
              <a:spcAft>
                <a:spcPts val="0"/>
              </a:spcAft>
              <a:buClrTx/>
              <a:buSzTx/>
              <a:buFont typeface="Arial"/>
              <a:buNone/>
              <a:tabLst/>
              <a:defRPr sz="3200" baseline="0">
                <a:solidFill>
                  <a:srgbClr val="E75306"/>
                </a:solidFill>
              </a:defRPr>
            </a:lvl1pPr>
          </a:lstStyle>
          <a:p>
            <a:pPr lvl="0"/>
            <a:r>
              <a:rPr lang="en-US" dirty="0" smtClean="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smtClean="0">
                <a:solidFill>
                  <a:srgbClr val="F7B385"/>
                </a:solidFill>
                <a:latin typeface="Gotham Rounded Book"/>
                <a:cs typeface="Gotham Rounded Book"/>
              </a:rPr>
              <a:t>Title 2</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sz="3100" kern="1100" spc="-50" dirty="0" smtClean="0">
              <a:solidFill>
                <a:srgbClr val="F7B385"/>
              </a:solidFill>
              <a:latin typeface="Gotham Rounded Book"/>
              <a:cs typeface="Gotham Rounded Book"/>
            </a:endParaRPr>
          </a:p>
        </p:txBody>
      </p:sp>
    </p:spTree>
    <p:extLst>
      <p:ext uri="{BB962C8B-B14F-4D97-AF65-F5344CB8AC3E}">
        <p14:creationId xmlns:p14="http://schemas.microsoft.com/office/powerpoint/2010/main" val="222607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ext Placeholder 15"/>
          <p:cNvSpPr>
            <a:spLocks noGrp="1"/>
          </p:cNvSpPr>
          <p:nvPr>
            <p:ph type="body" sz="quarter" idx="14" hasCustomPrompt="1"/>
          </p:nvPr>
        </p:nvSpPr>
        <p:spPr>
          <a:xfrm>
            <a:off x="368300" y="1044575"/>
            <a:ext cx="8418513" cy="1046163"/>
          </a:xfrm>
        </p:spPr>
        <p:txBody>
          <a:bodyPr/>
          <a:lstStyle>
            <a:lvl1pPr marL="0" marR="0" indent="0" algn="l" defTabSz="457200" rtl="0" eaLnBrk="1" fontAlgn="auto" latinLnBrk="0" hangingPunct="1">
              <a:lnSpc>
                <a:spcPct val="100000"/>
              </a:lnSpc>
              <a:spcBef>
                <a:spcPts val="0"/>
              </a:spcBef>
              <a:spcAft>
                <a:spcPts val="0"/>
              </a:spcAft>
              <a:buClrTx/>
              <a:buSzTx/>
              <a:buFont typeface="Arial"/>
              <a:buNone/>
              <a:tabLst/>
              <a:defRPr sz="3200" baseline="0">
                <a:solidFill>
                  <a:srgbClr val="E75306"/>
                </a:solidFill>
              </a:defRPr>
            </a:lvl1pPr>
          </a:lstStyle>
          <a:p>
            <a:pPr lvl="0"/>
            <a:r>
              <a:rPr lang="en-US" dirty="0" smtClean="0"/>
              <a:t>Title 1</a:t>
            </a:r>
          </a:p>
          <a:p>
            <a:pPr marL="0" marR="0" lvl="0" indent="0" algn="l" defTabSz="457200" rtl="0" eaLnBrk="1" fontAlgn="auto" latinLnBrk="0" hangingPunct="1">
              <a:lnSpc>
                <a:spcPct val="100000"/>
              </a:lnSpc>
              <a:spcBef>
                <a:spcPct val="20000"/>
              </a:spcBef>
              <a:spcAft>
                <a:spcPts val="0"/>
              </a:spcAft>
              <a:buClrTx/>
              <a:buSzTx/>
              <a:buFont typeface="Arial"/>
              <a:buNone/>
              <a:tabLst/>
              <a:defRPr/>
            </a:pPr>
            <a:r>
              <a:rPr lang="en-US" sz="3100" kern="1100" spc="-50" dirty="0" smtClean="0">
                <a:solidFill>
                  <a:srgbClr val="F7B385"/>
                </a:solidFill>
                <a:latin typeface="Gotham Rounded Book"/>
                <a:cs typeface="Gotham Rounded Book"/>
              </a:rPr>
              <a:t>Title 2</a:t>
            </a:r>
          </a:p>
          <a:p>
            <a:pPr marL="0" marR="0" lvl="0" indent="0" algn="l" defTabSz="457200" rtl="0" eaLnBrk="1" fontAlgn="auto" latinLnBrk="0" hangingPunct="1">
              <a:lnSpc>
                <a:spcPct val="100000"/>
              </a:lnSpc>
              <a:spcBef>
                <a:spcPct val="20000"/>
              </a:spcBef>
              <a:spcAft>
                <a:spcPts val="0"/>
              </a:spcAft>
              <a:buClrTx/>
              <a:buSzTx/>
              <a:buFont typeface="Arial"/>
              <a:buNone/>
              <a:tabLst/>
              <a:defRPr/>
            </a:pPr>
            <a:endParaRPr lang="en-US" sz="3100" kern="1100" spc="-50" dirty="0" smtClean="0">
              <a:solidFill>
                <a:srgbClr val="F7B385"/>
              </a:solidFill>
              <a:latin typeface="Gotham Rounded Book"/>
              <a:cs typeface="Gotham Rounded Book"/>
            </a:endParaRPr>
          </a:p>
        </p:txBody>
      </p:sp>
    </p:spTree>
    <p:extLst>
      <p:ext uri="{BB962C8B-B14F-4D97-AF65-F5344CB8AC3E}">
        <p14:creationId xmlns:p14="http://schemas.microsoft.com/office/powerpoint/2010/main" val="237831756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070284"/>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2470067"/>
            <a:ext cx="8229600" cy="3489841"/>
          </a:xfrm>
          <a:prstGeom prst="rect">
            <a:avLst/>
          </a:prstGeom>
        </p:spPr>
        <p:txBody>
          <a:bodyPr vert="horz" lIns="91440" tIns="45720" rIns="91440" bIns="45720" rtlCol="0">
            <a:normAutofit/>
          </a:bodyPr>
          <a:lstStyle/>
          <a:p>
            <a:pPr lvl="0"/>
            <a:endParaRPr lang="en-US" dirty="0"/>
          </a:p>
        </p:txBody>
      </p:sp>
      <p:pic>
        <p:nvPicPr>
          <p:cNvPr id="7" name="Picture 4" descr="Y:\Tools and Systems\Educational Support\Marketing and Communications\Jay\Banners\Power Point\EDUQAS-POWERPOINTheader.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98231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5" r:id="rId5"/>
  </p:sldLayoutIdLst>
  <p:txStyles>
    <p:titleStyle>
      <a:lvl1pPr algn="l" defTabSz="457200" rtl="0" eaLnBrk="1" latinLnBrk="0" hangingPunct="1">
        <a:spcBef>
          <a:spcPct val="0"/>
        </a:spcBef>
        <a:buNone/>
        <a:defRPr sz="3200" kern="1200">
          <a:solidFill>
            <a:srgbClr val="DF3C06"/>
          </a:solidFill>
          <a:latin typeface="Arial" panose="020B0604020202020204" pitchFamily="34" charset="0"/>
          <a:ea typeface="+mj-ea"/>
          <a:cs typeface="Arial" panose="020B0604020202020204" pitchFamily="34" charset="0"/>
        </a:defRPr>
      </a:lvl1pPr>
    </p:titleStyle>
    <p:bodyStyle>
      <a:lvl1pPr marL="0" indent="0" algn="l" defTabSz="457200" rtl="0" eaLnBrk="1" latinLnBrk="0" hangingPunct="1">
        <a:spcBef>
          <a:spcPct val="20000"/>
        </a:spcBef>
        <a:buFont typeface="Arial"/>
        <a:buNone/>
        <a:defRPr sz="2000" kern="1200">
          <a:solidFill>
            <a:schemeClr val="tx1"/>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image" Target="../media/image5.jpe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duqas_Powerpoint_Templates_for PPT-1.psd"/>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p:cNvSpPr txBox="1"/>
          <p:nvPr/>
        </p:nvSpPr>
        <p:spPr>
          <a:xfrm>
            <a:off x="278740" y="1098550"/>
            <a:ext cx="8446160" cy="2954655"/>
          </a:xfrm>
          <a:prstGeom prst="rect">
            <a:avLst/>
          </a:prstGeom>
          <a:noFill/>
        </p:spPr>
        <p:txBody>
          <a:bodyPr wrap="square" rtlCol="0">
            <a:spAutoFit/>
          </a:bodyPr>
          <a:lstStyle/>
          <a:p>
            <a:pPr>
              <a:lnSpc>
                <a:spcPct val="80000"/>
              </a:lnSpc>
            </a:pPr>
            <a:r>
              <a:rPr lang="en-US" sz="4400" kern="1100" spc="-30" dirty="0">
                <a:solidFill>
                  <a:schemeClr val="bg1"/>
                </a:solidFill>
                <a:latin typeface="Arial" charset="0"/>
                <a:ea typeface="Arial" charset="0"/>
                <a:cs typeface="Arial" charset="0"/>
              </a:rPr>
              <a:t>WJEC EDUQAS A LEVEL ENGLISH LITERATURE COMPONENT 2 DRAMA</a:t>
            </a:r>
          </a:p>
          <a:p>
            <a:pPr>
              <a:lnSpc>
                <a:spcPct val="80000"/>
              </a:lnSpc>
              <a:spcAft>
                <a:spcPts val="1200"/>
              </a:spcAft>
            </a:pPr>
            <a:r>
              <a:rPr lang="en-US" sz="4400" kern="1100" spc="-30" dirty="0">
                <a:solidFill>
                  <a:schemeClr val="bg1"/>
                </a:solidFill>
                <a:latin typeface="Arial" charset="0"/>
                <a:ea typeface="Arial" charset="0"/>
                <a:cs typeface="Arial" charset="0"/>
              </a:rPr>
              <a:t>CPD AUTUMN </a:t>
            </a:r>
            <a:r>
              <a:rPr lang="en-US" sz="4400" kern="1100" spc="-30" dirty="0" smtClean="0">
                <a:solidFill>
                  <a:schemeClr val="bg1"/>
                </a:solidFill>
                <a:latin typeface="Arial" charset="0"/>
                <a:ea typeface="Arial" charset="0"/>
                <a:cs typeface="Arial" charset="0"/>
              </a:rPr>
              <a:t>2017</a:t>
            </a:r>
            <a:endParaRPr lang="en-US" sz="4400" kern="1100" spc="-30" dirty="0">
              <a:solidFill>
                <a:schemeClr val="bg1"/>
              </a:solidFill>
              <a:latin typeface="Arial" charset="0"/>
              <a:ea typeface="Arial" charset="0"/>
              <a:cs typeface="Arial" charset="0"/>
            </a:endParaRPr>
          </a:p>
          <a:p>
            <a:pPr>
              <a:lnSpc>
                <a:spcPct val="80000"/>
              </a:lnSpc>
            </a:pPr>
            <a:endParaRPr lang="en-US" sz="4400" kern="1100" spc="-30" dirty="0" smtClean="0">
              <a:solidFill>
                <a:schemeClr val="bg1"/>
              </a:solidFill>
              <a:latin typeface="Gotham Rounded Book"/>
              <a:cs typeface="Gotham Rounded Book"/>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3271" y="6120618"/>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Z:\Pictures\logos\WJEC_Logo_RGB.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8740" y="6082170"/>
            <a:ext cx="522538" cy="5219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01981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68299" y="1842159"/>
            <a:ext cx="8418513" cy="3416320"/>
          </a:xfrm>
          <a:prstGeom prst="rect">
            <a:avLst/>
          </a:prstGeom>
          <a:noFill/>
        </p:spPr>
        <p:txBody>
          <a:bodyPr wrap="square" rtlCol="0">
            <a:spAutoFit/>
          </a:bodyPr>
          <a:lstStyle/>
          <a:p>
            <a:pPr marL="285750" indent="-285750">
              <a:buFont typeface="Arial" charset="0"/>
              <a:buChar char="•"/>
            </a:pPr>
            <a:r>
              <a:rPr lang="en-US" sz="2400" dirty="0" smtClean="0">
                <a:latin typeface="Arial" charset="0"/>
                <a:ea typeface="Arial" charset="0"/>
                <a:cs typeface="Arial" charset="0"/>
              </a:rPr>
              <a:t>Spend </a:t>
            </a:r>
            <a:r>
              <a:rPr lang="en-US" sz="2400" b="1" i="1" dirty="0" smtClean="0">
                <a:latin typeface="Arial" charset="0"/>
                <a:ea typeface="Arial" charset="0"/>
                <a:cs typeface="Arial" charset="0"/>
              </a:rPr>
              <a:t>five </a:t>
            </a:r>
            <a:r>
              <a:rPr lang="en-US" sz="2400" b="1" i="1" dirty="0" smtClean="0">
                <a:latin typeface="Arial" charset="0"/>
                <a:ea typeface="Arial" charset="0"/>
                <a:cs typeface="Arial" charset="0"/>
              </a:rPr>
              <a:t>minutes </a:t>
            </a:r>
            <a:r>
              <a:rPr lang="en-US" sz="2400" dirty="0" smtClean="0">
                <a:latin typeface="Arial" charset="0"/>
                <a:ea typeface="Arial" charset="0"/>
                <a:cs typeface="Arial" charset="0"/>
              </a:rPr>
              <a:t>preparing your response in this way before starting to answer the </a:t>
            </a:r>
            <a:r>
              <a:rPr lang="en-US" sz="2400" i="1" dirty="0" smtClean="0">
                <a:solidFill>
                  <a:srgbClr val="E75306"/>
                </a:solidFill>
                <a:latin typeface="Arial" charset="0"/>
                <a:ea typeface="Arial" charset="0"/>
                <a:cs typeface="Arial" charset="0"/>
              </a:rPr>
              <a:t>question</a:t>
            </a:r>
            <a:endParaRPr lang="en-US" sz="2400" dirty="0" smtClean="0">
              <a:latin typeface="Arial" charset="0"/>
              <a:ea typeface="Arial" charset="0"/>
              <a:cs typeface="Arial" charset="0"/>
            </a:endParaRPr>
          </a:p>
          <a:p>
            <a:pPr marL="285750" indent="-285750">
              <a:buFont typeface="Arial" charset="0"/>
              <a:buChar char="•"/>
            </a:pPr>
            <a:endParaRPr lang="en-US" sz="2400" dirty="0" smtClean="0">
              <a:latin typeface="Arial" charset="0"/>
              <a:ea typeface="Arial" charset="0"/>
              <a:cs typeface="Arial" charset="0"/>
            </a:endParaRPr>
          </a:p>
          <a:p>
            <a:pPr marL="285750" indent="-285750">
              <a:buClr>
                <a:schemeClr val="tx1"/>
              </a:buClr>
              <a:buFont typeface="Arial" charset="0"/>
              <a:buChar char="•"/>
            </a:pPr>
            <a:r>
              <a:rPr lang="en-US" sz="2400" b="1" dirty="0" smtClean="0">
                <a:solidFill>
                  <a:srgbClr val="DF3C06"/>
                </a:solidFill>
                <a:latin typeface="Arial" charset="0"/>
                <a:ea typeface="Arial" charset="0"/>
                <a:cs typeface="Arial" charset="0"/>
              </a:rPr>
              <a:t>Don’t</a:t>
            </a:r>
            <a:r>
              <a:rPr lang="en-US" sz="2400" dirty="0" smtClean="0">
                <a:latin typeface="Arial" charset="0"/>
                <a:ea typeface="Arial" charset="0"/>
                <a:cs typeface="Arial" charset="0"/>
              </a:rPr>
              <a:t> start writing immediately, going through the extract line by </a:t>
            </a:r>
            <a:r>
              <a:rPr lang="en-US" sz="2400" dirty="0" smtClean="0">
                <a:latin typeface="Arial" charset="0"/>
                <a:ea typeface="Arial" charset="0"/>
                <a:cs typeface="Arial" charset="0"/>
              </a:rPr>
              <a:t>line</a:t>
            </a:r>
          </a:p>
          <a:p>
            <a:pPr marL="285750" indent="-285750">
              <a:buFont typeface="Arial" charset="0"/>
              <a:buChar char="•"/>
            </a:pPr>
            <a:endParaRPr lang="en-US" sz="2400" dirty="0" smtClean="0">
              <a:latin typeface="Arial" charset="0"/>
              <a:ea typeface="Arial" charset="0"/>
              <a:cs typeface="Arial" charset="0"/>
            </a:endParaRPr>
          </a:p>
          <a:p>
            <a:pPr marL="285750" indent="-285750">
              <a:buFont typeface="Arial" charset="0"/>
              <a:buChar char="•"/>
            </a:pPr>
            <a:r>
              <a:rPr lang="en-US" sz="2400" dirty="0" smtClean="0">
                <a:latin typeface="Arial" charset="0"/>
                <a:ea typeface="Arial" charset="0"/>
                <a:cs typeface="Arial" charset="0"/>
              </a:rPr>
              <a:t>If the question asks for a character’s ‘</a:t>
            </a:r>
            <a:r>
              <a:rPr lang="en-US" sz="2400" i="1" dirty="0" smtClean="0">
                <a:solidFill>
                  <a:srgbClr val="E75306"/>
                </a:solidFill>
                <a:latin typeface="Arial" charset="0"/>
                <a:ea typeface="Arial" charset="0"/>
                <a:cs typeface="Arial" charset="0"/>
              </a:rPr>
              <a:t>thoughts and feelings</a:t>
            </a:r>
            <a:r>
              <a:rPr lang="en-US" sz="2400" dirty="0" smtClean="0">
                <a:latin typeface="Arial" charset="0"/>
                <a:ea typeface="Arial" charset="0"/>
                <a:cs typeface="Arial" charset="0"/>
              </a:rPr>
              <a:t>’ you must consider both;  ‘feelings’ alone will not suffice.</a:t>
            </a:r>
            <a:endParaRPr lang="en-US" sz="2400" dirty="0">
              <a:latin typeface="Arial" charset="0"/>
              <a:ea typeface="Arial" charset="0"/>
              <a:cs typeface="Arial" charset="0"/>
            </a:endParaRPr>
          </a:p>
        </p:txBody>
      </p:sp>
      <p:sp>
        <p:nvSpPr>
          <p:cNvPr id="5" name="Text Placeholder 5"/>
          <p:cNvSpPr>
            <a:spLocks noGrp="1"/>
          </p:cNvSpPr>
          <p:nvPr>
            <p:ph type="body" sz="quarter" idx="14"/>
          </p:nvPr>
        </p:nvSpPr>
        <p:spPr>
          <a:xfrm>
            <a:off x="237506" y="1044575"/>
            <a:ext cx="8549307" cy="641721"/>
          </a:xfrm>
        </p:spPr>
        <p:txBody>
          <a:bodyPr>
            <a:normAutofit/>
          </a:bodyPr>
          <a:lstStyle/>
          <a:p>
            <a:r>
              <a:rPr lang="en-GB" dirty="0"/>
              <a:t>Section A: part (i): Preparing to respond</a:t>
            </a:r>
          </a:p>
        </p:txBody>
      </p:sp>
    </p:spTree>
    <p:extLst>
      <p:ext uri="{BB962C8B-B14F-4D97-AF65-F5344CB8AC3E}">
        <p14:creationId xmlns:p14="http://schemas.microsoft.com/office/powerpoint/2010/main" val="15675540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lstStyle/>
          <a:p>
            <a:r>
              <a:rPr lang="en-US" smtClean="0"/>
              <a:t>Shakespeare extract: writing the response</a:t>
            </a:r>
            <a:endParaRPr lang="en-US"/>
          </a:p>
        </p:txBody>
      </p:sp>
      <p:sp>
        <p:nvSpPr>
          <p:cNvPr id="4" name="Oval 3"/>
          <p:cNvSpPr/>
          <p:nvPr/>
        </p:nvSpPr>
        <p:spPr>
          <a:xfrm>
            <a:off x="492647" y="1638118"/>
            <a:ext cx="3349590" cy="1871401"/>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r>
              <a:rPr lang="en-US" sz="1400" dirty="0">
                <a:solidFill>
                  <a:schemeClr val="tx1"/>
                </a:solidFill>
                <a:latin typeface="Arial" charset="0"/>
                <a:ea typeface="Arial" charset="0"/>
                <a:cs typeface="Arial" charset="0"/>
              </a:rPr>
              <a:t>Select carefully from the extract </a:t>
            </a:r>
            <a:r>
              <a:rPr lang="en-US" sz="1400" b="1" i="1" dirty="0">
                <a:solidFill>
                  <a:schemeClr val="tx1"/>
                </a:solidFill>
                <a:latin typeface="Arial" charset="0"/>
                <a:ea typeface="Arial" charset="0"/>
                <a:cs typeface="Arial" charset="0"/>
              </a:rPr>
              <a:t>evidence </a:t>
            </a:r>
            <a:r>
              <a:rPr lang="en-US" sz="1400" dirty="0">
                <a:solidFill>
                  <a:schemeClr val="tx1"/>
                </a:solidFill>
                <a:latin typeface="Arial" charset="0"/>
                <a:ea typeface="Arial" charset="0"/>
                <a:cs typeface="Arial" charset="0"/>
              </a:rPr>
              <a:t>of how Shakespeare presents </a:t>
            </a:r>
            <a:r>
              <a:rPr lang="en-US" sz="1400" dirty="0" smtClean="0">
                <a:solidFill>
                  <a:schemeClr val="tx1"/>
                </a:solidFill>
                <a:latin typeface="Arial" charset="0"/>
                <a:ea typeface="Arial" charset="0"/>
                <a:cs typeface="Arial" charset="0"/>
              </a:rPr>
              <a:t> </a:t>
            </a:r>
            <a:r>
              <a:rPr lang="en-US" sz="1400" dirty="0">
                <a:solidFill>
                  <a:schemeClr val="tx1"/>
                </a:solidFill>
                <a:latin typeface="Arial" charset="0"/>
                <a:ea typeface="Arial" charset="0"/>
                <a:cs typeface="Arial" charset="0"/>
              </a:rPr>
              <a:t>character(s</a:t>
            </a:r>
            <a:r>
              <a:rPr lang="en-US" sz="1400" dirty="0" smtClean="0">
                <a:solidFill>
                  <a:schemeClr val="tx1"/>
                </a:solidFill>
                <a:latin typeface="Arial" charset="0"/>
                <a:ea typeface="Arial" charset="0"/>
                <a:cs typeface="Arial" charset="0"/>
              </a:rPr>
              <a:t>)/</a:t>
            </a:r>
          </a:p>
          <a:p>
            <a:r>
              <a:rPr lang="en-US" sz="1400" dirty="0" smtClean="0">
                <a:solidFill>
                  <a:schemeClr val="tx1"/>
                </a:solidFill>
                <a:latin typeface="Arial" charset="0"/>
                <a:ea typeface="Arial" charset="0"/>
                <a:cs typeface="Arial" charset="0"/>
              </a:rPr>
              <a:t>relationship/attitudes/</a:t>
            </a:r>
          </a:p>
          <a:p>
            <a:r>
              <a:rPr lang="en-US" sz="1400" dirty="0" smtClean="0">
                <a:solidFill>
                  <a:schemeClr val="tx1"/>
                </a:solidFill>
                <a:latin typeface="Arial" charset="0"/>
                <a:ea typeface="Arial" charset="0"/>
                <a:cs typeface="Arial" charset="0"/>
              </a:rPr>
              <a:t>thoughts </a:t>
            </a:r>
            <a:r>
              <a:rPr lang="en-US" sz="1400" dirty="0">
                <a:solidFill>
                  <a:schemeClr val="tx1"/>
                </a:solidFill>
                <a:latin typeface="Arial" charset="0"/>
                <a:ea typeface="Arial" charset="0"/>
                <a:cs typeface="Arial" charset="0"/>
              </a:rPr>
              <a:t>and </a:t>
            </a:r>
            <a:r>
              <a:rPr lang="en-US" sz="1400" dirty="0" smtClean="0">
                <a:solidFill>
                  <a:schemeClr val="tx1"/>
                </a:solidFill>
                <a:latin typeface="Arial" charset="0"/>
                <a:ea typeface="Arial" charset="0"/>
                <a:cs typeface="Arial" charset="0"/>
              </a:rPr>
              <a:t>feelings. </a:t>
            </a:r>
            <a:endParaRPr lang="en-US" sz="1400" dirty="0">
              <a:solidFill>
                <a:schemeClr val="tx1"/>
              </a:solidFill>
              <a:latin typeface="Arial" charset="0"/>
              <a:ea typeface="Arial" charset="0"/>
              <a:cs typeface="Arial" charset="0"/>
            </a:endParaRPr>
          </a:p>
        </p:txBody>
      </p:sp>
      <p:sp>
        <p:nvSpPr>
          <p:cNvPr id="5" name="TextBox 4"/>
          <p:cNvSpPr txBox="1"/>
          <p:nvPr/>
        </p:nvSpPr>
        <p:spPr>
          <a:xfrm>
            <a:off x="4453246" y="4206159"/>
            <a:ext cx="4512623" cy="230832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n-US" sz="2400" b="1" i="1" dirty="0">
                <a:solidFill>
                  <a:schemeClr val="tx1"/>
                </a:solidFill>
                <a:latin typeface="Arial" charset="0"/>
                <a:ea typeface="Arial" charset="0"/>
                <a:cs typeface="Arial" charset="0"/>
              </a:rPr>
              <a:t>Do not </a:t>
            </a:r>
            <a:r>
              <a:rPr lang="en-US" sz="2400" dirty="0">
                <a:latin typeface="Arial" charset="0"/>
                <a:ea typeface="Arial" charset="0"/>
                <a:cs typeface="Arial" charset="0"/>
              </a:rPr>
              <a:t>track through the extract line by line, commenting as you go along on any device you may spot, as this will result in a less structured and less coherent </a:t>
            </a:r>
            <a:r>
              <a:rPr lang="en-US" sz="2400" dirty="0" smtClean="0">
                <a:latin typeface="Arial" charset="0"/>
                <a:ea typeface="Arial" charset="0"/>
                <a:cs typeface="Arial" charset="0"/>
              </a:rPr>
              <a:t>response.</a:t>
            </a:r>
            <a:endParaRPr lang="en-US" sz="2400" dirty="0"/>
          </a:p>
        </p:txBody>
      </p:sp>
      <p:sp>
        <p:nvSpPr>
          <p:cNvPr id="6" name="Oval 5"/>
          <p:cNvSpPr/>
          <p:nvPr/>
        </p:nvSpPr>
        <p:spPr>
          <a:xfrm>
            <a:off x="74384" y="4526444"/>
            <a:ext cx="4186117" cy="200498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r>
              <a:rPr lang="en-US" sz="1400" dirty="0">
                <a:solidFill>
                  <a:schemeClr val="tx1"/>
                </a:solidFill>
                <a:latin typeface="Arial" charset="0"/>
                <a:ea typeface="Arial" charset="0"/>
                <a:cs typeface="Arial" charset="0"/>
              </a:rPr>
              <a:t>Think about the broader aspects of Shakespeare’s presentation, </a:t>
            </a:r>
            <a:r>
              <a:rPr lang="en-US" sz="1400" dirty="0" smtClean="0">
                <a:solidFill>
                  <a:schemeClr val="tx1"/>
                </a:solidFill>
                <a:latin typeface="Arial" charset="0"/>
                <a:ea typeface="Arial" charset="0"/>
                <a:cs typeface="Arial" charset="0"/>
              </a:rPr>
              <a:t>e.g. </a:t>
            </a:r>
            <a:r>
              <a:rPr lang="en-US" sz="1400" dirty="0">
                <a:solidFill>
                  <a:schemeClr val="tx1"/>
                </a:solidFill>
                <a:latin typeface="Arial" charset="0"/>
                <a:ea typeface="Arial" charset="0"/>
                <a:cs typeface="Arial" charset="0"/>
              </a:rPr>
              <a:t>if another character </a:t>
            </a:r>
            <a:r>
              <a:rPr lang="en-US" sz="1400" dirty="0" smtClean="0">
                <a:solidFill>
                  <a:schemeClr val="tx1"/>
                </a:solidFill>
                <a:latin typeface="Arial" charset="0"/>
                <a:ea typeface="Arial" charset="0"/>
                <a:cs typeface="Arial" charset="0"/>
              </a:rPr>
              <a:t>adds </a:t>
            </a:r>
            <a:r>
              <a:rPr lang="en-US" sz="1400" dirty="0">
                <a:solidFill>
                  <a:schemeClr val="tx1"/>
                </a:solidFill>
                <a:latin typeface="Arial" charset="0"/>
                <a:ea typeface="Arial" charset="0"/>
                <a:cs typeface="Arial" charset="0"/>
              </a:rPr>
              <a:t>to/filters the presentation of the central character in any way, or use of </a:t>
            </a:r>
            <a:r>
              <a:rPr lang="en-US" sz="1400" dirty="0" smtClean="0">
                <a:solidFill>
                  <a:schemeClr val="tx1"/>
                </a:solidFill>
                <a:latin typeface="Arial" charset="0"/>
                <a:ea typeface="Arial" charset="0"/>
                <a:cs typeface="Arial" charset="0"/>
              </a:rPr>
              <a:t>dramatic techniques such as staging/stagecraft</a:t>
            </a:r>
            <a:r>
              <a:rPr lang="en-US" sz="1400" dirty="0">
                <a:solidFill>
                  <a:schemeClr val="tx1"/>
                </a:solidFill>
                <a:latin typeface="Arial" charset="0"/>
                <a:ea typeface="Arial" charset="0"/>
                <a:cs typeface="Arial" charset="0"/>
              </a:rPr>
              <a:t>. </a:t>
            </a:r>
          </a:p>
        </p:txBody>
      </p:sp>
      <p:sp>
        <p:nvSpPr>
          <p:cNvPr id="9" name="Oval 8"/>
          <p:cNvSpPr/>
          <p:nvPr/>
        </p:nvSpPr>
        <p:spPr>
          <a:xfrm>
            <a:off x="4813336" y="1449023"/>
            <a:ext cx="3558768" cy="2362956"/>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r>
              <a:rPr lang="en-US" sz="1400" dirty="0">
                <a:solidFill>
                  <a:schemeClr val="tx1"/>
                </a:solidFill>
                <a:latin typeface="Arial" charset="0"/>
                <a:ea typeface="Arial" charset="0"/>
                <a:cs typeface="Arial" charset="0"/>
              </a:rPr>
              <a:t>As well as discussing aspects of ‘language and imagery’ as required by the question, discussing </a:t>
            </a:r>
            <a:r>
              <a:rPr lang="en-US" sz="1400" b="1" i="1" dirty="0">
                <a:solidFill>
                  <a:schemeClr val="tx1"/>
                </a:solidFill>
                <a:latin typeface="Arial" charset="0"/>
                <a:ea typeface="Arial" charset="0"/>
                <a:cs typeface="Arial" charset="0"/>
              </a:rPr>
              <a:t>implicit meaning</a:t>
            </a:r>
            <a:r>
              <a:rPr lang="en-US" sz="1400" dirty="0">
                <a:solidFill>
                  <a:schemeClr val="tx1"/>
                </a:solidFill>
                <a:latin typeface="Arial" charset="0"/>
                <a:ea typeface="Arial" charset="0"/>
                <a:cs typeface="Arial" charset="0"/>
              </a:rPr>
              <a:t> is also important, as this also shows understanding of </a:t>
            </a:r>
            <a:r>
              <a:rPr lang="en-US" sz="1400" b="1" i="1" dirty="0">
                <a:solidFill>
                  <a:schemeClr val="tx1"/>
                </a:solidFill>
                <a:latin typeface="Arial" charset="0"/>
                <a:ea typeface="Arial" charset="0"/>
                <a:cs typeface="Arial" charset="0"/>
              </a:rPr>
              <a:t>how language shapes meaning</a:t>
            </a:r>
            <a:r>
              <a:rPr lang="en-US" sz="1400" dirty="0">
                <a:solidFill>
                  <a:schemeClr val="tx1"/>
                </a:solidFill>
                <a:latin typeface="Arial" charset="0"/>
                <a:ea typeface="Arial" charset="0"/>
                <a:cs typeface="Arial" charset="0"/>
              </a:rPr>
              <a:t>. (AO2)</a:t>
            </a:r>
          </a:p>
        </p:txBody>
      </p:sp>
      <p:sp>
        <p:nvSpPr>
          <p:cNvPr id="14" name="Right Arrow 13"/>
          <p:cNvSpPr/>
          <p:nvPr/>
        </p:nvSpPr>
        <p:spPr>
          <a:xfrm>
            <a:off x="3842237" y="2331502"/>
            <a:ext cx="978408" cy="4846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Down Arrow 14"/>
          <p:cNvSpPr/>
          <p:nvPr/>
        </p:nvSpPr>
        <p:spPr>
          <a:xfrm>
            <a:off x="1849763" y="3509519"/>
            <a:ext cx="635357" cy="1022288"/>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807714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118754" y="1044576"/>
            <a:ext cx="8668060" cy="665472"/>
          </a:xfrm>
        </p:spPr>
        <p:txBody>
          <a:bodyPr>
            <a:normAutofit/>
          </a:bodyPr>
          <a:lstStyle/>
          <a:p>
            <a:r>
              <a:rPr lang="en-US" dirty="0" smtClean="0"/>
              <a:t>Activity: Preparing </a:t>
            </a:r>
            <a:r>
              <a:rPr lang="en-US" dirty="0"/>
              <a:t>a response to the </a:t>
            </a:r>
            <a:r>
              <a:rPr lang="en-US" dirty="0" smtClean="0"/>
              <a:t>extract</a:t>
            </a:r>
            <a:endParaRPr lang="en-US" dirty="0"/>
          </a:p>
        </p:txBody>
      </p:sp>
      <p:sp>
        <p:nvSpPr>
          <p:cNvPr id="4" name="TextBox 3"/>
          <p:cNvSpPr txBox="1"/>
          <p:nvPr/>
        </p:nvSpPr>
        <p:spPr>
          <a:xfrm>
            <a:off x="225632" y="1710048"/>
            <a:ext cx="8787740" cy="5016758"/>
          </a:xfrm>
          <a:prstGeom prst="rect">
            <a:avLst/>
          </a:prstGeom>
          <a:noFill/>
        </p:spPr>
        <p:txBody>
          <a:bodyPr wrap="square" rtlCol="0">
            <a:spAutoFit/>
          </a:bodyPr>
          <a:lstStyle/>
          <a:p>
            <a:r>
              <a:rPr lang="en-US" sz="2400" dirty="0" smtClean="0">
                <a:latin typeface="Arial" charset="0"/>
                <a:ea typeface="Arial" charset="0"/>
                <a:cs typeface="Arial" charset="0"/>
              </a:rPr>
              <a:t>Read the extract from </a:t>
            </a:r>
            <a:r>
              <a:rPr lang="en-US" sz="2400" i="1" dirty="0" smtClean="0">
                <a:latin typeface="Arial" charset="0"/>
                <a:ea typeface="Arial" charset="0"/>
                <a:cs typeface="Arial" charset="0"/>
              </a:rPr>
              <a:t>King Lear</a:t>
            </a:r>
            <a:r>
              <a:rPr lang="en-US" sz="2400" dirty="0" smtClean="0">
                <a:latin typeface="Arial" charset="0"/>
                <a:ea typeface="Arial" charset="0"/>
                <a:cs typeface="Arial" charset="0"/>
              </a:rPr>
              <a:t>, taken from the </a:t>
            </a:r>
            <a:r>
              <a:rPr lang="en-US" sz="2400" b="1" dirty="0" smtClean="0">
                <a:solidFill>
                  <a:schemeClr val="accent1"/>
                </a:solidFill>
                <a:latin typeface="Arial" charset="0"/>
                <a:ea typeface="Arial" charset="0"/>
                <a:cs typeface="Arial" charset="0"/>
              </a:rPr>
              <a:t>WJEC</a:t>
            </a:r>
            <a:r>
              <a:rPr lang="en-US" sz="2400" dirty="0" smtClean="0">
                <a:latin typeface="Arial" charset="0"/>
                <a:ea typeface="Arial" charset="0"/>
                <a:cs typeface="Arial" charset="0"/>
              </a:rPr>
              <a:t> </a:t>
            </a:r>
            <a:r>
              <a:rPr lang="en-US" sz="2400" b="1" dirty="0" smtClean="0">
                <a:solidFill>
                  <a:schemeClr val="accent1"/>
                </a:solidFill>
                <a:latin typeface="Arial" charset="0"/>
                <a:ea typeface="Arial" charset="0"/>
                <a:cs typeface="Arial" charset="0"/>
              </a:rPr>
              <a:t>Shakespeare</a:t>
            </a:r>
            <a:r>
              <a:rPr lang="en-US" sz="2400" dirty="0" smtClean="0">
                <a:latin typeface="Arial" charset="0"/>
                <a:ea typeface="Arial" charset="0"/>
                <a:cs typeface="Arial" charset="0"/>
              </a:rPr>
              <a:t> paper (in booklet) </a:t>
            </a:r>
            <a:r>
              <a:rPr lang="en-US" sz="2400" dirty="0" smtClean="0">
                <a:latin typeface="Arial" charset="0"/>
                <a:ea typeface="Arial" charset="0"/>
                <a:cs typeface="Arial" charset="0"/>
              </a:rPr>
              <a:t>(15 </a:t>
            </a:r>
            <a:r>
              <a:rPr lang="en-US" sz="2400" dirty="0" smtClean="0">
                <a:latin typeface="Arial" charset="0"/>
                <a:ea typeface="Arial" charset="0"/>
                <a:cs typeface="Arial" charset="0"/>
              </a:rPr>
              <a:t>minutes)</a:t>
            </a:r>
          </a:p>
          <a:p>
            <a:endParaRPr lang="en-US" sz="1100" dirty="0" smtClean="0">
              <a:latin typeface="Arial" charset="0"/>
              <a:ea typeface="Arial" charset="0"/>
              <a:cs typeface="Arial" charset="0"/>
            </a:endParaRPr>
          </a:p>
          <a:p>
            <a:r>
              <a:rPr lang="en-US" sz="2400" b="1" i="1" dirty="0" smtClean="0">
                <a:solidFill>
                  <a:schemeClr val="accent1"/>
                </a:solidFill>
                <a:latin typeface="Arial" charset="0"/>
                <a:ea typeface="Arial" charset="0"/>
                <a:cs typeface="Arial" charset="0"/>
              </a:rPr>
              <a:t>Question</a:t>
            </a:r>
          </a:p>
          <a:p>
            <a:r>
              <a:rPr lang="en-US" sz="2400" b="1" i="1" dirty="0" smtClean="0">
                <a:solidFill>
                  <a:schemeClr val="accent1"/>
                </a:solidFill>
                <a:latin typeface="Arial" charset="0"/>
                <a:ea typeface="Arial" charset="0"/>
                <a:cs typeface="Arial" charset="0"/>
              </a:rPr>
              <a:t>With close reference to the language and imagery in this extract, examine Shakespeare’s presentation of Lear’s thoughts and feelings at this point in the play.</a:t>
            </a:r>
          </a:p>
          <a:p>
            <a:endParaRPr lang="en-US" sz="1100" b="1" i="1" dirty="0">
              <a:solidFill>
                <a:schemeClr val="accent1"/>
              </a:solidFill>
              <a:latin typeface="Arial" charset="0"/>
              <a:ea typeface="Arial" charset="0"/>
              <a:cs typeface="Arial" charset="0"/>
            </a:endParaRPr>
          </a:p>
          <a:p>
            <a:pPr marL="342900" indent="-342900">
              <a:spcAft>
                <a:spcPts val="600"/>
              </a:spcAft>
              <a:buFont typeface="Arial" panose="020B0604020202020204" pitchFamily="34" charset="0"/>
              <a:buChar char="•"/>
            </a:pPr>
            <a:r>
              <a:rPr lang="en-US" sz="2400" dirty="0" smtClean="0">
                <a:latin typeface="Arial" charset="0"/>
                <a:ea typeface="Arial" charset="0"/>
                <a:cs typeface="Arial" charset="0"/>
              </a:rPr>
              <a:t>What essential aspects do we learn about </a:t>
            </a:r>
            <a:r>
              <a:rPr lang="en-US" sz="2400" b="1" i="1" dirty="0" smtClean="0">
                <a:latin typeface="Arial" charset="0"/>
                <a:ea typeface="Arial" charset="0"/>
                <a:cs typeface="Arial" charset="0"/>
              </a:rPr>
              <a:t>Lear’s presentation </a:t>
            </a:r>
            <a:r>
              <a:rPr lang="en-US" sz="2400" dirty="0" smtClean="0">
                <a:latin typeface="Arial" charset="0"/>
                <a:ea typeface="Arial" charset="0"/>
                <a:cs typeface="Arial" charset="0"/>
              </a:rPr>
              <a:t>here?</a:t>
            </a:r>
          </a:p>
          <a:p>
            <a:pPr marL="342900" indent="-342900">
              <a:spcAft>
                <a:spcPts val="600"/>
              </a:spcAft>
              <a:buFont typeface="Arial" panose="020B0604020202020204" pitchFamily="34" charset="0"/>
              <a:buChar char="•"/>
            </a:pPr>
            <a:r>
              <a:rPr lang="en-US" sz="2400" dirty="0" smtClean="0">
                <a:latin typeface="Arial" charset="0"/>
                <a:ea typeface="Arial" charset="0"/>
                <a:cs typeface="Arial" charset="0"/>
              </a:rPr>
              <a:t>What do we understand about the </a:t>
            </a:r>
            <a:r>
              <a:rPr lang="en-US" sz="2400" b="1" i="1" dirty="0" smtClean="0">
                <a:latin typeface="Arial" charset="0"/>
                <a:ea typeface="Arial" charset="0"/>
                <a:cs typeface="Arial" charset="0"/>
              </a:rPr>
              <a:t>situation</a:t>
            </a:r>
            <a:r>
              <a:rPr lang="en-US" sz="2400" dirty="0" smtClean="0">
                <a:latin typeface="Arial" charset="0"/>
                <a:ea typeface="Arial" charset="0"/>
                <a:cs typeface="Arial" charset="0"/>
              </a:rPr>
              <a:t> in this extract?</a:t>
            </a:r>
          </a:p>
          <a:p>
            <a:pPr marL="342900" indent="-342900">
              <a:spcAft>
                <a:spcPts val="600"/>
              </a:spcAft>
              <a:buFont typeface="Arial" panose="020B0604020202020204" pitchFamily="34" charset="0"/>
              <a:buChar char="•"/>
            </a:pPr>
            <a:r>
              <a:rPr lang="en-US" sz="2400" dirty="0" smtClean="0">
                <a:latin typeface="Arial" charset="0"/>
                <a:ea typeface="Arial" charset="0"/>
                <a:cs typeface="Arial" charset="0"/>
              </a:rPr>
              <a:t>What are the </a:t>
            </a:r>
            <a:r>
              <a:rPr lang="en-US" sz="2400" b="1" i="1" dirty="0" smtClean="0">
                <a:latin typeface="Arial" charset="0"/>
                <a:ea typeface="Arial" charset="0"/>
                <a:cs typeface="Arial" charset="0"/>
              </a:rPr>
              <a:t>key words and phrases </a:t>
            </a:r>
            <a:r>
              <a:rPr lang="en-US" sz="2400" dirty="0" smtClean="0">
                <a:latin typeface="Arial" charset="0"/>
                <a:ea typeface="Arial" charset="0"/>
                <a:cs typeface="Arial" charset="0"/>
              </a:rPr>
              <a:t>from the extract to help the candidate develop a relevant response to the question?</a:t>
            </a:r>
            <a:endParaRPr lang="en-US" sz="2400" dirty="0">
              <a:latin typeface="Arial" charset="0"/>
              <a:ea typeface="Arial" charset="0"/>
              <a:cs typeface="Arial" charset="0"/>
            </a:endParaRPr>
          </a:p>
        </p:txBody>
      </p:sp>
    </p:spTree>
    <p:extLst>
      <p:ext uri="{BB962C8B-B14F-4D97-AF65-F5344CB8AC3E}">
        <p14:creationId xmlns:p14="http://schemas.microsoft.com/office/powerpoint/2010/main" val="21328543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237506" y="1044576"/>
            <a:ext cx="8373931" cy="703838"/>
          </a:xfrm>
        </p:spPr>
        <p:txBody>
          <a:bodyPr>
            <a:normAutofit/>
          </a:bodyPr>
          <a:lstStyle/>
          <a:p>
            <a:r>
              <a:rPr lang="en-US" sz="3600" dirty="0" smtClean="0"/>
              <a:t>Activity: assessing responses</a:t>
            </a:r>
            <a:endParaRPr lang="en-US" sz="3600" dirty="0"/>
          </a:p>
        </p:txBody>
      </p:sp>
      <p:sp>
        <p:nvSpPr>
          <p:cNvPr id="3" name="TextBox 2"/>
          <p:cNvSpPr txBox="1"/>
          <p:nvPr/>
        </p:nvSpPr>
        <p:spPr>
          <a:xfrm>
            <a:off x="237506" y="1962170"/>
            <a:ext cx="8621486" cy="4247317"/>
          </a:xfrm>
          <a:prstGeom prst="rect">
            <a:avLst/>
          </a:prstGeom>
          <a:noFill/>
        </p:spPr>
        <p:txBody>
          <a:bodyPr wrap="square" rtlCol="0">
            <a:spAutoFit/>
          </a:bodyPr>
          <a:lstStyle/>
          <a:p>
            <a:pPr marL="285750" indent="-285750">
              <a:buFont typeface="Arial" charset="0"/>
              <a:buChar char="•"/>
            </a:pPr>
            <a:r>
              <a:rPr lang="en-US" sz="2800" dirty="0" smtClean="0">
                <a:latin typeface="Arial" charset="0"/>
                <a:ea typeface="Arial" charset="0"/>
                <a:cs typeface="Arial" charset="0"/>
              </a:rPr>
              <a:t>How </a:t>
            </a:r>
            <a:r>
              <a:rPr lang="en-US" sz="2800" dirty="0" smtClean="0">
                <a:latin typeface="Arial" charset="0"/>
                <a:ea typeface="Arial" charset="0"/>
                <a:cs typeface="Arial" charset="0"/>
              </a:rPr>
              <a:t>does the response signal </a:t>
            </a:r>
            <a:r>
              <a:rPr lang="en-US" sz="2800" i="1" dirty="0" smtClean="0">
                <a:solidFill>
                  <a:srgbClr val="E75306"/>
                </a:solidFill>
                <a:latin typeface="Arial" charset="0"/>
                <a:ea typeface="Arial" charset="0"/>
                <a:cs typeface="Arial" charset="0"/>
              </a:rPr>
              <a:t>engagement</a:t>
            </a:r>
            <a:r>
              <a:rPr lang="en-US" sz="2800" dirty="0" smtClean="0">
                <a:latin typeface="Arial" charset="0"/>
                <a:ea typeface="Arial" charset="0"/>
                <a:cs typeface="Arial" charset="0"/>
              </a:rPr>
              <a:t> with the </a:t>
            </a:r>
            <a:r>
              <a:rPr lang="en-US" sz="2800" i="1" dirty="0">
                <a:solidFill>
                  <a:srgbClr val="E75306"/>
                </a:solidFill>
                <a:latin typeface="Arial" charset="0"/>
                <a:ea typeface="Arial" charset="0"/>
                <a:cs typeface="Arial" charset="0"/>
              </a:rPr>
              <a:t>task/extract</a:t>
            </a:r>
            <a:r>
              <a:rPr lang="en-US" sz="2800" dirty="0" smtClean="0">
                <a:latin typeface="Arial" charset="0"/>
                <a:ea typeface="Arial" charset="0"/>
                <a:cs typeface="Arial" charset="0"/>
              </a:rPr>
              <a:t>? </a:t>
            </a:r>
            <a:r>
              <a:rPr lang="en-US" sz="2800" dirty="0" smtClean="0">
                <a:latin typeface="Arial" charset="0"/>
                <a:ea typeface="Arial" charset="0"/>
                <a:cs typeface="Arial" charset="0"/>
              </a:rPr>
              <a:t>(</a:t>
            </a:r>
            <a:r>
              <a:rPr lang="en-US" sz="2800" dirty="0" smtClean="0">
                <a:solidFill>
                  <a:srgbClr val="E75306"/>
                </a:solidFill>
                <a:latin typeface="Arial" charset="0"/>
                <a:ea typeface="Arial" charset="0"/>
                <a:cs typeface="Arial" charset="0"/>
              </a:rPr>
              <a:t>AO1</a:t>
            </a:r>
            <a:r>
              <a:rPr lang="en-US" sz="2800" dirty="0" smtClean="0">
                <a:latin typeface="Arial" charset="0"/>
                <a:ea typeface="Arial" charset="0"/>
                <a:cs typeface="Arial" charset="0"/>
              </a:rPr>
              <a:t>)</a:t>
            </a:r>
            <a:endParaRPr lang="en-US" sz="2800" dirty="0" smtClean="0">
              <a:latin typeface="Arial" charset="0"/>
              <a:ea typeface="Arial" charset="0"/>
              <a:cs typeface="Arial" charset="0"/>
            </a:endParaRPr>
          </a:p>
          <a:p>
            <a:pPr marL="285750" indent="-285750">
              <a:buFont typeface="Arial" charset="0"/>
              <a:buChar char="•"/>
            </a:pPr>
            <a:endParaRPr lang="en-US" sz="2800" dirty="0" smtClean="0">
              <a:latin typeface="Arial" charset="0"/>
              <a:ea typeface="Arial" charset="0"/>
              <a:cs typeface="Arial" charset="0"/>
            </a:endParaRPr>
          </a:p>
          <a:p>
            <a:pPr marL="285750" indent="-285750">
              <a:buFont typeface="Arial" charset="0"/>
              <a:buChar char="•"/>
            </a:pPr>
            <a:r>
              <a:rPr lang="en-US" sz="2800" dirty="0" smtClean="0">
                <a:latin typeface="Arial" charset="0"/>
                <a:ea typeface="Arial" charset="0"/>
                <a:cs typeface="Arial" charset="0"/>
              </a:rPr>
              <a:t>Is there any sense of an </a:t>
            </a:r>
            <a:r>
              <a:rPr lang="en-US" sz="2800" i="1" dirty="0" smtClean="0">
                <a:solidFill>
                  <a:srgbClr val="E75306"/>
                </a:solidFill>
                <a:latin typeface="Arial" charset="0"/>
                <a:ea typeface="Arial" charset="0"/>
                <a:cs typeface="Arial" charset="0"/>
              </a:rPr>
              <a:t>overview of task/extract</a:t>
            </a:r>
            <a:r>
              <a:rPr lang="en-US" sz="2800" dirty="0" smtClean="0">
                <a:latin typeface="Arial" charset="0"/>
                <a:ea typeface="Arial" charset="0"/>
                <a:cs typeface="Arial" charset="0"/>
              </a:rPr>
              <a:t>? </a:t>
            </a:r>
            <a:r>
              <a:rPr lang="en-US" sz="2800" dirty="0">
                <a:latin typeface="Arial" charset="0"/>
                <a:ea typeface="Arial" charset="0"/>
                <a:cs typeface="Arial" charset="0"/>
              </a:rPr>
              <a:t>(</a:t>
            </a:r>
            <a:r>
              <a:rPr lang="en-US" sz="2800" dirty="0">
                <a:solidFill>
                  <a:srgbClr val="E75306"/>
                </a:solidFill>
                <a:latin typeface="Arial" charset="0"/>
                <a:ea typeface="Arial" charset="0"/>
                <a:cs typeface="Arial" charset="0"/>
              </a:rPr>
              <a:t>AO1</a:t>
            </a:r>
            <a:r>
              <a:rPr lang="en-US" sz="2800" dirty="0">
                <a:latin typeface="Arial" charset="0"/>
                <a:ea typeface="Arial" charset="0"/>
                <a:cs typeface="Arial" charset="0"/>
              </a:rPr>
              <a:t>)</a:t>
            </a:r>
          </a:p>
          <a:p>
            <a:pPr marL="285750" indent="-285750">
              <a:buFont typeface="Arial" charset="0"/>
              <a:buChar char="•"/>
            </a:pPr>
            <a:endParaRPr lang="en-US" sz="2800" dirty="0">
              <a:latin typeface="Arial" charset="0"/>
              <a:ea typeface="Arial" charset="0"/>
              <a:cs typeface="Arial" charset="0"/>
            </a:endParaRPr>
          </a:p>
          <a:p>
            <a:pPr marL="285750" indent="-285750">
              <a:buFont typeface="Arial" charset="0"/>
              <a:buChar char="•"/>
            </a:pPr>
            <a:r>
              <a:rPr lang="en-US" sz="2800" dirty="0">
                <a:latin typeface="Arial" charset="0"/>
                <a:ea typeface="Arial" charset="0"/>
                <a:cs typeface="Arial" charset="0"/>
              </a:rPr>
              <a:t>A</a:t>
            </a:r>
            <a:r>
              <a:rPr lang="en-US" sz="2800" dirty="0" smtClean="0">
                <a:latin typeface="Arial" charset="0"/>
                <a:ea typeface="Arial" charset="0"/>
                <a:cs typeface="Arial" charset="0"/>
              </a:rPr>
              <a:t>ny evidence of a consideration of how Shakespeare </a:t>
            </a:r>
            <a:r>
              <a:rPr lang="en-US" sz="2800" i="1" dirty="0" smtClean="0">
                <a:solidFill>
                  <a:srgbClr val="E75306"/>
                </a:solidFill>
                <a:latin typeface="Arial" charset="0"/>
                <a:ea typeface="Arial" charset="0"/>
                <a:cs typeface="Arial" charset="0"/>
              </a:rPr>
              <a:t>presents</a:t>
            </a:r>
            <a:r>
              <a:rPr lang="en-US" sz="2800" dirty="0" smtClean="0">
                <a:latin typeface="Arial" charset="0"/>
                <a:ea typeface="Arial" charset="0"/>
                <a:cs typeface="Arial" charset="0"/>
              </a:rPr>
              <a:t> his character and how </a:t>
            </a:r>
            <a:r>
              <a:rPr lang="en-US" sz="2800" i="1" dirty="0" smtClean="0">
                <a:solidFill>
                  <a:srgbClr val="E75306"/>
                </a:solidFill>
                <a:latin typeface="Arial" charset="0"/>
                <a:ea typeface="Arial" charset="0"/>
                <a:cs typeface="Arial" charset="0"/>
              </a:rPr>
              <a:t>meanings are shaped</a:t>
            </a:r>
            <a:r>
              <a:rPr lang="en-US" sz="2800" dirty="0" smtClean="0">
                <a:latin typeface="Arial" charset="0"/>
                <a:ea typeface="Arial" charset="0"/>
                <a:cs typeface="Arial" charset="0"/>
              </a:rPr>
              <a:t>? </a:t>
            </a:r>
            <a:r>
              <a:rPr lang="en-US" sz="2800" dirty="0">
                <a:latin typeface="Arial" charset="0"/>
                <a:ea typeface="Arial" charset="0"/>
                <a:cs typeface="Arial" charset="0"/>
              </a:rPr>
              <a:t>(</a:t>
            </a:r>
            <a:r>
              <a:rPr lang="en-US" sz="2800" dirty="0" smtClean="0">
                <a:solidFill>
                  <a:srgbClr val="E75306"/>
                </a:solidFill>
                <a:latin typeface="Arial" charset="0"/>
                <a:ea typeface="Arial" charset="0"/>
                <a:cs typeface="Arial" charset="0"/>
              </a:rPr>
              <a:t>AO2</a:t>
            </a:r>
            <a:r>
              <a:rPr lang="en-US" sz="2800" dirty="0" smtClean="0">
                <a:latin typeface="Arial" charset="0"/>
                <a:ea typeface="Arial" charset="0"/>
                <a:cs typeface="Arial" charset="0"/>
              </a:rPr>
              <a:t>)</a:t>
            </a:r>
            <a:endParaRPr lang="en-US" sz="2800" dirty="0">
              <a:latin typeface="Arial" charset="0"/>
              <a:ea typeface="Arial" charset="0"/>
              <a:cs typeface="Arial" charset="0"/>
            </a:endParaRPr>
          </a:p>
          <a:p>
            <a:pPr marL="285750" indent="-285750">
              <a:buFont typeface="Arial" charset="0"/>
              <a:buChar char="•"/>
            </a:pPr>
            <a:endParaRPr lang="en-US" dirty="0"/>
          </a:p>
        </p:txBody>
      </p:sp>
    </p:spTree>
    <p:extLst>
      <p:ext uri="{BB962C8B-B14F-4D97-AF65-F5344CB8AC3E}">
        <p14:creationId xmlns:p14="http://schemas.microsoft.com/office/powerpoint/2010/main" val="6355375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225631" y="1044575"/>
            <a:ext cx="8763990" cy="536575"/>
          </a:xfrm>
        </p:spPr>
        <p:txBody>
          <a:bodyPr>
            <a:noAutofit/>
          </a:bodyPr>
          <a:lstStyle/>
          <a:p>
            <a:r>
              <a:rPr lang="en-US" sz="2800" dirty="0" smtClean="0"/>
              <a:t>Candidate response to </a:t>
            </a:r>
            <a:r>
              <a:rPr lang="en-US" sz="2800" dirty="0" err="1" smtClean="0"/>
              <a:t>Eduqas</a:t>
            </a:r>
            <a:r>
              <a:rPr lang="en-US" sz="2800" dirty="0" smtClean="0"/>
              <a:t> </a:t>
            </a:r>
            <a:r>
              <a:rPr lang="en-US" sz="2800" i="1" dirty="0" smtClean="0"/>
              <a:t>King Lear </a:t>
            </a:r>
            <a:r>
              <a:rPr lang="en-US" sz="2800" dirty="0" smtClean="0"/>
              <a:t>extract </a:t>
            </a:r>
            <a:endParaRPr lang="en-US" sz="2800" dirty="0"/>
          </a:p>
        </p:txBody>
      </p:sp>
      <p:sp>
        <p:nvSpPr>
          <p:cNvPr id="5" name="TextBox 4"/>
          <p:cNvSpPr txBox="1"/>
          <p:nvPr/>
        </p:nvSpPr>
        <p:spPr>
          <a:xfrm flipH="1">
            <a:off x="343145" y="1602921"/>
            <a:ext cx="8551472" cy="4893647"/>
          </a:xfrm>
          <a:prstGeom prst="rect">
            <a:avLst/>
          </a:prstGeom>
          <a:noFill/>
        </p:spPr>
        <p:txBody>
          <a:bodyPr wrap="square" rtlCol="0">
            <a:spAutoFit/>
          </a:bodyPr>
          <a:lstStyle/>
          <a:p>
            <a:r>
              <a:rPr lang="en-US" sz="2400" dirty="0" smtClean="0">
                <a:latin typeface="Arial" panose="020B0604020202020204" pitchFamily="34" charset="0"/>
                <a:ea typeface="Chalkduster" charset="0"/>
                <a:cs typeface="Arial" panose="020B0604020202020204" pitchFamily="34" charset="0"/>
              </a:rPr>
              <a:t>This extract shows Cordelia at a point of </a:t>
            </a:r>
            <a:r>
              <a:rPr lang="en-US" sz="2400" dirty="0" err="1" smtClean="0">
                <a:latin typeface="Arial" panose="020B0604020202020204" pitchFamily="34" charset="0"/>
                <a:ea typeface="Chalkduster" charset="0"/>
                <a:cs typeface="Arial" panose="020B0604020202020204" pitchFamily="34" charset="0"/>
              </a:rPr>
              <a:t>honourable</a:t>
            </a:r>
            <a:r>
              <a:rPr lang="en-US" sz="2400" dirty="0" smtClean="0">
                <a:latin typeface="Arial" panose="020B0604020202020204" pitchFamily="34" charset="0"/>
                <a:ea typeface="Chalkduster" charset="0"/>
                <a:cs typeface="Arial" panose="020B0604020202020204" pitchFamily="34" charset="0"/>
              </a:rPr>
              <a:t> integrity, sacrificing her paternal relationship to stay true to her morals which whilst controversial displays great humility.</a:t>
            </a:r>
          </a:p>
          <a:p>
            <a:r>
              <a:rPr lang="en-US" sz="2400" dirty="0" smtClean="0">
                <a:latin typeface="Arial" panose="020B0604020202020204" pitchFamily="34" charset="0"/>
                <a:ea typeface="Chalkduster" charset="0"/>
                <a:cs typeface="Arial" panose="020B0604020202020204" pitchFamily="34" charset="0"/>
              </a:rPr>
              <a:t>Shakespeare creates a patriarchal perspective of how Cordelia is seen by her male counterparts as France refers to her as Lear’s “best object”, </a:t>
            </a:r>
            <a:r>
              <a:rPr lang="en-US" sz="2400" dirty="0" err="1" smtClean="0">
                <a:latin typeface="Arial" panose="020B0604020202020204" pitchFamily="34" charset="0"/>
                <a:ea typeface="Chalkduster" charset="0"/>
                <a:cs typeface="Arial" panose="020B0604020202020204" pitchFamily="34" charset="0"/>
              </a:rPr>
              <a:t>dehumanising</a:t>
            </a:r>
            <a:r>
              <a:rPr lang="en-US" sz="2400" dirty="0" smtClean="0">
                <a:latin typeface="Arial" panose="020B0604020202020204" pitchFamily="34" charset="0"/>
                <a:ea typeface="Chalkduster" charset="0"/>
                <a:cs typeface="Arial" panose="020B0604020202020204" pitchFamily="34" charset="0"/>
              </a:rPr>
              <a:t> her in an attempt to sway Lear’s scornful wrath. France continues this objectification, by claiming that she was `’the balm of [Lear’s] age, “ suggesting that she soothes </a:t>
            </a:r>
            <a:r>
              <a:rPr lang="en-US" sz="2400" dirty="0">
                <a:latin typeface="Arial" panose="020B0604020202020204" pitchFamily="34" charset="0"/>
                <a:ea typeface="Chalkduster" charset="0"/>
                <a:cs typeface="Arial" panose="020B0604020202020204" pitchFamily="34" charset="0"/>
              </a:rPr>
              <a:t>L</a:t>
            </a:r>
            <a:r>
              <a:rPr lang="en-US" sz="2400" dirty="0" smtClean="0">
                <a:latin typeface="Arial" panose="020B0604020202020204" pitchFamily="34" charset="0"/>
                <a:ea typeface="Chalkduster" charset="0"/>
                <a:cs typeface="Arial" panose="020B0604020202020204" pitchFamily="34" charset="0"/>
              </a:rPr>
              <a:t>ear and his fury. This presentation of Cordelia as “the best, the dearest” creates a sense of her kindness, however it also reveals that Cordelia is like a possession, held in high regard for her soft, </a:t>
            </a:r>
            <a:r>
              <a:rPr lang="en-US" sz="2400" dirty="0" err="1" smtClean="0">
                <a:latin typeface="Arial" panose="020B0604020202020204" pitchFamily="34" charset="0"/>
                <a:ea typeface="Chalkduster" charset="0"/>
                <a:cs typeface="Arial" panose="020B0604020202020204" pitchFamily="34" charset="0"/>
              </a:rPr>
              <a:t>unformidable</a:t>
            </a:r>
            <a:r>
              <a:rPr lang="en-US" sz="2400" dirty="0" smtClean="0">
                <a:latin typeface="Arial" panose="020B0604020202020204" pitchFamily="34" charset="0"/>
                <a:ea typeface="Chalkduster" charset="0"/>
                <a:cs typeface="Arial" panose="020B0604020202020204" pitchFamily="34" charset="0"/>
              </a:rPr>
              <a:t> nature.</a:t>
            </a:r>
          </a:p>
        </p:txBody>
      </p:sp>
    </p:spTree>
    <p:extLst>
      <p:ext uri="{BB962C8B-B14F-4D97-AF65-F5344CB8AC3E}">
        <p14:creationId xmlns:p14="http://schemas.microsoft.com/office/powerpoint/2010/main" val="15964208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09601" y="1676400"/>
            <a:ext cx="7867650" cy="3477875"/>
          </a:xfrm>
          <a:prstGeom prst="rect">
            <a:avLst/>
          </a:prstGeom>
          <a:noFill/>
        </p:spPr>
        <p:txBody>
          <a:bodyPr wrap="square" rtlCol="0">
            <a:spAutoFit/>
          </a:bodyPr>
          <a:lstStyle/>
          <a:p>
            <a:r>
              <a:rPr lang="en-US" sz="2000" dirty="0">
                <a:latin typeface="Chalkduster" charset="0"/>
                <a:ea typeface="Chalkduster" charset="0"/>
                <a:cs typeface="Chalkduster" charset="0"/>
              </a:rPr>
              <a:t>However, Shakespeare goes on to create a sense of rebellious ferocity in Cordelia’s refusal to pander to her father’s hubris as France refers to her actions </a:t>
            </a:r>
            <a:r>
              <a:rPr lang="en-US" sz="2000" dirty="0" smtClean="0">
                <a:latin typeface="Chalkduster" charset="0"/>
                <a:ea typeface="Chalkduster" charset="0"/>
                <a:cs typeface="Chalkduster" charset="0"/>
              </a:rPr>
              <a:t>as </a:t>
            </a:r>
            <a:r>
              <a:rPr lang="en-US" sz="2000" dirty="0">
                <a:latin typeface="Chalkduster" charset="0"/>
                <a:ea typeface="Chalkduster" charset="0"/>
                <a:cs typeface="Chalkduster" charset="0"/>
              </a:rPr>
              <a:t>“monstrous to dismantle” the allegedly harmonious family. This feeling of distaste for Cordelia’s disobedience is intensified by the adjective “unnatural” used in describing her aversion to Lear’s egotistical love game</a:t>
            </a:r>
            <a:r>
              <a:rPr lang="en-US" sz="2000" dirty="0" smtClean="0">
                <a:latin typeface="Chalkduster" charset="0"/>
                <a:ea typeface="Chalkduster" charset="0"/>
                <a:cs typeface="Chalkduster" charset="0"/>
              </a:rPr>
              <a:t>.</a:t>
            </a:r>
          </a:p>
          <a:p>
            <a:r>
              <a:rPr lang="en-US" sz="2000" dirty="0" smtClean="0">
                <a:latin typeface="Chalkduster" charset="0"/>
                <a:ea typeface="Chalkduster" charset="0"/>
                <a:cs typeface="Chalkduster" charset="0"/>
              </a:rPr>
              <a:t>This depiction of Cordelia as a ‘monstrous” rebel does not continue throughout as we are reminded that it is </a:t>
            </a:r>
            <a:r>
              <a:rPr lang="en-US" sz="2000" dirty="0">
                <a:latin typeface="Chalkduster" charset="0"/>
                <a:ea typeface="Chalkduster" charset="0"/>
                <a:cs typeface="Chalkduster" charset="0"/>
              </a:rPr>
              <a:t>L</a:t>
            </a:r>
            <a:r>
              <a:rPr lang="en-US" sz="2000" dirty="0" smtClean="0">
                <a:latin typeface="Chalkduster" charset="0"/>
                <a:ea typeface="Chalkduster" charset="0"/>
                <a:cs typeface="Chalkduster" charset="0"/>
              </a:rPr>
              <a:t>ear’s “taint[</a:t>
            </a:r>
            <a:r>
              <a:rPr lang="en-US" sz="2000" dirty="0" err="1" smtClean="0">
                <a:latin typeface="Chalkduster" charset="0"/>
                <a:ea typeface="Chalkduster" charset="0"/>
                <a:cs typeface="Chalkduster" charset="0"/>
              </a:rPr>
              <a:t>ed</a:t>
            </a:r>
            <a:r>
              <a:rPr lang="en-US" sz="2000" dirty="0" smtClean="0">
                <a:latin typeface="Chalkduster" charset="0"/>
                <a:ea typeface="Chalkduster" charset="0"/>
                <a:cs typeface="Chalkduster" charset="0"/>
              </a:rPr>
              <a:t>]” perspective that casts this light on her.  Once Cordelia speaks we become aware of the evil forces she is rejecting in the “glib and oily art” of her sisters’ greed.</a:t>
            </a:r>
            <a:endParaRPr lang="en-US" sz="2000" dirty="0">
              <a:latin typeface="Chalkduster" charset="0"/>
              <a:ea typeface="Chalkduster" charset="0"/>
              <a:cs typeface="Chalkduster" charset="0"/>
            </a:endParaRPr>
          </a:p>
        </p:txBody>
      </p:sp>
      <p:sp>
        <p:nvSpPr>
          <p:cNvPr id="4" name="Text Placeholder 1"/>
          <p:cNvSpPr>
            <a:spLocks noGrp="1"/>
          </p:cNvSpPr>
          <p:nvPr>
            <p:ph type="body" sz="quarter" idx="14"/>
          </p:nvPr>
        </p:nvSpPr>
        <p:spPr>
          <a:xfrm>
            <a:off x="452284" y="1044576"/>
            <a:ext cx="8334529" cy="538418"/>
          </a:xfrm>
        </p:spPr>
        <p:txBody>
          <a:bodyPr>
            <a:normAutofit/>
          </a:bodyPr>
          <a:lstStyle/>
          <a:p>
            <a:r>
              <a:rPr lang="en-US" sz="2400" dirty="0" smtClean="0"/>
              <a:t>Candidate response to </a:t>
            </a:r>
            <a:r>
              <a:rPr lang="en-US" sz="2400" dirty="0" err="1" smtClean="0"/>
              <a:t>Eduqas</a:t>
            </a:r>
            <a:r>
              <a:rPr lang="en-US" sz="2400" dirty="0" smtClean="0"/>
              <a:t> </a:t>
            </a:r>
            <a:r>
              <a:rPr lang="en-US" sz="2400" i="1" dirty="0" smtClean="0"/>
              <a:t>King Lear </a:t>
            </a:r>
            <a:r>
              <a:rPr lang="en-US" sz="2400" dirty="0" smtClean="0"/>
              <a:t>extract continued </a:t>
            </a:r>
            <a:endParaRPr lang="en-US" sz="2400" dirty="0"/>
          </a:p>
        </p:txBody>
      </p:sp>
    </p:spTree>
    <p:extLst>
      <p:ext uri="{BB962C8B-B14F-4D97-AF65-F5344CB8AC3E}">
        <p14:creationId xmlns:p14="http://schemas.microsoft.com/office/powerpoint/2010/main" val="11162574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1"/>
          <p:cNvSpPr>
            <a:spLocks noGrp="1"/>
          </p:cNvSpPr>
          <p:nvPr>
            <p:ph type="body" sz="quarter" idx="14"/>
          </p:nvPr>
        </p:nvSpPr>
        <p:spPr>
          <a:xfrm>
            <a:off x="466725" y="1044575"/>
            <a:ext cx="8320088" cy="574675"/>
          </a:xfrm>
        </p:spPr>
        <p:txBody>
          <a:bodyPr>
            <a:normAutofit/>
          </a:bodyPr>
          <a:lstStyle/>
          <a:p>
            <a:r>
              <a:rPr lang="en-US" sz="2800" dirty="0" smtClean="0"/>
              <a:t>Candidate response to </a:t>
            </a:r>
            <a:r>
              <a:rPr lang="en-US" sz="2800" dirty="0" err="1" smtClean="0"/>
              <a:t>Eduqas</a:t>
            </a:r>
            <a:r>
              <a:rPr lang="en-US" sz="2800" dirty="0" smtClean="0"/>
              <a:t> </a:t>
            </a:r>
            <a:r>
              <a:rPr lang="en-US" sz="2800" i="1" dirty="0" smtClean="0"/>
              <a:t>Hamlet </a:t>
            </a:r>
            <a:r>
              <a:rPr lang="en-US" sz="2800" dirty="0" smtClean="0"/>
              <a:t>extract</a:t>
            </a:r>
            <a:endParaRPr lang="en-US" sz="2800" dirty="0"/>
          </a:p>
        </p:txBody>
      </p:sp>
      <p:sp>
        <p:nvSpPr>
          <p:cNvPr id="5" name="TextBox 4"/>
          <p:cNvSpPr txBox="1"/>
          <p:nvPr/>
        </p:nvSpPr>
        <p:spPr>
          <a:xfrm>
            <a:off x="466726" y="1533525"/>
            <a:ext cx="8420100" cy="5016758"/>
          </a:xfrm>
          <a:prstGeom prst="rect">
            <a:avLst/>
          </a:prstGeom>
          <a:noFill/>
        </p:spPr>
        <p:txBody>
          <a:bodyPr wrap="square" rtlCol="0">
            <a:spAutoFit/>
          </a:bodyPr>
          <a:lstStyle/>
          <a:p>
            <a:r>
              <a:rPr lang="en-US" sz="2000" dirty="0" smtClean="0">
                <a:latin typeface="Bradley Hand" charset="0"/>
                <a:ea typeface="Bradley Hand" charset="0"/>
                <a:cs typeface="Bradley Hand" charset="0"/>
              </a:rPr>
              <a:t>Hamlet is portrayed by Shakespeare to look upon Horatio </a:t>
            </a:r>
            <a:r>
              <a:rPr lang="en-US" sz="2000" dirty="0" err="1" smtClean="0">
                <a:latin typeface="Bradley Hand" charset="0"/>
                <a:ea typeface="Bradley Hand" charset="0"/>
                <a:cs typeface="Bradley Hand" charset="0"/>
              </a:rPr>
              <a:t>favourably</a:t>
            </a:r>
            <a:r>
              <a:rPr lang="en-US" sz="2000" dirty="0" smtClean="0">
                <a:latin typeface="Bradley Hand" charset="0"/>
                <a:ea typeface="Bradley Hand" charset="0"/>
                <a:cs typeface="Bradley Hand" charset="0"/>
              </a:rPr>
              <a:t>. He is shown to deny that he “flatters” Horatio when suggesting that Horatio is “as just a man” as he has ever spoke to. The verb “flatters” implies falseness or sycophancy and moreover, Hamlet’s rejection of the suggestion that he is flattering implies that his admiration for Horatio is genuine.</a:t>
            </a:r>
          </a:p>
          <a:p>
            <a:r>
              <a:rPr lang="en-US" sz="2000" dirty="0" smtClean="0">
                <a:latin typeface="Bradley Hand" charset="0"/>
                <a:ea typeface="Bradley Hand" charset="0"/>
                <a:cs typeface="Bradley Hand" charset="0"/>
              </a:rPr>
              <a:t>Additionally, Hamlet is described to feel as if all men are driven solely by desire. “Give me that man that is not passion’s slave” shows this as the personification of passion depicts it as a more tangible or imposing concept. The preposition “that”  before “man” suggests a particular focus or rarity of the only man who is not driven  by passion.  Hamlet is also presented to oppose this idea of being governed by passion through the oxymoron “ passion’s slave”. The noun “passion” connotes zeal or enthusiasm whereas the “slave” implies a lack of autonomy or freedom. Hamlet opposes the i</a:t>
            </a:r>
            <a:r>
              <a:rPr lang="en-US" dirty="0" smtClean="0">
                <a:latin typeface="Bradley Hand" charset="0"/>
                <a:ea typeface="Bradley Hand" charset="0"/>
                <a:cs typeface="Bradley Hand" charset="0"/>
              </a:rPr>
              <a:t>dea that we forfeit our own sovereignty in pursuit of our own desires.</a:t>
            </a:r>
            <a:endParaRPr lang="en-US" dirty="0">
              <a:latin typeface="Bradley Hand" charset="0"/>
              <a:ea typeface="Bradley Hand" charset="0"/>
              <a:cs typeface="Bradley Hand" charset="0"/>
            </a:endParaRPr>
          </a:p>
        </p:txBody>
      </p:sp>
    </p:spTree>
    <p:extLst>
      <p:ext uri="{BB962C8B-B14F-4D97-AF65-F5344CB8AC3E}">
        <p14:creationId xmlns:p14="http://schemas.microsoft.com/office/powerpoint/2010/main" val="19536533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249382" y="1044576"/>
            <a:ext cx="8562109" cy="666238"/>
          </a:xfrm>
        </p:spPr>
        <p:txBody>
          <a:bodyPr/>
          <a:lstStyle/>
          <a:p>
            <a:r>
              <a:rPr lang="en-US" dirty="0" smtClean="0"/>
              <a:t>Section A part (ii) Shakespeare essay</a:t>
            </a:r>
            <a:endParaRPr lang="en-US" dirty="0"/>
          </a:p>
        </p:txBody>
      </p:sp>
      <p:sp>
        <p:nvSpPr>
          <p:cNvPr id="6" name="TextBox 5"/>
          <p:cNvSpPr txBox="1"/>
          <p:nvPr/>
        </p:nvSpPr>
        <p:spPr>
          <a:xfrm>
            <a:off x="249382" y="1710814"/>
            <a:ext cx="8562109" cy="4385816"/>
          </a:xfrm>
          <a:prstGeom prst="rect">
            <a:avLst/>
          </a:prstGeom>
          <a:noFill/>
        </p:spPr>
        <p:txBody>
          <a:bodyPr wrap="square" rtlCol="0">
            <a:spAutoFit/>
          </a:bodyPr>
          <a:lstStyle/>
          <a:p>
            <a:pPr marL="285750" indent="-285750">
              <a:spcAft>
                <a:spcPts val="600"/>
              </a:spcAft>
              <a:buFont typeface="Arial" charset="0"/>
              <a:buChar char="•"/>
            </a:pPr>
            <a:r>
              <a:rPr lang="en-US" sz="2800" dirty="0" smtClean="0">
                <a:latin typeface="Arial" charset="0"/>
                <a:ea typeface="Arial" charset="0"/>
                <a:cs typeface="Arial" charset="0"/>
              </a:rPr>
              <a:t>45 </a:t>
            </a:r>
            <a:r>
              <a:rPr lang="en-US" sz="2800" dirty="0">
                <a:latin typeface="Arial" charset="0"/>
                <a:ea typeface="Arial" charset="0"/>
                <a:cs typeface="Arial" charset="0"/>
              </a:rPr>
              <a:t>marks: </a:t>
            </a:r>
            <a:r>
              <a:rPr lang="en-GB" sz="2800" dirty="0">
                <a:latin typeface="Arial" charset="0"/>
                <a:ea typeface="Arial" charset="0"/>
                <a:cs typeface="Arial" charset="0"/>
              </a:rPr>
              <a:t>AO1 </a:t>
            </a:r>
            <a:r>
              <a:rPr lang="en-GB" sz="2800" dirty="0" smtClean="0">
                <a:latin typeface="Arial" charset="0"/>
                <a:ea typeface="Arial" charset="0"/>
                <a:cs typeface="Arial" charset="0"/>
              </a:rPr>
              <a:t>(5</a:t>
            </a:r>
            <a:r>
              <a:rPr lang="en-GB" sz="2800" dirty="0">
                <a:latin typeface="Arial" charset="0"/>
                <a:ea typeface="Arial" charset="0"/>
                <a:cs typeface="Arial" charset="0"/>
              </a:rPr>
              <a:t>) AO2 (</a:t>
            </a:r>
            <a:r>
              <a:rPr lang="en-GB" sz="2800" dirty="0" smtClean="0">
                <a:latin typeface="Arial" charset="0"/>
                <a:ea typeface="Arial" charset="0"/>
                <a:cs typeface="Arial" charset="0"/>
              </a:rPr>
              <a:t>10) </a:t>
            </a:r>
            <a:r>
              <a:rPr lang="en-GB" sz="2800" dirty="0">
                <a:latin typeface="Arial" charset="0"/>
                <a:ea typeface="Arial" charset="0"/>
                <a:cs typeface="Arial" charset="0"/>
              </a:rPr>
              <a:t>AO3 </a:t>
            </a:r>
            <a:r>
              <a:rPr lang="en-GB" sz="2800" dirty="0" smtClean="0">
                <a:latin typeface="Arial" charset="0"/>
                <a:ea typeface="Arial" charset="0"/>
                <a:cs typeface="Arial" charset="0"/>
              </a:rPr>
              <a:t>(20) </a:t>
            </a:r>
            <a:r>
              <a:rPr lang="en-GB" sz="2800" dirty="0">
                <a:latin typeface="Arial" charset="0"/>
                <a:ea typeface="Arial" charset="0"/>
                <a:cs typeface="Arial" charset="0"/>
              </a:rPr>
              <a:t>AO5 </a:t>
            </a:r>
            <a:r>
              <a:rPr lang="en-GB" sz="2800" dirty="0" smtClean="0">
                <a:latin typeface="Arial" charset="0"/>
                <a:ea typeface="Arial" charset="0"/>
                <a:cs typeface="Arial" charset="0"/>
              </a:rPr>
              <a:t>(10)</a:t>
            </a:r>
            <a:r>
              <a:rPr lang="en-US" sz="2800" dirty="0" smtClean="0">
                <a:latin typeface="Arial" charset="0"/>
                <a:ea typeface="Arial" charset="0"/>
                <a:cs typeface="Arial" charset="0"/>
              </a:rPr>
              <a:t> </a:t>
            </a:r>
            <a:endParaRPr lang="en-US" sz="2800" dirty="0" smtClean="0">
              <a:latin typeface="Arial" charset="0"/>
              <a:ea typeface="Arial" charset="0"/>
              <a:cs typeface="Arial" charset="0"/>
            </a:endParaRPr>
          </a:p>
          <a:p>
            <a:pPr marL="285750" indent="-285750">
              <a:spcAft>
                <a:spcPts val="600"/>
              </a:spcAft>
              <a:buFont typeface="Arial" charset="0"/>
              <a:buChar char="•"/>
            </a:pPr>
            <a:endParaRPr lang="en-US" sz="1050" dirty="0">
              <a:latin typeface="Arial" charset="0"/>
              <a:ea typeface="Arial" charset="0"/>
              <a:cs typeface="Arial" charset="0"/>
            </a:endParaRPr>
          </a:p>
          <a:p>
            <a:pPr marL="285750" lvl="0" indent="-285750">
              <a:spcAft>
                <a:spcPts val="600"/>
              </a:spcAft>
              <a:buFont typeface="Arial" charset="0"/>
              <a:buChar char="•"/>
            </a:pPr>
            <a:r>
              <a:rPr lang="en-GB" sz="2800" b="1" dirty="0" smtClean="0">
                <a:latin typeface="Arial" charset="0"/>
                <a:ea typeface="Arial" charset="0"/>
                <a:cs typeface="Arial" charset="0"/>
              </a:rPr>
              <a:t>20 </a:t>
            </a:r>
            <a:r>
              <a:rPr lang="en-GB" sz="2800" b="1" dirty="0">
                <a:latin typeface="Arial" charset="0"/>
                <a:ea typeface="Arial" charset="0"/>
                <a:cs typeface="Arial" charset="0"/>
              </a:rPr>
              <a:t>marks for </a:t>
            </a:r>
            <a:r>
              <a:rPr lang="en-GB" sz="2800" b="1" dirty="0" smtClean="0">
                <a:latin typeface="Arial" charset="0"/>
                <a:ea typeface="Arial" charset="0"/>
                <a:cs typeface="Arial" charset="0"/>
              </a:rPr>
              <a:t>context</a:t>
            </a:r>
          </a:p>
          <a:p>
            <a:pPr marL="285750" lvl="0" indent="-285750">
              <a:spcAft>
                <a:spcPts val="600"/>
              </a:spcAft>
              <a:buFont typeface="Arial" charset="0"/>
              <a:buChar char="•"/>
            </a:pPr>
            <a:endParaRPr lang="en-US" sz="1000" b="1" dirty="0">
              <a:latin typeface="Arial" charset="0"/>
              <a:ea typeface="Arial" charset="0"/>
              <a:cs typeface="Arial" charset="0"/>
            </a:endParaRPr>
          </a:p>
          <a:p>
            <a:pPr marL="285750" lvl="0" indent="-285750">
              <a:spcAft>
                <a:spcPts val="600"/>
              </a:spcAft>
              <a:buFont typeface="Arial" charset="0"/>
              <a:buChar char="•"/>
            </a:pPr>
            <a:r>
              <a:rPr lang="en-GB" sz="2800" dirty="0">
                <a:latin typeface="Arial" charset="0"/>
                <a:ea typeface="Arial" charset="0"/>
                <a:cs typeface="Arial" charset="0"/>
              </a:rPr>
              <a:t>Timing advice </a:t>
            </a:r>
            <a:r>
              <a:rPr lang="en-GB" sz="2800" dirty="0" smtClean="0">
                <a:latin typeface="Arial" charset="0"/>
                <a:ea typeface="Arial" charset="0"/>
                <a:cs typeface="Arial" charset="0"/>
              </a:rPr>
              <a:t>40 </a:t>
            </a:r>
            <a:r>
              <a:rPr lang="en-GB" sz="2800" dirty="0" smtClean="0">
                <a:latin typeface="Arial" charset="0"/>
                <a:ea typeface="Arial" charset="0"/>
                <a:cs typeface="Arial" charset="0"/>
              </a:rPr>
              <a:t>minutes</a:t>
            </a:r>
          </a:p>
          <a:p>
            <a:pPr marL="285750" lvl="0" indent="-285750">
              <a:spcAft>
                <a:spcPts val="600"/>
              </a:spcAft>
              <a:buFont typeface="Arial" charset="0"/>
              <a:buChar char="•"/>
            </a:pPr>
            <a:endParaRPr lang="en-US" sz="1050" dirty="0">
              <a:latin typeface="Arial" charset="0"/>
              <a:ea typeface="Arial" charset="0"/>
              <a:cs typeface="Arial" charset="0"/>
            </a:endParaRPr>
          </a:p>
          <a:p>
            <a:pPr marL="285750" lvl="0" indent="-285750">
              <a:spcAft>
                <a:spcPts val="600"/>
              </a:spcAft>
              <a:buFont typeface="Arial" charset="0"/>
              <a:buChar char="•"/>
            </a:pPr>
            <a:r>
              <a:rPr lang="en-GB" sz="2800" dirty="0">
                <a:latin typeface="Arial" charset="0"/>
                <a:ea typeface="Arial" charset="0"/>
                <a:cs typeface="Arial" charset="0"/>
              </a:rPr>
              <a:t>Context related material must be </a:t>
            </a:r>
            <a:r>
              <a:rPr lang="en-GB" sz="2800" b="1" dirty="0">
                <a:latin typeface="Arial" charset="0"/>
                <a:ea typeface="Arial" charset="0"/>
                <a:cs typeface="Arial" charset="0"/>
              </a:rPr>
              <a:t>integrated</a:t>
            </a:r>
            <a:r>
              <a:rPr lang="en-GB" sz="2800" dirty="0">
                <a:latin typeface="Arial" charset="0"/>
                <a:ea typeface="Arial" charset="0"/>
                <a:cs typeface="Arial" charset="0"/>
              </a:rPr>
              <a:t> and not added in </a:t>
            </a:r>
            <a:r>
              <a:rPr lang="en-GB" sz="2800" dirty="0" smtClean="0">
                <a:latin typeface="Arial" charset="0"/>
                <a:ea typeface="Arial" charset="0"/>
                <a:cs typeface="Arial" charset="0"/>
              </a:rPr>
              <a:t>randomly</a:t>
            </a:r>
          </a:p>
          <a:p>
            <a:pPr marL="285750" lvl="0" indent="-285750">
              <a:spcAft>
                <a:spcPts val="600"/>
              </a:spcAft>
              <a:buFont typeface="Arial" charset="0"/>
              <a:buChar char="•"/>
            </a:pPr>
            <a:endParaRPr lang="en-US" sz="1000" dirty="0">
              <a:latin typeface="Arial" charset="0"/>
              <a:ea typeface="Arial" charset="0"/>
              <a:cs typeface="Arial" charset="0"/>
            </a:endParaRPr>
          </a:p>
          <a:p>
            <a:pPr marL="285750" lvl="0" indent="-285750">
              <a:spcAft>
                <a:spcPts val="600"/>
              </a:spcAft>
              <a:buFont typeface="Arial" charset="0"/>
              <a:buChar char="•"/>
            </a:pPr>
            <a:r>
              <a:rPr lang="en-GB" sz="2800" dirty="0">
                <a:latin typeface="Arial" charset="0"/>
                <a:ea typeface="Arial" charset="0"/>
                <a:cs typeface="Arial" charset="0"/>
              </a:rPr>
              <a:t>Different interpretations must similarly be </a:t>
            </a:r>
            <a:r>
              <a:rPr lang="en-GB" sz="2800" b="1" dirty="0">
                <a:latin typeface="Arial" charset="0"/>
                <a:ea typeface="Arial" charset="0"/>
                <a:cs typeface="Arial" charset="0"/>
              </a:rPr>
              <a:t>embedded </a:t>
            </a:r>
            <a:r>
              <a:rPr lang="en-GB" sz="2800" dirty="0">
                <a:latin typeface="Arial" charset="0"/>
                <a:ea typeface="Arial" charset="0"/>
                <a:cs typeface="Arial" charset="0"/>
              </a:rPr>
              <a:t>into the argument</a:t>
            </a:r>
            <a:endParaRPr lang="en-US" sz="2800" dirty="0">
              <a:latin typeface="Arial" charset="0"/>
              <a:ea typeface="Arial" charset="0"/>
              <a:cs typeface="Arial" charset="0"/>
            </a:endParaRPr>
          </a:p>
        </p:txBody>
      </p:sp>
    </p:spTree>
    <p:extLst>
      <p:ext uri="{BB962C8B-B14F-4D97-AF65-F5344CB8AC3E}">
        <p14:creationId xmlns:p14="http://schemas.microsoft.com/office/powerpoint/2010/main" val="5336913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1"/>
          <p:cNvSpPr>
            <a:spLocks noGrp="1"/>
          </p:cNvSpPr>
          <p:nvPr>
            <p:ph type="body" sz="quarter" idx="14"/>
          </p:nvPr>
        </p:nvSpPr>
        <p:spPr>
          <a:xfrm rot="10800000" flipV="1">
            <a:off x="273132" y="1909012"/>
            <a:ext cx="8309394" cy="4475747"/>
          </a:xfrm>
        </p:spPr>
        <p:txBody>
          <a:bodyPr>
            <a:normAutofit/>
          </a:bodyPr>
          <a:lstStyle/>
          <a:p>
            <a:pPr marL="342900" indent="-342900">
              <a:spcAft>
                <a:spcPts val="600"/>
              </a:spcAft>
              <a:buFont typeface="Arial" charset="0"/>
              <a:buChar char="•"/>
            </a:pPr>
            <a:r>
              <a:rPr lang="en-US" sz="2800" dirty="0" smtClean="0">
                <a:solidFill>
                  <a:schemeClr val="tx1"/>
                </a:solidFill>
              </a:rPr>
              <a:t>Clear </a:t>
            </a:r>
            <a:r>
              <a:rPr lang="en-US" sz="2800" dirty="0">
                <a:solidFill>
                  <a:schemeClr val="tx1"/>
                </a:solidFill>
              </a:rPr>
              <a:t>grasp of contextual focus in question</a:t>
            </a:r>
          </a:p>
          <a:p>
            <a:pPr marL="342900" indent="-342900">
              <a:spcAft>
                <a:spcPts val="600"/>
              </a:spcAft>
              <a:buFont typeface="Arial" charset="0"/>
              <a:buChar char="•"/>
            </a:pPr>
            <a:r>
              <a:rPr lang="en-US" sz="2800" dirty="0" smtClean="0">
                <a:solidFill>
                  <a:schemeClr val="tx1"/>
                </a:solidFill>
              </a:rPr>
              <a:t>Purposeful use of relevant contexts in relation to question focus</a:t>
            </a:r>
          </a:p>
          <a:p>
            <a:pPr marL="342900" indent="-342900">
              <a:spcAft>
                <a:spcPts val="600"/>
              </a:spcAft>
              <a:buFont typeface="Arial" charset="0"/>
              <a:buChar char="•"/>
            </a:pPr>
            <a:r>
              <a:rPr lang="en-US" sz="2800" dirty="0" smtClean="0">
                <a:solidFill>
                  <a:schemeClr val="tx1"/>
                </a:solidFill>
              </a:rPr>
              <a:t>Contexts discussed closely in conjunction with dramatic technique, characterisation, setting, themes, different interpretations</a:t>
            </a:r>
          </a:p>
          <a:p>
            <a:pPr marL="342900" indent="-342900">
              <a:spcAft>
                <a:spcPts val="600"/>
              </a:spcAft>
              <a:buFont typeface="Arial" charset="0"/>
              <a:buChar char="•"/>
            </a:pPr>
            <a:r>
              <a:rPr lang="en-US" sz="2800" dirty="0" smtClean="0">
                <a:solidFill>
                  <a:schemeClr val="tx1"/>
                </a:solidFill>
              </a:rPr>
              <a:t>Contexts applied thoughtfully in exploring connections between the two plays</a:t>
            </a:r>
          </a:p>
          <a:p>
            <a:pPr marL="342900" indent="-342900">
              <a:spcAft>
                <a:spcPts val="600"/>
              </a:spcAft>
              <a:buFont typeface="Arial" charset="0"/>
              <a:buChar char="•"/>
            </a:pPr>
            <a:r>
              <a:rPr lang="en-US" sz="2800" dirty="0" smtClean="0">
                <a:solidFill>
                  <a:schemeClr val="tx1"/>
                </a:solidFill>
              </a:rPr>
              <a:t>Clear grasp of significance/influence of contexts</a:t>
            </a:r>
          </a:p>
          <a:p>
            <a:pPr marL="342900" indent="-342900">
              <a:buFont typeface="Arial" charset="0"/>
              <a:buChar char="•"/>
            </a:pPr>
            <a:endParaRPr lang="en-US" sz="2400" dirty="0">
              <a:solidFill>
                <a:schemeClr val="tx1"/>
              </a:solidFill>
            </a:endParaRPr>
          </a:p>
        </p:txBody>
      </p:sp>
      <p:sp>
        <p:nvSpPr>
          <p:cNvPr id="4" name="Text Placeholder 6"/>
          <p:cNvSpPr txBox="1">
            <a:spLocks/>
          </p:cNvSpPr>
          <p:nvPr/>
        </p:nvSpPr>
        <p:spPr>
          <a:xfrm>
            <a:off x="178130" y="1044576"/>
            <a:ext cx="8608683" cy="864436"/>
          </a:xfrm>
          <a:prstGeom prst="rect">
            <a:avLst/>
          </a:prstGeom>
        </p:spPr>
        <p:txBody>
          <a:bodyPr vert="horz" lIns="91440" tIns="45720" rIns="91440" bIns="45720" rtlCol="0">
            <a:normAutofit/>
          </a:bodyPr>
          <a:lstStyle>
            <a:lvl1pPr marL="0" marR="0" indent="0" algn="l" defTabSz="457200" rtl="0" eaLnBrk="1" fontAlgn="auto" latinLnBrk="0" hangingPunct="1">
              <a:lnSpc>
                <a:spcPct val="100000"/>
              </a:lnSpc>
              <a:spcBef>
                <a:spcPts val="0"/>
              </a:spcBef>
              <a:spcAft>
                <a:spcPts val="0"/>
              </a:spcAft>
              <a:buClrTx/>
              <a:buSzTx/>
              <a:buFont typeface="Arial"/>
              <a:buNone/>
              <a:tabLst/>
              <a:defRPr sz="3200" kern="1200" baseline="0">
                <a:solidFill>
                  <a:srgbClr val="E75306"/>
                </a:solidFill>
                <a:latin typeface="Arial" panose="020B0604020202020204" pitchFamily="34" charset="0"/>
                <a:ea typeface="+mn-ea"/>
                <a:cs typeface="Arial" panose="020B0604020202020204" pitchFamily="34" charset="0"/>
              </a:defRPr>
            </a:lvl1pPr>
            <a:lvl2pPr marL="742950" indent="-28575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457200" rtl="0" eaLnBrk="1" latinLnBrk="0" hangingPunct="1">
              <a:spcBef>
                <a:spcPct val="20000"/>
              </a:spcBef>
              <a:buFont typeface="Arial"/>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457200" rtl="0" eaLnBrk="1" latinLnBrk="0" hangingPunct="1">
              <a:spcBef>
                <a:spcPct val="20000"/>
              </a:spcBef>
              <a:buFont typeface="Arial"/>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3600" dirty="0"/>
              <a:t>Indicators of good </a:t>
            </a:r>
            <a:r>
              <a:rPr lang="en-US" sz="3600" dirty="0" smtClean="0"/>
              <a:t>integration of context</a:t>
            </a:r>
            <a:endParaRPr lang="en-US" sz="3600" dirty="0"/>
          </a:p>
          <a:p>
            <a:endParaRPr lang="en-US" i="1" dirty="0"/>
          </a:p>
        </p:txBody>
      </p:sp>
    </p:spTree>
    <p:extLst>
      <p:ext uri="{BB962C8B-B14F-4D97-AF65-F5344CB8AC3E}">
        <p14:creationId xmlns:p14="http://schemas.microsoft.com/office/powerpoint/2010/main" val="16839705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6"/>
          <p:cNvSpPr>
            <a:spLocks noGrp="1"/>
          </p:cNvSpPr>
          <p:nvPr>
            <p:ph type="body" sz="quarter" idx="14"/>
          </p:nvPr>
        </p:nvSpPr>
        <p:spPr>
          <a:xfrm>
            <a:off x="237506" y="1044576"/>
            <a:ext cx="8549307" cy="629846"/>
          </a:xfrm>
        </p:spPr>
        <p:txBody>
          <a:bodyPr/>
          <a:lstStyle/>
          <a:p>
            <a:r>
              <a:rPr lang="en-US" dirty="0" smtClean="0"/>
              <a:t>Common pitfalls in approaching AO3 </a:t>
            </a:r>
            <a:r>
              <a:rPr lang="en-US" i="1" dirty="0" smtClean="0"/>
              <a:t>context</a:t>
            </a:r>
            <a:endParaRPr lang="en-US" i="1" dirty="0"/>
          </a:p>
        </p:txBody>
      </p:sp>
      <p:sp>
        <p:nvSpPr>
          <p:cNvPr id="4" name="TextBox 3"/>
          <p:cNvSpPr txBox="1"/>
          <p:nvPr/>
        </p:nvSpPr>
        <p:spPr>
          <a:xfrm>
            <a:off x="237505" y="1865107"/>
            <a:ext cx="8549307" cy="4031873"/>
          </a:xfrm>
          <a:prstGeom prst="rect">
            <a:avLst/>
          </a:prstGeom>
          <a:noFill/>
        </p:spPr>
        <p:txBody>
          <a:bodyPr wrap="square" rtlCol="0">
            <a:spAutoFit/>
          </a:bodyPr>
          <a:lstStyle/>
          <a:p>
            <a:pPr marL="342900" indent="-342900">
              <a:buFont typeface="Arial" charset="0"/>
              <a:buChar char="•"/>
            </a:pPr>
            <a:r>
              <a:rPr lang="en-US" sz="3200" dirty="0" smtClean="0">
                <a:latin typeface="Arial" charset="0"/>
                <a:ea typeface="Arial" charset="0"/>
                <a:cs typeface="Arial" charset="0"/>
              </a:rPr>
              <a:t>Narrating or describing contexts</a:t>
            </a:r>
          </a:p>
          <a:p>
            <a:pPr marL="342900" indent="-342900">
              <a:buFont typeface="Arial" charset="0"/>
              <a:buChar char="•"/>
            </a:pPr>
            <a:endParaRPr lang="en-US" sz="3200" dirty="0" smtClean="0">
              <a:latin typeface="Arial" charset="0"/>
              <a:ea typeface="Arial" charset="0"/>
              <a:cs typeface="Arial" charset="0"/>
            </a:endParaRPr>
          </a:p>
          <a:p>
            <a:pPr marL="342900" indent="-342900">
              <a:buFont typeface="Arial" charset="0"/>
              <a:buChar char="•"/>
            </a:pPr>
            <a:r>
              <a:rPr lang="en-US" sz="3200" dirty="0" smtClean="0">
                <a:latin typeface="Arial" charset="0"/>
                <a:ea typeface="Arial" charset="0"/>
                <a:cs typeface="Arial" charset="0"/>
              </a:rPr>
              <a:t>Context not linked to text</a:t>
            </a:r>
          </a:p>
          <a:p>
            <a:pPr marL="342900" indent="-342900">
              <a:buFont typeface="Arial" charset="0"/>
              <a:buChar char="•"/>
            </a:pPr>
            <a:endParaRPr lang="en-US" sz="3200" dirty="0" smtClean="0">
              <a:latin typeface="Arial" charset="0"/>
              <a:ea typeface="Arial" charset="0"/>
              <a:cs typeface="Arial" charset="0"/>
            </a:endParaRPr>
          </a:p>
          <a:p>
            <a:pPr marL="342900" indent="-342900">
              <a:buFont typeface="Arial" charset="0"/>
              <a:buChar char="•"/>
            </a:pPr>
            <a:r>
              <a:rPr lang="en-US" sz="3200" dirty="0" smtClean="0">
                <a:latin typeface="Arial" charset="0"/>
                <a:ea typeface="Arial" charset="0"/>
                <a:cs typeface="Arial" charset="0"/>
              </a:rPr>
              <a:t>Context not linked to question focus</a:t>
            </a:r>
          </a:p>
          <a:p>
            <a:pPr marL="342900" indent="-342900">
              <a:buFont typeface="Arial" charset="0"/>
              <a:buChar char="•"/>
            </a:pPr>
            <a:endParaRPr lang="en-US" sz="3200" dirty="0" smtClean="0">
              <a:latin typeface="Arial" charset="0"/>
              <a:ea typeface="Arial" charset="0"/>
              <a:cs typeface="Arial" charset="0"/>
            </a:endParaRPr>
          </a:p>
          <a:p>
            <a:pPr marL="342900" indent="-342900">
              <a:buFont typeface="Arial" charset="0"/>
              <a:buChar char="•"/>
            </a:pPr>
            <a:r>
              <a:rPr lang="en-US" sz="3200" dirty="0" smtClean="0">
                <a:latin typeface="Arial" charset="0"/>
                <a:ea typeface="Arial" charset="0"/>
                <a:cs typeface="Arial" charset="0"/>
              </a:rPr>
              <a:t>Context dealt separately from discussion addressing AO1/AO2/AO4/AO5</a:t>
            </a:r>
            <a:endParaRPr lang="en-US" sz="3200" dirty="0">
              <a:latin typeface="Arial" charset="0"/>
              <a:ea typeface="Arial" charset="0"/>
              <a:cs typeface="Arial" charset="0"/>
            </a:endParaRPr>
          </a:p>
        </p:txBody>
      </p:sp>
    </p:spTree>
    <p:extLst>
      <p:ext uri="{BB962C8B-B14F-4D97-AF65-F5344CB8AC3E}">
        <p14:creationId xmlns:p14="http://schemas.microsoft.com/office/powerpoint/2010/main" val="17308054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rot="10800000" flipV="1">
            <a:off x="240630" y="1079349"/>
            <a:ext cx="8760866" cy="646331"/>
          </a:xfrm>
          <a:prstGeom prst="rect">
            <a:avLst/>
          </a:prstGeom>
          <a:noFill/>
        </p:spPr>
        <p:txBody>
          <a:bodyPr wrap="square" rtlCol="0">
            <a:spAutoFit/>
          </a:bodyPr>
          <a:lstStyle/>
          <a:p>
            <a:r>
              <a:rPr lang="en-US" sz="3600" dirty="0">
                <a:solidFill>
                  <a:srgbClr val="E75306"/>
                </a:solidFill>
                <a:latin typeface="Arial" charset="0"/>
                <a:ea typeface="Arial" charset="0"/>
                <a:cs typeface="Arial" charset="0"/>
              </a:rPr>
              <a:t>Section A </a:t>
            </a:r>
            <a:r>
              <a:rPr lang="en-US" sz="3600" dirty="0" smtClean="0">
                <a:solidFill>
                  <a:srgbClr val="E75306"/>
                </a:solidFill>
                <a:latin typeface="Arial" charset="0"/>
                <a:ea typeface="Arial" charset="0"/>
                <a:cs typeface="Arial" charset="0"/>
              </a:rPr>
              <a:t>Shakespeare: Part </a:t>
            </a:r>
            <a:r>
              <a:rPr lang="en-US" sz="3600" dirty="0">
                <a:solidFill>
                  <a:srgbClr val="E75306"/>
                </a:solidFill>
                <a:latin typeface="Arial" charset="0"/>
                <a:ea typeface="Arial" charset="0"/>
                <a:cs typeface="Arial" charset="0"/>
              </a:rPr>
              <a:t>(i) </a:t>
            </a:r>
            <a:r>
              <a:rPr lang="en-US" sz="3600" dirty="0" smtClean="0">
                <a:solidFill>
                  <a:srgbClr val="E75306"/>
                </a:solidFill>
                <a:latin typeface="Arial" charset="0"/>
                <a:ea typeface="Arial" charset="0"/>
                <a:cs typeface="Arial" charset="0"/>
              </a:rPr>
              <a:t>Extract</a:t>
            </a:r>
            <a:endParaRPr lang="en-US" sz="2000" dirty="0">
              <a:solidFill>
                <a:srgbClr val="5A5A59"/>
              </a:solidFill>
              <a:latin typeface="Gotham Rounded Book"/>
              <a:cs typeface="Gotham Rounded Book"/>
            </a:endParaRPr>
          </a:p>
        </p:txBody>
      </p:sp>
      <p:sp>
        <p:nvSpPr>
          <p:cNvPr id="5" name="TextBox 4"/>
          <p:cNvSpPr txBox="1"/>
          <p:nvPr/>
        </p:nvSpPr>
        <p:spPr>
          <a:xfrm>
            <a:off x="288130" y="1988907"/>
            <a:ext cx="8665865" cy="3978077"/>
          </a:xfrm>
          <a:prstGeom prst="rect">
            <a:avLst/>
          </a:prstGeom>
          <a:noFill/>
        </p:spPr>
        <p:txBody>
          <a:bodyPr wrap="square" rtlCol="0">
            <a:spAutoFit/>
          </a:bodyPr>
          <a:lstStyle/>
          <a:p>
            <a:pPr marL="285750" indent="-285750">
              <a:lnSpc>
                <a:spcPct val="114000"/>
              </a:lnSpc>
              <a:buFont typeface="Arial" charset="0"/>
              <a:buChar char="•"/>
            </a:pPr>
            <a:r>
              <a:rPr lang="en-US" sz="3200" dirty="0" smtClean="0">
                <a:latin typeface="Arial" charset="0"/>
                <a:ea typeface="Arial" charset="0"/>
                <a:cs typeface="Arial" charset="0"/>
              </a:rPr>
              <a:t>15 </a:t>
            </a:r>
            <a:r>
              <a:rPr lang="en-US" sz="3200" dirty="0" smtClean="0">
                <a:latin typeface="Arial" charset="0"/>
                <a:ea typeface="Arial" charset="0"/>
                <a:cs typeface="Arial" charset="0"/>
              </a:rPr>
              <a:t>marks: </a:t>
            </a:r>
            <a:r>
              <a:rPr lang="en-US" sz="3200" dirty="0">
                <a:latin typeface="Arial" charset="0"/>
                <a:ea typeface="Arial" charset="0"/>
                <a:cs typeface="Arial" charset="0"/>
              </a:rPr>
              <a:t>AO1 (5)  AO2 (10</a:t>
            </a:r>
            <a:r>
              <a:rPr lang="en-US" sz="3200" dirty="0" smtClean="0">
                <a:latin typeface="Arial" charset="0"/>
                <a:ea typeface="Arial" charset="0"/>
                <a:cs typeface="Arial" charset="0"/>
              </a:rPr>
              <a:t>)</a:t>
            </a:r>
          </a:p>
          <a:p>
            <a:pPr marL="285750" indent="-285750">
              <a:lnSpc>
                <a:spcPct val="114000"/>
              </a:lnSpc>
              <a:buFont typeface="Arial" charset="0"/>
              <a:buChar char="•"/>
            </a:pPr>
            <a:endParaRPr lang="en-US" sz="900" dirty="0">
              <a:latin typeface="Arial" charset="0"/>
              <a:ea typeface="Arial" charset="0"/>
              <a:cs typeface="Arial" charset="0"/>
            </a:endParaRPr>
          </a:p>
          <a:p>
            <a:pPr marL="285750" indent="-285750">
              <a:lnSpc>
                <a:spcPct val="114000"/>
              </a:lnSpc>
              <a:buFont typeface="Arial" charset="0"/>
              <a:buChar char="•"/>
            </a:pPr>
            <a:r>
              <a:rPr lang="en-US" sz="3200" dirty="0">
                <a:latin typeface="Arial" charset="0"/>
                <a:ea typeface="Arial" charset="0"/>
                <a:cs typeface="Arial" charset="0"/>
              </a:rPr>
              <a:t>Timing advice 20 minutes  </a:t>
            </a:r>
            <a:endParaRPr lang="en-US" sz="3200" dirty="0" smtClean="0">
              <a:latin typeface="Arial" charset="0"/>
              <a:ea typeface="Arial" charset="0"/>
              <a:cs typeface="Arial" charset="0"/>
            </a:endParaRPr>
          </a:p>
          <a:p>
            <a:pPr marL="285750" indent="-285750">
              <a:lnSpc>
                <a:spcPct val="114000"/>
              </a:lnSpc>
              <a:buFont typeface="Arial" charset="0"/>
              <a:buChar char="•"/>
            </a:pPr>
            <a:endParaRPr lang="en-US" sz="1000" dirty="0" smtClean="0">
              <a:latin typeface="Arial" charset="0"/>
              <a:ea typeface="Arial" charset="0"/>
              <a:cs typeface="Arial" charset="0"/>
            </a:endParaRPr>
          </a:p>
          <a:p>
            <a:pPr marL="285750" indent="-285750">
              <a:lnSpc>
                <a:spcPct val="114000"/>
              </a:lnSpc>
              <a:buFont typeface="Arial" charset="0"/>
              <a:buChar char="•"/>
            </a:pPr>
            <a:r>
              <a:rPr lang="en-US" sz="3200" dirty="0" smtClean="0">
                <a:latin typeface="Arial" charset="0"/>
                <a:ea typeface="Arial" charset="0"/>
                <a:cs typeface="Arial" charset="0"/>
              </a:rPr>
              <a:t>Question </a:t>
            </a:r>
            <a:r>
              <a:rPr lang="en-US" sz="3200" dirty="0">
                <a:latin typeface="Arial" charset="0"/>
                <a:ea typeface="Arial" charset="0"/>
                <a:cs typeface="Arial" charset="0"/>
              </a:rPr>
              <a:t>will only require focus on the specified </a:t>
            </a:r>
            <a:r>
              <a:rPr lang="en-US" sz="3200" i="1" dirty="0">
                <a:solidFill>
                  <a:srgbClr val="FF0000"/>
                </a:solidFill>
                <a:latin typeface="Arial" charset="0"/>
                <a:ea typeface="Arial" charset="0"/>
                <a:cs typeface="Arial" charset="0"/>
              </a:rPr>
              <a:t>point </a:t>
            </a:r>
            <a:r>
              <a:rPr lang="en-US" sz="3200" i="1" dirty="0" smtClean="0">
                <a:solidFill>
                  <a:srgbClr val="FF0000"/>
                </a:solidFill>
                <a:latin typeface="Arial" charset="0"/>
                <a:ea typeface="Arial" charset="0"/>
                <a:cs typeface="Arial" charset="0"/>
              </a:rPr>
              <a:t>in </a:t>
            </a:r>
            <a:r>
              <a:rPr lang="en-US" sz="3200" i="1" dirty="0">
                <a:solidFill>
                  <a:srgbClr val="FF0000"/>
                </a:solidFill>
                <a:latin typeface="Arial" charset="0"/>
                <a:ea typeface="Arial" charset="0"/>
                <a:cs typeface="Arial" charset="0"/>
              </a:rPr>
              <a:t>the </a:t>
            </a:r>
            <a:r>
              <a:rPr lang="en-US" sz="3200" i="1" dirty="0" smtClean="0">
                <a:solidFill>
                  <a:srgbClr val="FF0000"/>
                </a:solidFill>
                <a:latin typeface="Arial" charset="0"/>
                <a:ea typeface="Arial" charset="0"/>
                <a:cs typeface="Arial" charset="0"/>
              </a:rPr>
              <a:t>play</a:t>
            </a:r>
          </a:p>
          <a:p>
            <a:pPr marL="285750" indent="-285750">
              <a:lnSpc>
                <a:spcPct val="114000"/>
              </a:lnSpc>
              <a:buFont typeface="Arial" charset="0"/>
              <a:buChar char="•"/>
            </a:pPr>
            <a:endParaRPr lang="en-US" sz="1000" i="1" dirty="0">
              <a:solidFill>
                <a:srgbClr val="FF0000"/>
              </a:solidFill>
              <a:latin typeface="Arial" charset="0"/>
              <a:ea typeface="Arial" charset="0"/>
              <a:cs typeface="Arial" charset="0"/>
            </a:endParaRPr>
          </a:p>
          <a:p>
            <a:pPr marL="285750" indent="-285750">
              <a:lnSpc>
                <a:spcPct val="114000"/>
              </a:lnSpc>
              <a:buFont typeface="Arial" charset="0"/>
              <a:buChar char="•"/>
            </a:pPr>
            <a:r>
              <a:rPr lang="en-US" sz="3200" dirty="0">
                <a:latin typeface="Arial" charset="0"/>
                <a:ea typeface="Arial" charset="0"/>
                <a:cs typeface="Arial" charset="0"/>
              </a:rPr>
              <a:t>No reward for </a:t>
            </a:r>
            <a:r>
              <a:rPr lang="en-US" sz="3200" dirty="0" smtClean="0">
                <a:latin typeface="Arial" charset="0"/>
                <a:ea typeface="Arial" charset="0"/>
                <a:cs typeface="Arial" charset="0"/>
              </a:rPr>
              <a:t>contexts </a:t>
            </a:r>
            <a:r>
              <a:rPr lang="en-US" sz="3200" dirty="0">
                <a:latin typeface="Arial" charset="0"/>
                <a:ea typeface="Arial" charset="0"/>
                <a:cs typeface="Arial" charset="0"/>
              </a:rPr>
              <a:t>and </a:t>
            </a:r>
            <a:r>
              <a:rPr lang="en-US" sz="3200" dirty="0" smtClean="0">
                <a:latin typeface="Arial" charset="0"/>
                <a:ea typeface="Arial" charset="0"/>
                <a:cs typeface="Arial" charset="0"/>
              </a:rPr>
              <a:t>different </a:t>
            </a:r>
            <a:r>
              <a:rPr lang="en-US" sz="3200" dirty="0" smtClean="0">
                <a:latin typeface="Arial" charset="0"/>
                <a:ea typeface="Arial" charset="0"/>
                <a:cs typeface="Arial" charset="0"/>
              </a:rPr>
              <a:t>interpretations</a:t>
            </a:r>
            <a:endParaRPr lang="en-GB" baseline="30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77209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1"/>
          <p:cNvSpPr>
            <a:spLocks noGrp="1"/>
          </p:cNvSpPr>
          <p:nvPr>
            <p:ph type="body" sz="quarter" idx="14"/>
          </p:nvPr>
        </p:nvSpPr>
        <p:spPr>
          <a:xfrm>
            <a:off x="261258" y="1044575"/>
            <a:ext cx="8525556" cy="677347"/>
          </a:xfrm>
        </p:spPr>
        <p:txBody>
          <a:bodyPr/>
          <a:lstStyle/>
          <a:p>
            <a:r>
              <a:rPr lang="en-US" dirty="0" smtClean="0"/>
              <a:t>Unpacking the essay question - Shakespeare</a:t>
            </a:r>
            <a:endParaRPr lang="en-US" dirty="0"/>
          </a:p>
        </p:txBody>
      </p:sp>
      <p:sp>
        <p:nvSpPr>
          <p:cNvPr id="5" name="TextBox 4"/>
          <p:cNvSpPr txBox="1"/>
          <p:nvPr/>
        </p:nvSpPr>
        <p:spPr>
          <a:xfrm>
            <a:off x="261258" y="1698171"/>
            <a:ext cx="8525556" cy="1815882"/>
          </a:xfrm>
          <a:prstGeom prst="rect">
            <a:avLst/>
          </a:prstGeom>
          <a:noFill/>
        </p:spPr>
        <p:txBody>
          <a:bodyPr wrap="square" rtlCol="0">
            <a:spAutoFit/>
          </a:bodyPr>
          <a:lstStyle/>
          <a:p>
            <a:r>
              <a:rPr lang="en-US" sz="2800" dirty="0" smtClean="0">
                <a:latin typeface="Arial" charset="0"/>
                <a:ea typeface="Arial" charset="0"/>
                <a:cs typeface="Arial" charset="0"/>
              </a:rPr>
              <a:t>Consider the view that “the conflict between good and evil forces in </a:t>
            </a:r>
            <a:r>
              <a:rPr lang="en-US" sz="2800" i="1" dirty="0" smtClean="0">
                <a:latin typeface="Arial" charset="0"/>
                <a:ea typeface="Arial" charset="0"/>
                <a:cs typeface="Arial" charset="0"/>
              </a:rPr>
              <a:t>King Lear </a:t>
            </a:r>
            <a:r>
              <a:rPr lang="en-US" sz="2800" dirty="0" smtClean="0">
                <a:latin typeface="Arial" charset="0"/>
                <a:ea typeface="Arial" charset="0"/>
                <a:cs typeface="Arial" charset="0"/>
              </a:rPr>
              <a:t>is shown primarily through Shakespeare’s presentation of the female characters”.</a:t>
            </a:r>
            <a:endParaRPr lang="en-US" sz="2800" dirty="0">
              <a:latin typeface="Arial" charset="0"/>
              <a:ea typeface="Arial" charset="0"/>
              <a:cs typeface="Arial" charset="0"/>
            </a:endParaRPr>
          </a:p>
        </p:txBody>
      </p:sp>
      <p:sp>
        <p:nvSpPr>
          <p:cNvPr id="6" name="TextBox 5"/>
          <p:cNvSpPr txBox="1"/>
          <p:nvPr/>
        </p:nvSpPr>
        <p:spPr>
          <a:xfrm>
            <a:off x="261258" y="3850269"/>
            <a:ext cx="8525556" cy="2831544"/>
          </a:xfrm>
          <a:prstGeom prst="rect">
            <a:avLst/>
          </a:prstGeom>
          <a:noFill/>
        </p:spPr>
        <p:txBody>
          <a:bodyPr wrap="square" rtlCol="0">
            <a:spAutoFit/>
          </a:bodyPr>
          <a:lstStyle/>
          <a:p>
            <a:pPr marL="285750" indent="-285750">
              <a:spcAft>
                <a:spcPts val="600"/>
              </a:spcAft>
              <a:buFont typeface="Arial" charset="0"/>
              <a:buChar char="•"/>
            </a:pPr>
            <a:r>
              <a:rPr lang="en-US" sz="2400" dirty="0" smtClean="0">
                <a:latin typeface="Arial" charset="0"/>
                <a:ea typeface="Arial" charset="0"/>
                <a:cs typeface="Arial" charset="0"/>
              </a:rPr>
              <a:t>Each question is designed to enable access to </a:t>
            </a:r>
            <a:r>
              <a:rPr lang="en-US" sz="2400" b="1" i="1" dirty="0" smtClean="0">
                <a:solidFill>
                  <a:srgbClr val="E75306"/>
                </a:solidFill>
                <a:latin typeface="Arial" charset="0"/>
                <a:ea typeface="Arial" charset="0"/>
                <a:cs typeface="Arial" charset="0"/>
              </a:rPr>
              <a:t>AO3</a:t>
            </a:r>
            <a:r>
              <a:rPr lang="en-US" sz="2400" dirty="0" smtClean="0">
                <a:latin typeface="Arial" charset="0"/>
                <a:ea typeface="Arial" charset="0"/>
                <a:cs typeface="Arial" charset="0"/>
              </a:rPr>
              <a:t> and </a:t>
            </a:r>
            <a:r>
              <a:rPr lang="en-US" sz="2400" b="1" i="1" dirty="0" smtClean="0">
                <a:solidFill>
                  <a:srgbClr val="E75306"/>
                </a:solidFill>
                <a:latin typeface="Arial" charset="0"/>
                <a:ea typeface="Arial" charset="0"/>
                <a:cs typeface="Arial" charset="0"/>
              </a:rPr>
              <a:t>AO5</a:t>
            </a:r>
            <a:r>
              <a:rPr lang="en-US" sz="2400" dirty="0" smtClean="0">
                <a:latin typeface="Arial" charset="0"/>
                <a:ea typeface="Arial" charset="0"/>
                <a:cs typeface="Arial" charset="0"/>
              </a:rPr>
              <a:t>.</a:t>
            </a:r>
          </a:p>
          <a:p>
            <a:pPr marL="285750" indent="-285750">
              <a:spcAft>
                <a:spcPts val="600"/>
              </a:spcAft>
              <a:buFont typeface="Arial" charset="0"/>
              <a:buChar char="•"/>
            </a:pPr>
            <a:r>
              <a:rPr lang="en-US" sz="2400" dirty="0" smtClean="0">
                <a:latin typeface="Arial" charset="0"/>
                <a:ea typeface="Arial" charset="0"/>
                <a:cs typeface="Arial" charset="0"/>
              </a:rPr>
              <a:t>Read the question carefully and note the key </a:t>
            </a:r>
            <a:r>
              <a:rPr lang="en-US" sz="2400" dirty="0" smtClean="0">
                <a:latin typeface="Arial" charset="0"/>
                <a:ea typeface="Arial" charset="0"/>
                <a:cs typeface="Arial" charset="0"/>
              </a:rPr>
              <a:t>words/ phrases </a:t>
            </a:r>
            <a:r>
              <a:rPr lang="en-US" sz="2400" dirty="0" smtClean="0">
                <a:latin typeface="Arial" charset="0"/>
                <a:ea typeface="Arial" charset="0"/>
                <a:cs typeface="Arial" charset="0"/>
              </a:rPr>
              <a:t>which are intended to encourage </a:t>
            </a:r>
            <a:r>
              <a:rPr lang="en-US" sz="2400" b="1" dirty="0" smtClean="0">
                <a:solidFill>
                  <a:srgbClr val="E75306"/>
                </a:solidFill>
                <a:latin typeface="Arial" charset="0"/>
                <a:ea typeface="Arial" charset="0"/>
                <a:cs typeface="Arial" charset="0"/>
              </a:rPr>
              <a:t>discussion of contexts and different interpretations</a:t>
            </a:r>
            <a:r>
              <a:rPr lang="en-US" sz="2400" dirty="0" smtClean="0">
                <a:latin typeface="Arial" charset="0"/>
                <a:ea typeface="Arial" charset="0"/>
                <a:cs typeface="Arial" charset="0"/>
              </a:rPr>
              <a:t>. </a:t>
            </a:r>
          </a:p>
          <a:p>
            <a:pPr marL="285750" indent="-285750">
              <a:spcAft>
                <a:spcPts val="600"/>
              </a:spcAft>
              <a:buFont typeface="Arial" charset="0"/>
              <a:buChar char="•"/>
            </a:pPr>
            <a:r>
              <a:rPr lang="en-US" sz="2400" b="1" dirty="0" smtClean="0">
                <a:latin typeface="Arial" charset="0"/>
                <a:ea typeface="Arial" charset="0"/>
                <a:cs typeface="Arial" charset="0"/>
              </a:rPr>
              <a:t>Plan</a:t>
            </a:r>
            <a:r>
              <a:rPr lang="en-US" sz="2400" dirty="0" smtClean="0">
                <a:latin typeface="Arial" charset="0"/>
                <a:ea typeface="Arial" charset="0"/>
                <a:cs typeface="Arial" charset="0"/>
              </a:rPr>
              <a:t> your approach to the response first, deciding on which areas of the text you will explore in relation to the question.</a:t>
            </a:r>
            <a:endParaRPr lang="en-US" sz="2400" dirty="0">
              <a:latin typeface="Arial" charset="0"/>
              <a:ea typeface="Arial" charset="0"/>
              <a:cs typeface="Arial" charset="0"/>
            </a:endParaRPr>
          </a:p>
        </p:txBody>
      </p:sp>
    </p:spTree>
    <p:extLst>
      <p:ext uri="{BB962C8B-B14F-4D97-AF65-F5344CB8AC3E}">
        <p14:creationId xmlns:p14="http://schemas.microsoft.com/office/powerpoint/2010/main" val="14451427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1"/>
          <p:cNvSpPr>
            <a:spLocks noGrp="1"/>
          </p:cNvSpPr>
          <p:nvPr>
            <p:ph type="body" sz="quarter" idx="14"/>
          </p:nvPr>
        </p:nvSpPr>
        <p:spPr>
          <a:xfrm>
            <a:off x="142505" y="1044576"/>
            <a:ext cx="8870866" cy="558594"/>
          </a:xfrm>
        </p:spPr>
        <p:txBody>
          <a:bodyPr>
            <a:noAutofit/>
          </a:bodyPr>
          <a:lstStyle/>
          <a:p>
            <a:r>
              <a:rPr lang="en-US" dirty="0" smtClean="0"/>
              <a:t>Candidate response to </a:t>
            </a:r>
            <a:r>
              <a:rPr lang="en-US" dirty="0" err="1" smtClean="0"/>
              <a:t>Eduqas</a:t>
            </a:r>
            <a:r>
              <a:rPr lang="en-US" dirty="0" smtClean="0"/>
              <a:t> </a:t>
            </a:r>
            <a:r>
              <a:rPr lang="en-US" i="1" dirty="0" smtClean="0"/>
              <a:t>King Lear </a:t>
            </a:r>
            <a:r>
              <a:rPr lang="en-US" dirty="0" smtClean="0"/>
              <a:t>essay </a:t>
            </a:r>
            <a:endParaRPr lang="en-US" dirty="0"/>
          </a:p>
        </p:txBody>
      </p:sp>
      <p:sp>
        <p:nvSpPr>
          <p:cNvPr id="4" name="TextBox 3"/>
          <p:cNvSpPr txBox="1"/>
          <p:nvPr/>
        </p:nvSpPr>
        <p:spPr>
          <a:xfrm>
            <a:off x="249547" y="1723583"/>
            <a:ext cx="8550069" cy="4708981"/>
          </a:xfrm>
          <a:prstGeom prst="rect">
            <a:avLst/>
          </a:prstGeom>
          <a:noFill/>
        </p:spPr>
        <p:txBody>
          <a:bodyPr wrap="square" rtlCol="0">
            <a:spAutoFit/>
          </a:bodyPr>
          <a:lstStyle/>
          <a:p>
            <a:r>
              <a:rPr lang="en-US" sz="2000" dirty="0" smtClean="0">
                <a:latin typeface="Chalkduster" charset="0"/>
                <a:ea typeface="Chalkduster" charset="0"/>
                <a:cs typeface="Chalkduster" charset="0"/>
              </a:rPr>
              <a:t>In Shakespeare’s King Lear he creates polarized depictions of women as either cruel and headstrong or weak and vulnerable to convey the corruptive impact of both good and evil forces. This stereotyped presentation of women as a narrative on good and evil is shaped and dictated by the </a:t>
            </a:r>
            <a:r>
              <a:rPr lang="en-US" sz="2000" dirty="0" err="1" smtClean="0">
                <a:latin typeface="Chalkduster" charset="0"/>
                <a:ea typeface="Chalkduster" charset="0"/>
                <a:cs typeface="Chalkduster" charset="0"/>
              </a:rPr>
              <a:t>mysogynistic</a:t>
            </a:r>
            <a:r>
              <a:rPr lang="en-US" sz="2000" dirty="0" smtClean="0">
                <a:latin typeface="Chalkduster" charset="0"/>
                <a:ea typeface="Chalkduster" charset="0"/>
                <a:cs typeface="Chalkduster" charset="0"/>
              </a:rPr>
              <a:t> conventions of Jacobean England that saw hierarchical patriarchy championed above all else.</a:t>
            </a:r>
          </a:p>
          <a:p>
            <a:r>
              <a:rPr lang="en-US" sz="2000" dirty="0" smtClean="0">
                <a:latin typeface="Chalkduster" charset="0"/>
                <a:ea typeface="Chalkduster" charset="0"/>
                <a:cs typeface="Chalkduster" charset="0"/>
              </a:rPr>
              <a:t>A clear example of the conflict between good and evil being </a:t>
            </a:r>
            <a:r>
              <a:rPr lang="en-US" sz="2000" dirty="0" err="1" smtClean="0">
                <a:latin typeface="Chalkduster" charset="0"/>
                <a:ea typeface="Chalkduster" charset="0"/>
                <a:cs typeface="Chalkduster" charset="0"/>
              </a:rPr>
              <a:t>epitomised</a:t>
            </a:r>
            <a:r>
              <a:rPr lang="en-US" sz="2000" dirty="0" smtClean="0">
                <a:latin typeface="Chalkduster" charset="0"/>
                <a:ea typeface="Chalkduster" charset="0"/>
                <a:cs typeface="Chalkduster" charset="0"/>
              </a:rPr>
              <a:t> in female characters is in </a:t>
            </a:r>
            <a:r>
              <a:rPr lang="en-US" sz="2000" dirty="0">
                <a:latin typeface="Chalkduster" charset="0"/>
                <a:ea typeface="Chalkduster" charset="0"/>
                <a:cs typeface="Chalkduster" charset="0"/>
              </a:rPr>
              <a:t>L</a:t>
            </a:r>
            <a:r>
              <a:rPr lang="en-US" sz="2000" dirty="0" smtClean="0">
                <a:latin typeface="Chalkduster" charset="0"/>
                <a:ea typeface="Chalkduster" charset="0"/>
                <a:cs typeface="Chalkduster" charset="0"/>
              </a:rPr>
              <a:t>ear’s hubristic love competition. In this scene Lear reduces his daughters to their love for him and their filial obedience, questioning “which of [them] say doth love [him] the most.</a:t>
            </a:r>
          </a:p>
          <a:p>
            <a:r>
              <a:rPr lang="is-IS" sz="2000" dirty="0" smtClean="0">
                <a:latin typeface="Chalkduster" charset="0"/>
                <a:ea typeface="Chalkduster" charset="0"/>
                <a:cs typeface="Chalkduster" charset="0"/>
              </a:rPr>
              <a:t>…..Cordelia’s ability to pander to Lear’s tragic hubris reveals her morality, resisting the Jacobean belief that “money enchants the female sex”. This dedication to her moral compass has led feminist critics to champion her as a “feminist rebel and martyr” </a:t>
            </a:r>
            <a:r>
              <a:rPr lang="is-IS" sz="2000" dirty="0">
                <a:latin typeface="Chalkduster" charset="0"/>
                <a:ea typeface="Chalkduster" charset="0"/>
                <a:cs typeface="Chalkduster" charset="0"/>
              </a:rPr>
              <a:t>an opinion </a:t>
            </a:r>
            <a:r>
              <a:rPr lang="is-IS" sz="2000" dirty="0" smtClean="0">
                <a:latin typeface="Chalkduster" charset="0"/>
                <a:ea typeface="Chalkduster" charset="0"/>
                <a:cs typeface="Chalkduster" charset="0"/>
              </a:rPr>
              <a:t>that confirms R. Warren’s view of her as “a symbol of womanly strength”.</a:t>
            </a:r>
            <a:endParaRPr lang="en-US" sz="2000" dirty="0">
              <a:latin typeface="Chalkduster" charset="0"/>
              <a:ea typeface="Chalkduster" charset="0"/>
              <a:cs typeface="Chalkduster" charset="0"/>
            </a:endParaRPr>
          </a:p>
        </p:txBody>
      </p:sp>
    </p:spTree>
    <p:extLst>
      <p:ext uri="{BB962C8B-B14F-4D97-AF65-F5344CB8AC3E}">
        <p14:creationId xmlns:p14="http://schemas.microsoft.com/office/powerpoint/2010/main" val="7894370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42127" y="1547446"/>
            <a:ext cx="8581293" cy="5078313"/>
          </a:xfrm>
          <a:prstGeom prst="rect">
            <a:avLst/>
          </a:prstGeom>
          <a:noFill/>
        </p:spPr>
        <p:txBody>
          <a:bodyPr wrap="square" rtlCol="0">
            <a:spAutoFit/>
          </a:bodyPr>
          <a:lstStyle/>
          <a:p>
            <a:r>
              <a:rPr lang="en-US" dirty="0" smtClean="0">
                <a:solidFill>
                  <a:srgbClr val="FF0000"/>
                </a:solidFill>
                <a:latin typeface="Bradley Hand" charset="0"/>
                <a:ea typeface="Bradley Hand" charset="0"/>
                <a:cs typeface="Bradley Hand" charset="0"/>
              </a:rPr>
              <a:t>While it is true that Hamlet can be considered to be a “helpless victim of the world around him</a:t>
            </a:r>
            <a:r>
              <a:rPr lang="en-US" dirty="0" smtClean="0">
                <a:latin typeface="Bradley Hand" charset="0"/>
                <a:ea typeface="Bradley Hand" charset="0"/>
                <a:cs typeface="Bradley Hand" charset="0"/>
              </a:rPr>
              <a:t>”, other facets of his character suggest that he shared the values and principles of his contemporaries. It is </a:t>
            </a:r>
            <a:r>
              <a:rPr lang="en-US" dirty="0" smtClean="0">
                <a:solidFill>
                  <a:srgbClr val="00B0F0"/>
                </a:solidFill>
                <a:latin typeface="Bradley Hand" charset="0"/>
                <a:ea typeface="Bradley Hand" charset="0"/>
                <a:cs typeface="Bradley Hand" charset="0"/>
              </a:rPr>
              <a:t>more appropriate </a:t>
            </a:r>
            <a:r>
              <a:rPr lang="en-US" dirty="0" smtClean="0">
                <a:latin typeface="Bradley Hand" charset="0"/>
                <a:ea typeface="Bradley Hand" charset="0"/>
                <a:cs typeface="Bradley Hand" charset="0"/>
              </a:rPr>
              <a:t>to compare the idea of a “helpless victim” </a:t>
            </a:r>
            <a:r>
              <a:rPr lang="en-US" dirty="0" smtClean="0">
                <a:solidFill>
                  <a:srgbClr val="00B0F0"/>
                </a:solidFill>
                <a:latin typeface="Bradley Hand" charset="0"/>
                <a:ea typeface="Bradley Hand" charset="0"/>
                <a:cs typeface="Bradley Hand" charset="0"/>
              </a:rPr>
              <a:t>to other characters in the play </a:t>
            </a:r>
            <a:r>
              <a:rPr lang="en-US" dirty="0" smtClean="0">
                <a:latin typeface="Bradley Hand" charset="0"/>
                <a:ea typeface="Bradley Hand" charset="0"/>
                <a:cs typeface="Bradley Hand" charset="0"/>
              </a:rPr>
              <a:t>such as Ophelia and Gertrude.</a:t>
            </a:r>
          </a:p>
          <a:p>
            <a:endParaRPr lang="en-US" dirty="0" smtClean="0">
              <a:latin typeface="Bradley Hand" charset="0"/>
              <a:ea typeface="Bradley Hand" charset="0"/>
              <a:cs typeface="Bradley Hand" charset="0"/>
            </a:endParaRPr>
          </a:p>
          <a:p>
            <a:r>
              <a:rPr lang="en-US" dirty="0" smtClean="0">
                <a:solidFill>
                  <a:srgbClr val="7030A0"/>
                </a:solidFill>
                <a:latin typeface="Bradley Hand" charset="0"/>
                <a:ea typeface="Bradley Hand" charset="0"/>
                <a:cs typeface="Bradley Hand" charset="0"/>
              </a:rPr>
              <a:t>It can be argued </a:t>
            </a:r>
            <a:r>
              <a:rPr lang="en-US" dirty="0" smtClean="0">
                <a:latin typeface="Bradley Hand" charset="0"/>
                <a:ea typeface="Bradley Hand" charset="0"/>
                <a:cs typeface="Bradley Hand" charset="0"/>
              </a:rPr>
              <a:t>that it is </a:t>
            </a:r>
            <a:r>
              <a:rPr lang="en-US" dirty="0" smtClean="0">
                <a:solidFill>
                  <a:srgbClr val="FF0000"/>
                </a:solidFill>
                <a:latin typeface="Bradley Hand" charset="0"/>
                <a:ea typeface="Bradley Hand" charset="0"/>
                <a:cs typeface="Bradley Hand" charset="0"/>
              </a:rPr>
              <a:t>Hamlet’s inner conflict </a:t>
            </a:r>
            <a:r>
              <a:rPr lang="en-US" dirty="0" smtClean="0">
                <a:latin typeface="Bradley Hand" charset="0"/>
                <a:ea typeface="Bradley Hand" charset="0"/>
                <a:cs typeface="Bradley Hand" charset="0"/>
              </a:rPr>
              <a:t>between </a:t>
            </a:r>
            <a:r>
              <a:rPr lang="en-US" dirty="0" smtClean="0">
                <a:solidFill>
                  <a:srgbClr val="00B050"/>
                </a:solidFill>
                <a:latin typeface="Bradley Hand" charset="0"/>
                <a:ea typeface="Bradley Hand" charset="0"/>
                <a:cs typeface="Bradley Hand" charset="0"/>
              </a:rPr>
              <a:t>Feudalism and the newly emerging Renaissance Humanism </a:t>
            </a:r>
            <a:r>
              <a:rPr lang="en-US" dirty="0" smtClean="0">
                <a:latin typeface="Bradley Hand" charset="0"/>
                <a:ea typeface="Bradley Hand" charset="0"/>
                <a:cs typeface="Bradley Hand" charset="0"/>
              </a:rPr>
              <a:t>that allows him to be considered a “helpless victim of the world around him”.  There is a dichotomy between his </a:t>
            </a:r>
            <a:r>
              <a:rPr lang="en-US" dirty="0" smtClean="0">
                <a:solidFill>
                  <a:srgbClr val="00B050"/>
                </a:solidFill>
                <a:latin typeface="Bradley Hand" charset="0"/>
                <a:ea typeface="Bradley Hand" charset="0"/>
                <a:cs typeface="Bradley Hand" charset="0"/>
              </a:rPr>
              <a:t>feudal duty </a:t>
            </a:r>
            <a:r>
              <a:rPr lang="en-US" dirty="0" smtClean="0">
                <a:latin typeface="Bradley Hand" charset="0"/>
                <a:ea typeface="Bradley Hand" charset="0"/>
                <a:cs typeface="Bradley Hand" charset="0"/>
              </a:rPr>
              <a:t>to “</a:t>
            </a:r>
            <a:r>
              <a:rPr lang="en-US" dirty="0" smtClean="0">
                <a:solidFill>
                  <a:srgbClr val="FF40FF"/>
                </a:solidFill>
                <a:latin typeface="Bradley Hand" charset="0"/>
                <a:ea typeface="Bradley Hand" charset="0"/>
                <a:cs typeface="Bradley Hand" charset="0"/>
              </a:rPr>
              <a:t>revenge his foul and unnatural murder</a:t>
            </a:r>
            <a:r>
              <a:rPr lang="en-US" dirty="0" smtClean="0">
                <a:latin typeface="Bradley Hand" charset="0"/>
                <a:ea typeface="Bradley Hand" charset="0"/>
                <a:cs typeface="Bradley Hand" charset="0"/>
              </a:rPr>
              <a:t>” and Hamlet’s own deliberations concerning “conscience” and how it </a:t>
            </a:r>
            <a:r>
              <a:rPr lang="en-US" dirty="0" smtClean="0">
                <a:solidFill>
                  <a:srgbClr val="FF40FF"/>
                </a:solidFill>
                <a:latin typeface="Bradley Hand" charset="0"/>
                <a:ea typeface="Bradley Hand" charset="0"/>
                <a:cs typeface="Bradley Hand" charset="0"/>
              </a:rPr>
              <a:t>“makes cowards of all of us</a:t>
            </a:r>
            <a:r>
              <a:rPr lang="en-US" dirty="0" smtClean="0">
                <a:latin typeface="Bradley Hand" charset="0"/>
                <a:ea typeface="Bradley Hand" charset="0"/>
                <a:cs typeface="Bradley Hand" charset="0"/>
              </a:rPr>
              <a:t>”. The imperative </a:t>
            </a:r>
            <a:r>
              <a:rPr lang="en-US" dirty="0" smtClean="0">
                <a:solidFill>
                  <a:srgbClr val="FF40FF"/>
                </a:solidFill>
                <a:latin typeface="Bradley Hand" charset="0"/>
                <a:ea typeface="Bradley Hand" charset="0"/>
                <a:cs typeface="Bradley Hand" charset="0"/>
              </a:rPr>
              <a:t>“revenge” implies duty or an obligation to be violent or ruthless whereas “conscience” is used as a metaphor </a:t>
            </a:r>
            <a:r>
              <a:rPr lang="en-US" dirty="0" smtClean="0">
                <a:latin typeface="Bradley Hand" charset="0"/>
                <a:ea typeface="Bradley Hand" charset="0"/>
                <a:cs typeface="Bradley Hand" charset="0"/>
              </a:rPr>
              <a:t>for deliberating between actions, a concept that became more commonplace during the </a:t>
            </a:r>
            <a:r>
              <a:rPr lang="en-US" dirty="0" smtClean="0">
                <a:solidFill>
                  <a:srgbClr val="00B050"/>
                </a:solidFill>
                <a:latin typeface="Bradley Hand" charset="0"/>
                <a:ea typeface="Bradley Hand" charset="0"/>
                <a:cs typeface="Bradley Hand" charset="0"/>
              </a:rPr>
              <a:t>Elizabethan era such as a rise in humanist scholars such as Erasmus.</a:t>
            </a:r>
          </a:p>
          <a:p>
            <a:endParaRPr lang="en-US" dirty="0">
              <a:latin typeface="Bradley Hand" charset="0"/>
              <a:ea typeface="Bradley Hand" charset="0"/>
              <a:cs typeface="Bradley Hand" charset="0"/>
            </a:endParaRPr>
          </a:p>
          <a:p>
            <a:r>
              <a:rPr lang="is-IS" dirty="0" smtClean="0">
                <a:latin typeface="Bradley Hand" charset="0"/>
                <a:ea typeface="Bradley Hand" charset="0"/>
                <a:cs typeface="Bradley Hand" charset="0"/>
              </a:rPr>
              <a:t>… This rejection of violence can be linked to the comments of </a:t>
            </a:r>
            <a:r>
              <a:rPr lang="is-IS" dirty="0" smtClean="0">
                <a:solidFill>
                  <a:srgbClr val="00B0F0"/>
                </a:solidFill>
                <a:latin typeface="Bradley Hand" charset="0"/>
                <a:ea typeface="Bradley Hand" charset="0"/>
                <a:cs typeface="Bradley Hand" charset="0"/>
              </a:rPr>
              <a:t>Goldman, who argued </a:t>
            </a:r>
          </a:p>
          <a:p>
            <a:r>
              <a:rPr lang="en-US" dirty="0">
                <a:solidFill>
                  <a:srgbClr val="00B0F0"/>
                </a:solidFill>
                <a:latin typeface="Bradley Hand" charset="0"/>
                <a:ea typeface="Bradley Hand" charset="0"/>
                <a:cs typeface="Bradley Hand" charset="0"/>
              </a:rPr>
              <a:t>t</a:t>
            </a:r>
            <a:r>
              <a:rPr lang="is-IS" dirty="0" smtClean="0">
                <a:solidFill>
                  <a:srgbClr val="00B0F0"/>
                </a:solidFill>
                <a:latin typeface="Bradley Hand" charset="0"/>
                <a:ea typeface="Bradley Hand" charset="0"/>
                <a:cs typeface="Bradley Hand" charset="0"/>
              </a:rPr>
              <a:t>hat Hamlet is a “helpless victim” of what Lowell would term “the transition from barbarism [Feudalism} to civilisation [Renaissance]</a:t>
            </a:r>
            <a:r>
              <a:rPr lang="is-IS" dirty="0" smtClean="0">
                <a:latin typeface="Bradley Hand" charset="0"/>
                <a:ea typeface="Bradley Hand" charset="0"/>
                <a:cs typeface="Bradley Hand" charset="0"/>
              </a:rPr>
              <a:t>.”</a:t>
            </a:r>
            <a:endParaRPr lang="en-US" dirty="0">
              <a:latin typeface="Bradley Hand" charset="0"/>
              <a:ea typeface="Bradley Hand" charset="0"/>
              <a:cs typeface="Bradley Hand" charset="0"/>
            </a:endParaRPr>
          </a:p>
        </p:txBody>
      </p:sp>
      <p:sp>
        <p:nvSpPr>
          <p:cNvPr id="4" name="Text Placeholder 1"/>
          <p:cNvSpPr>
            <a:spLocks noGrp="1"/>
          </p:cNvSpPr>
          <p:nvPr>
            <p:ph type="body" sz="quarter" idx="14"/>
          </p:nvPr>
        </p:nvSpPr>
        <p:spPr>
          <a:xfrm>
            <a:off x="368301" y="1044575"/>
            <a:ext cx="8254590" cy="646573"/>
          </a:xfrm>
        </p:spPr>
        <p:txBody>
          <a:bodyPr>
            <a:normAutofit/>
          </a:bodyPr>
          <a:lstStyle/>
          <a:p>
            <a:r>
              <a:rPr lang="en-US" sz="2800" dirty="0" smtClean="0"/>
              <a:t>Candidate response to </a:t>
            </a:r>
            <a:r>
              <a:rPr lang="en-US" sz="2800" dirty="0" err="1" smtClean="0"/>
              <a:t>Eduqas</a:t>
            </a:r>
            <a:r>
              <a:rPr lang="en-US" sz="2800" dirty="0" smtClean="0"/>
              <a:t> </a:t>
            </a:r>
            <a:r>
              <a:rPr lang="en-US" sz="2800" i="1" dirty="0" smtClean="0"/>
              <a:t>Hamlet </a:t>
            </a:r>
            <a:r>
              <a:rPr lang="en-US" sz="2800" dirty="0" smtClean="0"/>
              <a:t>essay </a:t>
            </a:r>
            <a:endParaRPr lang="en-US" sz="2800" dirty="0"/>
          </a:p>
        </p:txBody>
      </p:sp>
    </p:spTree>
    <p:extLst>
      <p:ext uri="{BB962C8B-B14F-4D97-AF65-F5344CB8AC3E}">
        <p14:creationId xmlns:p14="http://schemas.microsoft.com/office/powerpoint/2010/main" val="4982457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200968" y="1044576"/>
            <a:ext cx="8500906" cy="617970"/>
          </a:xfrm>
        </p:spPr>
        <p:txBody>
          <a:bodyPr>
            <a:noAutofit/>
          </a:bodyPr>
          <a:lstStyle/>
          <a:p>
            <a:r>
              <a:rPr lang="en-US" sz="3600" dirty="0" smtClean="0"/>
              <a:t>Section B: Drama </a:t>
            </a:r>
            <a:endParaRPr lang="en-US" sz="3600" dirty="0"/>
          </a:p>
        </p:txBody>
      </p:sp>
      <p:sp>
        <p:nvSpPr>
          <p:cNvPr id="6" name="TextBox 5"/>
          <p:cNvSpPr txBox="1"/>
          <p:nvPr/>
        </p:nvSpPr>
        <p:spPr>
          <a:xfrm>
            <a:off x="296883" y="1663227"/>
            <a:ext cx="3218213" cy="4985980"/>
          </a:xfrm>
          <a:prstGeom prst="rect">
            <a:avLst/>
          </a:prstGeom>
          <a:noFill/>
        </p:spPr>
        <p:txBody>
          <a:bodyPr wrap="square" rtlCol="0">
            <a:spAutoFit/>
          </a:bodyPr>
          <a:lstStyle/>
          <a:p>
            <a:pPr lvl="0"/>
            <a:r>
              <a:rPr lang="en-GB" sz="2800" dirty="0" smtClean="0">
                <a:latin typeface="Arial" charset="0"/>
                <a:ea typeface="Arial" charset="0"/>
                <a:cs typeface="Arial" charset="0"/>
              </a:rPr>
              <a:t>60 marks: </a:t>
            </a:r>
          </a:p>
          <a:p>
            <a:pPr lvl="0"/>
            <a:endParaRPr lang="en-GB" sz="2800" dirty="0" smtClean="0">
              <a:latin typeface="Arial" charset="0"/>
              <a:ea typeface="Arial" charset="0"/>
              <a:cs typeface="Arial" charset="0"/>
            </a:endParaRPr>
          </a:p>
          <a:p>
            <a:pPr lvl="0"/>
            <a:r>
              <a:rPr lang="en-GB" sz="2800" dirty="0" smtClean="0">
                <a:latin typeface="Arial" charset="0"/>
                <a:ea typeface="Arial" charset="0"/>
                <a:cs typeface="Arial" charset="0"/>
              </a:rPr>
              <a:t>AO1 </a:t>
            </a:r>
            <a:r>
              <a:rPr lang="en-GB" sz="2800" dirty="0">
                <a:latin typeface="Arial" charset="0"/>
                <a:ea typeface="Arial" charset="0"/>
                <a:cs typeface="Arial" charset="0"/>
              </a:rPr>
              <a:t>(</a:t>
            </a:r>
            <a:r>
              <a:rPr lang="en-GB" sz="2800" dirty="0" smtClean="0">
                <a:latin typeface="Arial" charset="0"/>
                <a:ea typeface="Arial" charset="0"/>
                <a:cs typeface="Arial" charset="0"/>
              </a:rPr>
              <a:t>10) </a:t>
            </a:r>
            <a:endParaRPr lang="en-GB" sz="2800" dirty="0" smtClean="0">
              <a:latin typeface="Arial" charset="0"/>
              <a:ea typeface="Arial" charset="0"/>
              <a:cs typeface="Arial" charset="0"/>
            </a:endParaRPr>
          </a:p>
          <a:p>
            <a:pPr lvl="0"/>
            <a:r>
              <a:rPr lang="en-GB" sz="2800" dirty="0" smtClean="0">
                <a:latin typeface="Arial" charset="0"/>
                <a:ea typeface="Arial" charset="0"/>
                <a:cs typeface="Arial" charset="0"/>
              </a:rPr>
              <a:t>AO2 </a:t>
            </a:r>
            <a:r>
              <a:rPr lang="en-GB" sz="2800" dirty="0">
                <a:latin typeface="Arial" charset="0"/>
                <a:ea typeface="Arial" charset="0"/>
                <a:cs typeface="Arial" charset="0"/>
              </a:rPr>
              <a:t>(</a:t>
            </a:r>
            <a:r>
              <a:rPr lang="en-GB" sz="2800" dirty="0" smtClean="0">
                <a:latin typeface="Arial" charset="0"/>
                <a:ea typeface="Arial" charset="0"/>
                <a:cs typeface="Arial" charset="0"/>
              </a:rPr>
              <a:t>10) </a:t>
            </a:r>
            <a:endParaRPr lang="en-GB" sz="2800" dirty="0" smtClean="0">
              <a:latin typeface="Arial" charset="0"/>
              <a:ea typeface="Arial" charset="0"/>
              <a:cs typeface="Arial" charset="0"/>
            </a:endParaRPr>
          </a:p>
          <a:p>
            <a:pPr lvl="0"/>
            <a:r>
              <a:rPr lang="en-GB" sz="2800" dirty="0" smtClean="0">
                <a:latin typeface="Arial" charset="0"/>
                <a:ea typeface="Arial" charset="0"/>
                <a:cs typeface="Arial" charset="0"/>
              </a:rPr>
              <a:t>AO3 </a:t>
            </a:r>
            <a:r>
              <a:rPr lang="en-GB" sz="2800" dirty="0">
                <a:latin typeface="Arial" charset="0"/>
                <a:ea typeface="Arial" charset="0"/>
                <a:cs typeface="Arial" charset="0"/>
              </a:rPr>
              <a:t>(</a:t>
            </a:r>
            <a:r>
              <a:rPr lang="en-GB" sz="2800" dirty="0" smtClean="0">
                <a:latin typeface="Arial" charset="0"/>
                <a:ea typeface="Arial" charset="0"/>
                <a:cs typeface="Arial" charset="0"/>
              </a:rPr>
              <a:t>10) </a:t>
            </a:r>
            <a:endParaRPr lang="en-GB" sz="2800" dirty="0" smtClean="0">
              <a:latin typeface="Arial" charset="0"/>
              <a:ea typeface="Arial" charset="0"/>
              <a:cs typeface="Arial" charset="0"/>
            </a:endParaRPr>
          </a:p>
          <a:p>
            <a:pPr lvl="0"/>
            <a:r>
              <a:rPr lang="en-GB" sz="2800" dirty="0" smtClean="0">
                <a:latin typeface="Arial" charset="0"/>
                <a:ea typeface="Arial" charset="0"/>
                <a:cs typeface="Arial" charset="0"/>
              </a:rPr>
              <a:t>AO4 </a:t>
            </a:r>
            <a:r>
              <a:rPr lang="en-GB" sz="2800" dirty="0">
                <a:latin typeface="Arial" charset="0"/>
                <a:ea typeface="Arial" charset="0"/>
                <a:cs typeface="Arial" charset="0"/>
              </a:rPr>
              <a:t>(</a:t>
            </a:r>
            <a:r>
              <a:rPr lang="en-GB" sz="2800" dirty="0" smtClean="0">
                <a:latin typeface="Arial" charset="0"/>
                <a:ea typeface="Arial" charset="0"/>
                <a:cs typeface="Arial" charset="0"/>
              </a:rPr>
              <a:t>20) </a:t>
            </a:r>
            <a:endParaRPr lang="en-GB" sz="2800" dirty="0" smtClean="0">
              <a:latin typeface="Arial" charset="0"/>
              <a:ea typeface="Arial" charset="0"/>
              <a:cs typeface="Arial" charset="0"/>
            </a:endParaRPr>
          </a:p>
          <a:p>
            <a:pPr lvl="0"/>
            <a:r>
              <a:rPr lang="en-GB" sz="2800" dirty="0" smtClean="0">
                <a:latin typeface="Arial" charset="0"/>
                <a:ea typeface="Arial" charset="0"/>
                <a:cs typeface="Arial" charset="0"/>
              </a:rPr>
              <a:t>AO5 </a:t>
            </a:r>
            <a:r>
              <a:rPr lang="en-GB" sz="2800" dirty="0">
                <a:latin typeface="Arial" charset="0"/>
                <a:ea typeface="Arial" charset="0"/>
                <a:cs typeface="Arial" charset="0"/>
              </a:rPr>
              <a:t>(</a:t>
            </a:r>
            <a:r>
              <a:rPr lang="en-GB" sz="2800" dirty="0" smtClean="0">
                <a:latin typeface="Arial" charset="0"/>
                <a:ea typeface="Arial" charset="0"/>
                <a:cs typeface="Arial" charset="0"/>
              </a:rPr>
              <a:t>10)</a:t>
            </a:r>
            <a:endParaRPr lang="en-US" sz="2800" dirty="0">
              <a:latin typeface="Arial" charset="0"/>
              <a:ea typeface="Arial" charset="0"/>
              <a:cs typeface="Arial" charset="0"/>
            </a:endParaRPr>
          </a:p>
          <a:p>
            <a:pPr lvl="0"/>
            <a:endParaRPr lang="en-GB" sz="2800" dirty="0" smtClean="0">
              <a:latin typeface="Arial" charset="0"/>
              <a:ea typeface="Arial" charset="0"/>
              <a:cs typeface="Arial" charset="0"/>
            </a:endParaRPr>
          </a:p>
          <a:p>
            <a:pPr lvl="0"/>
            <a:r>
              <a:rPr lang="en-GB" sz="2800" dirty="0" smtClean="0">
                <a:latin typeface="Arial" charset="0"/>
                <a:ea typeface="Arial" charset="0"/>
                <a:cs typeface="Arial" charset="0"/>
              </a:rPr>
              <a:t>Timing </a:t>
            </a:r>
            <a:r>
              <a:rPr lang="en-GB" sz="2800" dirty="0" smtClean="0">
                <a:latin typeface="Arial" charset="0"/>
                <a:ea typeface="Arial" charset="0"/>
                <a:cs typeface="Arial" charset="0"/>
              </a:rPr>
              <a:t>advice:</a:t>
            </a:r>
          </a:p>
          <a:p>
            <a:pPr lvl="0"/>
            <a:r>
              <a:rPr lang="en-GB" sz="2800" dirty="0" smtClean="0">
                <a:latin typeface="Arial" charset="0"/>
                <a:ea typeface="Arial" charset="0"/>
                <a:cs typeface="Arial" charset="0"/>
              </a:rPr>
              <a:t>60 </a:t>
            </a:r>
            <a:r>
              <a:rPr lang="en-GB" sz="2800" dirty="0">
                <a:latin typeface="Arial" charset="0"/>
                <a:ea typeface="Arial" charset="0"/>
                <a:cs typeface="Arial" charset="0"/>
              </a:rPr>
              <a:t>mins</a:t>
            </a:r>
            <a:endParaRPr lang="en-US" sz="2800" dirty="0">
              <a:latin typeface="Arial" charset="0"/>
              <a:ea typeface="Arial" charset="0"/>
              <a:cs typeface="Arial" charset="0"/>
            </a:endParaRPr>
          </a:p>
          <a:p>
            <a:r>
              <a:rPr lang="en-GB" sz="2000" dirty="0"/>
              <a:t> </a:t>
            </a:r>
            <a:endParaRPr lang="en-US" sz="2000" dirty="0"/>
          </a:p>
          <a:p>
            <a:pPr>
              <a:lnSpc>
                <a:spcPct val="150000"/>
              </a:lnSpc>
            </a:pPr>
            <a:endParaRPr lang="en-GB" baseline="30000" dirty="0">
              <a:solidFill>
                <a:srgbClr val="5A5A59"/>
              </a:solidFill>
              <a:latin typeface="Bliss-Light"/>
              <a:cs typeface="Bliss-Light"/>
            </a:endParaRPr>
          </a:p>
        </p:txBody>
      </p:sp>
      <p:sp>
        <p:nvSpPr>
          <p:cNvPr id="8" name="TextBox 7"/>
          <p:cNvSpPr txBox="1"/>
          <p:nvPr/>
        </p:nvSpPr>
        <p:spPr>
          <a:xfrm>
            <a:off x="3277591" y="1663227"/>
            <a:ext cx="5664528" cy="4201150"/>
          </a:xfrm>
          <a:prstGeom prst="rect">
            <a:avLst/>
          </a:prstGeom>
          <a:noFill/>
        </p:spPr>
        <p:txBody>
          <a:bodyPr wrap="square" rtlCol="0">
            <a:spAutoFit/>
          </a:bodyPr>
          <a:lstStyle/>
          <a:p>
            <a:pPr marL="457200" lvl="0" indent="-457200">
              <a:spcAft>
                <a:spcPts val="600"/>
              </a:spcAft>
              <a:buFont typeface="Arial" panose="020B0604020202020204" pitchFamily="34" charset="0"/>
              <a:buChar char="•"/>
            </a:pPr>
            <a:r>
              <a:rPr lang="en-GB" sz="2800" dirty="0" smtClean="0">
                <a:latin typeface="Arial" charset="0"/>
                <a:ea typeface="Arial" charset="0"/>
                <a:cs typeface="Arial" charset="0"/>
              </a:rPr>
              <a:t>more </a:t>
            </a:r>
            <a:r>
              <a:rPr lang="en-GB" sz="2800" dirty="0">
                <a:latin typeface="Arial" charset="0"/>
                <a:ea typeface="Arial" charset="0"/>
                <a:cs typeface="Arial" charset="0"/>
              </a:rPr>
              <a:t>marks for </a:t>
            </a:r>
            <a:r>
              <a:rPr lang="en-GB" sz="2800" dirty="0" smtClean="0">
                <a:solidFill>
                  <a:srgbClr val="DF3C06"/>
                </a:solidFill>
                <a:latin typeface="Arial" charset="0"/>
                <a:ea typeface="Arial" charset="0"/>
                <a:cs typeface="Arial" charset="0"/>
              </a:rPr>
              <a:t>AO4</a:t>
            </a:r>
            <a:r>
              <a:rPr lang="en-GB" sz="2800" dirty="0" smtClean="0">
                <a:latin typeface="Arial" charset="0"/>
                <a:ea typeface="Arial" charset="0"/>
                <a:cs typeface="Arial" charset="0"/>
              </a:rPr>
              <a:t> </a:t>
            </a:r>
            <a:r>
              <a:rPr lang="en-GB" sz="2800" dirty="0" smtClean="0">
                <a:latin typeface="Arial" charset="0"/>
                <a:ea typeface="Arial" charset="0"/>
                <a:cs typeface="Arial" charset="0"/>
              </a:rPr>
              <a:t>connections </a:t>
            </a:r>
          </a:p>
          <a:p>
            <a:pPr marL="457200" lvl="0" indent="-457200">
              <a:spcAft>
                <a:spcPts val="600"/>
              </a:spcAft>
              <a:buFont typeface="Arial" panose="020B0604020202020204" pitchFamily="34" charset="0"/>
              <a:buChar char="•"/>
            </a:pPr>
            <a:r>
              <a:rPr lang="en-GB" sz="2800" dirty="0" smtClean="0">
                <a:latin typeface="Arial" charset="0"/>
                <a:ea typeface="Arial" charset="0"/>
                <a:cs typeface="Arial" charset="0"/>
              </a:rPr>
              <a:t>must </a:t>
            </a:r>
            <a:r>
              <a:rPr lang="en-GB" sz="2800" dirty="0">
                <a:latin typeface="Arial" charset="0"/>
                <a:ea typeface="Arial" charset="0"/>
                <a:cs typeface="Arial" charset="0"/>
              </a:rPr>
              <a:t>be relevant to the question </a:t>
            </a:r>
            <a:r>
              <a:rPr lang="en-GB" sz="2800" dirty="0" smtClean="0">
                <a:latin typeface="Arial" charset="0"/>
                <a:ea typeface="Arial" charset="0"/>
                <a:cs typeface="Arial" charset="0"/>
              </a:rPr>
              <a:t>focus</a:t>
            </a:r>
            <a:endParaRPr lang="en-US" sz="2800" dirty="0">
              <a:latin typeface="Arial" charset="0"/>
              <a:ea typeface="Arial" charset="0"/>
              <a:cs typeface="Arial" charset="0"/>
            </a:endParaRPr>
          </a:p>
          <a:p>
            <a:pPr marL="457200" lvl="0" indent="-457200">
              <a:spcAft>
                <a:spcPts val="600"/>
              </a:spcAft>
              <a:buFont typeface="Arial" panose="020B0604020202020204" pitchFamily="34" charset="0"/>
              <a:buChar char="•"/>
            </a:pPr>
            <a:r>
              <a:rPr lang="en-GB" sz="2800" dirty="0">
                <a:latin typeface="Arial" charset="0"/>
                <a:ea typeface="Arial" charset="0"/>
                <a:cs typeface="Arial" charset="0"/>
              </a:rPr>
              <a:t>c</a:t>
            </a:r>
            <a:r>
              <a:rPr lang="en-GB" sz="2800" dirty="0" smtClean="0">
                <a:latin typeface="Arial" charset="0"/>
                <a:ea typeface="Arial" charset="0"/>
                <a:cs typeface="Arial" charset="0"/>
              </a:rPr>
              <a:t>ontext-related </a:t>
            </a:r>
            <a:r>
              <a:rPr lang="en-GB" sz="2800" dirty="0">
                <a:latin typeface="Arial" charset="0"/>
                <a:ea typeface="Arial" charset="0"/>
                <a:cs typeface="Arial" charset="0"/>
              </a:rPr>
              <a:t>material and different interpretations must be integrated </a:t>
            </a:r>
            <a:endParaRPr lang="en-GB" sz="2800" dirty="0" smtClean="0">
              <a:latin typeface="Arial" charset="0"/>
              <a:ea typeface="Arial" charset="0"/>
              <a:cs typeface="Arial" charset="0"/>
            </a:endParaRPr>
          </a:p>
          <a:p>
            <a:pPr marL="457200" lvl="0" indent="-457200">
              <a:spcAft>
                <a:spcPts val="600"/>
              </a:spcAft>
              <a:buFont typeface="Arial" panose="020B0604020202020204" pitchFamily="34" charset="0"/>
              <a:buChar char="•"/>
            </a:pPr>
            <a:r>
              <a:rPr lang="en-GB" sz="2800" dirty="0" smtClean="0">
                <a:latin typeface="Arial" charset="0"/>
                <a:ea typeface="Arial" charset="0"/>
                <a:cs typeface="Arial" charset="0"/>
              </a:rPr>
              <a:t>must </a:t>
            </a:r>
            <a:r>
              <a:rPr lang="en-GB" sz="2800" dirty="0">
                <a:latin typeface="Arial" charset="0"/>
                <a:ea typeface="Arial" charset="0"/>
                <a:cs typeface="Arial" charset="0"/>
              </a:rPr>
              <a:t>be relevant to the question </a:t>
            </a:r>
            <a:r>
              <a:rPr lang="en-GB" sz="2800" dirty="0" smtClean="0">
                <a:latin typeface="Arial" charset="0"/>
                <a:ea typeface="Arial" charset="0"/>
                <a:cs typeface="Arial" charset="0"/>
              </a:rPr>
              <a:t>focus.</a:t>
            </a:r>
            <a:endParaRPr lang="en-US" sz="2800" dirty="0">
              <a:latin typeface="Arial" charset="0"/>
              <a:ea typeface="Arial" charset="0"/>
              <a:cs typeface="Arial" charset="0"/>
            </a:endParaRPr>
          </a:p>
        </p:txBody>
      </p:sp>
    </p:spTree>
    <p:extLst>
      <p:ext uri="{BB962C8B-B14F-4D97-AF65-F5344CB8AC3E}">
        <p14:creationId xmlns:p14="http://schemas.microsoft.com/office/powerpoint/2010/main" val="13235979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237506" y="1044575"/>
            <a:ext cx="8680863" cy="784225"/>
          </a:xfrm>
        </p:spPr>
        <p:txBody>
          <a:bodyPr>
            <a:noAutofit/>
          </a:bodyPr>
          <a:lstStyle/>
          <a:p>
            <a:r>
              <a:rPr lang="en-US" sz="3600" dirty="0" smtClean="0"/>
              <a:t>Unpacking the question Section B Drama</a:t>
            </a:r>
            <a:endParaRPr lang="en-US" sz="3600" dirty="0"/>
          </a:p>
        </p:txBody>
      </p:sp>
      <p:sp>
        <p:nvSpPr>
          <p:cNvPr id="3" name="TextBox 2"/>
          <p:cNvSpPr txBox="1"/>
          <p:nvPr/>
        </p:nvSpPr>
        <p:spPr>
          <a:xfrm>
            <a:off x="356260" y="1828800"/>
            <a:ext cx="8324602" cy="4524315"/>
          </a:xfrm>
          <a:prstGeom prst="rect">
            <a:avLst/>
          </a:prstGeom>
          <a:noFill/>
        </p:spPr>
        <p:txBody>
          <a:bodyPr wrap="square" rtlCol="0">
            <a:spAutoFit/>
          </a:bodyPr>
          <a:lstStyle/>
          <a:p>
            <a:r>
              <a:rPr lang="en-US" sz="2400" i="1" dirty="0" smtClean="0">
                <a:latin typeface="Arial" charset="0"/>
                <a:ea typeface="Arial" charset="0"/>
                <a:cs typeface="Arial" charset="0"/>
              </a:rPr>
              <a:t>Webster/Williams</a:t>
            </a:r>
          </a:p>
          <a:p>
            <a:r>
              <a:rPr lang="en-US" sz="2400" dirty="0" smtClean="0">
                <a:latin typeface="Arial" charset="0"/>
                <a:ea typeface="Arial" charset="0"/>
                <a:cs typeface="Arial" charset="0"/>
              </a:rPr>
              <a:t>“The audience sees nothing but a disordered and violent world in which cruelty is commonplace.” How far would you apply this comment to both </a:t>
            </a:r>
            <a:r>
              <a:rPr lang="en-US" sz="2400" i="1" dirty="0" smtClean="0">
                <a:latin typeface="Arial" charset="0"/>
                <a:ea typeface="Arial" charset="0"/>
                <a:cs typeface="Arial" charset="0"/>
              </a:rPr>
              <a:t>The Duchess of </a:t>
            </a:r>
            <a:r>
              <a:rPr lang="en-US" sz="2400" i="1" dirty="0" err="1" smtClean="0">
                <a:latin typeface="Arial" charset="0"/>
                <a:ea typeface="Arial" charset="0"/>
                <a:cs typeface="Arial" charset="0"/>
              </a:rPr>
              <a:t>Malfi</a:t>
            </a:r>
            <a:r>
              <a:rPr lang="en-US" sz="2400" i="1" dirty="0" smtClean="0">
                <a:latin typeface="Arial" charset="0"/>
                <a:ea typeface="Arial" charset="0"/>
                <a:cs typeface="Arial" charset="0"/>
              </a:rPr>
              <a:t> </a:t>
            </a:r>
            <a:r>
              <a:rPr lang="en-US" sz="2400" dirty="0" smtClean="0">
                <a:latin typeface="Arial" charset="0"/>
                <a:ea typeface="Arial" charset="0"/>
                <a:cs typeface="Arial" charset="0"/>
              </a:rPr>
              <a:t>and </a:t>
            </a:r>
            <a:r>
              <a:rPr lang="en-US" sz="2400" i="1" dirty="0" smtClean="0">
                <a:latin typeface="Arial" charset="0"/>
                <a:ea typeface="Arial" charset="0"/>
                <a:cs typeface="Arial" charset="0"/>
              </a:rPr>
              <a:t>A Streetcar Named Desire?</a:t>
            </a:r>
          </a:p>
          <a:p>
            <a:endParaRPr lang="en-US" sz="2400" i="1" dirty="0" smtClean="0">
              <a:latin typeface="Arial" charset="0"/>
              <a:ea typeface="Arial" charset="0"/>
              <a:cs typeface="Arial" charset="0"/>
            </a:endParaRPr>
          </a:p>
          <a:p>
            <a:pPr marL="285750" indent="-285750">
              <a:buFont typeface="Arial" charset="0"/>
              <a:buChar char="•"/>
            </a:pPr>
            <a:r>
              <a:rPr lang="en-US" sz="2400" dirty="0" smtClean="0">
                <a:latin typeface="Arial" charset="0"/>
                <a:ea typeface="Arial" charset="0"/>
                <a:cs typeface="Arial" charset="0"/>
              </a:rPr>
              <a:t>Where are the </a:t>
            </a:r>
            <a:r>
              <a:rPr lang="en-US" sz="2400" i="1" dirty="0" smtClean="0">
                <a:solidFill>
                  <a:srgbClr val="DF3C06"/>
                </a:solidFill>
                <a:latin typeface="Arial" charset="0"/>
                <a:ea typeface="Arial" charset="0"/>
                <a:cs typeface="Arial" charset="0"/>
              </a:rPr>
              <a:t>AO3</a:t>
            </a:r>
            <a:r>
              <a:rPr lang="en-US" sz="2400" dirty="0" smtClean="0">
                <a:latin typeface="Arial" charset="0"/>
                <a:ea typeface="Arial" charset="0"/>
                <a:cs typeface="Arial" charset="0"/>
              </a:rPr>
              <a:t> stimulus words/phrases?</a:t>
            </a:r>
          </a:p>
          <a:p>
            <a:pPr marL="285750" indent="-285750">
              <a:buFont typeface="Arial" charset="0"/>
              <a:buChar char="•"/>
            </a:pPr>
            <a:endParaRPr lang="en-US" sz="2400" dirty="0" smtClean="0">
              <a:latin typeface="Arial" charset="0"/>
              <a:ea typeface="Arial" charset="0"/>
              <a:cs typeface="Arial" charset="0"/>
            </a:endParaRPr>
          </a:p>
          <a:p>
            <a:pPr marL="285750" indent="-285750">
              <a:buFont typeface="Arial" charset="0"/>
              <a:buChar char="•"/>
            </a:pPr>
            <a:r>
              <a:rPr lang="en-US" sz="2400" dirty="0" smtClean="0">
                <a:latin typeface="Arial" charset="0"/>
                <a:ea typeface="Arial" charset="0"/>
                <a:cs typeface="Arial" charset="0"/>
              </a:rPr>
              <a:t>Where are the </a:t>
            </a:r>
            <a:r>
              <a:rPr lang="en-US" sz="2400" i="1" dirty="0" smtClean="0">
                <a:solidFill>
                  <a:srgbClr val="DF3C06"/>
                </a:solidFill>
                <a:latin typeface="Arial" charset="0"/>
                <a:ea typeface="Arial" charset="0"/>
                <a:cs typeface="Arial" charset="0"/>
              </a:rPr>
              <a:t>AO5</a:t>
            </a:r>
            <a:r>
              <a:rPr lang="en-US" sz="2400" dirty="0" smtClean="0">
                <a:latin typeface="Arial" charset="0"/>
                <a:ea typeface="Arial" charset="0"/>
                <a:cs typeface="Arial" charset="0"/>
              </a:rPr>
              <a:t> stimulus words/phrases?</a:t>
            </a:r>
          </a:p>
          <a:p>
            <a:pPr marL="285750" indent="-285750">
              <a:buFont typeface="Arial" charset="0"/>
              <a:buChar char="•"/>
            </a:pPr>
            <a:endParaRPr lang="en-US" sz="2400" dirty="0" smtClean="0">
              <a:latin typeface="Arial" charset="0"/>
              <a:ea typeface="Arial" charset="0"/>
              <a:cs typeface="Arial" charset="0"/>
            </a:endParaRPr>
          </a:p>
          <a:p>
            <a:pPr marL="285750" indent="-285750">
              <a:buFont typeface="Arial" charset="0"/>
              <a:buChar char="•"/>
            </a:pPr>
            <a:r>
              <a:rPr lang="en-US" sz="2400" dirty="0" smtClean="0">
                <a:latin typeface="Arial" charset="0"/>
                <a:ea typeface="Arial" charset="0"/>
                <a:cs typeface="Arial" charset="0"/>
              </a:rPr>
              <a:t>What are the key connections </a:t>
            </a:r>
            <a:r>
              <a:rPr lang="en-US" sz="2400" i="1" dirty="0" smtClean="0">
                <a:solidFill>
                  <a:srgbClr val="C00000"/>
                </a:solidFill>
                <a:latin typeface="Arial" charset="0"/>
                <a:ea typeface="Arial" charset="0"/>
                <a:cs typeface="Arial" charset="0"/>
              </a:rPr>
              <a:t>AO4</a:t>
            </a:r>
            <a:r>
              <a:rPr lang="en-US" sz="2400" dirty="0" smtClean="0">
                <a:latin typeface="Arial" charset="0"/>
                <a:ea typeface="Arial" charset="0"/>
                <a:cs typeface="Arial" charset="0"/>
              </a:rPr>
              <a:t> to explore in response to this question?</a:t>
            </a:r>
            <a:endParaRPr lang="en-US" sz="2400" dirty="0">
              <a:latin typeface="Arial" charset="0"/>
              <a:ea typeface="Arial" charset="0"/>
              <a:cs typeface="Arial" charset="0"/>
            </a:endParaRPr>
          </a:p>
        </p:txBody>
      </p:sp>
    </p:spTree>
    <p:extLst>
      <p:ext uri="{BB962C8B-B14F-4D97-AF65-F5344CB8AC3E}">
        <p14:creationId xmlns:p14="http://schemas.microsoft.com/office/powerpoint/2010/main" val="44471602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368301" y="1044575"/>
            <a:ext cx="8192896" cy="432533"/>
          </a:xfrm>
        </p:spPr>
        <p:txBody>
          <a:bodyPr>
            <a:normAutofit lnSpcReduction="10000"/>
          </a:bodyPr>
          <a:lstStyle/>
          <a:p>
            <a:r>
              <a:rPr lang="en-US" sz="2400" dirty="0" smtClean="0"/>
              <a:t>Candidate 1 response to Section B Q 9</a:t>
            </a:r>
            <a:endParaRPr lang="en-US" sz="2400" dirty="0"/>
          </a:p>
        </p:txBody>
      </p:sp>
      <p:sp>
        <p:nvSpPr>
          <p:cNvPr id="3" name="TextBox 2"/>
          <p:cNvSpPr txBox="1"/>
          <p:nvPr/>
        </p:nvSpPr>
        <p:spPr>
          <a:xfrm>
            <a:off x="368300" y="1718268"/>
            <a:ext cx="8192896" cy="4801314"/>
          </a:xfrm>
          <a:prstGeom prst="rect">
            <a:avLst/>
          </a:prstGeom>
          <a:noFill/>
        </p:spPr>
        <p:txBody>
          <a:bodyPr wrap="square" rtlCol="0">
            <a:spAutoFit/>
          </a:bodyPr>
          <a:lstStyle/>
          <a:p>
            <a:r>
              <a:rPr lang="en-US" sz="1600" dirty="0" smtClean="0">
                <a:latin typeface="Bradley Hand" charset="0"/>
                <a:ea typeface="Bradley Hand" charset="0"/>
                <a:cs typeface="Bradley Hand" charset="0"/>
              </a:rPr>
              <a:t>The worlds in which “The Duchess of </a:t>
            </a:r>
            <a:r>
              <a:rPr lang="en-US" sz="1600" dirty="0" err="1" smtClean="0">
                <a:latin typeface="Bradley Hand" charset="0"/>
                <a:ea typeface="Bradley Hand" charset="0"/>
                <a:cs typeface="Bradley Hand" charset="0"/>
              </a:rPr>
              <a:t>Malfi</a:t>
            </a:r>
            <a:r>
              <a:rPr lang="en-US" sz="1600" dirty="0" smtClean="0">
                <a:latin typeface="Bradley Hand" charset="0"/>
                <a:ea typeface="Bradley Hand" charset="0"/>
                <a:cs typeface="Bradley Hand" charset="0"/>
              </a:rPr>
              <a:t>” and “A Streetcar Named Desire” are set are both disordered and violent, in which cruelty is commonplace. Through deceit and the destruction of the delicate things in life, both Webster and Williams conform to the statement in question.</a:t>
            </a:r>
          </a:p>
          <a:p>
            <a:endParaRPr lang="en-US" sz="1600" dirty="0" smtClean="0">
              <a:latin typeface="Bradley Hand" charset="0"/>
              <a:ea typeface="Bradley Hand" charset="0"/>
              <a:cs typeface="Bradley Hand" charset="0"/>
            </a:endParaRPr>
          </a:p>
          <a:p>
            <a:r>
              <a:rPr lang="en-US" sz="1600" dirty="0" smtClean="0">
                <a:latin typeface="Bradley Hand" charset="0"/>
                <a:ea typeface="Bradley Hand" charset="0"/>
                <a:cs typeface="Bradley Hand" charset="0"/>
              </a:rPr>
              <a:t>The destruction and death of the Duchess’ character suggests that the world in which “The Duchess of </a:t>
            </a:r>
            <a:r>
              <a:rPr lang="en-US" sz="1600" dirty="0" err="1" smtClean="0">
                <a:latin typeface="Bradley Hand" charset="0"/>
                <a:ea typeface="Bradley Hand" charset="0"/>
                <a:cs typeface="Bradley Hand" charset="0"/>
              </a:rPr>
              <a:t>Malfi</a:t>
            </a:r>
            <a:r>
              <a:rPr lang="en-US" sz="1600" dirty="0" smtClean="0">
                <a:latin typeface="Bradley Hand" charset="0"/>
                <a:ea typeface="Bradley Hand" charset="0"/>
                <a:cs typeface="Bradley Hand" charset="0"/>
              </a:rPr>
              <a:t>” is set is both disordered yet moreover violent. The Duchess suggests that ‘the robin redbreast and the nightingale never live long in prison’ foreshadowing the fate of both her and </a:t>
            </a:r>
            <a:r>
              <a:rPr lang="en-US" sz="1600" dirty="0" err="1" smtClean="0">
                <a:latin typeface="Bradley Hand" charset="0"/>
                <a:ea typeface="Bradley Hand" charset="0"/>
                <a:cs typeface="Bradley Hand" charset="0"/>
              </a:rPr>
              <a:t>Cariola</a:t>
            </a:r>
            <a:r>
              <a:rPr lang="en-US" sz="1600" dirty="0" smtClean="0">
                <a:latin typeface="Bradley Hand" charset="0"/>
                <a:ea typeface="Bradley Hand" charset="0"/>
                <a:cs typeface="Bradley Hand" charset="0"/>
              </a:rPr>
              <a:t> following their imprisonment. “Robin” connotes the delicate and fragility whilst the adjective “redbreast” conveys passion or defiance. Equally, the “nightingale” conveys images of solidarity through its distinct song. Arguably, the birds serve as metaphors for the Duchess and </a:t>
            </a:r>
            <a:r>
              <a:rPr lang="en-US" sz="1600" dirty="0" err="1" smtClean="0">
                <a:latin typeface="Bradley Hand" charset="0"/>
                <a:ea typeface="Bradley Hand" charset="0"/>
                <a:cs typeface="Bradley Hand" charset="0"/>
              </a:rPr>
              <a:t>Cariola</a:t>
            </a:r>
            <a:r>
              <a:rPr lang="en-US" sz="1600" dirty="0" smtClean="0">
                <a:latin typeface="Bradley Hand" charset="0"/>
                <a:ea typeface="Bradley Hand" charset="0"/>
                <a:cs typeface="Bradley Hand" charset="0"/>
              </a:rPr>
              <a:t>, bringing pertinence to the noun “cages”. The juxtaposition between birds and moreover, flying and “cages” reveals the cruel nature of the world as the Duchess and her passion or love for Antonio shown through the use of “redbreast” are restricted both physically through her imprisonment and socially through the patriarchal dominance that forbids her remarrying.</a:t>
            </a:r>
          </a:p>
          <a:p>
            <a:endParaRPr lang="en-US" sz="1600" dirty="0" smtClean="0">
              <a:latin typeface="Bradley Hand" charset="0"/>
              <a:ea typeface="Bradley Hand" charset="0"/>
              <a:cs typeface="Bradley Hand" charset="0"/>
            </a:endParaRPr>
          </a:p>
          <a:p>
            <a:r>
              <a:rPr lang="en-US" sz="1600" dirty="0" smtClean="0">
                <a:latin typeface="Bradley Hand" charset="0"/>
                <a:ea typeface="Bradley Hand" charset="0"/>
                <a:cs typeface="Bradley Hand" charset="0"/>
              </a:rPr>
              <a:t>A similar destruction of the fragile is seen throughout ‘A Streetcar Named Desire”</a:t>
            </a:r>
            <a:r>
              <a:rPr lang="mr-IN" sz="1600" dirty="0" smtClean="0">
                <a:latin typeface="Bradley Hand" charset="0"/>
                <a:ea typeface="Bradley Hand" charset="0"/>
                <a:cs typeface="Bradley Hand" charset="0"/>
              </a:rPr>
              <a:t>…</a:t>
            </a:r>
            <a:endParaRPr lang="en-US" sz="1600" dirty="0" smtClean="0">
              <a:latin typeface="Bradley Hand" charset="0"/>
              <a:ea typeface="Bradley Hand" charset="0"/>
              <a:cs typeface="Bradley Hand" charset="0"/>
            </a:endParaRPr>
          </a:p>
          <a:p>
            <a:endParaRPr lang="en-US" dirty="0"/>
          </a:p>
        </p:txBody>
      </p:sp>
    </p:spTree>
    <p:extLst>
      <p:ext uri="{BB962C8B-B14F-4D97-AF65-F5344CB8AC3E}">
        <p14:creationId xmlns:p14="http://schemas.microsoft.com/office/powerpoint/2010/main" val="147184121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178130" y="1044575"/>
            <a:ext cx="8553889" cy="663645"/>
          </a:xfrm>
        </p:spPr>
        <p:txBody>
          <a:bodyPr>
            <a:normAutofit/>
          </a:bodyPr>
          <a:lstStyle/>
          <a:p>
            <a:r>
              <a:rPr lang="en-US" sz="2800" dirty="0" smtClean="0"/>
              <a:t>Integrating AO3 and AO5 into AO4 discussion</a:t>
            </a:r>
            <a:endParaRPr lang="en-US" sz="2800" dirty="0"/>
          </a:p>
        </p:txBody>
      </p:sp>
      <p:sp>
        <p:nvSpPr>
          <p:cNvPr id="3" name="TextBox 2"/>
          <p:cNvSpPr txBox="1"/>
          <p:nvPr/>
        </p:nvSpPr>
        <p:spPr>
          <a:xfrm>
            <a:off x="178130" y="1537398"/>
            <a:ext cx="8775865" cy="5539978"/>
          </a:xfrm>
          <a:prstGeom prst="rect">
            <a:avLst/>
          </a:prstGeom>
          <a:noFill/>
        </p:spPr>
        <p:txBody>
          <a:bodyPr wrap="square" rtlCol="0">
            <a:spAutoFit/>
          </a:bodyPr>
          <a:lstStyle/>
          <a:p>
            <a:r>
              <a:rPr lang="en-US" sz="2400" dirty="0">
                <a:solidFill>
                  <a:srgbClr val="DF3C06"/>
                </a:solidFill>
                <a:latin typeface="Arial" charset="0"/>
                <a:ea typeface="Arial" charset="0"/>
                <a:cs typeface="Arial" charset="0"/>
              </a:rPr>
              <a:t>Q. 9 </a:t>
            </a:r>
            <a:r>
              <a:rPr lang="en-US" sz="2400" i="1" dirty="0" smtClean="0">
                <a:solidFill>
                  <a:srgbClr val="DF3C06"/>
                </a:solidFill>
                <a:latin typeface="Arial" charset="0"/>
                <a:ea typeface="Arial" charset="0"/>
                <a:cs typeface="Arial" charset="0"/>
              </a:rPr>
              <a:t>The Duchess/Streetcar</a:t>
            </a:r>
            <a:endParaRPr lang="en-US" sz="2400" i="1" dirty="0">
              <a:solidFill>
                <a:srgbClr val="DF3C06"/>
              </a:solidFill>
              <a:latin typeface="Arial" charset="0"/>
              <a:ea typeface="Arial" charset="0"/>
              <a:cs typeface="Arial" charset="0"/>
            </a:endParaRPr>
          </a:p>
          <a:p>
            <a:r>
              <a:rPr lang="en-US" sz="2400" dirty="0" smtClean="0">
                <a:latin typeface="Bradley Hand" charset="0"/>
                <a:ea typeface="Bradley Hand" charset="0"/>
                <a:cs typeface="Bradley Hand" charset="0"/>
              </a:rPr>
              <a:t>Throughout both Webster’s “The Duchess of </a:t>
            </a:r>
            <a:r>
              <a:rPr lang="en-US" sz="2400" dirty="0" err="1" smtClean="0">
                <a:latin typeface="Bradley Hand" charset="0"/>
                <a:ea typeface="Bradley Hand" charset="0"/>
                <a:cs typeface="Bradley Hand" charset="0"/>
              </a:rPr>
              <a:t>Malfi</a:t>
            </a:r>
            <a:r>
              <a:rPr lang="en-US" sz="2400" dirty="0" smtClean="0">
                <a:latin typeface="Bradley Hand" charset="0"/>
                <a:ea typeface="Bradley Hand" charset="0"/>
                <a:cs typeface="Bradley Hand" charset="0"/>
              </a:rPr>
              <a:t>” and Williams’  “A Streetcar Named Desire” the audience sees nothing but a disordered and violent world in which cruelty is commonplace. Both written in times of social instability on the backs of wars and conflict, the violence so evident in both is reflective of the world in which the authors lived. </a:t>
            </a:r>
          </a:p>
          <a:p>
            <a:r>
              <a:rPr lang="en-US" sz="2400" dirty="0" smtClean="0">
                <a:latin typeface="Bradley Hand" charset="0"/>
                <a:ea typeface="Bradley Hand" charset="0"/>
                <a:cs typeface="Bradley Hand" charset="0"/>
              </a:rPr>
              <a:t>In The Duchess of </a:t>
            </a:r>
            <a:r>
              <a:rPr lang="en-US" sz="2400" dirty="0" err="1" smtClean="0">
                <a:latin typeface="Bradley Hand" charset="0"/>
                <a:ea typeface="Bradley Hand" charset="0"/>
                <a:cs typeface="Bradley Hand" charset="0"/>
              </a:rPr>
              <a:t>Malfi</a:t>
            </a:r>
            <a:r>
              <a:rPr lang="en-US" sz="2400" dirty="0" smtClean="0">
                <a:latin typeface="Bradley Hand" charset="0"/>
                <a:ea typeface="Bradley Hand" charset="0"/>
                <a:cs typeface="Bradley Hand" charset="0"/>
              </a:rPr>
              <a:t> Webster creates a lust for power so strong that nothing is too much in order to gain power through the character of </a:t>
            </a:r>
            <a:r>
              <a:rPr lang="en-US" sz="2400" dirty="0" err="1" smtClean="0">
                <a:latin typeface="Bradley Hand" charset="0"/>
                <a:ea typeface="Bradley Hand" charset="0"/>
                <a:cs typeface="Bradley Hand" charset="0"/>
              </a:rPr>
              <a:t>Bosola</a:t>
            </a:r>
            <a:r>
              <a:rPr lang="en-US" sz="2400" dirty="0" smtClean="0">
                <a:latin typeface="Bradley Hand" charset="0"/>
                <a:ea typeface="Bradley Hand" charset="0"/>
                <a:cs typeface="Bradley Hand" charset="0"/>
              </a:rPr>
              <a:t>. Presented to the audience as a ”court-gall” imagery of a bird, something sub-human is created from the outset implying to the audience the corruption and violence to come. Highlighting the fact that “the play is set against a background of corruption and idealism” (Theodora Jankowski)</a:t>
            </a:r>
          </a:p>
          <a:p>
            <a:endParaRPr lang="en-US" dirty="0" smtClean="0"/>
          </a:p>
        </p:txBody>
      </p:sp>
    </p:spTree>
    <p:extLst>
      <p:ext uri="{BB962C8B-B14F-4D97-AF65-F5344CB8AC3E}">
        <p14:creationId xmlns:p14="http://schemas.microsoft.com/office/powerpoint/2010/main" val="199570726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368301" y="1044575"/>
            <a:ext cx="8363718" cy="663645"/>
          </a:xfrm>
        </p:spPr>
        <p:txBody>
          <a:bodyPr>
            <a:normAutofit/>
          </a:bodyPr>
          <a:lstStyle/>
          <a:p>
            <a:r>
              <a:rPr lang="en-US" sz="2800" dirty="0" smtClean="0"/>
              <a:t>Integrating AO3 and AO5 into AO4 discussion</a:t>
            </a:r>
            <a:endParaRPr lang="en-US" sz="2800" dirty="0"/>
          </a:p>
        </p:txBody>
      </p:sp>
      <p:sp>
        <p:nvSpPr>
          <p:cNvPr id="3" name="TextBox 2"/>
          <p:cNvSpPr txBox="1"/>
          <p:nvPr/>
        </p:nvSpPr>
        <p:spPr>
          <a:xfrm>
            <a:off x="368301" y="1537398"/>
            <a:ext cx="8514442" cy="4893647"/>
          </a:xfrm>
          <a:prstGeom prst="rect">
            <a:avLst/>
          </a:prstGeom>
          <a:noFill/>
        </p:spPr>
        <p:txBody>
          <a:bodyPr wrap="square" rtlCol="0">
            <a:spAutoFit/>
          </a:bodyPr>
          <a:lstStyle/>
          <a:p>
            <a:r>
              <a:rPr lang="en-US" sz="2400" dirty="0" smtClean="0">
                <a:solidFill>
                  <a:srgbClr val="DF3C06"/>
                </a:solidFill>
                <a:latin typeface="Arial" panose="020B0604020202020204" pitchFamily="34" charset="0"/>
                <a:cs typeface="Arial" panose="020B0604020202020204" pitchFamily="34" charset="0"/>
              </a:rPr>
              <a:t>Q </a:t>
            </a:r>
            <a:r>
              <a:rPr lang="en-US" sz="2400" dirty="0" smtClean="0">
                <a:solidFill>
                  <a:srgbClr val="DF3C06"/>
                </a:solidFill>
                <a:latin typeface="Arial" panose="020B0604020202020204" pitchFamily="34" charset="0"/>
                <a:cs typeface="Arial" panose="020B0604020202020204" pitchFamily="34" charset="0"/>
              </a:rPr>
              <a:t>10 </a:t>
            </a:r>
            <a:r>
              <a:rPr lang="en-US" sz="2400" i="1" dirty="0" smtClean="0">
                <a:solidFill>
                  <a:srgbClr val="DF3C06"/>
                </a:solidFill>
                <a:latin typeface="Arial" panose="020B0604020202020204" pitchFamily="34" charset="0"/>
                <a:cs typeface="Arial" panose="020B0604020202020204" pitchFamily="34" charset="0"/>
              </a:rPr>
              <a:t>The Revenger’s Tragedy/ Loot</a:t>
            </a:r>
          </a:p>
          <a:p>
            <a:r>
              <a:rPr lang="en-US" sz="2400" dirty="0" smtClean="0">
                <a:latin typeface="Arial" panose="020B0604020202020204" pitchFamily="34" charset="0"/>
                <a:ea typeface="Chalkduster" charset="0"/>
                <a:cs typeface="Arial" panose="020B0604020202020204" pitchFamily="34" charset="0"/>
              </a:rPr>
              <a:t>In both The Revenger’s Tragedy and Loot, the playwrights use the conventions of farcical theatre and black comedy to deliver the unsettling home truths of their contexts. Influenced by their contemporary experiences of Jacobean and 1960’s England, Orton and Middleton </a:t>
            </a:r>
            <a:r>
              <a:rPr lang="en-US" sz="2400" dirty="0" err="1" smtClean="0">
                <a:latin typeface="Arial" panose="020B0604020202020204" pitchFamily="34" charset="0"/>
                <a:ea typeface="Chalkduster" charset="0"/>
                <a:cs typeface="Arial" panose="020B0604020202020204" pitchFamily="34" charset="0"/>
              </a:rPr>
              <a:t>scrutinise</a:t>
            </a:r>
            <a:r>
              <a:rPr lang="en-US" sz="2400" dirty="0" smtClean="0">
                <a:latin typeface="Arial" panose="020B0604020202020204" pitchFamily="34" charset="0"/>
                <a:ea typeface="Chalkduster" charset="0"/>
                <a:cs typeface="Arial" panose="020B0604020202020204" pitchFamily="34" charset="0"/>
              </a:rPr>
              <a:t> and undermine their societal conventions in an attempt to encourage their audience to question these restrictive parameters.</a:t>
            </a:r>
          </a:p>
          <a:p>
            <a:r>
              <a:rPr lang="en-US" sz="2400" dirty="0" smtClean="0">
                <a:latin typeface="Arial" panose="020B0604020202020204" pitchFamily="34" charset="0"/>
                <a:ea typeface="Chalkduster" charset="0"/>
                <a:cs typeface="Arial" panose="020B0604020202020204" pitchFamily="34" charset="0"/>
              </a:rPr>
              <a:t>One of the most unsettling topics confronted in the two plays is death and the stigmas that surround it.</a:t>
            </a:r>
          </a:p>
          <a:p>
            <a:r>
              <a:rPr lang="mr-IN" sz="2400" dirty="0" smtClean="0">
                <a:latin typeface="Arial" panose="020B0604020202020204" pitchFamily="34" charset="0"/>
                <a:ea typeface="Chalkduster" charset="0"/>
                <a:cs typeface="Chalkduster" charset="0"/>
              </a:rPr>
              <a:t>…</a:t>
            </a:r>
            <a:r>
              <a:rPr lang="en-GB" sz="2400" dirty="0" smtClean="0">
                <a:latin typeface="Arial" panose="020B0604020202020204" pitchFamily="34" charset="0"/>
                <a:ea typeface="Chalkduster" charset="0"/>
                <a:cs typeface="Arial" panose="020B0604020202020204" pitchFamily="34" charset="0"/>
              </a:rPr>
              <a:t>Further </a:t>
            </a:r>
            <a:r>
              <a:rPr lang="en-GB" sz="2400" dirty="0" smtClean="0">
                <a:latin typeface="Arial" panose="020B0604020202020204" pitchFamily="34" charset="0"/>
                <a:ea typeface="Chalkduster" charset="0"/>
                <a:cs typeface="Arial" panose="020B0604020202020204" pitchFamily="34" charset="0"/>
              </a:rPr>
              <a:t>unsettling controversy is created through the dramatic scrutiny of figures of authority represented in Truscott and the Duke.</a:t>
            </a:r>
            <a:endParaRPr lang="en-US" sz="2400" dirty="0">
              <a:latin typeface="Arial" panose="020B0604020202020204" pitchFamily="34" charset="0"/>
              <a:ea typeface="Chalkduster" charset="0"/>
              <a:cs typeface="Arial" panose="020B0604020202020204" pitchFamily="34" charset="0"/>
            </a:endParaRPr>
          </a:p>
        </p:txBody>
      </p:sp>
    </p:spTree>
    <p:extLst>
      <p:ext uri="{BB962C8B-B14F-4D97-AF65-F5344CB8AC3E}">
        <p14:creationId xmlns:p14="http://schemas.microsoft.com/office/powerpoint/2010/main" val="29659474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1"/>
          <p:cNvSpPr>
            <a:spLocks noGrp="1"/>
          </p:cNvSpPr>
          <p:nvPr>
            <p:ph type="body" sz="quarter" idx="14"/>
          </p:nvPr>
        </p:nvSpPr>
        <p:spPr>
          <a:xfrm>
            <a:off x="201882" y="1044575"/>
            <a:ext cx="8584932" cy="563161"/>
          </a:xfrm>
        </p:spPr>
        <p:txBody>
          <a:bodyPr>
            <a:normAutofit/>
          </a:bodyPr>
          <a:lstStyle/>
          <a:p>
            <a:r>
              <a:rPr lang="en-US" sz="2800" dirty="0" smtClean="0"/>
              <a:t>Integrating AO3 and AO5 into AO4 discussion</a:t>
            </a:r>
            <a:endParaRPr lang="en-US" sz="2800" dirty="0"/>
          </a:p>
        </p:txBody>
      </p:sp>
      <p:sp>
        <p:nvSpPr>
          <p:cNvPr id="4" name="TextBox 3"/>
          <p:cNvSpPr txBox="1"/>
          <p:nvPr/>
        </p:nvSpPr>
        <p:spPr>
          <a:xfrm>
            <a:off x="201881" y="1607736"/>
            <a:ext cx="8716487" cy="5363007"/>
          </a:xfrm>
          <a:prstGeom prst="rect">
            <a:avLst/>
          </a:prstGeom>
          <a:noFill/>
        </p:spPr>
        <p:txBody>
          <a:bodyPr wrap="square" rtlCol="0">
            <a:spAutoFit/>
          </a:bodyPr>
          <a:lstStyle/>
          <a:p>
            <a:r>
              <a:rPr lang="en-US" sz="2400" dirty="0" smtClean="0">
                <a:solidFill>
                  <a:srgbClr val="DF3C06"/>
                </a:solidFill>
                <a:latin typeface="Arial" charset="0"/>
                <a:ea typeface="Arial" charset="0"/>
                <a:cs typeface="Arial" charset="0"/>
              </a:rPr>
              <a:t>Q. 8 </a:t>
            </a:r>
            <a:r>
              <a:rPr lang="en-US" sz="2400" i="1" dirty="0" smtClean="0">
                <a:solidFill>
                  <a:srgbClr val="DF3C06"/>
                </a:solidFill>
                <a:latin typeface="Arial" charset="0"/>
                <a:ea typeface="Arial" charset="0"/>
                <a:cs typeface="Arial" charset="0"/>
              </a:rPr>
              <a:t>The Duchess/Streetcar : (opening paragraph)</a:t>
            </a:r>
          </a:p>
          <a:p>
            <a:endParaRPr lang="en-GB" sz="1050" dirty="0" smtClean="0">
              <a:latin typeface="Lucida Handwriting" charset="0"/>
              <a:ea typeface="Lucida Handwriting" charset="0"/>
              <a:cs typeface="Lucida Handwriting" charset="0"/>
            </a:endParaRPr>
          </a:p>
          <a:p>
            <a:r>
              <a:rPr lang="en-GB" sz="2200" dirty="0" smtClean="0">
                <a:latin typeface="Arial" panose="020B0604020202020204" pitchFamily="34" charset="0"/>
                <a:ea typeface="Lucida Handwriting" charset="0"/>
                <a:cs typeface="Arial" panose="020B0604020202020204" pitchFamily="34" charset="0"/>
              </a:rPr>
              <a:t>Webster’s “The Duchess of </a:t>
            </a:r>
            <a:r>
              <a:rPr lang="en-GB" sz="2200" dirty="0" err="1" smtClean="0">
                <a:latin typeface="Arial" panose="020B0604020202020204" pitchFamily="34" charset="0"/>
                <a:ea typeface="Lucida Handwriting" charset="0"/>
                <a:cs typeface="Arial" panose="020B0604020202020204" pitchFamily="34" charset="0"/>
              </a:rPr>
              <a:t>Malfi</a:t>
            </a:r>
            <a:r>
              <a:rPr lang="en-GB" sz="2200" dirty="0" smtClean="0">
                <a:latin typeface="Arial" panose="020B0604020202020204" pitchFamily="34" charset="0"/>
                <a:ea typeface="Lucida Handwriting" charset="0"/>
                <a:cs typeface="Arial" panose="020B0604020202020204" pitchFamily="34" charset="0"/>
              </a:rPr>
              <a:t>” has strong underlining sexualisation and sexual innuendo. As a young widow the Duchess uses her sexuality as something that gives her power, whereas Ferdinand takes an unhealthy interest in her participation in “the shameful act of sin’. R.S. White argues that the play tells “the tragedy of a virtuous woman who achieves heroism through her death”. Williams uses Blanche Dubois and Stella Kowalski as symbols of female sexuality. Williams’s own sister, Rose Williams, was taken into a mental institution due to her having too many sexual fantasies, this therefore became entrenched in ‘A Streetcar Named Desire’. Sexualisation of women was neither accepted in Jacobean England or 1940’s America, although New Orleans was a symbol of sex, jazz and racial acceptance in comparison to other areas.</a:t>
            </a:r>
            <a:endParaRPr lang="en-US" sz="2200" dirty="0">
              <a:latin typeface="Arial" panose="020B0604020202020204" pitchFamily="34" charset="0"/>
              <a:ea typeface="Lucida Handwriting" charset="0"/>
              <a:cs typeface="Arial" panose="020B0604020202020204" pitchFamily="34" charset="0"/>
            </a:endParaRPr>
          </a:p>
        </p:txBody>
      </p:sp>
    </p:spTree>
    <p:extLst>
      <p:ext uri="{BB962C8B-B14F-4D97-AF65-F5344CB8AC3E}">
        <p14:creationId xmlns:p14="http://schemas.microsoft.com/office/powerpoint/2010/main" val="73337469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duqas_Powerpoint_Templates_for PPT-1.psd"/>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extBox 6"/>
          <p:cNvSpPr txBox="1"/>
          <p:nvPr/>
        </p:nvSpPr>
        <p:spPr>
          <a:xfrm>
            <a:off x="278740" y="414795"/>
            <a:ext cx="4769510" cy="634020"/>
          </a:xfrm>
          <a:prstGeom prst="rect">
            <a:avLst/>
          </a:prstGeom>
          <a:noFill/>
        </p:spPr>
        <p:txBody>
          <a:bodyPr wrap="square" rtlCol="0">
            <a:spAutoFit/>
          </a:bodyPr>
          <a:lstStyle/>
          <a:p>
            <a:pPr>
              <a:lnSpc>
                <a:spcPct val="80000"/>
              </a:lnSpc>
            </a:pPr>
            <a:r>
              <a:rPr lang="en-US" sz="4400" kern="1100" spc="-30" dirty="0" smtClean="0">
                <a:solidFill>
                  <a:schemeClr val="bg1"/>
                </a:solidFill>
                <a:latin typeface="Arial" charset="0"/>
                <a:ea typeface="Arial" charset="0"/>
                <a:cs typeface="Arial" charset="0"/>
              </a:rPr>
              <a:t>Any Questions?</a:t>
            </a:r>
          </a:p>
        </p:txBody>
      </p:sp>
      <p:sp>
        <p:nvSpPr>
          <p:cNvPr id="6" name="TextBox 5"/>
          <p:cNvSpPr txBox="1"/>
          <p:nvPr/>
        </p:nvSpPr>
        <p:spPr>
          <a:xfrm>
            <a:off x="278739" y="1147172"/>
            <a:ext cx="8247743" cy="3600986"/>
          </a:xfrm>
          <a:prstGeom prst="rect">
            <a:avLst/>
          </a:prstGeom>
          <a:noFill/>
        </p:spPr>
        <p:txBody>
          <a:bodyPr wrap="square" rtlCol="0">
            <a:spAutoFit/>
          </a:bodyPr>
          <a:lstStyle/>
          <a:p>
            <a:r>
              <a:rPr lang="en-GB" sz="2000" dirty="0">
                <a:solidFill>
                  <a:schemeClr val="bg1"/>
                </a:solidFill>
                <a:latin typeface="Arial" charset="0"/>
                <a:ea typeface="Arial" charset="0"/>
                <a:cs typeface="Arial" charset="0"/>
              </a:rPr>
              <a:t>Contact our specialist Subject Officers and administrative </a:t>
            </a:r>
            <a:r>
              <a:rPr lang="en-GB" sz="2000" dirty="0" smtClean="0">
                <a:solidFill>
                  <a:schemeClr val="bg1"/>
                </a:solidFill>
                <a:latin typeface="Arial" charset="0"/>
                <a:ea typeface="Arial" charset="0"/>
                <a:cs typeface="Arial" charset="0"/>
              </a:rPr>
              <a:t>team </a:t>
            </a:r>
            <a:r>
              <a:rPr lang="en-GB" sz="2000" dirty="0">
                <a:solidFill>
                  <a:schemeClr val="bg1"/>
                </a:solidFill>
                <a:latin typeface="Arial" charset="0"/>
                <a:ea typeface="Arial" charset="0"/>
                <a:cs typeface="Arial" charset="0"/>
              </a:rPr>
              <a:t>for your subject with any queries</a:t>
            </a:r>
            <a:r>
              <a:rPr lang="en-GB" sz="2000" dirty="0">
                <a:solidFill>
                  <a:schemeClr val="bg1"/>
                </a:solidFill>
                <a:latin typeface="Gotham Rounded Book" pitchFamily="50" charset="0"/>
              </a:rPr>
              <a:t>.  </a:t>
            </a:r>
          </a:p>
          <a:p>
            <a:endParaRPr lang="en-GB" sz="2400" dirty="0">
              <a:latin typeface="Bliss-Light"/>
            </a:endParaRPr>
          </a:p>
          <a:p>
            <a:r>
              <a:rPr lang="en-US" sz="2000" kern="1100" spc="-50" dirty="0" smtClean="0">
                <a:solidFill>
                  <a:schemeClr val="bg1"/>
                </a:solidFill>
                <a:latin typeface="Arial" charset="0"/>
                <a:ea typeface="Arial" charset="0"/>
                <a:cs typeface="Arial" charset="0"/>
              </a:rPr>
              <a:t>gceenglish@eduqas.co.uk</a:t>
            </a:r>
            <a:endParaRPr lang="en-US" sz="2000" kern="1100" spc="-50" dirty="0">
              <a:solidFill>
                <a:schemeClr val="bg1"/>
              </a:solidFill>
              <a:latin typeface="Arial" charset="0"/>
              <a:ea typeface="Arial" charset="0"/>
              <a:cs typeface="Arial" charset="0"/>
            </a:endParaRPr>
          </a:p>
          <a:p>
            <a:endParaRPr lang="en-US" sz="2000" kern="1100" spc="-50" dirty="0" smtClean="0">
              <a:latin typeface="Arial" charset="0"/>
              <a:ea typeface="Arial" charset="0"/>
              <a:cs typeface="Arial" charset="0"/>
            </a:endParaRPr>
          </a:p>
          <a:p>
            <a:r>
              <a:rPr lang="en-US" sz="2000" kern="1100" spc="-50" dirty="0" smtClean="0">
                <a:latin typeface="Arial" charset="0"/>
                <a:ea typeface="Arial" charset="0"/>
                <a:cs typeface="Arial" charset="0"/>
              </a:rPr>
              <a:t>@</a:t>
            </a:r>
            <a:r>
              <a:rPr lang="en-US" sz="2000" kern="1100" spc="-50" dirty="0" err="1" smtClean="0">
                <a:latin typeface="Arial" charset="0"/>
                <a:ea typeface="Arial" charset="0"/>
                <a:cs typeface="Arial" charset="0"/>
              </a:rPr>
              <a:t>eduqas</a:t>
            </a:r>
            <a:endParaRPr lang="en-US" sz="2000" kern="1100" spc="-50" dirty="0">
              <a:latin typeface="Arial" charset="0"/>
              <a:ea typeface="Arial" charset="0"/>
              <a:cs typeface="Arial" charset="0"/>
            </a:endParaRPr>
          </a:p>
          <a:p>
            <a:endParaRPr lang="en-US" sz="2000" kern="1100" spc="-50" dirty="0" smtClean="0">
              <a:solidFill>
                <a:srgbClr val="F7B385"/>
              </a:solidFill>
              <a:latin typeface="Arial" charset="0"/>
              <a:ea typeface="Arial" charset="0"/>
              <a:cs typeface="Arial" charset="0"/>
            </a:endParaRPr>
          </a:p>
          <a:p>
            <a:r>
              <a:rPr lang="en-US" sz="2000" kern="1100" spc="-50" dirty="0" smtClean="0">
                <a:latin typeface="Arial" charset="0"/>
                <a:ea typeface="Arial" charset="0"/>
                <a:cs typeface="Arial" charset="0"/>
              </a:rPr>
              <a:t>eduqas.co.uk</a:t>
            </a:r>
          </a:p>
          <a:p>
            <a:endParaRPr lang="en-US" sz="2000" kern="1100" spc="-50" dirty="0" smtClean="0">
              <a:solidFill>
                <a:srgbClr val="F7B385"/>
              </a:solidFill>
              <a:latin typeface="Gotham Rounded Book"/>
              <a:cs typeface="Gotham Rounded Book"/>
            </a:endParaRPr>
          </a:p>
          <a:p>
            <a:endParaRPr lang="en-GB" sz="4400" dirty="0"/>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271" y="6120618"/>
            <a:ext cx="678007" cy="678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223025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flipV="1">
            <a:off x="266040" y="3251758"/>
            <a:ext cx="8335035" cy="689932"/>
          </a:xfrm>
          <a:prstGeom prst="rect">
            <a:avLst/>
          </a:prstGeom>
          <a:noFill/>
        </p:spPr>
        <p:txBody>
          <a:bodyPr wrap="square" rtlCol="0">
            <a:spAutoFit/>
          </a:bodyPr>
          <a:lstStyle/>
          <a:p>
            <a:endParaRPr lang="en-GB" sz="2000" baseline="30000" dirty="0" smtClean="0">
              <a:solidFill>
                <a:schemeClr val="tx1">
                  <a:lumMod val="50000"/>
                  <a:lumOff val="50000"/>
                </a:schemeClr>
              </a:solidFill>
              <a:latin typeface="Bliss-Light"/>
              <a:cs typeface="Bliss-Light"/>
            </a:endParaRPr>
          </a:p>
          <a:p>
            <a:pPr>
              <a:lnSpc>
                <a:spcPct val="150000"/>
              </a:lnSpc>
            </a:pPr>
            <a:endParaRPr lang="en-US" sz="1700" dirty="0">
              <a:solidFill>
                <a:srgbClr val="5A5A59"/>
              </a:solidFill>
              <a:latin typeface="Gotham Rounded Book"/>
              <a:cs typeface="Gotham Rounded Book"/>
            </a:endParaRPr>
          </a:p>
        </p:txBody>
      </p:sp>
      <p:sp>
        <p:nvSpPr>
          <p:cNvPr id="7" name="Text Placeholder 15"/>
          <p:cNvSpPr txBox="1">
            <a:spLocks/>
          </p:cNvSpPr>
          <p:nvPr/>
        </p:nvSpPr>
        <p:spPr>
          <a:xfrm>
            <a:off x="166255" y="999047"/>
            <a:ext cx="8607197" cy="711000"/>
          </a:xfrm>
          <a:prstGeom prst="rect">
            <a:avLst/>
          </a:prstGeom>
        </p:spPr>
        <p:txBody>
          <a:bodyPr/>
          <a:lstStyle>
            <a:lvl1pPr marL="0" marR="0" indent="0" algn="l" defTabSz="457200" rtl="0" eaLnBrk="1" fontAlgn="auto" latinLnBrk="0" hangingPunct="1">
              <a:lnSpc>
                <a:spcPct val="100000"/>
              </a:lnSpc>
              <a:spcBef>
                <a:spcPct val="20000"/>
              </a:spcBef>
              <a:spcAft>
                <a:spcPts val="0"/>
              </a:spcAft>
              <a:buClrTx/>
              <a:buSzTx/>
              <a:buFont typeface="Arial"/>
              <a:buNone/>
              <a:tabLst/>
              <a:defRPr sz="3200" kern="1200" baseline="0">
                <a:solidFill>
                  <a:srgbClr val="0070C0"/>
                </a:solidFill>
                <a:latin typeface="Arial" panose="020B0604020202020204" pitchFamily="34" charset="0"/>
                <a:ea typeface="ＭＳ Ｐゴシック" pitchFamily="1" charset="-128"/>
                <a:cs typeface="Arial" panose="020B0604020202020204" pitchFamily="34" charset="0"/>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ＭＳ Ｐゴシック" pitchFamily="1"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ＭＳ Ｐゴシック" pitchFamily="1"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pitchFamily="1"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defRPr/>
            </a:pPr>
            <a:r>
              <a:rPr lang="en-US" sz="3600" dirty="0" smtClean="0">
                <a:solidFill>
                  <a:srgbClr val="E75306"/>
                </a:solidFill>
              </a:rPr>
              <a:t>Section </a:t>
            </a:r>
            <a:r>
              <a:rPr lang="en-US" sz="3600" dirty="0">
                <a:solidFill>
                  <a:srgbClr val="E75306"/>
                </a:solidFill>
              </a:rPr>
              <a:t>A </a:t>
            </a:r>
            <a:r>
              <a:rPr lang="en-US" sz="3600" dirty="0" smtClean="0">
                <a:solidFill>
                  <a:srgbClr val="E75306"/>
                </a:solidFill>
              </a:rPr>
              <a:t>Part </a:t>
            </a:r>
            <a:r>
              <a:rPr lang="en-US" sz="3600" dirty="0">
                <a:solidFill>
                  <a:srgbClr val="E75306"/>
                </a:solidFill>
              </a:rPr>
              <a:t>(ii) </a:t>
            </a:r>
            <a:r>
              <a:rPr lang="en-US" sz="3600" dirty="0" smtClean="0">
                <a:solidFill>
                  <a:srgbClr val="E75306"/>
                </a:solidFill>
              </a:rPr>
              <a:t>Shakespeare </a:t>
            </a:r>
            <a:r>
              <a:rPr lang="en-US" sz="3600" dirty="0" smtClean="0">
                <a:solidFill>
                  <a:srgbClr val="E75306"/>
                </a:solidFill>
              </a:rPr>
              <a:t>Essay</a:t>
            </a:r>
            <a:endParaRPr lang="en-GB" sz="3600" dirty="0" smtClean="0">
              <a:solidFill>
                <a:srgbClr val="E75306"/>
              </a:solidFill>
            </a:endParaRPr>
          </a:p>
        </p:txBody>
      </p:sp>
      <p:sp>
        <p:nvSpPr>
          <p:cNvPr id="8" name="TextBox 7"/>
          <p:cNvSpPr txBox="1"/>
          <p:nvPr/>
        </p:nvSpPr>
        <p:spPr>
          <a:xfrm>
            <a:off x="166255" y="1731476"/>
            <a:ext cx="8728363" cy="4828951"/>
          </a:xfrm>
          <a:prstGeom prst="rect">
            <a:avLst/>
          </a:prstGeom>
          <a:noFill/>
        </p:spPr>
        <p:txBody>
          <a:bodyPr wrap="square" rtlCol="0">
            <a:spAutoFit/>
          </a:bodyPr>
          <a:lstStyle/>
          <a:p>
            <a:pPr marL="285750" indent="-285750">
              <a:lnSpc>
                <a:spcPct val="114000"/>
              </a:lnSpc>
              <a:buFont typeface="Arial" charset="0"/>
              <a:buChar char="•"/>
            </a:pPr>
            <a:r>
              <a:rPr lang="en-US" sz="3200" dirty="0" smtClean="0">
                <a:latin typeface="Arial" charset="0"/>
                <a:ea typeface="Arial" charset="0"/>
                <a:cs typeface="Arial" charset="0"/>
              </a:rPr>
              <a:t>45 </a:t>
            </a:r>
            <a:r>
              <a:rPr lang="en-US" sz="3200" dirty="0">
                <a:latin typeface="Arial" charset="0"/>
                <a:ea typeface="Arial" charset="0"/>
                <a:cs typeface="Arial" charset="0"/>
              </a:rPr>
              <a:t>marks: </a:t>
            </a:r>
            <a:r>
              <a:rPr lang="en-GB" sz="3200" dirty="0">
                <a:latin typeface="Arial" charset="0"/>
                <a:ea typeface="Arial" charset="0"/>
                <a:cs typeface="Arial" charset="0"/>
              </a:rPr>
              <a:t>AO1 (5) AO2 (10) AO3 (20) AO5 (10)</a:t>
            </a:r>
            <a:r>
              <a:rPr lang="en-US" sz="3200" dirty="0">
                <a:latin typeface="Arial" charset="0"/>
                <a:ea typeface="Arial" charset="0"/>
                <a:cs typeface="Arial" charset="0"/>
              </a:rPr>
              <a:t> </a:t>
            </a:r>
            <a:endParaRPr lang="en-US" sz="3200" dirty="0" smtClean="0">
              <a:latin typeface="Arial" charset="0"/>
              <a:ea typeface="Arial" charset="0"/>
              <a:cs typeface="Arial" charset="0"/>
            </a:endParaRPr>
          </a:p>
          <a:p>
            <a:pPr marL="285750" indent="-285750">
              <a:lnSpc>
                <a:spcPct val="114000"/>
              </a:lnSpc>
              <a:buFont typeface="Arial" charset="0"/>
              <a:buChar char="•"/>
            </a:pPr>
            <a:endParaRPr lang="en-US" sz="1000" dirty="0">
              <a:latin typeface="Arial" charset="0"/>
              <a:ea typeface="Arial" charset="0"/>
              <a:cs typeface="Arial" charset="0"/>
            </a:endParaRPr>
          </a:p>
          <a:p>
            <a:pPr marL="285750" lvl="0" indent="-285750">
              <a:lnSpc>
                <a:spcPct val="114000"/>
              </a:lnSpc>
              <a:buFont typeface="Arial" charset="0"/>
              <a:buChar char="•"/>
            </a:pPr>
            <a:r>
              <a:rPr lang="en-GB" sz="3200" dirty="0">
                <a:latin typeface="Arial" charset="0"/>
                <a:ea typeface="Arial" charset="0"/>
                <a:cs typeface="Arial" charset="0"/>
              </a:rPr>
              <a:t>20 marks for </a:t>
            </a:r>
            <a:r>
              <a:rPr lang="en-GB" sz="3200" dirty="0" smtClean="0">
                <a:latin typeface="Arial" charset="0"/>
                <a:ea typeface="Arial" charset="0"/>
                <a:cs typeface="Arial" charset="0"/>
              </a:rPr>
              <a:t>AO3</a:t>
            </a:r>
          </a:p>
          <a:p>
            <a:pPr marL="285750" lvl="0" indent="-285750">
              <a:lnSpc>
                <a:spcPct val="114000"/>
              </a:lnSpc>
              <a:buFont typeface="Arial" charset="0"/>
              <a:buChar char="•"/>
            </a:pPr>
            <a:endParaRPr lang="en-US" sz="1000" dirty="0">
              <a:latin typeface="Arial" charset="0"/>
              <a:ea typeface="Arial" charset="0"/>
              <a:cs typeface="Arial" charset="0"/>
            </a:endParaRPr>
          </a:p>
          <a:p>
            <a:pPr marL="285750" lvl="0" indent="-285750">
              <a:lnSpc>
                <a:spcPct val="114000"/>
              </a:lnSpc>
              <a:buFont typeface="Arial" charset="0"/>
              <a:buChar char="•"/>
            </a:pPr>
            <a:r>
              <a:rPr lang="en-GB" sz="3200" dirty="0">
                <a:latin typeface="Arial" charset="0"/>
                <a:ea typeface="Arial" charset="0"/>
                <a:cs typeface="Arial" charset="0"/>
              </a:rPr>
              <a:t>Timing advice 40 </a:t>
            </a:r>
            <a:r>
              <a:rPr lang="en-GB" sz="3200" dirty="0" smtClean="0">
                <a:latin typeface="Arial" charset="0"/>
                <a:ea typeface="Arial" charset="0"/>
                <a:cs typeface="Arial" charset="0"/>
              </a:rPr>
              <a:t>minutes</a:t>
            </a:r>
          </a:p>
          <a:p>
            <a:pPr marL="285750" lvl="0" indent="-285750">
              <a:lnSpc>
                <a:spcPct val="114000"/>
              </a:lnSpc>
              <a:buFont typeface="Arial" charset="0"/>
              <a:buChar char="•"/>
            </a:pPr>
            <a:endParaRPr lang="en-US" sz="1000" dirty="0">
              <a:latin typeface="Arial" charset="0"/>
              <a:ea typeface="Arial" charset="0"/>
              <a:cs typeface="Arial" charset="0"/>
            </a:endParaRPr>
          </a:p>
          <a:p>
            <a:pPr marL="285750" lvl="0" indent="-285750">
              <a:lnSpc>
                <a:spcPct val="114000"/>
              </a:lnSpc>
              <a:buFont typeface="Arial" charset="0"/>
              <a:buChar char="•"/>
            </a:pPr>
            <a:r>
              <a:rPr lang="en-GB" sz="3200" dirty="0" smtClean="0">
                <a:latin typeface="Arial" charset="0"/>
                <a:ea typeface="Arial" charset="0"/>
                <a:cs typeface="Arial" charset="0"/>
              </a:rPr>
              <a:t>Context-related </a:t>
            </a:r>
            <a:r>
              <a:rPr lang="en-GB" sz="3200" dirty="0">
                <a:latin typeface="Arial" charset="0"/>
                <a:ea typeface="Arial" charset="0"/>
                <a:cs typeface="Arial" charset="0"/>
              </a:rPr>
              <a:t>material must be </a:t>
            </a:r>
            <a:r>
              <a:rPr lang="en-GB" sz="3200" b="1" dirty="0" smtClean="0">
                <a:latin typeface="Arial" charset="0"/>
                <a:ea typeface="Arial" charset="0"/>
                <a:cs typeface="Arial" charset="0"/>
              </a:rPr>
              <a:t>integrated</a:t>
            </a:r>
          </a:p>
          <a:p>
            <a:pPr lvl="0">
              <a:lnSpc>
                <a:spcPct val="114000"/>
              </a:lnSpc>
            </a:pPr>
            <a:endParaRPr lang="en-US" sz="1000" dirty="0">
              <a:latin typeface="Arial" charset="0"/>
              <a:ea typeface="Arial" charset="0"/>
              <a:cs typeface="Arial" charset="0"/>
            </a:endParaRPr>
          </a:p>
          <a:p>
            <a:pPr marL="285750" lvl="0" indent="-285750">
              <a:lnSpc>
                <a:spcPct val="114000"/>
              </a:lnSpc>
              <a:buFont typeface="Arial" charset="0"/>
              <a:buChar char="•"/>
            </a:pPr>
            <a:r>
              <a:rPr lang="en-GB" sz="3200" dirty="0" smtClean="0">
                <a:latin typeface="Arial" charset="0"/>
                <a:ea typeface="Arial" charset="0"/>
                <a:cs typeface="Arial" charset="0"/>
              </a:rPr>
              <a:t>Different interpretations must be similarly embedded into the argument</a:t>
            </a:r>
            <a:endParaRPr lang="en-US" sz="3200" dirty="0">
              <a:latin typeface="Arial" charset="0"/>
              <a:ea typeface="Arial" charset="0"/>
              <a:cs typeface="Arial" charset="0"/>
            </a:endParaRPr>
          </a:p>
        </p:txBody>
      </p:sp>
    </p:spTree>
    <p:extLst>
      <p:ext uri="{BB962C8B-B14F-4D97-AF65-F5344CB8AC3E}">
        <p14:creationId xmlns:p14="http://schemas.microsoft.com/office/powerpoint/2010/main" val="26251995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Y:\Tools and Systems\Educational Support\Marketing and Communications\Jay\Banners\Power Point\EDUQAS-POWERPOINTheade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1308919"/>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215877" y="1012036"/>
            <a:ext cx="6225475" cy="646331"/>
          </a:xfrm>
          <a:prstGeom prst="rect">
            <a:avLst/>
          </a:prstGeom>
          <a:noFill/>
        </p:spPr>
        <p:txBody>
          <a:bodyPr wrap="square" rtlCol="0">
            <a:spAutoFit/>
          </a:bodyPr>
          <a:lstStyle/>
          <a:p>
            <a:pPr>
              <a:defRPr/>
            </a:pPr>
            <a:r>
              <a:rPr lang="en-US" sz="3600" dirty="0">
                <a:solidFill>
                  <a:srgbClr val="E75306"/>
                </a:solidFill>
                <a:latin typeface="Arial" charset="0"/>
                <a:ea typeface="Arial" charset="0"/>
                <a:cs typeface="Arial" charset="0"/>
              </a:rPr>
              <a:t>Section </a:t>
            </a:r>
            <a:r>
              <a:rPr lang="en-US" sz="3600" dirty="0" smtClean="0">
                <a:solidFill>
                  <a:srgbClr val="E75306"/>
                </a:solidFill>
                <a:latin typeface="Arial" charset="0"/>
                <a:ea typeface="Arial" charset="0"/>
                <a:cs typeface="Arial" charset="0"/>
              </a:rPr>
              <a:t>B </a:t>
            </a:r>
            <a:r>
              <a:rPr lang="en-US" sz="3600" dirty="0">
                <a:solidFill>
                  <a:srgbClr val="E75306"/>
                </a:solidFill>
                <a:latin typeface="Arial" charset="0"/>
                <a:ea typeface="Arial" charset="0"/>
                <a:cs typeface="Arial" charset="0"/>
              </a:rPr>
              <a:t>Drama</a:t>
            </a:r>
            <a:endParaRPr lang="en-GB" sz="3600" dirty="0">
              <a:solidFill>
                <a:srgbClr val="E75306"/>
              </a:solidFill>
              <a:latin typeface="Arial" charset="0"/>
              <a:ea typeface="Arial" charset="0"/>
              <a:cs typeface="Arial" charset="0"/>
            </a:endParaRPr>
          </a:p>
        </p:txBody>
      </p:sp>
      <p:sp>
        <p:nvSpPr>
          <p:cNvPr id="7" name="TextBox 6"/>
          <p:cNvSpPr txBox="1"/>
          <p:nvPr/>
        </p:nvSpPr>
        <p:spPr>
          <a:xfrm>
            <a:off x="281192" y="2347089"/>
            <a:ext cx="8319883" cy="584775"/>
          </a:xfrm>
          <a:prstGeom prst="rect">
            <a:avLst/>
          </a:prstGeom>
          <a:noFill/>
        </p:spPr>
        <p:txBody>
          <a:bodyPr wrap="square" rtlCol="0">
            <a:spAutoFit/>
          </a:bodyPr>
          <a:lstStyle/>
          <a:p>
            <a:pPr marL="285750" indent="-285750">
              <a:lnSpc>
                <a:spcPct val="150000"/>
              </a:lnSpc>
              <a:buFont typeface="Arial" panose="020B0604020202020204" pitchFamily="34" charset="0"/>
              <a:buChar char="•"/>
            </a:pPr>
            <a:endParaRPr lang="en-GB" sz="1600" baseline="30000" dirty="0" smtClean="0">
              <a:solidFill>
                <a:srgbClr val="5A5A59"/>
              </a:solidFill>
              <a:latin typeface="Bliss-Light"/>
              <a:cs typeface="Bliss-Light"/>
            </a:endParaRPr>
          </a:p>
          <a:p>
            <a:r>
              <a:rPr lang="en-US" sz="1600" dirty="0">
                <a:solidFill>
                  <a:srgbClr val="DF3C06"/>
                </a:solidFill>
                <a:latin typeface="Gotham Rounded Book"/>
                <a:cs typeface="Gotham Rounded Book"/>
              </a:rPr>
              <a:t> </a:t>
            </a:r>
            <a:r>
              <a:rPr lang="en-US" sz="1600" dirty="0" smtClean="0">
                <a:solidFill>
                  <a:srgbClr val="DF3C06"/>
                </a:solidFill>
                <a:latin typeface="Gotham Rounded Book"/>
                <a:cs typeface="Gotham Rounded Book"/>
              </a:rPr>
              <a:t>    </a:t>
            </a:r>
            <a:endParaRPr lang="en-US" sz="1700" dirty="0">
              <a:solidFill>
                <a:srgbClr val="5A5A59"/>
              </a:solidFill>
              <a:latin typeface="Gotham Rounded Book"/>
              <a:cs typeface="Gotham Rounded Book"/>
            </a:endParaRPr>
          </a:p>
        </p:txBody>
      </p:sp>
      <p:sp>
        <p:nvSpPr>
          <p:cNvPr id="5" name="TextBox 4"/>
          <p:cNvSpPr txBox="1"/>
          <p:nvPr/>
        </p:nvSpPr>
        <p:spPr>
          <a:xfrm>
            <a:off x="215877" y="1660546"/>
            <a:ext cx="3924795" cy="4624343"/>
          </a:xfrm>
          <a:prstGeom prst="rect">
            <a:avLst/>
          </a:prstGeom>
          <a:noFill/>
        </p:spPr>
        <p:txBody>
          <a:bodyPr wrap="square" rtlCol="0">
            <a:spAutoFit/>
          </a:bodyPr>
          <a:lstStyle/>
          <a:p>
            <a:pPr lvl="0"/>
            <a:r>
              <a:rPr lang="en-GB" sz="3200" dirty="0" smtClean="0">
                <a:latin typeface="Arial" charset="0"/>
                <a:ea typeface="Arial" charset="0"/>
                <a:cs typeface="Arial" charset="0"/>
              </a:rPr>
              <a:t>60 marks</a:t>
            </a:r>
            <a:r>
              <a:rPr lang="en-GB" sz="3200" dirty="0" smtClean="0">
                <a:latin typeface="Arial" charset="0"/>
                <a:ea typeface="Arial" charset="0"/>
                <a:cs typeface="Arial" charset="0"/>
              </a:rPr>
              <a:t>: </a:t>
            </a:r>
            <a:endParaRPr lang="en-GB" sz="3200" dirty="0" smtClean="0">
              <a:latin typeface="Arial" charset="0"/>
              <a:ea typeface="Arial" charset="0"/>
              <a:cs typeface="Arial" charset="0"/>
            </a:endParaRPr>
          </a:p>
          <a:p>
            <a:pPr lvl="0"/>
            <a:endParaRPr lang="en-GB" sz="1050" dirty="0" smtClean="0">
              <a:latin typeface="Arial" charset="0"/>
              <a:ea typeface="Arial" charset="0"/>
              <a:cs typeface="Arial" charset="0"/>
            </a:endParaRPr>
          </a:p>
          <a:p>
            <a:pPr lvl="0"/>
            <a:r>
              <a:rPr lang="en-GB" sz="3200" dirty="0" smtClean="0">
                <a:latin typeface="Arial" charset="0"/>
                <a:ea typeface="Arial" charset="0"/>
                <a:cs typeface="Arial" charset="0"/>
              </a:rPr>
              <a:t>AO1 </a:t>
            </a:r>
            <a:r>
              <a:rPr lang="en-GB" sz="3200" dirty="0">
                <a:latin typeface="Arial" charset="0"/>
                <a:ea typeface="Arial" charset="0"/>
                <a:cs typeface="Arial" charset="0"/>
              </a:rPr>
              <a:t>(</a:t>
            </a:r>
            <a:r>
              <a:rPr lang="en-GB" sz="3200" dirty="0" smtClean="0">
                <a:latin typeface="Arial" charset="0"/>
                <a:ea typeface="Arial" charset="0"/>
                <a:cs typeface="Arial" charset="0"/>
              </a:rPr>
              <a:t>10) </a:t>
            </a:r>
            <a:endParaRPr lang="en-GB" sz="3200" dirty="0" smtClean="0">
              <a:latin typeface="Arial" charset="0"/>
              <a:ea typeface="Arial" charset="0"/>
              <a:cs typeface="Arial" charset="0"/>
            </a:endParaRPr>
          </a:p>
          <a:p>
            <a:pPr lvl="0"/>
            <a:r>
              <a:rPr lang="en-GB" sz="3200" dirty="0" smtClean="0">
                <a:latin typeface="Arial" charset="0"/>
                <a:ea typeface="Arial" charset="0"/>
                <a:cs typeface="Arial" charset="0"/>
              </a:rPr>
              <a:t>AO2 </a:t>
            </a:r>
            <a:r>
              <a:rPr lang="en-GB" sz="3200" dirty="0">
                <a:latin typeface="Arial" charset="0"/>
                <a:ea typeface="Arial" charset="0"/>
                <a:cs typeface="Arial" charset="0"/>
              </a:rPr>
              <a:t>(</a:t>
            </a:r>
            <a:r>
              <a:rPr lang="en-GB" sz="3200" dirty="0" smtClean="0">
                <a:latin typeface="Arial" charset="0"/>
                <a:ea typeface="Arial" charset="0"/>
                <a:cs typeface="Arial" charset="0"/>
              </a:rPr>
              <a:t>10) </a:t>
            </a:r>
            <a:endParaRPr lang="en-GB" sz="3200" dirty="0" smtClean="0">
              <a:latin typeface="Arial" charset="0"/>
              <a:ea typeface="Arial" charset="0"/>
              <a:cs typeface="Arial" charset="0"/>
            </a:endParaRPr>
          </a:p>
          <a:p>
            <a:pPr lvl="0"/>
            <a:r>
              <a:rPr lang="en-GB" sz="3200" dirty="0" smtClean="0">
                <a:latin typeface="Arial" charset="0"/>
                <a:ea typeface="Arial" charset="0"/>
                <a:cs typeface="Arial" charset="0"/>
              </a:rPr>
              <a:t>AO3 </a:t>
            </a:r>
            <a:r>
              <a:rPr lang="en-GB" sz="3200" dirty="0">
                <a:latin typeface="Arial" charset="0"/>
                <a:ea typeface="Arial" charset="0"/>
                <a:cs typeface="Arial" charset="0"/>
              </a:rPr>
              <a:t>(</a:t>
            </a:r>
            <a:r>
              <a:rPr lang="en-GB" sz="3200" dirty="0" smtClean="0">
                <a:latin typeface="Arial" charset="0"/>
                <a:ea typeface="Arial" charset="0"/>
                <a:cs typeface="Arial" charset="0"/>
              </a:rPr>
              <a:t>10) </a:t>
            </a:r>
            <a:endParaRPr lang="en-GB" sz="3200" dirty="0" smtClean="0">
              <a:latin typeface="Arial" charset="0"/>
              <a:ea typeface="Arial" charset="0"/>
              <a:cs typeface="Arial" charset="0"/>
            </a:endParaRPr>
          </a:p>
          <a:p>
            <a:pPr lvl="0"/>
            <a:r>
              <a:rPr lang="en-GB" sz="3200" dirty="0" smtClean="0">
                <a:latin typeface="Arial" charset="0"/>
                <a:ea typeface="Arial" charset="0"/>
                <a:cs typeface="Arial" charset="0"/>
              </a:rPr>
              <a:t>AO4 </a:t>
            </a:r>
            <a:r>
              <a:rPr lang="en-GB" sz="3200" dirty="0">
                <a:latin typeface="Arial" charset="0"/>
                <a:ea typeface="Arial" charset="0"/>
                <a:cs typeface="Arial" charset="0"/>
              </a:rPr>
              <a:t>(</a:t>
            </a:r>
            <a:r>
              <a:rPr lang="en-GB" sz="3200" dirty="0" smtClean="0">
                <a:latin typeface="Arial" charset="0"/>
                <a:ea typeface="Arial" charset="0"/>
                <a:cs typeface="Arial" charset="0"/>
              </a:rPr>
              <a:t>20) </a:t>
            </a:r>
            <a:endParaRPr lang="en-GB" sz="3200" dirty="0" smtClean="0">
              <a:latin typeface="Arial" charset="0"/>
              <a:ea typeface="Arial" charset="0"/>
              <a:cs typeface="Arial" charset="0"/>
            </a:endParaRPr>
          </a:p>
          <a:p>
            <a:pPr lvl="0"/>
            <a:r>
              <a:rPr lang="en-GB" sz="3200" dirty="0" smtClean="0">
                <a:latin typeface="Arial" charset="0"/>
                <a:ea typeface="Arial" charset="0"/>
                <a:cs typeface="Arial" charset="0"/>
              </a:rPr>
              <a:t>AO5 </a:t>
            </a:r>
            <a:r>
              <a:rPr lang="en-GB" sz="3200" dirty="0">
                <a:latin typeface="Arial" charset="0"/>
                <a:ea typeface="Arial" charset="0"/>
                <a:cs typeface="Arial" charset="0"/>
              </a:rPr>
              <a:t>(</a:t>
            </a:r>
            <a:r>
              <a:rPr lang="en-GB" sz="3200" dirty="0" smtClean="0">
                <a:latin typeface="Arial" charset="0"/>
                <a:ea typeface="Arial" charset="0"/>
                <a:cs typeface="Arial" charset="0"/>
              </a:rPr>
              <a:t>10)</a:t>
            </a:r>
            <a:endParaRPr lang="en-US" sz="3200" dirty="0">
              <a:latin typeface="Arial" charset="0"/>
              <a:ea typeface="Arial" charset="0"/>
              <a:cs typeface="Arial" charset="0"/>
            </a:endParaRPr>
          </a:p>
          <a:p>
            <a:pPr lvl="0"/>
            <a:endParaRPr lang="en-GB" sz="2800" dirty="0" smtClean="0">
              <a:latin typeface="Arial" charset="0"/>
              <a:ea typeface="Arial" charset="0"/>
              <a:cs typeface="Arial" charset="0"/>
            </a:endParaRPr>
          </a:p>
          <a:p>
            <a:pPr lvl="0"/>
            <a:r>
              <a:rPr lang="en-GB" sz="3200" dirty="0" smtClean="0">
                <a:latin typeface="Arial" charset="0"/>
                <a:ea typeface="Arial" charset="0"/>
                <a:cs typeface="Arial" charset="0"/>
              </a:rPr>
              <a:t>Timing advice:  </a:t>
            </a:r>
          </a:p>
          <a:p>
            <a:pPr lvl="0"/>
            <a:r>
              <a:rPr lang="en-GB" sz="3200" dirty="0" smtClean="0">
                <a:latin typeface="Arial" charset="0"/>
                <a:ea typeface="Arial" charset="0"/>
                <a:cs typeface="Arial" charset="0"/>
              </a:rPr>
              <a:t>60 mins</a:t>
            </a:r>
            <a:endParaRPr lang="en-US" sz="3200" dirty="0"/>
          </a:p>
        </p:txBody>
      </p:sp>
      <p:sp>
        <p:nvSpPr>
          <p:cNvPr id="8" name="TextBox 7"/>
          <p:cNvSpPr txBox="1"/>
          <p:nvPr/>
        </p:nvSpPr>
        <p:spPr>
          <a:xfrm>
            <a:off x="3503221" y="1602717"/>
            <a:ext cx="5438898" cy="4247317"/>
          </a:xfrm>
          <a:prstGeom prst="rect">
            <a:avLst/>
          </a:prstGeom>
          <a:noFill/>
        </p:spPr>
        <p:txBody>
          <a:bodyPr wrap="square" rtlCol="0">
            <a:spAutoFit/>
          </a:bodyPr>
          <a:lstStyle/>
          <a:p>
            <a:pPr marL="457200" lvl="0" indent="-457200">
              <a:spcAft>
                <a:spcPts val="1200"/>
              </a:spcAft>
              <a:buFont typeface="Arial" panose="020B0604020202020204" pitchFamily="34" charset="0"/>
              <a:buChar char="•"/>
            </a:pPr>
            <a:r>
              <a:rPr lang="en-GB" sz="3000" dirty="0" smtClean="0">
                <a:latin typeface="Arial" charset="0"/>
                <a:ea typeface="Arial" charset="0"/>
                <a:cs typeface="Arial" charset="0"/>
              </a:rPr>
              <a:t>More marks </a:t>
            </a:r>
            <a:r>
              <a:rPr lang="en-GB" sz="3000" dirty="0">
                <a:latin typeface="Arial" charset="0"/>
                <a:ea typeface="Arial" charset="0"/>
                <a:cs typeface="Arial" charset="0"/>
              </a:rPr>
              <a:t>for connections </a:t>
            </a:r>
            <a:endParaRPr lang="en-GB" sz="3000" dirty="0" smtClean="0">
              <a:latin typeface="Arial" charset="0"/>
              <a:ea typeface="Arial" charset="0"/>
              <a:cs typeface="Arial" charset="0"/>
            </a:endParaRPr>
          </a:p>
          <a:p>
            <a:pPr marL="457200" lvl="0" indent="-457200">
              <a:spcAft>
                <a:spcPts val="1200"/>
              </a:spcAft>
              <a:buFont typeface="Arial" panose="020B0604020202020204" pitchFamily="34" charset="0"/>
              <a:buChar char="•"/>
            </a:pPr>
            <a:r>
              <a:rPr lang="en-GB" sz="3000" dirty="0" smtClean="0">
                <a:latin typeface="Arial" charset="0"/>
                <a:ea typeface="Arial" charset="0"/>
                <a:cs typeface="Arial" charset="0"/>
              </a:rPr>
              <a:t>Must be relevant </a:t>
            </a:r>
            <a:r>
              <a:rPr lang="en-GB" sz="3000" dirty="0">
                <a:latin typeface="Arial" charset="0"/>
                <a:ea typeface="Arial" charset="0"/>
                <a:cs typeface="Arial" charset="0"/>
              </a:rPr>
              <a:t>to the question </a:t>
            </a:r>
            <a:r>
              <a:rPr lang="en-GB" sz="3000" dirty="0" smtClean="0">
                <a:latin typeface="Arial" charset="0"/>
                <a:ea typeface="Arial" charset="0"/>
                <a:cs typeface="Arial" charset="0"/>
              </a:rPr>
              <a:t>focus. </a:t>
            </a:r>
          </a:p>
          <a:p>
            <a:pPr marL="457200" lvl="0" indent="-457200">
              <a:spcAft>
                <a:spcPts val="1200"/>
              </a:spcAft>
              <a:buFont typeface="Arial" panose="020B0604020202020204" pitchFamily="34" charset="0"/>
              <a:buChar char="•"/>
            </a:pPr>
            <a:r>
              <a:rPr lang="en-GB" sz="3000" dirty="0" smtClean="0">
                <a:latin typeface="Arial" charset="0"/>
                <a:ea typeface="Arial" charset="0"/>
                <a:cs typeface="Arial" charset="0"/>
              </a:rPr>
              <a:t>Context-related </a:t>
            </a:r>
            <a:r>
              <a:rPr lang="en-GB" sz="3000" dirty="0">
                <a:latin typeface="Arial" charset="0"/>
                <a:ea typeface="Arial" charset="0"/>
                <a:cs typeface="Arial" charset="0"/>
              </a:rPr>
              <a:t>material and different interpretations must be integrated </a:t>
            </a:r>
            <a:endParaRPr lang="en-GB" sz="3000" dirty="0" smtClean="0">
              <a:latin typeface="Arial" charset="0"/>
              <a:ea typeface="Arial" charset="0"/>
              <a:cs typeface="Arial" charset="0"/>
            </a:endParaRPr>
          </a:p>
          <a:p>
            <a:pPr marL="457200" lvl="0" indent="-457200">
              <a:spcAft>
                <a:spcPts val="1200"/>
              </a:spcAft>
              <a:buFont typeface="Arial" panose="020B0604020202020204" pitchFamily="34" charset="0"/>
              <a:buChar char="•"/>
            </a:pPr>
            <a:r>
              <a:rPr lang="en-GB" sz="3000" dirty="0" smtClean="0">
                <a:latin typeface="Arial" charset="0"/>
                <a:ea typeface="Arial" charset="0"/>
                <a:cs typeface="Arial" charset="0"/>
              </a:rPr>
              <a:t>Must </a:t>
            </a:r>
            <a:r>
              <a:rPr lang="en-GB" sz="3000" dirty="0">
                <a:latin typeface="Arial" charset="0"/>
                <a:ea typeface="Arial" charset="0"/>
                <a:cs typeface="Arial" charset="0"/>
              </a:rPr>
              <a:t>be relevant to the question </a:t>
            </a:r>
            <a:r>
              <a:rPr lang="en-GB" sz="3000" dirty="0" smtClean="0">
                <a:latin typeface="Arial" charset="0"/>
                <a:ea typeface="Arial" charset="0"/>
                <a:cs typeface="Arial" charset="0"/>
              </a:rPr>
              <a:t>focus.</a:t>
            </a:r>
            <a:endParaRPr lang="en-US" sz="3000" dirty="0">
              <a:latin typeface="Arial" charset="0"/>
              <a:ea typeface="Arial" charset="0"/>
              <a:cs typeface="Arial" charset="0"/>
            </a:endParaRPr>
          </a:p>
        </p:txBody>
      </p:sp>
    </p:spTree>
    <p:extLst>
      <p:ext uri="{BB962C8B-B14F-4D97-AF65-F5344CB8AC3E}">
        <p14:creationId xmlns:p14="http://schemas.microsoft.com/office/powerpoint/2010/main" val="7164461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txBox="1">
            <a:spLocks noGrp="1"/>
          </p:cNvSpPr>
          <p:nvPr>
            <p:ph type="body" sz="quarter" idx="14"/>
          </p:nvPr>
        </p:nvSpPr>
        <p:spPr>
          <a:xfrm>
            <a:off x="368300" y="1044575"/>
            <a:ext cx="8418513" cy="584775"/>
          </a:xfrm>
          <a:prstGeom prst="rect">
            <a:avLst/>
          </a:prstGeom>
          <a:noFill/>
        </p:spPr>
        <p:txBody>
          <a:bodyPr wrap="square" rtlCol="0">
            <a:spAutoFit/>
          </a:bodyPr>
          <a:lstStyle/>
          <a:p>
            <a:r>
              <a:rPr lang="en-US" dirty="0" smtClean="0">
                <a:latin typeface="Arial" charset="0"/>
                <a:ea typeface="Arial" charset="0"/>
                <a:cs typeface="Arial" charset="0"/>
              </a:rPr>
              <a:t>Principal Examiner’s Report: Key Points</a:t>
            </a:r>
            <a:endParaRPr lang="en-US" dirty="0">
              <a:latin typeface="Arial" charset="0"/>
              <a:ea typeface="Arial" charset="0"/>
              <a:cs typeface="Arial" charset="0"/>
            </a:endParaRPr>
          </a:p>
        </p:txBody>
      </p:sp>
      <p:sp>
        <p:nvSpPr>
          <p:cNvPr id="4" name="TextBox 3"/>
          <p:cNvSpPr txBox="1"/>
          <p:nvPr/>
        </p:nvSpPr>
        <p:spPr>
          <a:xfrm>
            <a:off x="479287" y="1661651"/>
            <a:ext cx="8474707" cy="4708981"/>
          </a:xfrm>
          <a:prstGeom prst="rect">
            <a:avLst/>
          </a:prstGeom>
          <a:noFill/>
        </p:spPr>
        <p:txBody>
          <a:bodyPr wrap="square" rtlCol="0">
            <a:spAutoFit/>
          </a:bodyPr>
          <a:lstStyle/>
          <a:p>
            <a:pPr>
              <a:spcAft>
                <a:spcPts val="600"/>
              </a:spcAft>
            </a:pPr>
            <a:r>
              <a:rPr lang="en-US" sz="2800" b="1" i="1" dirty="0" smtClean="0">
                <a:solidFill>
                  <a:srgbClr val="E75306"/>
                </a:solidFill>
                <a:latin typeface="Arial" charset="0"/>
                <a:ea typeface="Arial" charset="0"/>
                <a:cs typeface="Arial" charset="0"/>
              </a:rPr>
              <a:t>Positives</a:t>
            </a:r>
            <a:r>
              <a:rPr lang="en-US" sz="2800" dirty="0" smtClean="0">
                <a:solidFill>
                  <a:srgbClr val="E75306"/>
                </a:solidFill>
                <a:latin typeface="Arial" charset="0"/>
                <a:ea typeface="Arial" charset="0"/>
                <a:cs typeface="Arial" charset="0"/>
              </a:rPr>
              <a:t>:</a:t>
            </a:r>
            <a:endParaRPr lang="en-US" sz="2800" dirty="0">
              <a:solidFill>
                <a:srgbClr val="E75306"/>
              </a:solidFill>
              <a:latin typeface="Arial" charset="0"/>
              <a:ea typeface="Arial" charset="0"/>
              <a:cs typeface="Arial" charset="0"/>
            </a:endParaRPr>
          </a:p>
          <a:p>
            <a:pPr marL="285750" indent="-285750">
              <a:spcAft>
                <a:spcPts val="600"/>
              </a:spcAft>
              <a:buFont typeface="Wingdings" charset="2"/>
              <a:buChar char="ü"/>
            </a:pPr>
            <a:r>
              <a:rPr lang="en-US" sz="2800" dirty="0" smtClean="0">
                <a:latin typeface="Arial" charset="0"/>
                <a:ea typeface="Arial" charset="0"/>
                <a:cs typeface="Arial" charset="0"/>
              </a:rPr>
              <a:t>an </a:t>
            </a:r>
            <a:r>
              <a:rPr lang="en-US" sz="2800" dirty="0">
                <a:latin typeface="Arial" charset="0"/>
                <a:ea typeface="Arial" charset="0"/>
                <a:cs typeface="Arial" charset="0"/>
              </a:rPr>
              <a:t>impressive amount of detailed support from and references to the play </a:t>
            </a:r>
          </a:p>
          <a:p>
            <a:pPr marL="285750" indent="-285750">
              <a:spcAft>
                <a:spcPts val="600"/>
              </a:spcAft>
              <a:buFont typeface="Wingdings" charset="2"/>
              <a:buChar char="ü"/>
            </a:pPr>
            <a:r>
              <a:rPr lang="en-US" sz="2800" dirty="0" smtClean="0">
                <a:latin typeface="Arial" charset="0"/>
                <a:ea typeface="Arial" charset="0"/>
                <a:cs typeface="Arial" charset="0"/>
              </a:rPr>
              <a:t>an </a:t>
            </a:r>
            <a:r>
              <a:rPr lang="en-US" sz="2800" dirty="0">
                <a:latin typeface="Arial" charset="0"/>
                <a:ea typeface="Arial" charset="0"/>
                <a:cs typeface="Arial" charset="0"/>
              </a:rPr>
              <a:t>equally impressive verbatim recall of critical views, usually put to good purpose </a:t>
            </a:r>
          </a:p>
          <a:p>
            <a:pPr marL="285750" indent="-285750">
              <a:spcAft>
                <a:spcPts val="600"/>
              </a:spcAft>
              <a:buFont typeface="Wingdings" charset="2"/>
              <a:buChar char="ü"/>
            </a:pPr>
            <a:r>
              <a:rPr lang="en-US" sz="2800" dirty="0" smtClean="0">
                <a:latin typeface="Arial" charset="0"/>
                <a:ea typeface="Arial" charset="0"/>
                <a:cs typeface="Arial" charset="0"/>
              </a:rPr>
              <a:t>considered </a:t>
            </a:r>
            <a:r>
              <a:rPr lang="en-US" sz="2800" dirty="0">
                <a:latin typeface="Arial" charset="0"/>
                <a:ea typeface="Arial" charset="0"/>
                <a:cs typeface="Arial" charset="0"/>
              </a:rPr>
              <a:t>approaches to integrating context (AO3) and other interpretations (AO5) which enhanced the central arguments in responses </a:t>
            </a:r>
          </a:p>
          <a:p>
            <a:pPr marL="285750" indent="-285750">
              <a:spcAft>
                <a:spcPts val="600"/>
              </a:spcAft>
              <a:buFont typeface="Wingdings" charset="2"/>
              <a:buChar char="ü"/>
            </a:pPr>
            <a:r>
              <a:rPr lang="en-US" sz="2800" dirty="0" smtClean="0">
                <a:latin typeface="Arial" charset="0"/>
                <a:ea typeface="Arial" charset="0"/>
                <a:cs typeface="Arial" charset="0"/>
              </a:rPr>
              <a:t>evidence </a:t>
            </a:r>
            <a:r>
              <a:rPr lang="en-US" sz="2800" dirty="0">
                <a:latin typeface="Arial" charset="0"/>
                <a:ea typeface="Arial" charset="0"/>
                <a:cs typeface="Arial" charset="0"/>
              </a:rPr>
              <a:t>that closed book assessment seems to have worked very </a:t>
            </a:r>
            <a:r>
              <a:rPr lang="en-US" sz="2800" dirty="0" smtClean="0">
                <a:latin typeface="Arial" charset="0"/>
                <a:ea typeface="Arial" charset="0"/>
                <a:cs typeface="Arial" charset="0"/>
              </a:rPr>
              <a:t>well.</a:t>
            </a:r>
            <a:r>
              <a:rPr lang="en-US" sz="2800" dirty="0">
                <a:latin typeface="Arial" charset="0"/>
                <a:ea typeface="Arial" charset="0"/>
                <a:cs typeface="Arial" charset="0"/>
              </a:rPr>
              <a:t> </a:t>
            </a:r>
          </a:p>
        </p:txBody>
      </p:sp>
    </p:spTree>
    <p:extLst>
      <p:ext uri="{BB962C8B-B14F-4D97-AF65-F5344CB8AC3E}">
        <p14:creationId xmlns:p14="http://schemas.microsoft.com/office/powerpoint/2010/main" val="2284031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1422" y="1927147"/>
            <a:ext cx="8418514" cy="2862322"/>
          </a:xfrm>
          <a:prstGeom prst="rect">
            <a:avLst/>
          </a:prstGeom>
          <a:noFill/>
        </p:spPr>
        <p:txBody>
          <a:bodyPr wrap="square" rtlCol="0">
            <a:spAutoFit/>
          </a:bodyPr>
          <a:lstStyle/>
          <a:p>
            <a:pPr>
              <a:spcAft>
                <a:spcPts val="600"/>
              </a:spcAft>
            </a:pPr>
            <a:r>
              <a:rPr lang="en-US" sz="3200" b="1" i="1" dirty="0" smtClean="0">
                <a:solidFill>
                  <a:srgbClr val="E75306"/>
                </a:solidFill>
                <a:latin typeface="Arial" charset="0"/>
                <a:ea typeface="Arial" charset="0"/>
                <a:cs typeface="Arial" charset="0"/>
              </a:rPr>
              <a:t>Concerns - extract</a:t>
            </a:r>
            <a:endParaRPr lang="en-US" sz="3200" b="1" i="1" dirty="0" smtClean="0">
              <a:solidFill>
                <a:srgbClr val="E75306"/>
              </a:solidFill>
              <a:latin typeface="Arial" charset="0"/>
              <a:ea typeface="Arial" charset="0"/>
              <a:cs typeface="Arial" charset="0"/>
            </a:endParaRPr>
          </a:p>
          <a:p>
            <a:pPr marL="285750" indent="-285750">
              <a:spcAft>
                <a:spcPts val="600"/>
              </a:spcAft>
              <a:buFont typeface="Arial" charset="0"/>
              <a:buChar char="•"/>
            </a:pPr>
            <a:r>
              <a:rPr lang="en-US" sz="3200" dirty="0" smtClean="0">
                <a:latin typeface="Arial" charset="0"/>
                <a:ea typeface="Arial" charset="0"/>
                <a:cs typeface="Arial" charset="0"/>
              </a:rPr>
              <a:t>seriously </a:t>
            </a:r>
            <a:r>
              <a:rPr lang="en-US" sz="3200" dirty="0">
                <a:latin typeface="Arial" charset="0"/>
                <a:ea typeface="Arial" charset="0"/>
                <a:cs typeface="Arial" charset="0"/>
              </a:rPr>
              <a:t>long </a:t>
            </a:r>
            <a:r>
              <a:rPr lang="en-US" sz="3200" dirty="0" smtClean="0">
                <a:latin typeface="Arial" charset="0"/>
                <a:ea typeface="Arial" charset="0"/>
                <a:cs typeface="Arial" charset="0"/>
              </a:rPr>
              <a:t>responses</a:t>
            </a:r>
          </a:p>
          <a:p>
            <a:pPr marL="285750" indent="-285750">
              <a:spcAft>
                <a:spcPts val="600"/>
              </a:spcAft>
              <a:buFont typeface="Arial" charset="0"/>
              <a:buChar char="•"/>
            </a:pPr>
            <a:r>
              <a:rPr lang="en-US" sz="3200" dirty="0" smtClean="0">
                <a:latin typeface="Arial" charset="0"/>
                <a:ea typeface="Arial" charset="0"/>
                <a:cs typeface="Arial" charset="0"/>
              </a:rPr>
              <a:t>missing central meaning</a:t>
            </a:r>
          </a:p>
          <a:p>
            <a:pPr marL="285750" indent="-285750">
              <a:spcAft>
                <a:spcPts val="600"/>
              </a:spcAft>
              <a:buFont typeface="Arial" charset="0"/>
              <a:buChar char="•"/>
            </a:pPr>
            <a:r>
              <a:rPr lang="en-US" sz="3200" b="1" dirty="0" smtClean="0">
                <a:latin typeface="Arial" charset="0"/>
                <a:ea typeface="Arial" charset="0"/>
                <a:cs typeface="Arial" charset="0"/>
              </a:rPr>
              <a:t>lack </a:t>
            </a:r>
            <a:r>
              <a:rPr lang="en-US" sz="3200" b="1" dirty="0" smtClean="0">
                <a:latin typeface="Arial" charset="0"/>
                <a:ea typeface="Arial" charset="0"/>
                <a:cs typeface="Arial" charset="0"/>
              </a:rPr>
              <a:t>of familiarity </a:t>
            </a:r>
            <a:r>
              <a:rPr lang="en-US" sz="3200" dirty="0" smtClean="0">
                <a:latin typeface="Arial" charset="0"/>
                <a:ea typeface="Arial" charset="0"/>
                <a:cs typeface="Arial" charset="0"/>
              </a:rPr>
              <a:t>with the </a:t>
            </a:r>
            <a:r>
              <a:rPr lang="en-US" sz="3200" dirty="0" smtClean="0">
                <a:latin typeface="Arial" charset="0"/>
                <a:ea typeface="Arial" charset="0"/>
                <a:cs typeface="Arial" charset="0"/>
              </a:rPr>
              <a:t>extract</a:t>
            </a:r>
          </a:p>
          <a:p>
            <a:pPr marL="285750" indent="-285750">
              <a:spcAft>
                <a:spcPts val="600"/>
              </a:spcAft>
              <a:buFont typeface="Arial" charset="0"/>
              <a:buChar char="•"/>
            </a:pPr>
            <a:r>
              <a:rPr lang="en-US" sz="3200" dirty="0">
                <a:latin typeface="Arial" charset="0"/>
                <a:ea typeface="Arial" charset="0"/>
                <a:cs typeface="Arial" charset="0"/>
              </a:rPr>
              <a:t>design of paper - extract as ‘</a:t>
            </a:r>
            <a:r>
              <a:rPr lang="en-US" sz="3200" dirty="0">
                <a:solidFill>
                  <a:srgbClr val="E75306"/>
                </a:solidFill>
                <a:latin typeface="Arial" charset="0"/>
                <a:ea typeface="Arial" charset="0"/>
                <a:cs typeface="Arial" charset="0"/>
              </a:rPr>
              <a:t>springboard</a:t>
            </a:r>
            <a:r>
              <a:rPr lang="en-US" sz="3200" dirty="0" smtClean="0">
                <a:latin typeface="Arial" charset="0"/>
                <a:ea typeface="Arial" charset="0"/>
                <a:cs typeface="Arial" charset="0"/>
              </a:rPr>
              <a:t>’</a:t>
            </a:r>
            <a:endParaRPr lang="en-US" sz="3200" dirty="0" smtClean="0">
              <a:latin typeface="Arial" charset="0"/>
              <a:ea typeface="Arial" charset="0"/>
              <a:cs typeface="Arial" charset="0"/>
            </a:endParaRPr>
          </a:p>
        </p:txBody>
      </p:sp>
      <p:sp>
        <p:nvSpPr>
          <p:cNvPr id="5" name="Text Placeholder 2"/>
          <p:cNvSpPr txBox="1">
            <a:spLocks noGrp="1"/>
          </p:cNvSpPr>
          <p:nvPr>
            <p:ph type="body" sz="quarter" idx="14"/>
          </p:nvPr>
        </p:nvSpPr>
        <p:spPr>
          <a:xfrm>
            <a:off x="166419" y="937697"/>
            <a:ext cx="8418513" cy="584775"/>
          </a:xfrm>
          <a:prstGeom prst="rect">
            <a:avLst/>
          </a:prstGeom>
          <a:noFill/>
        </p:spPr>
        <p:txBody>
          <a:bodyPr wrap="square" rtlCol="0">
            <a:spAutoFit/>
          </a:bodyPr>
          <a:lstStyle/>
          <a:p>
            <a:r>
              <a:rPr lang="en-US" dirty="0" smtClean="0">
                <a:latin typeface="Arial" charset="0"/>
                <a:ea typeface="Arial" charset="0"/>
                <a:cs typeface="Arial" charset="0"/>
              </a:rPr>
              <a:t>Principal Examiner’s Report: Key Points</a:t>
            </a:r>
            <a:endParaRPr lang="en-US" dirty="0">
              <a:latin typeface="Arial" charset="0"/>
              <a:ea typeface="Arial" charset="0"/>
              <a:cs typeface="Arial" charset="0"/>
            </a:endParaRPr>
          </a:p>
        </p:txBody>
      </p:sp>
    </p:spTree>
    <p:extLst>
      <p:ext uri="{BB962C8B-B14F-4D97-AF65-F5344CB8AC3E}">
        <p14:creationId xmlns:p14="http://schemas.microsoft.com/office/powerpoint/2010/main" val="17556651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1422" y="1749017"/>
            <a:ext cx="8645072" cy="3754874"/>
          </a:xfrm>
          <a:prstGeom prst="rect">
            <a:avLst/>
          </a:prstGeom>
          <a:noFill/>
        </p:spPr>
        <p:txBody>
          <a:bodyPr wrap="square" rtlCol="0">
            <a:spAutoFit/>
          </a:bodyPr>
          <a:lstStyle/>
          <a:p>
            <a:pPr>
              <a:spcAft>
                <a:spcPts val="600"/>
              </a:spcAft>
            </a:pPr>
            <a:r>
              <a:rPr lang="en-US" sz="2800" b="1" i="1" dirty="0" smtClean="0">
                <a:solidFill>
                  <a:srgbClr val="E75306"/>
                </a:solidFill>
                <a:latin typeface="Arial" charset="0"/>
                <a:ea typeface="Arial" charset="0"/>
                <a:cs typeface="Arial" charset="0"/>
              </a:rPr>
              <a:t>Concerns - elsewhere</a:t>
            </a:r>
            <a:endParaRPr lang="en-US" sz="2800" b="1" i="1" dirty="0" smtClean="0">
              <a:solidFill>
                <a:srgbClr val="E75306"/>
              </a:solidFill>
              <a:latin typeface="Arial" charset="0"/>
              <a:ea typeface="Arial" charset="0"/>
              <a:cs typeface="Arial" charset="0"/>
            </a:endParaRPr>
          </a:p>
          <a:p>
            <a:pPr marL="285750" indent="-285750">
              <a:spcAft>
                <a:spcPts val="600"/>
              </a:spcAft>
              <a:buFont typeface="Arial" charset="0"/>
              <a:buChar char="•"/>
            </a:pPr>
            <a:r>
              <a:rPr lang="en-US" sz="2800" dirty="0">
                <a:latin typeface="Arial" charset="0"/>
                <a:ea typeface="Arial" charset="0"/>
                <a:cs typeface="Arial" charset="0"/>
              </a:rPr>
              <a:t>failure to address </a:t>
            </a:r>
            <a:r>
              <a:rPr lang="en-US" sz="2800" i="1" dirty="0" smtClean="0">
                <a:solidFill>
                  <a:srgbClr val="E75306"/>
                </a:solidFill>
                <a:latin typeface="Arial" charset="0"/>
                <a:ea typeface="Arial" charset="0"/>
                <a:cs typeface="Arial" charset="0"/>
              </a:rPr>
              <a:t>AO3</a:t>
            </a:r>
            <a:endParaRPr lang="en-US" sz="2800" b="1" i="1" dirty="0" smtClean="0">
              <a:solidFill>
                <a:schemeClr val="accent1"/>
              </a:solidFill>
              <a:latin typeface="Arial" charset="0"/>
              <a:ea typeface="Arial" charset="0"/>
              <a:cs typeface="Arial" charset="0"/>
            </a:endParaRPr>
          </a:p>
          <a:p>
            <a:pPr marL="285750" indent="-285750">
              <a:spcAft>
                <a:spcPts val="600"/>
              </a:spcAft>
              <a:buFont typeface="Arial" charset="0"/>
              <a:buChar char="•"/>
            </a:pPr>
            <a:r>
              <a:rPr lang="en-US" sz="2800" dirty="0">
                <a:latin typeface="Arial" charset="0"/>
                <a:ea typeface="Arial" charset="0"/>
                <a:cs typeface="Arial" charset="0"/>
              </a:rPr>
              <a:t>f</a:t>
            </a:r>
            <a:r>
              <a:rPr lang="en-US" sz="2800" dirty="0" smtClean="0">
                <a:latin typeface="Arial" charset="0"/>
                <a:ea typeface="Arial" charset="0"/>
                <a:cs typeface="Arial" charset="0"/>
              </a:rPr>
              <a:t>ailure to address </a:t>
            </a:r>
            <a:r>
              <a:rPr lang="en-US" sz="2800" i="1" dirty="0" smtClean="0">
                <a:solidFill>
                  <a:srgbClr val="E75306"/>
                </a:solidFill>
                <a:latin typeface="Arial" charset="0"/>
                <a:ea typeface="Arial" charset="0"/>
                <a:cs typeface="Arial" charset="0"/>
              </a:rPr>
              <a:t>AO5</a:t>
            </a:r>
            <a:r>
              <a:rPr lang="en-US" sz="2800" dirty="0" smtClean="0">
                <a:latin typeface="Arial" charset="0"/>
                <a:ea typeface="Arial" charset="0"/>
                <a:cs typeface="Arial" charset="0"/>
              </a:rPr>
              <a:t> </a:t>
            </a:r>
          </a:p>
          <a:p>
            <a:pPr marL="285750" indent="-285750">
              <a:spcAft>
                <a:spcPts val="600"/>
              </a:spcAft>
              <a:buFont typeface="Arial" charset="0"/>
              <a:buChar char="•"/>
            </a:pPr>
            <a:r>
              <a:rPr lang="en-US" sz="2800" dirty="0">
                <a:latin typeface="Arial" charset="0"/>
                <a:ea typeface="Arial" charset="0"/>
                <a:cs typeface="Arial" charset="0"/>
              </a:rPr>
              <a:t>need to comment </a:t>
            </a:r>
            <a:r>
              <a:rPr lang="en-US" sz="2800" dirty="0">
                <a:latin typeface="Arial" charset="0"/>
              </a:rPr>
              <a:t>on the </a:t>
            </a:r>
            <a:r>
              <a:rPr lang="en-US" sz="2800" i="1" dirty="0">
                <a:solidFill>
                  <a:srgbClr val="DF3C06"/>
                </a:solidFill>
                <a:latin typeface="Arial" charset="0"/>
              </a:rPr>
              <a:t>text itself </a:t>
            </a:r>
          </a:p>
          <a:p>
            <a:pPr marL="285750" indent="-285750">
              <a:buFont typeface="Arial" charset="0"/>
              <a:buChar char="•"/>
            </a:pPr>
            <a:r>
              <a:rPr lang="en-US" sz="2800" dirty="0" smtClean="0">
                <a:latin typeface="Arial" charset="0"/>
              </a:rPr>
              <a:t>integrating AO3 </a:t>
            </a:r>
            <a:r>
              <a:rPr lang="en-US" sz="2800" dirty="0">
                <a:latin typeface="Arial" charset="0"/>
              </a:rPr>
              <a:t>and </a:t>
            </a:r>
            <a:r>
              <a:rPr lang="en-US" sz="2800" dirty="0" smtClean="0">
                <a:latin typeface="Arial" charset="0"/>
              </a:rPr>
              <a:t>AO5 – only rewarded </a:t>
            </a:r>
            <a:r>
              <a:rPr lang="en-US" sz="2800" dirty="0">
                <a:latin typeface="Arial" charset="0"/>
              </a:rPr>
              <a:t>fully where </a:t>
            </a:r>
            <a:r>
              <a:rPr lang="en-US" sz="2800" dirty="0" smtClean="0">
                <a:latin typeface="Arial" charset="0"/>
              </a:rPr>
              <a:t>discussion </a:t>
            </a:r>
            <a:r>
              <a:rPr lang="en-US" sz="2800" i="1" dirty="0" smtClean="0">
                <a:solidFill>
                  <a:srgbClr val="DF3C06"/>
                </a:solidFill>
                <a:latin typeface="Arial" charset="0"/>
              </a:rPr>
              <a:t>enhances</a:t>
            </a:r>
            <a:endParaRPr lang="en-US" sz="2800" dirty="0" smtClean="0">
              <a:latin typeface="Arial" charset="0"/>
            </a:endParaRPr>
          </a:p>
          <a:p>
            <a:pPr marL="285750" indent="-285750">
              <a:buFont typeface="Arial" charset="0"/>
              <a:buChar char="•"/>
            </a:pPr>
            <a:r>
              <a:rPr lang="en-US" sz="2800" dirty="0" smtClean="0">
                <a:latin typeface="Arial" charset="0"/>
                <a:ea typeface="Arial" charset="0"/>
                <a:cs typeface="Arial" charset="0"/>
              </a:rPr>
              <a:t>too </a:t>
            </a:r>
            <a:r>
              <a:rPr lang="en-US" sz="2800" dirty="0">
                <a:latin typeface="Arial" charset="0"/>
                <a:ea typeface="Arial" charset="0"/>
                <a:cs typeface="Arial" charset="0"/>
              </a:rPr>
              <a:t>many sweeping generalisations </a:t>
            </a:r>
            <a:r>
              <a:rPr lang="en-US" sz="2800" dirty="0" smtClean="0">
                <a:latin typeface="Arial" charset="0"/>
                <a:ea typeface="Arial" charset="0"/>
                <a:cs typeface="Arial" charset="0"/>
              </a:rPr>
              <a:t>for AO3</a:t>
            </a:r>
            <a:endParaRPr lang="en-US" sz="2800" dirty="0">
              <a:latin typeface="Arial" charset="0"/>
              <a:ea typeface="Arial" charset="0"/>
              <a:cs typeface="Arial" charset="0"/>
            </a:endParaRPr>
          </a:p>
          <a:p>
            <a:pPr marL="285750" indent="-285750">
              <a:spcAft>
                <a:spcPts val="600"/>
              </a:spcAft>
              <a:buFont typeface="Arial" charset="0"/>
              <a:buChar char="•"/>
            </a:pPr>
            <a:endParaRPr lang="en-US" dirty="0"/>
          </a:p>
        </p:txBody>
      </p:sp>
      <p:sp>
        <p:nvSpPr>
          <p:cNvPr id="5" name="Text Placeholder 2"/>
          <p:cNvSpPr txBox="1">
            <a:spLocks noGrp="1"/>
          </p:cNvSpPr>
          <p:nvPr>
            <p:ph type="body" sz="quarter" idx="14"/>
          </p:nvPr>
        </p:nvSpPr>
        <p:spPr>
          <a:xfrm>
            <a:off x="166419" y="937697"/>
            <a:ext cx="8418513" cy="584775"/>
          </a:xfrm>
          <a:prstGeom prst="rect">
            <a:avLst/>
          </a:prstGeom>
          <a:noFill/>
        </p:spPr>
        <p:txBody>
          <a:bodyPr wrap="square" rtlCol="0">
            <a:spAutoFit/>
          </a:bodyPr>
          <a:lstStyle/>
          <a:p>
            <a:r>
              <a:rPr lang="en-US" dirty="0" smtClean="0">
                <a:latin typeface="Arial" charset="0"/>
                <a:ea typeface="Arial" charset="0"/>
                <a:cs typeface="Arial" charset="0"/>
              </a:rPr>
              <a:t>Principal Examiner’s Report: Key Points</a:t>
            </a:r>
            <a:endParaRPr lang="en-US" dirty="0">
              <a:latin typeface="Arial" charset="0"/>
              <a:ea typeface="Arial" charset="0"/>
              <a:cs typeface="Arial" charset="0"/>
            </a:endParaRPr>
          </a:p>
        </p:txBody>
      </p:sp>
    </p:spTree>
    <p:extLst>
      <p:ext uri="{BB962C8B-B14F-4D97-AF65-F5344CB8AC3E}">
        <p14:creationId xmlns:p14="http://schemas.microsoft.com/office/powerpoint/2010/main" val="2316894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a:xfrm>
            <a:off x="178130" y="1044576"/>
            <a:ext cx="8608683" cy="570468"/>
          </a:xfrm>
        </p:spPr>
        <p:txBody>
          <a:bodyPr>
            <a:noAutofit/>
          </a:bodyPr>
          <a:lstStyle/>
          <a:p>
            <a:r>
              <a:rPr lang="en-US" sz="3600" dirty="0">
                <a:solidFill>
                  <a:srgbClr val="DF3C06"/>
                </a:solidFill>
                <a:latin typeface="Arial" charset="0"/>
                <a:ea typeface="Arial" charset="0"/>
                <a:cs typeface="Arial" charset="0"/>
              </a:rPr>
              <a:t>Principal Examiner’s Report: Key </a:t>
            </a:r>
            <a:r>
              <a:rPr lang="en-US" sz="3600" dirty="0" smtClean="0">
                <a:solidFill>
                  <a:srgbClr val="DF3C06"/>
                </a:solidFill>
                <a:latin typeface="Arial" charset="0"/>
                <a:ea typeface="Arial" charset="0"/>
                <a:cs typeface="Arial" charset="0"/>
              </a:rPr>
              <a:t>Points</a:t>
            </a:r>
            <a:endParaRPr lang="en-US" sz="3600" dirty="0"/>
          </a:p>
        </p:txBody>
      </p:sp>
      <p:sp>
        <p:nvSpPr>
          <p:cNvPr id="3" name="TextBox 2"/>
          <p:cNvSpPr txBox="1"/>
          <p:nvPr/>
        </p:nvSpPr>
        <p:spPr>
          <a:xfrm>
            <a:off x="270163" y="1822861"/>
            <a:ext cx="8612580" cy="4124206"/>
          </a:xfrm>
          <a:prstGeom prst="rect">
            <a:avLst/>
          </a:prstGeom>
          <a:noFill/>
        </p:spPr>
        <p:txBody>
          <a:bodyPr wrap="square" rtlCol="0">
            <a:spAutoFit/>
          </a:bodyPr>
          <a:lstStyle/>
          <a:p>
            <a:r>
              <a:rPr lang="en-US" sz="2800" b="1" i="1" dirty="0" smtClean="0">
                <a:solidFill>
                  <a:srgbClr val="E75306"/>
                </a:solidFill>
                <a:latin typeface="Arial" charset="0"/>
                <a:ea typeface="Arial" charset="0"/>
                <a:cs typeface="Arial" charset="0"/>
              </a:rPr>
              <a:t>Concerns - elsewhere</a:t>
            </a:r>
            <a:endParaRPr lang="en-US" sz="2800" b="1" i="1" dirty="0" smtClean="0">
              <a:solidFill>
                <a:srgbClr val="E75306"/>
              </a:solidFill>
              <a:latin typeface="Arial" charset="0"/>
              <a:ea typeface="Arial" charset="0"/>
              <a:cs typeface="Arial" charset="0"/>
            </a:endParaRPr>
          </a:p>
          <a:p>
            <a:pPr marL="342900" indent="-342900">
              <a:spcAft>
                <a:spcPts val="600"/>
              </a:spcAft>
              <a:buFont typeface="Arial" charset="0"/>
              <a:buChar char="•"/>
            </a:pPr>
            <a:r>
              <a:rPr lang="en-US" sz="2800" dirty="0">
                <a:latin typeface="Arial" charset="0"/>
                <a:ea typeface="Arial" charset="0"/>
                <a:cs typeface="Arial" charset="0"/>
              </a:rPr>
              <a:t>i</a:t>
            </a:r>
            <a:r>
              <a:rPr lang="en-US" sz="2800" dirty="0" smtClean="0">
                <a:latin typeface="Arial" charset="0"/>
                <a:ea typeface="Arial" charset="0"/>
                <a:cs typeface="Arial" charset="0"/>
              </a:rPr>
              <a:t>neffective </a:t>
            </a:r>
            <a:r>
              <a:rPr lang="en-US" sz="2800" i="1" dirty="0" smtClean="0">
                <a:solidFill>
                  <a:srgbClr val="DF3C06"/>
                </a:solidFill>
                <a:latin typeface="Arial" charset="0"/>
                <a:ea typeface="Arial" charset="0"/>
                <a:cs typeface="Arial" charset="0"/>
              </a:rPr>
              <a:t>AO5</a:t>
            </a:r>
            <a:r>
              <a:rPr lang="en-US" sz="2800" dirty="0" smtClean="0">
                <a:latin typeface="Arial" charset="0"/>
                <a:ea typeface="Arial" charset="0"/>
                <a:cs typeface="Arial" charset="0"/>
              </a:rPr>
              <a:t> approaches</a:t>
            </a:r>
          </a:p>
          <a:p>
            <a:pPr marL="342900" indent="-342900">
              <a:spcAft>
                <a:spcPts val="600"/>
              </a:spcAft>
              <a:buFont typeface="Arial" charset="0"/>
              <a:buChar char="•"/>
            </a:pPr>
            <a:r>
              <a:rPr lang="en-US" sz="2800" dirty="0" smtClean="0">
                <a:latin typeface="Arial" charset="0"/>
                <a:ea typeface="Arial" charset="0"/>
                <a:cs typeface="Arial" charset="0"/>
              </a:rPr>
              <a:t>for Section B, better </a:t>
            </a:r>
            <a:r>
              <a:rPr lang="en-US" sz="2800" dirty="0">
                <a:latin typeface="Arial" charset="0"/>
                <a:ea typeface="Arial" charset="0"/>
                <a:cs typeface="Arial" charset="0"/>
              </a:rPr>
              <a:t>responses came from candidates who had clearly been prepared for </a:t>
            </a:r>
            <a:r>
              <a:rPr lang="en-US" sz="2800" i="1" dirty="0">
                <a:solidFill>
                  <a:srgbClr val="E75306"/>
                </a:solidFill>
                <a:latin typeface="Arial" charset="0"/>
                <a:ea typeface="Arial" charset="0"/>
                <a:cs typeface="Arial" charset="0"/>
              </a:rPr>
              <a:t>targeted discussion of connections </a:t>
            </a:r>
            <a:r>
              <a:rPr lang="en-US" sz="2800" b="1" i="1" dirty="0">
                <a:solidFill>
                  <a:srgbClr val="E75306"/>
                </a:solidFill>
                <a:latin typeface="Arial" charset="0"/>
                <a:ea typeface="Arial" charset="0"/>
                <a:cs typeface="Arial" charset="0"/>
              </a:rPr>
              <a:t>(AO4) </a:t>
            </a:r>
            <a:r>
              <a:rPr lang="en-US" sz="2800" dirty="0">
                <a:latin typeface="Arial" charset="0"/>
                <a:ea typeface="Arial" charset="0"/>
                <a:cs typeface="Arial" charset="0"/>
              </a:rPr>
              <a:t>and it was evident they knew this AO was </a:t>
            </a:r>
            <a:r>
              <a:rPr lang="en-US" sz="2800" dirty="0" smtClean="0">
                <a:latin typeface="Arial" charset="0"/>
                <a:ea typeface="Arial" charset="0"/>
                <a:cs typeface="Arial" charset="0"/>
              </a:rPr>
              <a:t>double-weighted</a:t>
            </a:r>
            <a:endParaRPr lang="en-US" sz="2800" dirty="0">
              <a:latin typeface="Arial" charset="0"/>
              <a:ea typeface="Arial" charset="0"/>
              <a:cs typeface="Arial" charset="0"/>
            </a:endParaRPr>
          </a:p>
          <a:p>
            <a:pPr marL="342900" indent="-342900">
              <a:spcAft>
                <a:spcPts val="600"/>
              </a:spcAft>
              <a:buFont typeface="Arial" charset="0"/>
              <a:buChar char="•"/>
            </a:pPr>
            <a:r>
              <a:rPr lang="en-US" sz="2800" dirty="0" smtClean="0">
                <a:latin typeface="Arial" charset="0"/>
                <a:ea typeface="Arial" charset="0"/>
                <a:cs typeface="Arial" charset="0"/>
              </a:rPr>
              <a:t>those </a:t>
            </a:r>
            <a:r>
              <a:rPr lang="en-US" sz="2800" dirty="0">
                <a:latin typeface="Arial" charset="0"/>
                <a:ea typeface="Arial" charset="0"/>
                <a:cs typeface="Arial" charset="0"/>
              </a:rPr>
              <a:t>who used </a:t>
            </a:r>
            <a:r>
              <a:rPr lang="en-US" sz="2800" dirty="0">
                <a:solidFill>
                  <a:srgbClr val="E75306"/>
                </a:solidFill>
                <a:latin typeface="Arial" charset="0"/>
                <a:ea typeface="Arial" charset="0"/>
                <a:cs typeface="Arial" charset="0"/>
              </a:rPr>
              <a:t>points of comparison as a planned approach</a:t>
            </a:r>
            <a:r>
              <a:rPr lang="en-US" sz="2800" dirty="0">
                <a:latin typeface="Arial" charset="0"/>
                <a:ea typeface="Arial" charset="0"/>
                <a:cs typeface="Arial" charset="0"/>
              </a:rPr>
              <a:t> were most successful. </a:t>
            </a:r>
          </a:p>
        </p:txBody>
      </p:sp>
    </p:spTree>
    <p:extLst>
      <p:ext uri="{BB962C8B-B14F-4D97-AF65-F5344CB8AC3E}">
        <p14:creationId xmlns:p14="http://schemas.microsoft.com/office/powerpoint/2010/main" val="10741776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quarter" idx="14"/>
          </p:nvPr>
        </p:nvSpPr>
        <p:spPr>
          <a:xfrm>
            <a:off x="142504" y="1044575"/>
            <a:ext cx="8775865" cy="1046163"/>
          </a:xfrm>
        </p:spPr>
        <p:txBody>
          <a:bodyPr>
            <a:normAutofit/>
          </a:bodyPr>
          <a:lstStyle/>
          <a:p>
            <a:r>
              <a:rPr lang="en-US" sz="2800" dirty="0" smtClean="0"/>
              <a:t>Section A: </a:t>
            </a:r>
            <a:r>
              <a:rPr lang="en-US" sz="2800" dirty="0" smtClean="0"/>
              <a:t>part </a:t>
            </a:r>
            <a:r>
              <a:rPr lang="en-US" sz="2800" dirty="0" smtClean="0"/>
              <a:t>(i</a:t>
            </a:r>
            <a:r>
              <a:rPr lang="en-US" sz="2800" dirty="0" smtClean="0"/>
              <a:t>): Preparing </a:t>
            </a:r>
            <a:r>
              <a:rPr lang="en-US" sz="2800" dirty="0" smtClean="0"/>
              <a:t>to respond</a:t>
            </a:r>
            <a:endParaRPr lang="en-US" sz="2800" dirty="0"/>
          </a:p>
        </p:txBody>
      </p:sp>
      <p:sp>
        <p:nvSpPr>
          <p:cNvPr id="7" name="TextBox 6"/>
          <p:cNvSpPr txBox="1"/>
          <p:nvPr/>
        </p:nvSpPr>
        <p:spPr>
          <a:xfrm>
            <a:off x="142504" y="2090738"/>
            <a:ext cx="8633361" cy="3785652"/>
          </a:xfrm>
          <a:prstGeom prst="rect">
            <a:avLst/>
          </a:prstGeom>
          <a:noFill/>
        </p:spPr>
        <p:txBody>
          <a:bodyPr wrap="square" rtlCol="0">
            <a:spAutoFit/>
          </a:bodyPr>
          <a:lstStyle/>
          <a:p>
            <a:pPr>
              <a:buClr>
                <a:schemeClr val="tx1"/>
              </a:buClr>
            </a:pPr>
            <a:r>
              <a:rPr lang="en-US" sz="2400" i="1" dirty="0" smtClean="0">
                <a:solidFill>
                  <a:srgbClr val="DF3C06"/>
                </a:solidFill>
                <a:latin typeface="Arial" charset="0"/>
                <a:ea typeface="Arial" charset="0"/>
                <a:cs typeface="Arial" charset="0"/>
              </a:rPr>
              <a:t>Overview of </a:t>
            </a:r>
            <a:r>
              <a:rPr lang="en-US" sz="2400" i="1" dirty="0" smtClean="0">
                <a:solidFill>
                  <a:srgbClr val="DF3C06"/>
                </a:solidFill>
                <a:latin typeface="Arial" charset="0"/>
                <a:ea typeface="Arial" charset="0"/>
                <a:cs typeface="Arial" charset="0"/>
              </a:rPr>
              <a:t>extract</a:t>
            </a:r>
          </a:p>
          <a:p>
            <a:pPr marL="285750" indent="-285750">
              <a:buFont typeface="Arial" charset="0"/>
              <a:buChar char="•"/>
            </a:pPr>
            <a:endParaRPr lang="en-US" sz="2400" b="1" i="1" dirty="0" smtClean="0">
              <a:latin typeface="Arial" charset="0"/>
              <a:ea typeface="Arial" charset="0"/>
              <a:cs typeface="Arial" charset="0"/>
            </a:endParaRPr>
          </a:p>
          <a:p>
            <a:pPr marL="285750" indent="-285750">
              <a:buFont typeface="Arial" charset="0"/>
              <a:buChar char="•"/>
            </a:pPr>
            <a:r>
              <a:rPr lang="en-US" sz="2400" dirty="0" smtClean="0">
                <a:latin typeface="Arial" charset="0"/>
                <a:ea typeface="Arial" charset="0"/>
                <a:cs typeface="Arial" charset="0"/>
              </a:rPr>
              <a:t>remind yourself of what the audience sees taking place in the extract ‘</a:t>
            </a:r>
            <a:r>
              <a:rPr lang="en-US" sz="2400" i="1" dirty="0" smtClean="0">
                <a:solidFill>
                  <a:srgbClr val="DF3C06"/>
                </a:solidFill>
                <a:latin typeface="Arial" charset="0"/>
                <a:ea typeface="Arial" charset="0"/>
                <a:cs typeface="Arial" charset="0"/>
              </a:rPr>
              <a:t>at this point in the play</a:t>
            </a:r>
            <a:r>
              <a:rPr lang="en-US" sz="2400" b="1" i="1" dirty="0" smtClean="0">
                <a:latin typeface="Arial" charset="0"/>
                <a:ea typeface="Arial" charset="0"/>
                <a:cs typeface="Arial" charset="0"/>
              </a:rPr>
              <a:t>’</a:t>
            </a:r>
          </a:p>
          <a:p>
            <a:pPr marL="285750" indent="-285750">
              <a:buFont typeface="Arial" charset="0"/>
              <a:buChar char="•"/>
            </a:pPr>
            <a:endParaRPr lang="en-US" sz="2400" b="1" i="1" dirty="0" smtClean="0">
              <a:latin typeface="Arial" charset="0"/>
              <a:ea typeface="Arial" charset="0"/>
              <a:cs typeface="Arial" charset="0"/>
            </a:endParaRPr>
          </a:p>
          <a:p>
            <a:pPr marL="285750" indent="-285750">
              <a:buFont typeface="Arial" charset="0"/>
              <a:buChar char="•"/>
            </a:pPr>
            <a:r>
              <a:rPr lang="en-US" sz="2400" dirty="0" smtClean="0">
                <a:latin typeface="Arial" charset="0"/>
                <a:ea typeface="Arial" charset="0"/>
                <a:cs typeface="Arial" charset="0"/>
              </a:rPr>
              <a:t>read </a:t>
            </a:r>
            <a:r>
              <a:rPr lang="en-US" sz="2400" dirty="0" smtClean="0">
                <a:latin typeface="Arial" charset="0"/>
                <a:ea typeface="Arial" charset="0"/>
                <a:cs typeface="Arial" charset="0"/>
              </a:rPr>
              <a:t>the extract </a:t>
            </a:r>
            <a:r>
              <a:rPr lang="en-US" sz="2400" b="1" i="1" dirty="0">
                <a:latin typeface="Arial" charset="0"/>
                <a:ea typeface="Arial" charset="0"/>
                <a:cs typeface="Arial" charset="0"/>
              </a:rPr>
              <a:t>again</a:t>
            </a:r>
            <a:r>
              <a:rPr lang="en-US" sz="2400" dirty="0">
                <a:latin typeface="Arial" charset="0"/>
                <a:ea typeface="Arial" charset="0"/>
                <a:cs typeface="Arial" charset="0"/>
              </a:rPr>
              <a:t> until you feel reasonably confident that you understand </a:t>
            </a:r>
            <a:r>
              <a:rPr lang="en-US" sz="2400" dirty="0" smtClean="0">
                <a:latin typeface="Arial" charset="0"/>
                <a:ea typeface="Arial" charset="0"/>
                <a:cs typeface="Arial" charset="0"/>
              </a:rPr>
              <a:t>the speech/speeches</a:t>
            </a:r>
          </a:p>
          <a:p>
            <a:pPr marL="285750" indent="-285750">
              <a:buFont typeface="Arial" charset="0"/>
              <a:buChar char="•"/>
            </a:pPr>
            <a:endParaRPr lang="en-US" sz="2400" dirty="0" smtClean="0">
              <a:latin typeface="Arial" charset="0"/>
              <a:ea typeface="Arial" charset="0"/>
              <a:cs typeface="Arial" charset="0"/>
            </a:endParaRPr>
          </a:p>
          <a:p>
            <a:pPr marL="285750" indent="-285750">
              <a:buFont typeface="Arial" charset="0"/>
              <a:buChar char="•"/>
            </a:pPr>
            <a:r>
              <a:rPr lang="en-US" sz="2400" dirty="0" smtClean="0">
                <a:latin typeface="Arial" charset="0"/>
                <a:ea typeface="Arial" charset="0"/>
                <a:cs typeface="Arial" charset="0"/>
              </a:rPr>
              <a:t>start </a:t>
            </a:r>
            <a:r>
              <a:rPr lang="en-US" sz="2400" dirty="0" smtClean="0">
                <a:latin typeface="Arial" charset="0"/>
                <a:ea typeface="Arial" charset="0"/>
                <a:cs typeface="Arial" charset="0"/>
              </a:rPr>
              <a:t>thinking about what we learn from it </a:t>
            </a:r>
            <a:r>
              <a:rPr lang="en-US" sz="2400" b="1" i="1" dirty="0" smtClean="0">
                <a:latin typeface="Arial" charset="0"/>
                <a:ea typeface="Arial" charset="0"/>
                <a:cs typeface="Arial" charset="0"/>
              </a:rPr>
              <a:t>in relation to the question.</a:t>
            </a:r>
            <a:endParaRPr lang="en-US" sz="2400" b="1" i="1" dirty="0">
              <a:latin typeface="Arial" charset="0"/>
              <a:ea typeface="Arial" charset="0"/>
              <a:cs typeface="Arial" charset="0"/>
            </a:endParaRPr>
          </a:p>
        </p:txBody>
      </p:sp>
    </p:spTree>
    <p:extLst>
      <p:ext uri="{BB962C8B-B14F-4D97-AF65-F5344CB8AC3E}">
        <p14:creationId xmlns:p14="http://schemas.microsoft.com/office/powerpoint/2010/main" val="1809166345"/>
      </p:ext>
    </p:extLst>
  </p:cSld>
  <p:clrMapOvr>
    <a:masterClrMapping/>
  </p:clrMapOvr>
  <p:timing>
    <p:tnLst>
      <p:par>
        <p:cTn id="1" dur="indefinite" restart="never" nodeType="tmRoot"/>
      </p:par>
    </p:tnLst>
  </p:timing>
</p:sld>
</file>

<file path=ppt/theme/theme1.xml><?xml version="1.0" encoding="utf-8"?>
<a:theme xmlns:a="http://schemas.openxmlformats.org/drawingml/2006/main" name="Eduq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CPD Material" ma:contentTypeID="0x0101005FE35CA445950244A081D16B85E029A500298E42FCD5188646B1BCBDC8C9F29872" ma:contentTypeVersion="3" ma:contentTypeDescription="" ma:contentTypeScope="" ma:versionID="7650e36456f74c4a519b33f889331da5">
  <xsd:schema xmlns:xsd="http://www.w3.org/2001/XMLSchema" xmlns:xs="http://www.w3.org/2001/XMLSchema" xmlns:p="http://schemas.microsoft.com/office/2006/metadata/properties" xmlns:ns1="http://schemas.microsoft.com/sharepoint/v3" xmlns:ns3="2f2f9355-f80e-4d7b-937a-0c27cfa03643" targetNamespace="http://schemas.microsoft.com/office/2006/metadata/properties" ma:root="true" ma:fieldsID="7bfcfbad420648c1c0faaf1d287212ab" ns1:_="" ns3:_="">
    <xsd:import namespace="http://schemas.microsoft.com/sharepoint/v3"/>
    <xsd:import namespace="2f2f9355-f80e-4d7b-937a-0c27cfa03643"/>
    <xsd:element name="properties">
      <xsd:complexType>
        <xsd:sequence>
          <xsd:element name="documentManagement">
            <xsd:complexType>
              <xsd:all>
                <xsd:element ref="ns1:RoutingRuleDescription" minOccurs="0"/>
                <xsd:element ref="ns3:WJEC_x0020_Subject_x0020_Code" minOccurs="0"/>
                <xsd:element ref="ns3:WJEC_x0020_Language" minOccurs="0"/>
                <xsd:element ref="ns3:WJEC_x0020_Available_x0020_Online" minOccurs="0"/>
                <xsd:element ref="ns1:PublishingStartDate" minOccurs="0"/>
                <xsd:element ref="ns1:PublishingExpirationDate" minOccurs="0"/>
                <xsd:element ref="ns3:WJEC_x0020_Secure_x0020_Scheduling_x0020_Start_x0020_Date" minOccurs="0"/>
                <xsd:element ref="ns3:WJEC_x0020_Secured_x0020_Scheduling_x0020_End_x0020_Date" minOccurs="0"/>
                <xsd:element ref="ns3:TaxCatchAllLabel" minOccurs="0"/>
                <xsd:element ref="ns3:aa87a6a0bdfe4bfb97a25745bc8270e2" minOccurs="0"/>
                <xsd:element ref="ns3:bd6821cb7d3c4b4ab1e70668a679dc90" minOccurs="0"/>
                <xsd:element ref="ns3:TaxCatchAll" minOccurs="0"/>
                <xsd:element ref="ns3:k48d8005054a4dd09ad49b7c837f0781" minOccurs="0"/>
                <xsd:element ref="ns3:i2be6ccaef284b9d8cadff396f0db8d6"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3" nillable="true" ma:displayName="Description" ma:internalName="RoutingRuleDescription" ma:readOnly="false">
      <xsd:simpleType>
        <xsd:restriction base="dms:Text">
          <xsd:maxLength value="255"/>
        </xsd:restriction>
      </xsd:simpleType>
    </xsd:element>
    <xsd:element name="PublishingStartDate" ma:index="10" nillable="true" ma:displayName="Scheduling Start Date" ma:internalName="PublishingStartDate">
      <xsd:simpleType>
        <xsd:restriction base="dms:Unknown"/>
      </xsd:simpleType>
    </xsd:element>
    <xsd:element name="PublishingExpirationDate" ma:index="11" nillable="true" ma:displayName="Scheduling End Dat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f2f9355-f80e-4d7b-937a-0c27cfa03643" elementFormDefault="qualified">
    <xsd:import namespace="http://schemas.microsoft.com/office/2006/documentManagement/types"/>
    <xsd:import namespace="http://schemas.microsoft.com/office/infopath/2007/PartnerControls"/>
    <xsd:element name="WJEC_x0020_Subject_x0020_Code" ma:index="7" nillable="true" ma:displayName="WJEC Subject Code" ma:internalName="WJEC_x0020_Subject_x0020_Code">
      <xsd:simpleType>
        <xsd:restriction base="dms:Text">
          <xsd:maxLength value="64"/>
        </xsd:restriction>
      </xsd:simpleType>
    </xsd:element>
    <xsd:element name="WJEC_x0020_Language" ma:index="8" nillable="true" ma:displayName="WJEC Language" ma:default="English" ma:internalName="WJEC_x0020_Language">
      <xsd:complexType>
        <xsd:complexContent>
          <xsd:extension base="dms:MultiChoice">
            <xsd:sequence>
              <xsd:element name="Value" maxOccurs="unbounded" minOccurs="0" nillable="true">
                <xsd:simpleType>
                  <xsd:restriction base="dms:Choice">
                    <xsd:enumeration value="English"/>
                    <xsd:enumeration value="Welsh"/>
                  </xsd:restriction>
                </xsd:simpleType>
              </xsd:element>
            </xsd:sequence>
          </xsd:extension>
        </xsd:complexContent>
      </xsd:complexType>
    </xsd:element>
    <xsd:element name="WJEC_x0020_Available_x0020_Online" ma:index="9" nillable="true" ma:displayName="WJEC Available Online" ma:default="0" ma:internalName="WJEC_x0020_Available_x0020_Online">
      <xsd:simpleType>
        <xsd:restriction base="dms:Boolean"/>
      </xsd:simpleType>
    </xsd:element>
    <xsd:element name="WJEC_x0020_Secure_x0020_Scheduling_x0020_Start_x0020_Date" ma:index="12" nillable="true" ma:displayName="WJEC Secure Scheduling Start Date" ma:format="DateTime" ma:internalName="WJEC_x0020_Secure_x0020_Scheduling_x0020_Start_x0020_Date">
      <xsd:simpleType>
        <xsd:restriction base="dms:DateTime"/>
      </xsd:simpleType>
    </xsd:element>
    <xsd:element name="WJEC_x0020_Secured_x0020_Scheduling_x0020_End_x0020_Date" ma:index="13" nillable="true" ma:displayName="WJEC Secure Scheduling End Date" ma:format="DateTime" ma:internalName="WJEC_x0020_Secured_x0020_Scheduling_x0020_End_x0020_Date">
      <xsd:simpleType>
        <xsd:restriction base="dms:DateTime"/>
      </xsd:simpleType>
    </xsd:element>
    <xsd:element name="TaxCatchAllLabel" ma:index="15" nillable="true" ma:displayName="Taxonomy Catch All Column1" ma:hidden="true" ma:list="{0729da46-0308-4dd4-bc10-948bb8b78bdd}" ma:internalName="TaxCatchAllLabel" ma:readOnly="true" ma:showField="CatchAllDataLabel" ma:web="80fa5a14-001d-49fc-a373-148672bd4233">
      <xsd:complexType>
        <xsd:complexContent>
          <xsd:extension base="dms:MultiChoiceLookup">
            <xsd:sequence>
              <xsd:element name="Value" type="dms:Lookup" maxOccurs="unbounded" minOccurs="0" nillable="true"/>
            </xsd:sequence>
          </xsd:extension>
        </xsd:complexContent>
      </xsd:complexType>
    </xsd:element>
    <xsd:element name="aa87a6a0bdfe4bfb97a25745bc8270e2" ma:index="17" nillable="true" ma:taxonomy="true" ma:internalName="aa87a6a0bdfe4bfb97a25745bc8270e2" ma:taxonomyFieldName="WJEC_x0020_Department" ma:displayName="WJEC Department" ma:default="" ma:fieldId="{aa87a6a0-bdfe-4bfb-97a2-5745bc8270e2}" ma:taxonomyMulti="true" ma:sspId="e1033d4c-53f7-4655-8cf6-8161ad0c09ed" ma:termSetId="076cd7ee-ac20-4cd2-af1f-bceb730fade7" ma:anchorId="00000000-0000-0000-0000-000000000000" ma:open="false" ma:isKeyword="false">
      <xsd:complexType>
        <xsd:sequence>
          <xsd:element ref="pc:Terms" minOccurs="0" maxOccurs="1"/>
        </xsd:sequence>
      </xsd:complexType>
    </xsd:element>
    <xsd:element name="bd6821cb7d3c4b4ab1e70668a679dc90" ma:index="20" nillable="true" ma:taxonomy="true" ma:internalName="bd6821cb7d3c4b4ab1e70668a679dc90" ma:taxonomyFieldName="Level" ma:displayName="WJEC Level" ma:default="" ma:fieldId="{bd6821cb-7d3c-4b4a-b1e7-0668a679dc90}" ma:sspId="e1033d4c-53f7-4655-8cf6-8161ad0c09ed" ma:termSetId="fa8f317e-b53d-4085-af76-4ea65a528b00" ma:anchorId="00000000-0000-0000-0000-000000000000" ma:open="false" ma:isKeyword="false">
      <xsd:complexType>
        <xsd:sequence>
          <xsd:element ref="pc:Terms" minOccurs="0" maxOccurs="1"/>
        </xsd:sequence>
      </xsd:complexType>
    </xsd:element>
    <xsd:element name="TaxCatchAll" ma:index="22" nillable="true" ma:displayName="Taxonomy Catch All Column" ma:hidden="true" ma:list="{0729da46-0308-4dd4-bc10-948bb8b78bdd}" ma:internalName="TaxCatchAll" ma:showField="CatchAllData" ma:web="80fa5a14-001d-49fc-a373-148672bd4233">
      <xsd:complexType>
        <xsd:complexContent>
          <xsd:extension base="dms:MultiChoiceLookup">
            <xsd:sequence>
              <xsd:element name="Value" type="dms:Lookup" maxOccurs="unbounded" minOccurs="0" nillable="true"/>
            </xsd:sequence>
          </xsd:extension>
        </xsd:complexContent>
      </xsd:complexType>
    </xsd:element>
    <xsd:element name="k48d8005054a4dd09ad49b7c837f0781" ma:index="23" nillable="true" ma:taxonomy="true" ma:internalName="k48d8005054a4dd09ad49b7c837f0781" ma:taxonomyFieldName="WJEC_x0020_Audiences" ma:displayName="WJEC Audiences" ma:default="" ma:fieldId="{448d8005-054a-4dd0-9ad4-9b7c837f0781}" ma:taxonomyMulti="true" ma:sspId="e1033d4c-53f7-4655-8cf6-8161ad0c09ed" ma:termSetId="b89074ec-3517-46a7-9614-0eff0543422f" ma:anchorId="00000000-0000-0000-0000-000000000000" ma:open="false" ma:isKeyword="false">
      <xsd:complexType>
        <xsd:sequence>
          <xsd:element ref="pc:Terms" minOccurs="0" maxOccurs="1"/>
        </xsd:sequence>
      </xsd:complexType>
    </xsd:element>
    <xsd:element name="i2be6ccaef284b9d8cadff396f0db8d6" ma:index="24" nillable="true" ma:taxonomy="true" ma:internalName="i2be6ccaef284b9d8cadff396f0db8d6" ma:taxonomyFieldName="WJEC_x0020_Subject" ma:displayName="WJEC Subject" ma:default="" ma:fieldId="{22be6cca-ef28-4b9d-8cad-ff396f0db8d6}" ma:sspId="e1033d4c-53f7-4655-8cf6-8161ad0c09ed" ma:termSetId="8c3126d1-d4d2-41e8-bc2c-f4f0690100af"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9" ma:displayName="Content Type"/>
        <xsd:element ref="dc:title" minOccurs="0" maxOccurs="1" ma:index="1" ma:displayName="Title"/>
        <xsd:element ref="dc:subject" minOccurs="0" maxOccurs="1"/>
        <xsd:element ref="dc:description" minOccurs="0" maxOccurs="1"/>
        <xsd:element name="keywords" minOccurs="0" maxOccurs="1" type="xsd:string" ma:index="2"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k48d8005054a4dd09ad49b7c837f0781 xmlns="2f2f9355-f80e-4d7b-937a-0c27cfa03643">
      <Terms xmlns="http://schemas.microsoft.com/office/infopath/2007/PartnerControls"/>
    </k48d8005054a4dd09ad49b7c837f0781>
    <WJEC_x0020_Language xmlns="2f2f9355-f80e-4d7b-937a-0c27cfa03643">
      <Value>English</Value>
    </WJEC_x0020_Language>
    <WJEC_x0020_Available_x0020_Online xmlns="2f2f9355-f80e-4d7b-937a-0c27cfa03643">false</WJEC_x0020_Available_x0020_Online>
    <WJEC_x0020_Secure_x0020_Scheduling_x0020_Start_x0020_Date xmlns="2f2f9355-f80e-4d7b-937a-0c27cfa03643" xsi:nil="true"/>
    <i2be6ccaef284b9d8cadff396f0db8d6 xmlns="2f2f9355-f80e-4d7b-937a-0c27cfa03643">
      <Terms xmlns="http://schemas.microsoft.com/office/infopath/2007/PartnerControls"/>
    </i2be6ccaef284b9d8cadff396f0db8d6>
    <TaxCatchAll xmlns="2f2f9355-f80e-4d7b-937a-0c27cfa03643"/>
    <bd6821cb7d3c4b4ab1e70668a679dc90 xmlns="2f2f9355-f80e-4d7b-937a-0c27cfa03643">
      <Terms xmlns="http://schemas.microsoft.com/office/infopath/2007/PartnerControls"/>
    </bd6821cb7d3c4b4ab1e70668a679dc90>
    <RoutingRuleDescription xmlns="http://schemas.microsoft.com/sharepoint/v3" xsi:nil="true"/>
    <PublishingExpirationDate xmlns="http://schemas.microsoft.com/sharepoint/v3" xsi:nil="true"/>
    <WJEC_x0020_Subject_x0020_Code xmlns="2f2f9355-f80e-4d7b-937a-0c27cfa03643" xsi:nil="true"/>
    <PublishingStartDate xmlns="http://schemas.microsoft.com/sharepoint/v3" xsi:nil="true"/>
    <WJEC_x0020_Secured_x0020_Scheduling_x0020_End_x0020_Date xmlns="2f2f9355-f80e-4d7b-937a-0c27cfa03643" xsi:nil="true"/>
    <aa87a6a0bdfe4bfb97a25745bc8270e2 xmlns="2f2f9355-f80e-4d7b-937a-0c27cfa03643">
      <Terms xmlns="http://schemas.microsoft.com/office/infopath/2007/PartnerControls"/>
    </aa87a6a0bdfe4bfb97a25745bc8270e2>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haredContentType xmlns="Microsoft.SharePoint.Taxonomy.ContentTypeSync" SourceId="e1033d4c-53f7-4655-8cf6-8161ad0c09ed" ContentTypeId="0x0101005FE35CA445950244A081D16B85E029A5" PreviousValue="false"/>
</file>

<file path=customXml/itemProps1.xml><?xml version="1.0" encoding="utf-8"?>
<ds:datastoreItem xmlns:ds="http://schemas.openxmlformats.org/officeDocument/2006/customXml" ds:itemID="{59D7AAB0-7FE1-4C6E-BAD2-EB0C12268D75}"/>
</file>

<file path=customXml/itemProps2.xml><?xml version="1.0" encoding="utf-8"?>
<ds:datastoreItem xmlns:ds="http://schemas.openxmlformats.org/officeDocument/2006/customXml" ds:itemID="{2773DC8F-AB9D-4910-94BF-5076350377AD}"/>
</file>

<file path=customXml/itemProps3.xml><?xml version="1.0" encoding="utf-8"?>
<ds:datastoreItem xmlns:ds="http://schemas.openxmlformats.org/officeDocument/2006/customXml" ds:itemID="{3D9FB68D-A36F-4F40-9DDD-C7C8C55F1F0F}"/>
</file>

<file path=customXml/itemProps4.xml><?xml version="1.0" encoding="utf-8"?>
<ds:datastoreItem xmlns:ds="http://schemas.openxmlformats.org/officeDocument/2006/customXml" ds:itemID="{865948BA-E788-461C-89D7-312238164820}"/>
</file>

<file path=docProps/app.xml><?xml version="1.0" encoding="utf-8"?>
<Properties xmlns="http://schemas.openxmlformats.org/officeDocument/2006/extended-properties" xmlns:vt="http://schemas.openxmlformats.org/officeDocument/2006/docPropsVTypes">
  <Template>Eduqas PowerPoint Template</Template>
  <TotalTime>9475</TotalTime>
  <Words>3161</Words>
  <Application>Microsoft Office PowerPoint</Application>
  <PresentationFormat>On-screen Show (4:3)</PresentationFormat>
  <Paragraphs>235</Paragraphs>
  <Slides>29</Slides>
  <Notes>18</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Eduqas PowerPoint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cerys preece</dc:creator>
  <cp:lastModifiedBy>WJEC</cp:lastModifiedBy>
  <cp:revision>106</cp:revision>
  <cp:lastPrinted>2016-10-08T09:22:11Z</cp:lastPrinted>
  <dcterms:created xsi:type="dcterms:W3CDTF">2016-10-07T08:33:51Z</dcterms:created>
  <dcterms:modified xsi:type="dcterms:W3CDTF">2017-10-12T14:25:05Z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0x0101005FE35CA445950244A081D16B85E029A500298E42FCD5188646B1BCBDC8C9F29872</vt:lpwstr>
  </property>
  <property fmtid="{D5CDD505-2E9C-101B-9397-08002B2CF9AE}" pid="3" name="WJEC_x0020_Department">
    <vt:lpwstr/>
  </property>
  <property fmtid="{D5CDD505-2E9C-101B-9397-08002B2CF9AE}" pid="4" name="WJEC_x0020_Audiences">
    <vt:lpwstr/>
  </property>
  <property fmtid="{D5CDD505-2E9C-101B-9397-08002B2CF9AE}" pid="5" name="WJEC Department">
    <vt:lpwstr/>
  </property>
  <property fmtid="{D5CDD505-2E9C-101B-9397-08002B2CF9AE}" pid="6" name="WJEC Audiences">
    <vt:lpwstr/>
  </property>
</Properties>
</file>