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5"/>
  </p:sldMasterIdLst>
  <p:notesMasterIdLst>
    <p:notesMasterId r:id="rId26"/>
  </p:notesMasterIdLst>
  <p:sldIdLst>
    <p:sldId id="262" r:id="rId6"/>
    <p:sldId id="264" r:id="rId7"/>
    <p:sldId id="265" r:id="rId8"/>
    <p:sldId id="263" r:id="rId9"/>
    <p:sldId id="266" r:id="rId10"/>
    <p:sldId id="268" r:id="rId11"/>
    <p:sldId id="269" r:id="rId12"/>
    <p:sldId id="271" r:id="rId13"/>
    <p:sldId id="272" r:id="rId14"/>
    <p:sldId id="273" r:id="rId15"/>
    <p:sldId id="274" r:id="rId16"/>
    <p:sldId id="275" r:id="rId17"/>
    <p:sldId id="276" r:id="rId18"/>
    <p:sldId id="277" r:id="rId19"/>
    <p:sldId id="278" r:id="rId20"/>
    <p:sldId id="279" r:id="rId21"/>
    <p:sldId id="281" r:id="rId22"/>
    <p:sldId id="282" r:id="rId23"/>
    <p:sldId id="283" r:id="rId24"/>
    <p:sldId id="280"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8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168E41-022B-4054-9725-F4AB53FF3D08}" type="datetimeFigureOut">
              <a:rPr lang="en-GB" smtClean="0"/>
              <a:t>04/10/2017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3B5E1F-76BD-4907-A453-44D6C9F0AB9F}" type="slidenum">
              <a:rPr lang="en-GB" smtClean="0"/>
              <a:t>‹#›</a:t>
            </a:fld>
            <a:endParaRPr lang="en-GB"/>
          </a:p>
        </p:txBody>
      </p:sp>
    </p:spTree>
    <p:extLst>
      <p:ext uri="{BB962C8B-B14F-4D97-AF65-F5344CB8AC3E}">
        <p14:creationId xmlns:p14="http://schemas.microsoft.com/office/powerpoint/2010/main" val="74118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BF64F25-C7F6-4E11-8B8C-CCA7BD6D9214}"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472485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57200" y="2857500"/>
            <a:ext cx="4889500" cy="3225800"/>
          </a:xfrm>
          <a:prstGeom prst="rect">
            <a:avLst/>
          </a:prstGeom>
        </p:spPr>
        <p:txBody>
          <a:bodyPr/>
          <a:lstStyle>
            <a:lvl1pPr marL="0" indent="0">
              <a:buNone/>
              <a:defRPr sz="2000">
                <a:solidFill>
                  <a:schemeClr val="tx1"/>
                </a:solidFill>
              </a:defRPr>
            </a:lvl1pPr>
          </a:lstStyle>
          <a:p>
            <a:r>
              <a:rPr lang="en-US" dirty="0" smtClean="0">
                <a:solidFill>
                  <a:srgbClr val="0070C0"/>
                </a:solidFill>
                <a:latin typeface="Gotham Rounded Book"/>
                <a:cs typeface="Gotham Rounded Book"/>
              </a:rPr>
              <a:t>Subheading</a:t>
            </a:r>
          </a:p>
          <a:p>
            <a:endParaRPr lang="en-GB" baseline="30000" dirty="0" smtClean="0">
              <a:solidFill>
                <a:schemeClr val="tx1">
                  <a:lumMod val="50000"/>
                  <a:lumOff val="50000"/>
                </a:schemeClr>
              </a:solidFill>
              <a:latin typeface="Bliss-Light"/>
              <a:cs typeface="Bliss-Light"/>
            </a:endParaRPr>
          </a:p>
          <a:p>
            <a:pPr>
              <a:lnSpc>
                <a:spcPct val="150000"/>
              </a:lnSpc>
            </a:pPr>
            <a:r>
              <a:rPr lang="en-GB" baseline="30000" dirty="0" err="1" smtClean="0">
                <a:solidFill>
                  <a:srgbClr val="5A5A59"/>
                </a:solidFill>
                <a:latin typeface="Bliss-Light"/>
                <a:cs typeface="Bliss-Light"/>
              </a:rPr>
              <a:t>Invellab</a:t>
            </a:r>
            <a:r>
              <a:rPr lang="en-GB" baseline="30000" dirty="0" smtClean="0">
                <a:solidFill>
                  <a:srgbClr val="5A5A59"/>
                </a:solidFill>
                <a:latin typeface="Bliss-Light"/>
                <a:cs typeface="Bliss-Light"/>
              </a:rPr>
              <a:t> id </a:t>
            </a:r>
            <a:r>
              <a:rPr lang="en-GB" baseline="30000" dirty="0" err="1" smtClean="0">
                <a:solidFill>
                  <a:srgbClr val="5A5A59"/>
                </a:solidFill>
                <a:latin typeface="Bliss-Light"/>
                <a:cs typeface="Bliss-Light"/>
              </a:rPr>
              <a:t>quiberumqui</a:t>
            </a:r>
            <a:r>
              <a:rPr lang="en-GB" baseline="30000" dirty="0" smtClean="0">
                <a:solidFill>
                  <a:srgbClr val="5A5A59"/>
                </a:solidFill>
                <a:latin typeface="Bliss-Light"/>
                <a:cs typeface="Bliss-Light"/>
              </a:rPr>
              <a:t> non </a:t>
            </a:r>
            <a:r>
              <a:rPr lang="en-GB" baseline="30000" dirty="0" err="1" smtClean="0">
                <a:solidFill>
                  <a:srgbClr val="5A5A59"/>
                </a:solidFill>
                <a:latin typeface="Bliss-Light"/>
                <a:cs typeface="Bliss-Light"/>
              </a:rPr>
              <a:t>rerovit</a:t>
            </a:r>
            <a:r>
              <a:rPr lang="en-GB" baseline="30000" dirty="0" smtClean="0">
                <a:solidFill>
                  <a:srgbClr val="5A5A59"/>
                </a:solidFill>
                <a:latin typeface="Bliss-Light"/>
                <a:cs typeface="Bliss-Light"/>
              </a:rPr>
              <a:t> era </a:t>
            </a:r>
            <a:r>
              <a:rPr lang="en-GB" baseline="30000" dirty="0" err="1" smtClean="0">
                <a:solidFill>
                  <a:srgbClr val="5A5A59"/>
                </a:solidFill>
                <a:latin typeface="Bliss-Light"/>
                <a:cs typeface="Bliss-Light"/>
              </a:rPr>
              <a:t>consequunt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accabor</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epelicabo</a:t>
            </a:r>
            <a:r>
              <a:rPr lang="en-GB" baseline="30000" dirty="0" smtClean="0">
                <a:solidFill>
                  <a:srgbClr val="5A5A59"/>
                </a:solidFill>
                <a:latin typeface="Bliss-Light"/>
                <a:cs typeface="Bliss-Light"/>
              </a:rPr>
              <a:t>. Nam, id ex </a:t>
            </a:r>
            <a:r>
              <a:rPr lang="en-GB" baseline="30000" dirty="0" err="1" smtClean="0">
                <a:solidFill>
                  <a:srgbClr val="5A5A59"/>
                </a:solidFill>
                <a:latin typeface="Bliss-Light"/>
                <a:cs typeface="Bliss-Light"/>
              </a:rPr>
              <a:t>enis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alis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doluptas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sunt</a:t>
            </a:r>
            <a:r>
              <a:rPr lang="en-GB" baseline="30000" dirty="0" smtClean="0">
                <a:solidFill>
                  <a:srgbClr val="5A5A59"/>
                </a:solidFill>
                <a:latin typeface="Bliss-Light"/>
                <a:cs typeface="Bliss-Light"/>
              </a:rPr>
              <a:t> pa non </a:t>
            </a:r>
            <a:r>
              <a:rPr lang="en-GB" baseline="30000" dirty="0" err="1" smtClean="0">
                <a:solidFill>
                  <a:srgbClr val="5A5A59"/>
                </a:solidFill>
                <a:latin typeface="Bliss-Light"/>
                <a:cs typeface="Bliss-Light"/>
              </a:rPr>
              <a:t>plaudam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rateseque</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oditibusae</a:t>
            </a:r>
            <a:r>
              <a:rPr lang="en-GB" baseline="30000" dirty="0" smtClean="0">
                <a:solidFill>
                  <a:srgbClr val="5A5A59"/>
                </a:solidFill>
                <a:latin typeface="Bliss-Light"/>
                <a:cs typeface="Bliss-Light"/>
              </a:rPr>
              <a:t> is </a:t>
            </a:r>
            <a:r>
              <a:rPr lang="en-GB" baseline="30000" dirty="0" err="1" smtClean="0">
                <a:solidFill>
                  <a:srgbClr val="5A5A59"/>
                </a:solidFill>
                <a:latin typeface="Bliss-Light"/>
                <a:cs typeface="Bliss-Light"/>
              </a:rPr>
              <a:t>ut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eturem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ea</a:t>
            </a:r>
            <a:r>
              <a:rPr lang="en-GB" baseline="30000" dirty="0" smtClean="0">
                <a:solidFill>
                  <a:srgbClr val="5A5A59"/>
                </a:solidFill>
                <a:latin typeface="Bliss-Light"/>
                <a:cs typeface="Bliss-Light"/>
              </a:rPr>
              <a:t> dent </a:t>
            </a:r>
            <a:r>
              <a:rPr lang="en-GB" baseline="30000" dirty="0" err="1" smtClean="0">
                <a:solidFill>
                  <a:srgbClr val="5A5A59"/>
                </a:solidFill>
                <a:latin typeface="Bliss-Light"/>
                <a:cs typeface="Bliss-Light"/>
              </a:rPr>
              <a:t>est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esed</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modis</a:t>
            </a:r>
            <a:r>
              <a:rPr lang="en-GB" baseline="30000" dirty="0" smtClean="0">
                <a:solidFill>
                  <a:srgbClr val="5A5A59"/>
                </a:solidFill>
                <a:latin typeface="Bliss-Light"/>
                <a:cs typeface="Bliss-Light"/>
              </a:rPr>
              <a:t> quam, quam, id </a:t>
            </a:r>
            <a:r>
              <a:rPr lang="en-GB" baseline="30000" dirty="0" err="1" smtClean="0">
                <a:solidFill>
                  <a:srgbClr val="5A5A59"/>
                </a:solidFill>
                <a:latin typeface="Bliss-Light"/>
                <a:cs typeface="Bliss-Light"/>
              </a:rPr>
              <a:t>modit</a:t>
            </a:r>
            <a:r>
              <a:rPr lang="en-GB" baseline="30000" dirty="0" smtClean="0">
                <a:solidFill>
                  <a:srgbClr val="5A5A59"/>
                </a:solidFill>
                <a:latin typeface="Bliss-Light"/>
                <a:cs typeface="Bliss-Light"/>
              </a:rPr>
              <a:t> mi, </a:t>
            </a:r>
            <a:r>
              <a:rPr lang="en-GB" baseline="30000" dirty="0" err="1" smtClean="0">
                <a:solidFill>
                  <a:srgbClr val="5A5A59"/>
                </a:solidFill>
                <a:latin typeface="Bliss-Light"/>
                <a:cs typeface="Bliss-Light"/>
              </a:rPr>
              <a:t>omnit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accusci</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magnatur</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solum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int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ullandi</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oreium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eos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aut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que</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veligenim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si</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ut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reperatio</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doluptatem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voluptam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est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comnim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fugitat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iorecup</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tincti</a:t>
            </a:r>
            <a:r>
              <a:rPr lang="en-GB" baseline="30000" dirty="0" smtClean="0">
                <a:solidFill>
                  <a:srgbClr val="5A5A59"/>
                </a:solidFill>
                <a:latin typeface="Bliss-Light"/>
                <a:cs typeface="Bliss-Light"/>
              </a:rPr>
              <a:t>. </a:t>
            </a:r>
            <a:endParaRPr lang="en-GB" baseline="30000" dirty="0">
              <a:solidFill>
                <a:srgbClr val="5A5A59"/>
              </a:solidFill>
              <a:latin typeface="Bliss-Light"/>
              <a:cs typeface="Bliss-Light"/>
            </a:endParaRPr>
          </a:p>
        </p:txBody>
      </p:sp>
      <p:pic>
        <p:nvPicPr>
          <p:cNvPr id="9"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p:blipFill>
        <p:spPr>
          <a:xfrm>
            <a:off x="5425200" y="3048000"/>
            <a:ext cx="3261600" cy="2805414"/>
          </a:xfrm>
          <a:prstGeom prst="rect">
            <a:avLst/>
          </a:prstGeom>
        </p:spPr>
      </p:pic>
      <p:sp>
        <p:nvSpPr>
          <p:cNvPr id="11" name="Text Placeholder 15"/>
          <p:cNvSpPr>
            <a:spLocks noGrp="1"/>
          </p:cNvSpPr>
          <p:nvPr>
            <p:ph type="body" sz="quarter" idx="16" hasCustomPrompt="1"/>
          </p:nvPr>
        </p:nvSpPr>
        <p:spPr>
          <a:xfrm>
            <a:off x="457200" y="14660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smtClean="0">
                <a:solidFill>
                  <a:srgbClr val="0096ED"/>
                </a:solidFill>
                <a:latin typeface="Gotham Rounded Book"/>
                <a:ea typeface="Times New Roman"/>
                <a:cs typeface="Gotham Rounded Book"/>
              </a:rPr>
              <a:t>Title 2</a:t>
            </a:r>
            <a:endParaRPr lang="en-GB" dirty="0" smtClean="0"/>
          </a:p>
        </p:txBody>
      </p:sp>
    </p:spTree>
    <p:extLst>
      <p:ext uri="{BB962C8B-B14F-4D97-AF65-F5344CB8AC3E}">
        <p14:creationId xmlns:p14="http://schemas.microsoft.com/office/powerpoint/2010/main" val="2236123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894120"/>
            <a:ext cx="8229600" cy="3232043"/>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smtClean="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GB" sz="1800" b="0" i="0" u="none" strike="noStrike" kern="1200" cap="none" spc="0" normalizeH="0" baseline="30000" noProof="0" dirty="0" smtClean="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dirty="0" smtClean="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0" marR="0" lvl="0" indent="0" algn="l" defTabSz="457200" rtl="0" eaLnBrk="1" fontAlgn="base" latinLnBrk="0" hangingPunct="1">
              <a:lnSpc>
                <a:spcPct val="150000"/>
              </a:lnSpc>
              <a:spcBef>
                <a:spcPct val="0"/>
              </a:spcBef>
              <a:spcAft>
                <a:spcPct val="0"/>
              </a:spcAft>
              <a:buClrTx/>
              <a:buSzTx/>
              <a:buFontTx/>
              <a:buNone/>
              <a:tabLst/>
              <a:defRPr/>
            </a:pPr>
            <a:endParaRPr kumimoji="0" lang="en-GB" sz="1400" b="0" i="0" u="none" strike="noStrike" kern="1200" cap="none" spc="0" normalizeH="0" baseline="30000" noProof="0" dirty="0" smtClean="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smtClean="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
        <p:nvSpPr>
          <p:cNvPr id="4" name="Text Placeholder 15"/>
          <p:cNvSpPr txBox="1">
            <a:spLocks/>
          </p:cNvSpPr>
          <p:nvPr userDrawn="1"/>
        </p:nvSpPr>
        <p:spPr>
          <a:xfrm>
            <a:off x="354940" y="1580356"/>
            <a:ext cx="8418513" cy="1188244"/>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smtClean="0"/>
              <a:t>Title 1</a:t>
            </a:r>
          </a:p>
          <a:p>
            <a:pPr>
              <a:defRPr/>
            </a:pPr>
            <a:r>
              <a:rPr lang="en-US" kern="1100" spc="-50" dirty="0" smtClean="0">
                <a:solidFill>
                  <a:srgbClr val="0096ED"/>
                </a:solidFill>
                <a:latin typeface="Gotham Rounded Book"/>
                <a:ea typeface="Times New Roman"/>
                <a:cs typeface="Gotham Rounded Book"/>
              </a:rPr>
              <a:t>Title 2</a:t>
            </a:r>
            <a:endParaRPr lang="en-GB" dirty="0" smtClean="0"/>
          </a:p>
        </p:txBody>
      </p:sp>
    </p:spTree>
    <p:extLst>
      <p:ext uri="{BB962C8B-B14F-4D97-AF65-F5344CB8AC3E}">
        <p14:creationId xmlns:p14="http://schemas.microsoft.com/office/powerpoint/2010/main" val="1257046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2819400"/>
            <a:ext cx="4038600" cy="3306763"/>
          </a:xfrm>
          <a:prstGeom prst="rect">
            <a:avLst/>
          </a:prstGeom>
        </p:spPr>
        <p:txBody>
          <a:bodyPr>
            <a:normAutofit/>
          </a:bodyPr>
          <a:lstStyle>
            <a:lvl1pPr marL="0" indent="0">
              <a:buNone/>
              <a:defRPr sz="2400">
                <a:solidFill>
                  <a:schemeClr val="tx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a:lnSpc>
                <a:spcPct val="150000"/>
              </a:lnSpc>
            </a:pPr>
            <a:r>
              <a:rPr lang="en-GB" i="1" baseline="30000" dirty="0" smtClean="0">
                <a:solidFill>
                  <a:srgbClr val="5A5A59"/>
                </a:solidFill>
                <a:latin typeface="Bliss-Light"/>
                <a:cs typeface="Bliss-Light"/>
              </a:rPr>
              <a:t>“</a:t>
            </a:r>
            <a:r>
              <a:rPr lang="en-GB" i="1" baseline="30000" dirty="0" err="1" smtClean="0">
                <a:solidFill>
                  <a:srgbClr val="5A5A59"/>
                </a:solidFill>
                <a:latin typeface="Bliss-Light"/>
                <a:cs typeface="Bliss-Light"/>
              </a:rPr>
              <a:t>Invellab</a:t>
            </a:r>
            <a:r>
              <a:rPr lang="en-GB" i="1" baseline="30000" dirty="0" smtClean="0">
                <a:solidFill>
                  <a:srgbClr val="5A5A59"/>
                </a:solidFill>
                <a:latin typeface="Bliss-Light"/>
                <a:cs typeface="Bliss-Light"/>
              </a:rPr>
              <a:t> id </a:t>
            </a:r>
            <a:r>
              <a:rPr lang="en-GB" i="1" baseline="30000" dirty="0" err="1" smtClean="0">
                <a:solidFill>
                  <a:srgbClr val="5A5A59"/>
                </a:solidFill>
                <a:latin typeface="Bliss-Light"/>
                <a:cs typeface="Bliss-Light"/>
              </a:rPr>
              <a:t>quiberumqui</a:t>
            </a:r>
            <a:r>
              <a:rPr lang="en-GB" i="1" baseline="30000" dirty="0" smtClean="0">
                <a:solidFill>
                  <a:srgbClr val="5A5A59"/>
                </a:solidFill>
                <a:latin typeface="Bliss-Light"/>
                <a:cs typeface="Bliss-Light"/>
              </a:rPr>
              <a:t> non </a:t>
            </a:r>
            <a:r>
              <a:rPr lang="en-GB" i="1" baseline="30000" dirty="0" err="1" smtClean="0">
                <a:solidFill>
                  <a:srgbClr val="5A5A59"/>
                </a:solidFill>
                <a:latin typeface="Bliss-Light"/>
                <a:cs typeface="Bliss-Light"/>
              </a:rPr>
              <a:t>rerovit</a:t>
            </a:r>
            <a:r>
              <a:rPr lang="en-GB" i="1" baseline="30000" dirty="0" smtClean="0">
                <a:solidFill>
                  <a:srgbClr val="5A5A59"/>
                </a:solidFill>
                <a:latin typeface="Bliss-Light"/>
                <a:cs typeface="Bliss-Light"/>
              </a:rPr>
              <a:t> era </a:t>
            </a:r>
            <a:r>
              <a:rPr lang="en-GB" i="1" baseline="30000" dirty="0" err="1" smtClean="0">
                <a:solidFill>
                  <a:srgbClr val="5A5A59"/>
                </a:solidFill>
                <a:latin typeface="Bliss-Light"/>
                <a:cs typeface="Bliss-Light"/>
              </a:rPr>
              <a:t>consequunt</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accabor</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epelicabo</a:t>
            </a:r>
            <a:r>
              <a:rPr lang="en-GB" i="1" baseline="30000" dirty="0" smtClean="0">
                <a:solidFill>
                  <a:srgbClr val="5A5A59"/>
                </a:solidFill>
                <a:latin typeface="Bliss-Light"/>
                <a:cs typeface="Bliss-Light"/>
              </a:rPr>
              <a:t>. Nam, id ex </a:t>
            </a:r>
            <a:r>
              <a:rPr lang="en-GB" i="1" baseline="30000" dirty="0" err="1" smtClean="0">
                <a:solidFill>
                  <a:srgbClr val="5A5A59"/>
                </a:solidFill>
                <a:latin typeface="Bliss-Light"/>
                <a:cs typeface="Bliss-Light"/>
              </a:rPr>
              <a:t>enis</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alis</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es</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doluptas</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sunt</a:t>
            </a:r>
            <a:r>
              <a:rPr lang="en-GB" i="1" baseline="30000" dirty="0" smtClean="0">
                <a:solidFill>
                  <a:srgbClr val="5A5A59"/>
                </a:solidFill>
                <a:latin typeface="Bliss-Light"/>
                <a:cs typeface="Bliss-Light"/>
              </a:rPr>
              <a:t> pa non </a:t>
            </a:r>
            <a:r>
              <a:rPr lang="en-GB" i="1" baseline="30000" dirty="0" err="1" smtClean="0">
                <a:solidFill>
                  <a:srgbClr val="5A5A59"/>
                </a:solidFill>
                <a:latin typeface="Bliss-Light"/>
                <a:cs typeface="Bliss-Light"/>
              </a:rPr>
              <a:t>plaudam</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rateseque</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oditibusae</a:t>
            </a:r>
            <a:r>
              <a:rPr lang="en-GB" i="1" baseline="30000" dirty="0" smtClean="0">
                <a:solidFill>
                  <a:srgbClr val="5A5A59"/>
                </a:solidFill>
                <a:latin typeface="Bliss-Light"/>
                <a:cs typeface="Bliss-Light"/>
              </a:rPr>
              <a:t> is </a:t>
            </a:r>
            <a:r>
              <a:rPr lang="en-GB" i="1" baseline="30000" dirty="0" err="1" smtClean="0">
                <a:solidFill>
                  <a:srgbClr val="5A5A59"/>
                </a:solidFill>
                <a:latin typeface="Bliss-Light"/>
                <a:cs typeface="Bliss-Light"/>
              </a:rPr>
              <a:t>ut</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eturem</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ea</a:t>
            </a:r>
            <a:r>
              <a:rPr lang="en-GB" i="1" baseline="30000" dirty="0" smtClean="0">
                <a:solidFill>
                  <a:srgbClr val="5A5A59"/>
                </a:solidFill>
                <a:latin typeface="Bliss-Light"/>
                <a:cs typeface="Bliss-Light"/>
              </a:rPr>
              <a:t> dent </a:t>
            </a:r>
            <a:r>
              <a:rPr lang="en-GB" i="1" baseline="30000" dirty="0" err="1" smtClean="0">
                <a:solidFill>
                  <a:srgbClr val="5A5A59"/>
                </a:solidFill>
                <a:latin typeface="Bliss-Light"/>
                <a:cs typeface="Bliss-Light"/>
              </a:rPr>
              <a:t>est</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esed</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modis</a:t>
            </a:r>
            <a:r>
              <a:rPr lang="en-GB" i="1" baseline="30000" dirty="0" smtClean="0">
                <a:solidFill>
                  <a:srgbClr val="5A5A59"/>
                </a:solidFill>
                <a:latin typeface="Bliss-Light"/>
                <a:cs typeface="Bliss-Light"/>
              </a:rPr>
              <a:t> quam, quam.”</a:t>
            </a:r>
          </a:p>
          <a:p>
            <a:pPr algn="r">
              <a:lnSpc>
                <a:spcPct val="150000"/>
              </a:lnSpc>
            </a:pPr>
            <a:r>
              <a:rPr lang="en-GB" b="1" baseline="30000" dirty="0" smtClean="0">
                <a:solidFill>
                  <a:srgbClr val="5A5A59"/>
                </a:solidFill>
                <a:latin typeface="Bliss-Light"/>
                <a:cs typeface="Bliss-Light"/>
              </a:rPr>
              <a:t>- Name, Organisation, Date</a:t>
            </a:r>
            <a:endParaRPr lang="en-GB" b="1" baseline="30000" dirty="0">
              <a:solidFill>
                <a:srgbClr val="5A5A59"/>
              </a:solidFill>
              <a:latin typeface="Bliss-Light"/>
              <a:cs typeface="Bliss-Light"/>
            </a:endParaRPr>
          </a:p>
        </p:txBody>
      </p:sp>
      <p:sp>
        <p:nvSpPr>
          <p:cNvPr id="4" name="Content Placeholder 3"/>
          <p:cNvSpPr>
            <a:spLocks noGrp="1"/>
          </p:cNvSpPr>
          <p:nvPr>
            <p:ph sz="half" idx="2" hasCustomPrompt="1"/>
          </p:nvPr>
        </p:nvSpPr>
        <p:spPr>
          <a:xfrm>
            <a:off x="4648200" y="2819400"/>
            <a:ext cx="4038600" cy="3306763"/>
          </a:xfrm>
          <a:prstGeom prst="rect">
            <a:avLst/>
          </a:prstGeom>
        </p:spPr>
        <p:txBody>
          <a:bodyPr>
            <a:normAutofit/>
          </a:bodyPr>
          <a:lstStyle>
            <a:lvl1pPr marL="0" indent="0">
              <a:buNone/>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a:lnSpc>
                <a:spcPct val="150000"/>
              </a:lnSpc>
            </a:pPr>
            <a:r>
              <a:rPr lang="en-GB" i="1" baseline="30000" dirty="0" smtClean="0">
                <a:solidFill>
                  <a:srgbClr val="5A5A59"/>
                </a:solidFill>
                <a:latin typeface="Bliss-Light"/>
                <a:cs typeface="Bliss-Light"/>
              </a:rPr>
              <a:t>“</a:t>
            </a:r>
            <a:r>
              <a:rPr lang="en-GB" i="1" baseline="30000" dirty="0" err="1" smtClean="0">
                <a:solidFill>
                  <a:srgbClr val="5A5A59"/>
                </a:solidFill>
                <a:latin typeface="Bliss-Light"/>
                <a:cs typeface="Bliss-Light"/>
              </a:rPr>
              <a:t>Invellab</a:t>
            </a:r>
            <a:r>
              <a:rPr lang="en-GB" i="1" baseline="30000" dirty="0" smtClean="0">
                <a:solidFill>
                  <a:srgbClr val="5A5A59"/>
                </a:solidFill>
                <a:latin typeface="Bliss-Light"/>
                <a:cs typeface="Bliss-Light"/>
              </a:rPr>
              <a:t> id </a:t>
            </a:r>
            <a:r>
              <a:rPr lang="en-GB" i="1" baseline="30000" dirty="0" err="1" smtClean="0">
                <a:solidFill>
                  <a:srgbClr val="5A5A59"/>
                </a:solidFill>
                <a:latin typeface="Bliss-Light"/>
                <a:cs typeface="Bliss-Light"/>
              </a:rPr>
              <a:t>quiberumqui</a:t>
            </a:r>
            <a:r>
              <a:rPr lang="en-GB" i="1" baseline="30000" dirty="0" smtClean="0">
                <a:solidFill>
                  <a:srgbClr val="5A5A59"/>
                </a:solidFill>
                <a:latin typeface="Bliss-Light"/>
                <a:cs typeface="Bliss-Light"/>
              </a:rPr>
              <a:t> non </a:t>
            </a:r>
            <a:r>
              <a:rPr lang="en-GB" i="1" baseline="30000" dirty="0" err="1" smtClean="0">
                <a:solidFill>
                  <a:srgbClr val="5A5A59"/>
                </a:solidFill>
                <a:latin typeface="Bliss-Light"/>
                <a:cs typeface="Bliss-Light"/>
              </a:rPr>
              <a:t>rerovit</a:t>
            </a:r>
            <a:r>
              <a:rPr lang="en-GB" i="1" baseline="30000" dirty="0" smtClean="0">
                <a:solidFill>
                  <a:srgbClr val="5A5A59"/>
                </a:solidFill>
                <a:latin typeface="Bliss-Light"/>
                <a:cs typeface="Bliss-Light"/>
              </a:rPr>
              <a:t> era </a:t>
            </a:r>
            <a:r>
              <a:rPr lang="en-GB" i="1" baseline="30000" dirty="0" err="1" smtClean="0">
                <a:solidFill>
                  <a:srgbClr val="5A5A59"/>
                </a:solidFill>
                <a:latin typeface="Bliss-Light"/>
                <a:cs typeface="Bliss-Light"/>
              </a:rPr>
              <a:t>consequunt</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accabor</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epelicabo</a:t>
            </a:r>
            <a:r>
              <a:rPr lang="en-GB" i="1" baseline="30000" dirty="0" smtClean="0">
                <a:solidFill>
                  <a:srgbClr val="5A5A59"/>
                </a:solidFill>
                <a:latin typeface="Bliss-Light"/>
                <a:cs typeface="Bliss-Light"/>
              </a:rPr>
              <a:t>. Nam, id ex </a:t>
            </a:r>
            <a:r>
              <a:rPr lang="en-GB" i="1" baseline="30000" dirty="0" err="1" smtClean="0">
                <a:solidFill>
                  <a:srgbClr val="5A5A59"/>
                </a:solidFill>
                <a:latin typeface="Bliss-Light"/>
                <a:cs typeface="Bliss-Light"/>
              </a:rPr>
              <a:t>enis</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alis</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es</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doluptas</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sunt</a:t>
            </a:r>
            <a:r>
              <a:rPr lang="en-GB" i="1" baseline="30000" dirty="0" smtClean="0">
                <a:solidFill>
                  <a:srgbClr val="5A5A59"/>
                </a:solidFill>
                <a:latin typeface="Bliss-Light"/>
                <a:cs typeface="Bliss-Light"/>
              </a:rPr>
              <a:t> pa non </a:t>
            </a:r>
            <a:r>
              <a:rPr lang="en-GB" i="1" baseline="30000" dirty="0" err="1" smtClean="0">
                <a:solidFill>
                  <a:srgbClr val="5A5A59"/>
                </a:solidFill>
                <a:latin typeface="Bliss-Light"/>
                <a:cs typeface="Bliss-Light"/>
              </a:rPr>
              <a:t>plaudam</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rateseque</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oditibusae</a:t>
            </a:r>
            <a:r>
              <a:rPr lang="en-GB" i="1" baseline="30000" dirty="0" smtClean="0">
                <a:solidFill>
                  <a:srgbClr val="5A5A59"/>
                </a:solidFill>
                <a:latin typeface="Bliss-Light"/>
                <a:cs typeface="Bliss-Light"/>
              </a:rPr>
              <a:t> is </a:t>
            </a:r>
            <a:r>
              <a:rPr lang="en-GB" i="1" baseline="30000" dirty="0" err="1" smtClean="0">
                <a:solidFill>
                  <a:srgbClr val="5A5A59"/>
                </a:solidFill>
                <a:latin typeface="Bliss-Light"/>
                <a:cs typeface="Bliss-Light"/>
              </a:rPr>
              <a:t>ut</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eturem</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ea</a:t>
            </a:r>
            <a:r>
              <a:rPr lang="en-GB" i="1" baseline="30000" dirty="0" smtClean="0">
                <a:solidFill>
                  <a:srgbClr val="5A5A59"/>
                </a:solidFill>
                <a:latin typeface="Bliss-Light"/>
                <a:cs typeface="Bliss-Light"/>
              </a:rPr>
              <a:t> dent </a:t>
            </a:r>
            <a:r>
              <a:rPr lang="en-GB" i="1" baseline="30000" dirty="0" err="1" smtClean="0">
                <a:solidFill>
                  <a:srgbClr val="5A5A59"/>
                </a:solidFill>
                <a:latin typeface="Bliss-Light"/>
                <a:cs typeface="Bliss-Light"/>
              </a:rPr>
              <a:t>est</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esed</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modis</a:t>
            </a:r>
            <a:r>
              <a:rPr lang="en-GB" i="1" baseline="30000" dirty="0" smtClean="0">
                <a:solidFill>
                  <a:srgbClr val="5A5A59"/>
                </a:solidFill>
                <a:latin typeface="Bliss-Light"/>
                <a:cs typeface="Bliss-Light"/>
              </a:rPr>
              <a:t> quam, quam.”</a:t>
            </a:r>
          </a:p>
          <a:p>
            <a:pPr algn="r">
              <a:lnSpc>
                <a:spcPct val="150000"/>
              </a:lnSpc>
            </a:pPr>
            <a:r>
              <a:rPr lang="en-GB" b="1" baseline="30000" dirty="0" smtClean="0">
                <a:solidFill>
                  <a:srgbClr val="5A5A59"/>
                </a:solidFill>
                <a:latin typeface="Bliss-Light"/>
                <a:cs typeface="Bliss-Light"/>
              </a:rPr>
              <a:t>- Name, Organisation, Date</a:t>
            </a:r>
            <a:endParaRPr lang="en-GB" b="1" baseline="30000" dirty="0">
              <a:solidFill>
                <a:srgbClr val="5A5A59"/>
              </a:solidFill>
              <a:latin typeface="Bliss-Light"/>
              <a:cs typeface="Bliss-Light"/>
            </a:endParaRPr>
          </a:p>
        </p:txBody>
      </p:sp>
      <p:sp>
        <p:nvSpPr>
          <p:cNvPr id="5" name="Text Placeholder 15"/>
          <p:cNvSpPr txBox="1">
            <a:spLocks/>
          </p:cNvSpPr>
          <p:nvPr userDrawn="1"/>
        </p:nvSpPr>
        <p:spPr>
          <a:xfrm>
            <a:off x="354940" y="1580356"/>
            <a:ext cx="8418513" cy="1188244"/>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smtClean="0"/>
              <a:t>Title 1</a:t>
            </a:r>
          </a:p>
          <a:p>
            <a:pPr>
              <a:defRPr/>
            </a:pPr>
            <a:r>
              <a:rPr lang="en-US" kern="1100" spc="-50" dirty="0" smtClean="0">
                <a:solidFill>
                  <a:srgbClr val="0096ED"/>
                </a:solidFill>
                <a:latin typeface="Gotham Rounded Book"/>
                <a:ea typeface="Times New Roman"/>
                <a:cs typeface="Gotham Rounded Book"/>
              </a:rPr>
              <a:t>Title 2</a:t>
            </a:r>
            <a:endParaRPr lang="en-GB" dirty="0" smtClean="0"/>
          </a:p>
        </p:txBody>
      </p:sp>
    </p:spTree>
    <p:extLst>
      <p:ext uri="{BB962C8B-B14F-4D97-AF65-F5344CB8AC3E}">
        <p14:creationId xmlns:p14="http://schemas.microsoft.com/office/powerpoint/2010/main" val="1105906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ext Placeholder 15"/>
          <p:cNvSpPr>
            <a:spLocks noGrp="1"/>
          </p:cNvSpPr>
          <p:nvPr>
            <p:ph type="body" sz="quarter" idx="16" hasCustomPrompt="1"/>
          </p:nvPr>
        </p:nvSpPr>
        <p:spPr>
          <a:xfrm>
            <a:off x="457200" y="14660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smtClean="0">
                <a:solidFill>
                  <a:srgbClr val="0096ED"/>
                </a:solidFill>
                <a:latin typeface="Gotham Rounded Book"/>
                <a:ea typeface="Times New Roman"/>
                <a:cs typeface="Gotham Rounded Book"/>
              </a:rPr>
              <a:t>Title 2</a:t>
            </a:r>
            <a:endParaRPr lang="en-GB" dirty="0" smtClean="0"/>
          </a:p>
        </p:txBody>
      </p:sp>
    </p:spTree>
    <p:extLst>
      <p:ext uri="{BB962C8B-B14F-4D97-AF65-F5344CB8AC3E}">
        <p14:creationId xmlns:p14="http://schemas.microsoft.com/office/powerpoint/2010/main" val="876209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Table 5"/>
          <p:cNvGraphicFramePr>
            <a:graphicFrameLocks noGrp="1"/>
          </p:cNvGraphicFramePr>
          <p:nvPr userDrawn="1">
            <p:extLst>
              <p:ext uri="{D42A27DB-BD31-4B8C-83A1-F6EECF244321}">
                <p14:modId xmlns:p14="http://schemas.microsoft.com/office/powerpoint/2010/main" val="1850803652"/>
              </p:ext>
            </p:extLst>
          </p:nvPr>
        </p:nvGraphicFramePr>
        <p:xfrm>
          <a:off x="554736" y="2997200"/>
          <a:ext cx="6569964" cy="2935326"/>
        </p:xfrm>
        <a:graphic>
          <a:graphicData uri="http://schemas.openxmlformats.org/drawingml/2006/table">
            <a:tbl>
              <a:tblPr firstRow="1" bandRow="1"/>
              <a:tblGrid>
                <a:gridCol w="3284982"/>
                <a:gridCol w="3284982"/>
              </a:tblGrid>
              <a:tr h="564486">
                <a:tc gridSpan="2">
                  <a:txBody>
                    <a:bodyPr/>
                    <a:lstStyle/>
                    <a:p>
                      <a:pPr>
                        <a:lnSpc>
                          <a:spcPct val="115000"/>
                        </a:lnSpc>
                        <a:spcAft>
                          <a:spcPts val="0"/>
                        </a:spcAft>
                      </a:pPr>
                      <a:r>
                        <a:rPr lang="en-GB" sz="1600" b="1" kern="1200" dirty="0" err="1" smtClean="0">
                          <a:solidFill>
                            <a:srgbClr val="FFFFFF"/>
                          </a:solidFill>
                          <a:effectLst/>
                          <a:latin typeface="Bliss-Light"/>
                          <a:ea typeface="Times New Roman"/>
                          <a:cs typeface="Arial"/>
                        </a:rPr>
                        <a:t>Pennawd</a:t>
                      </a:r>
                      <a:r>
                        <a:rPr lang="en-GB" sz="1600" b="1" kern="1200" baseline="0" dirty="0" smtClean="0">
                          <a:solidFill>
                            <a:srgbClr val="FFFFFF"/>
                          </a:solidFill>
                          <a:effectLst/>
                          <a:latin typeface="Bliss-Light"/>
                          <a:ea typeface="Times New Roman"/>
                          <a:cs typeface="Arial"/>
                        </a:rPr>
                        <a:t> </a:t>
                      </a:r>
                      <a:r>
                        <a:rPr lang="en-GB" sz="1600" b="1" kern="1200" baseline="0" dirty="0" err="1" smtClean="0">
                          <a:solidFill>
                            <a:srgbClr val="FFFFFF"/>
                          </a:solidFill>
                          <a:effectLst/>
                          <a:latin typeface="Bliss-Light"/>
                          <a:ea typeface="Times New Roman"/>
                          <a:cs typeface="Arial"/>
                        </a:rPr>
                        <a:t>ar</a:t>
                      </a:r>
                      <a:r>
                        <a:rPr lang="en-GB" sz="1600" b="1" kern="1200" baseline="0" dirty="0" smtClean="0">
                          <a:solidFill>
                            <a:srgbClr val="FFFFFF"/>
                          </a:solidFill>
                          <a:effectLst/>
                          <a:latin typeface="Bliss-Light"/>
                          <a:ea typeface="Times New Roman"/>
                          <a:cs typeface="Arial"/>
                        </a:rPr>
                        <a:t> </a:t>
                      </a:r>
                      <a:r>
                        <a:rPr lang="en-GB" sz="1600" b="1" kern="1200" baseline="0" dirty="0" err="1" smtClean="0">
                          <a:solidFill>
                            <a:srgbClr val="FFFFFF"/>
                          </a:solidFill>
                          <a:effectLst/>
                          <a:latin typeface="Bliss-Light"/>
                          <a:ea typeface="Times New Roman"/>
                          <a:cs typeface="Arial"/>
                        </a:rPr>
                        <a:t>gyfer</a:t>
                      </a:r>
                      <a:r>
                        <a:rPr lang="en-GB" sz="1600" b="1" kern="1200" baseline="0" dirty="0" smtClean="0">
                          <a:solidFill>
                            <a:srgbClr val="FFFFFF"/>
                          </a:solidFill>
                          <a:effectLst/>
                          <a:latin typeface="Bliss-Light"/>
                          <a:ea typeface="Times New Roman"/>
                          <a:cs typeface="Arial"/>
                        </a:rPr>
                        <a:t> </a:t>
                      </a:r>
                      <a:r>
                        <a:rPr lang="en-GB" sz="1600" b="1" kern="1200" baseline="0" dirty="0" err="1" smtClean="0">
                          <a:solidFill>
                            <a:srgbClr val="FFFFFF"/>
                          </a:solidFill>
                          <a:effectLst/>
                          <a:latin typeface="Bliss-Light"/>
                          <a:ea typeface="Times New Roman"/>
                          <a:cs typeface="Arial"/>
                        </a:rPr>
                        <a:t>tabl</a:t>
                      </a:r>
                      <a:r>
                        <a:rPr lang="en-GB" sz="1600" b="1" kern="1200" baseline="0" dirty="0" smtClean="0">
                          <a:solidFill>
                            <a:srgbClr val="FFFFFF"/>
                          </a:solidFill>
                          <a:effectLst/>
                          <a:latin typeface="Bliss-Light"/>
                          <a:ea typeface="Times New Roman"/>
                          <a:cs typeface="Arial"/>
                        </a:rPr>
                        <a:t> | </a:t>
                      </a:r>
                      <a:r>
                        <a:rPr lang="en-GB" sz="1600" b="1" kern="1200" dirty="0" smtClean="0">
                          <a:solidFill>
                            <a:srgbClr val="FFFFFF"/>
                          </a:solidFill>
                          <a:effectLst/>
                          <a:latin typeface="Bliss-Light"/>
                          <a:ea typeface="Times New Roman"/>
                          <a:cs typeface="Arial"/>
                        </a:rPr>
                        <a:t>Table </a:t>
                      </a:r>
                      <a:r>
                        <a:rPr lang="en-GB" sz="1600" b="1" kern="1200" dirty="0">
                          <a:solidFill>
                            <a:srgbClr val="FFFFFF"/>
                          </a:solidFill>
                          <a:effectLst/>
                          <a:latin typeface="Bliss-Light"/>
                          <a:ea typeface="Times New Roman"/>
                          <a:cs typeface="Arial"/>
                        </a:rPr>
                        <a:t>heading </a:t>
                      </a:r>
                      <a:endParaRPr lang="en-GB" sz="1100" dirty="0">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ED"/>
                    </a:solidFill>
                  </a:tcPr>
                </a:tc>
                <a:tc hMerge="1">
                  <a:txBody>
                    <a:bodyPr/>
                    <a:lstStyle/>
                    <a:p>
                      <a:endParaRPr lang="en-GB"/>
                    </a:p>
                  </a:txBody>
                  <a:tcPr/>
                </a:tc>
              </a:tr>
              <a:tr h="635775">
                <a:tc>
                  <a:txBody>
                    <a:bodyPr/>
                    <a:lstStyle/>
                    <a:p>
                      <a:pPr>
                        <a:lnSpc>
                          <a:spcPct val="115000"/>
                        </a:lnSpc>
                        <a:spcAft>
                          <a:spcPts val="0"/>
                        </a:spcAft>
                      </a:pPr>
                      <a:r>
                        <a:rPr lang="en-US" sz="1400" kern="1200" dirty="0" err="1" smtClean="0">
                          <a:solidFill>
                            <a:schemeClr val="tx1"/>
                          </a:solidFill>
                          <a:effectLst/>
                          <a:latin typeface="Bliss-Light"/>
                          <a:ea typeface="Times New Roman"/>
                          <a:cs typeface="Arial"/>
                        </a:rPr>
                        <a:t>Testun</a:t>
                      </a:r>
                      <a:endParaRPr lang="en-GB" sz="1100" dirty="0" smtClean="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smtClean="0">
                          <a:solidFill>
                            <a:schemeClr val="tx1"/>
                          </a:solidFill>
                          <a:effectLst/>
                          <a:latin typeface="Bliss-Light"/>
                          <a:ea typeface="Calibri"/>
                          <a:cs typeface="Arial"/>
                        </a:rPr>
                        <a:t>This</a:t>
                      </a:r>
                      <a:r>
                        <a:rPr lang="en-US" sz="1400" kern="1200" baseline="0" dirty="0" smtClean="0">
                          <a:solidFill>
                            <a:schemeClr val="tx1"/>
                          </a:solidFill>
                          <a:effectLst/>
                          <a:latin typeface="Bliss-Light"/>
                          <a:ea typeface="Calibri"/>
                          <a:cs typeface="Arial"/>
                        </a:rPr>
                        <a:t> is an example of how a primary table should look</a:t>
                      </a:r>
                      <a:endParaRPr lang="en-GB" sz="1100" dirty="0">
                        <a:solidFill>
                          <a:schemeClr val="tx1"/>
                        </a:solidFill>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r>
              <a:tr h="578355">
                <a:tc>
                  <a:txBody>
                    <a:bodyPr/>
                    <a:lstStyle/>
                    <a:p>
                      <a:pPr>
                        <a:lnSpc>
                          <a:spcPct val="115000"/>
                        </a:lnSpc>
                        <a:spcAft>
                          <a:spcPts val="0"/>
                        </a:spcAft>
                      </a:pPr>
                      <a:r>
                        <a:rPr lang="en-US" sz="1400" kern="1200" dirty="0" err="1" smtClean="0">
                          <a:solidFill>
                            <a:schemeClr val="tx1"/>
                          </a:solidFill>
                          <a:effectLst/>
                          <a:latin typeface="Bliss-Light"/>
                          <a:ea typeface="Times New Roman"/>
                          <a:cs typeface="Arial"/>
                        </a:rPr>
                        <a:t>Testun</a:t>
                      </a:r>
                      <a:endParaRPr lang="en-GB" sz="1100" dirty="0" smtClean="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smtClean="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r>
              <a:tr h="578355">
                <a:tc>
                  <a:txBody>
                    <a:bodyPr/>
                    <a:lstStyle/>
                    <a:p>
                      <a:pPr>
                        <a:lnSpc>
                          <a:spcPct val="115000"/>
                        </a:lnSpc>
                        <a:spcAft>
                          <a:spcPts val="0"/>
                        </a:spcAft>
                      </a:pPr>
                      <a:r>
                        <a:rPr lang="en-GB" sz="1400" kern="1200" dirty="0" err="1" smtClean="0">
                          <a:solidFill>
                            <a:schemeClr val="tx1"/>
                          </a:solidFill>
                          <a:effectLst/>
                          <a:latin typeface="Bliss-Light"/>
                          <a:ea typeface="Times New Roman"/>
                          <a:cs typeface="Arial"/>
                        </a:rPr>
                        <a:t>Testun</a:t>
                      </a:r>
                      <a:endParaRPr lang="en-GB" sz="1100" dirty="0" smtClean="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smtClean="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r>
              <a:tr h="578355">
                <a:tc>
                  <a:txBody>
                    <a:bodyPr/>
                    <a:lstStyle/>
                    <a:p>
                      <a:pPr>
                        <a:lnSpc>
                          <a:spcPct val="115000"/>
                        </a:lnSpc>
                        <a:spcAft>
                          <a:spcPts val="0"/>
                        </a:spcAft>
                      </a:pPr>
                      <a:r>
                        <a:rPr lang="en-GB" sz="1400" kern="1200" dirty="0" err="1" smtClean="0">
                          <a:solidFill>
                            <a:schemeClr val="tx1"/>
                          </a:solidFill>
                          <a:effectLst/>
                          <a:latin typeface="Bliss-Light"/>
                          <a:ea typeface="Times New Roman"/>
                          <a:cs typeface="Arial"/>
                        </a:rPr>
                        <a:t>Testun</a:t>
                      </a:r>
                      <a:endParaRPr lang="en-GB" sz="1100" dirty="0" smtClean="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smtClean="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r>
            </a:tbl>
          </a:graphicData>
        </a:graphic>
      </p:graphicFrame>
      <p:sp>
        <p:nvSpPr>
          <p:cNvPr id="4" name="Text Placeholder 15"/>
          <p:cNvSpPr>
            <a:spLocks noGrp="1"/>
          </p:cNvSpPr>
          <p:nvPr>
            <p:ph type="body" sz="quarter" idx="16" hasCustomPrompt="1"/>
          </p:nvPr>
        </p:nvSpPr>
        <p:spPr>
          <a:xfrm>
            <a:off x="457200" y="14660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smtClean="0">
                <a:solidFill>
                  <a:srgbClr val="0096ED"/>
                </a:solidFill>
                <a:latin typeface="Gotham Rounded Book"/>
                <a:ea typeface="Times New Roman"/>
                <a:cs typeface="Gotham Rounded Book"/>
              </a:rPr>
              <a:t>Title 2</a:t>
            </a:r>
            <a:endParaRPr lang="en-GB" dirty="0" smtClean="0"/>
          </a:p>
        </p:txBody>
      </p:sp>
    </p:spTree>
    <p:extLst>
      <p:ext uri="{BB962C8B-B14F-4D97-AF65-F5344CB8AC3E}">
        <p14:creationId xmlns:p14="http://schemas.microsoft.com/office/powerpoint/2010/main" val="2589310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631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0939B21-3098-4B97-BDC4-7DCDB44F921F}" type="datetimeFigureOut">
              <a:rPr lang="en-GB"/>
              <a:pPr/>
              <a:t>04/10/2017</a:t>
            </a:fld>
            <a:endParaRPr lang="en-GB"/>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84012CD-55BA-40C8-93AF-4E9A6F52F330}" type="slidenum">
              <a:rPr lang="en-GB"/>
              <a:pPr/>
              <a:t>‹#›</a:t>
            </a:fld>
            <a:endParaRPr lang="en-GB"/>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p:cNvSpPr>
            <a:spLocks noGrp="1"/>
          </p:cNvSpPr>
          <p:nvPr>
            <p:ph type="body" sz="quarter" idx="13" hasCustomPrompt="1"/>
          </p:nvPr>
        </p:nvSpPr>
        <p:spPr>
          <a:xfrm>
            <a:off x="585788" y="585788"/>
            <a:ext cx="8291882" cy="1420812"/>
          </a:xfrm>
          <a:prstGeom prst="rect">
            <a:avLst/>
          </a:prstGeom>
        </p:spPr>
        <p:txBody>
          <a:bodyPr/>
          <a:lstStyle>
            <a:lvl1pPr marL="0" marR="0" indent="0" algn="l" defTabSz="457200" rtl="0" eaLnBrk="1" fontAlgn="base" latinLnBrk="0" hangingPunct="1">
              <a:lnSpc>
                <a:spcPct val="80000"/>
              </a:lnSpc>
              <a:spcBef>
                <a:spcPct val="0"/>
              </a:spcBef>
              <a:spcAft>
                <a:spcPts val="1200"/>
              </a:spcAft>
              <a:buClrTx/>
              <a:buSzTx/>
              <a:buFontTx/>
              <a:buNone/>
              <a:tabLst/>
              <a:defRPr sz="3200"/>
            </a:lvl1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en-US" sz="4400" b="0" i="0" u="none" strike="noStrike" kern="1100" cap="none" spc="-30" normalizeH="0" baseline="0" noProof="0" dirty="0" smtClean="0">
                <a:ln>
                  <a:noFill/>
                </a:ln>
                <a:solidFill>
                  <a:prstClr val="white"/>
                </a:solidFill>
                <a:effectLst/>
                <a:uLnTx/>
                <a:uFillTx/>
                <a:latin typeface="Gotham Rounded Book"/>
                <a:ea typeface="ＭＳ Ｐゴシック" pitchFamily="1" charset="-128"/>
                <a:cs typeface="Gotham Rounded Book"/>
              </a:rPr>
              <a:t>TEITL | TITLE</a:t>
            </a:r>
          </a:p>
          <a:p>
            <a:pPr marL="0" marR="0" lvl="0" indent="0" algn="l" defTabSz="457200" rtl="0" eaLnBrk="1" fontAlgn="base" latinLnBrk="0" hangingPunct="1">
              <a:lnSpc>
                <a:spcPct val="80000"/>
              </a:lnSpc>
              <a:spcBef>
                <a:spcPct val="0"/>
              </a:spcBef>
              <a:spcAft>
                <a:spcPts val="1200"/>
              </a:spcAft>
              <a:buClrTx/>
              <a:buSzTx/>
              <a:buFontTx/>
              <a:buNone/>
              <a:tabLst/>
              <a:defRPr/>
            </a:pPr>
            <a:r>
              <a:rPr kumimoji="0" lang="en-US" sz="4400" b="0" i="0" u="none" strike="noStrike" kern="1100" cap="none" spc="-30" normalizeH="0" baseline="0" noProof="0" dirty="0" smtClean="0">
                <a:ln>
                  <a:noFill/>
                </a:ln>
                <a:solidFill>
                  <a:prstClr val="white"/>
                </a:solidFill>
                <a:effectLst/>
                <a:uLnTx/>
                <a:uFillTx/>
                <a:latin typeface="Gotham Rounded Book"/>
                <a:ea typeface="ＭＳ Ｐゴシック" pitchFamily="1" charset="-128"/>
                <a:cs typeface="Gotham Rounded Book"/>
              </a:rPr>
              <a:t>[GORFFENNAF | JULY 2014]</a:t>
            </a:r>
            <a:endParaRPr kumimoji="0" lang="en-US" sz="4400" b="0" i="0" u="none" strike="noStrike" kern="1100" cap="none" spc="-30" normalizeH="0" baseline="0" noProof="0" dirty="0">
              <a:ln>
                <a:noFill/>
              </a:ln>
              <a:solidFill>
                <a:prstClr val="white"/>
              </a:solidFill>
              <a:effectLst/>
              <a:uLnTx/>
              <a:uFillTx/>
              <a:latin typeface="Gotham Rounded Book"/>
              <a:ea typeface="ＭＳ Ｐゴシック" pitchFamily="1" charset="-128"/>
              <a:cs typeface="Gotham Rounded Book"/>
            </a:endParaRPr>
          </a:p>
        </p:txBody>
      </p:sp>
    </p:spTree>
    <p:extLst>
      <p:ext uri="{BB962C8B-B14F-4D97-AF65-F5344CB8AC3E}">
        <p14:creationId xmlns:p14="http://schemas.microsoft.com/office/powerpoint/2010/main" val="109229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Placeholder 1"/>
          <p:cNvSpPr>
            <a:spLocks noGrp="1"/>
          </p:cNvSpPr>
          <p:nvPr>
            <p:ph type="title"/>
          </p:nvPr>
        </p:nvSpPr>
        <p:spPr>
          <a:xfrm>
            <a:off x="453084" y="1425576"/>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9" name="Text Placeholder 2"/>
          <p:cNvSpPr>
            <a:spLocks noGrp="1"/>
          </p:cNvSpPr>
          <p:nvPr>
            <p:ph type="body" idx="1"/>
          </p:nvPr>
        </p:nvSpPr>
        <p:spPr>
          <a:xfrm>
            <a:off x="457200" y="2984501"/>
            <a:ext cx="8229600" cy="2781300"/>
          </a:xfrm>
          <a:prstGeom prst="rect">
            <a:avLst/>
          </a:prstGeom>
        </p:spPr>
        <p:txBody>
          <a:bodyPr vert="horz" lIns="91440" tIns="45720" rIns="91440" bIns="45720" rtlCol="0">
            <a:normAutofit/>
          </a:bodyPr>
          <a:lstStyle/>
          <a:p>
            <a:pPr lvl="0"/>
            <a:r>
              <a:rPr lang="en-US" dirty="0" smtClean="0"/>
              <a:t>Click to edit Master text styles</a:t>
            </a:r>
          </a:p>
        </p:txBody>
      </p:sp>
    </p:spTree>
    <p:extLst>
      <p:ext uri="{BB962C8B-B14F-4D97-AF65-F5344CB8AC3E}">
        <p14:creationId xmlns:p14="http://schemas.microsoft.com/office/powerpoint/2010/main" val="220974100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txStyles>
    <p:titleStyle>
      <a:lvl1pPr algn="l" defTabSz="457200" rtl="0" eaLnBrk="1" fontAlgn="base" hangingPunct="1">
        <a:spcBef>
          <a:spcPct val="0"/>
        </a:spcBef>
        <a:spcAft>
          <a:spcPct val="0"/>
        </a:spcAft>
        <a:defRPr sz="36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p:titleStyle>
    <p:bodyStyle>
      <a:lvl1pPr marL="342900" indent="-342900" algn="l" defTabSz="457200" rtl="0" eaLnBrk="1" fontAlgn="base" hangingPunct="1">
        <a:spcBef>
          <a:spcPct val="20000"/>
        </a:spcBef>
        <a:spcAft>
          <a:spcPct val="0"/>
        </a:spcAft>
        <a:buFont typeface="Arial" pitchFamily="34" charset="0"/>
        <a:buChar char="•"/>
        <a:defRPr sz="28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11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78737" y="476672"/>
            <a:ext cx="8107615" cy="2259080"/>
          </a:xfrm>
          <a:prstGeom prst="rect">
            <a:avLst/>
          </a:prstGeom>
          <a:noFill/>
        </p:spPr>
        <p:txBody>
          <a:bodyPr wrap="square" rtlCol="0">
            <a:spAutoFit/>
          </a:bodyPr>
          <a:lstStyle/>
          <a:p>
            <a:pPr defTabSz="457200">
              <a:lnSpc>
                <a:spcPct val="80000"/>
              </a:lnSpc>
            </a:pPr>
            <a:r>
              <a:rPr lang="en-US" sz="4400" kern="1100" spc="-30" dirty="0">
                <a:solidFill>
                  <a:prstClr val="white"/>
                </a:solidFill>
                <a:ea typeface="Arial" charset="0"/>
              </a:rPr>
              <a:t>WJEC A LEVEL ENGLISH LITERATURE </a:t>
            </a:r>
          </a:p>
          <a:p>
            <a:pPr defTabSz="457200">
              <a:lnSpc>
                <a:spcPct val="80000"/>
              </a:lnSpc>
            </a:pPr>
            <a:r>
              <a:rPr lang="en-US" sz="4400" kern="1100" spc="-30" dirty="0" smtClean="0">
                <a:solidFill>
                  <a:prstClr val="white"/>
                </a:solidFill>
                <a:ea typeface="Arial" charset="0"/>
              </a:rPr>
              <a:t>UNIT 2: POETRY POST-1900</a:t>
            </a:r>
            <a:endParaRPr lang="en-US" sz="4400" kern="1100" spc="-30" dirty="0">
              <a:solidFill>
                <a:prstClr val="white"/>
              </a:solidFill>
              <a:ea typeface="Arial" charset="0"/>
            </a:endParaRPr>
          </a:p>
          <a:p>
            <a:pPr defTabSz="457200">
              <a:lnSpc>
                <a:spcPct val="80000"/>
              </a:lnSpc>
              <a:spcAft>
                <a:spcPts val="1200"/>
              </a:spcAft>
            </a:pPr>
            <a:r>
              <a:rPr lang="en-US" sz="4400" kern="1100" spc="-30" dirty="0">
                <a:solidFill>
                  <a:prstClr val="white"/>
                </a:solidFill>
                <a:ea typeface="Arial" charset="0"/>
              </a:rPr>
              <a:t>CPD AUTUMN </a:t>
            </a:r>
            <a:r>
              <a:rPr lang="en-US" sz="4400" kern="1100" spc="-30" dirty="0" smtClean="0">
                <a:solidFill>
                  <a:prstClr val="white"/>
                </a:solidFill>
                <a:ea typeface="Arial" charset="0"/>
              </a:rPr>
              <a:t>2017</a:t>
            </a:r>
            <a:endParaRPr lang="en-US" sz="4400" kern="1100" spc="-30" dirty="0">
              <a:solidFill>
                <a:prstClr val="white"/>
              </a:solidFill>
              <a:ea typeface="Arial" charset="0"/>
            </a:endParaRPr>
          </a:p>
        </p:txBody>
      </p:sp>
      <p:pic>
        <p:nvPicPr>
          <p:cNvPr id="5" name="Picture 4" descr="Z:\Pictures\logos\WJEC_Logo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096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96752"/>
            <a:ext cx="8284024" cy="646331"/>
          </a:xfrm>
          <a:prstGeom prst="rect">
            <a:avLst/>
          </a:prstGeom>
          <a:noFill/>
        </p:spPr>
        <p:txBody>
          <a:bodyPr wrap="square" rtlCol="0">
            <a:spAutoFit/>
          </a:bodyPr>
          <a:lstStyle/>
          <a:p>
            <a:pPr defTabSz="457200"/>
            <a:r>
              <a:rPr lang="en-US" sz="3600" dirty="0" smtClean="0">
                <a:solidFill>
                  <a:srgbClr val="4F81BD"/>
                </a:solidFill>
                <a:ea typeface="Arial" charset="0"/>
              </a:rPr>
              <a:t>Successful candidates:</a:t>
            </a:r>
            <a:endParaRPr lang="en-US" sz="3600" dirty="0">
              <a:solidFill>
                <a:srgbClr val="4F81BD"/>
              </a:solidFill>
              <a:ea typeface="Arial" charset="0"/>
            </a:endParaRPr>
          </a:p>
        </p:txBody>
      </p:sp>
      <p:sp>
        <p:nvSpPr>
          <p:cNvPr id="3" name="TextBox 2"/>
          <p:cNvSpPr txBox="1"/>
          <p:nvPr/>
        </p:nvSpPr>
        <p:spPr>
          <a:xfrm>
            <a:off x="370919" y="1853458"/>
            <a:ext cx="8496944" cy="4724370"/>
          </a:xfrm>
          <a:prstGeom prst="rect">
            <a:avLst/>
          </a:prstGeom>
          <a:noFill/>
        </p:spPr>
        <p:txBody>
          <a:bodyPr wrap="square" rtlCol="0">
            <a:spAutoFit/>
          </a:bodyPr>
          <a:lstStyle/>
          <a:p>
            <a:pPr marL="457200" indent="-457200">
              <a:buFont typeface="Arial" panose="020B0604020202020204" pitchFamily="34" charset="0"/>
              <a:buChar char="•"/>
            </a:pPr>
            <a:r>
              <a:rPr lang="en-GB" altLang="en-US" sz="2800" dirty="0" smtClean="0"/>
              <a:t>Choose well-selected detail with supporting evidence (AO2) which they can link to specific contextual detail (AO3)</a:t>
            </a:r>
          </a:p>
          <a:p>
            <a:endParaRPr lang="en-GB" altLang="en-US" sz="1050" dirty="0" smtClean="0"/>
          </a:p>
          <a:p>
            <a:pPr marL="457200" indent="-457200">
              <a:buFont typeface="Arial" panose="020B0604020202020204" pitchFamily="34" charset="0"/>
              <a:buChar char="•"/>
            </a:pPr>
            <a:r>
              <a:rPr lang="en-GB" altLang="en-US" sz="2800" dirty="0" smtClean="0"/>
              <a:t>Make connections (AO4) between the selected AO2 points. Stronger candidates make links between texts/quotations/ways in which meaning is created</a:t>
            </a:r>
          </a:p>
          <a:p>
            <a:endParaRPr lang="en-GB" altLang="en-US" sz="1050" dirty="0" smtClean="0"/>
          </a:p>
          <a:p>
            <a:pPr marL="457200" indent="-457200">
              <a:buFont typeface="Arial" panose="020B0604020202020204" pitchFamily="34" charset="0"/>
              <a:buChar char="•"/>
            </a:pPr>
            <a:r>
              <a:rPr lang="en-GB" altLang="en-US" sz="2800" dirty="0" smtClean="0"/>
              <a:t>Consider different interpretations (AO5) through linking to specific points within the poems and not merely through general views of poets’ work</a:t>
            </a:r>
            <a:endParaRPr lang="en-GB" altLang="en-US" sz="2800" dirty="0"/>
          </a:p>
        </p:txBody>
      </p:sp>
    </p:spTree>
    <p:extLst>
      <p:ext uri="{BB962C8B-B14F-4D97-AF65-F5344CB8AC3E}">
        <p14:creationId xmlns:p14="http://schemas.microsoft.com/office/powerpoint/2010/main" val="2684658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96752"/>
            <a:ext cx="8284024" cy="646331"/>
          </a:xfrm>
          <a:prstGeom prst="rect">
            <a:avLst/>
          </a:prstGeom>
          <a:noFill/>
        </p:spPr>
        <p:txBody>
          <a:bodyPr wrap="square" rtlCol="0">
            <a:spAutoFit/>
          </a:bodyPr>
          <a:lstStyle/>
          <a:p>
            <a:pPr defTabSz="457200"/>
            <a:r>
              <a:rPr lang="en-US" sz="3600" dirty="0" smtClean="0">
                <a:solidFill>
                  <a:srgbClr val="4F81BD"/>
                </a:solidFill>
                <a:ea typeface="Arial" charset="0"/>
              </a:rPr>
              <a:t>Activity</a:t>
            </a:r>
            <a:endParaRPr lang="en-US" sz="3600" dirty="0">
              <a:solidFill>
                <a:srgbClr val="4F81BD"/>
              </a:solidFill>
              <a:ea typeface="Arial" charset="0"/>
            </a:endParaRPr>
          </a:p>
        </p:txBody>
      </p:sp>
      <p:sp>
        <p:nvSpPr>
          <p:cNvPr id="3" name="TextBox 2"/>
          <p:cNvSpPr txBox="1"/>
          <p:nvPr/>
        </p:nvSpPr>
        <p:spPr>
          <a:xfrm>
            <a:off x="370919" y="1853458"/>
            <a:ext cx="8496944" cy="3539430"/>
          </a:xfrm>
          <a:prstGeom prst="rect">
            <a:avLst/>
          </a:prstGeom>
          <a:noFill/>
        </p:spPr>
        <p:txBody>
          <a:bodyPr wrap="square" rtlCol="0">
            <a:spAutoFit/>
          </a:bodyPr>
          <a:lstStyle/>
          <a:p>
            <a:r>
              <a:rPr lang="en-GB" altLang="en-US" sz="2800" dirty="0" smtClean="0"/>
              <a:t>Read the paragraphs on the essay (see booklet) responding to the following question:</a:t>
            </a:r>
          </a:p>
          <a:p>
            <a:pPr marL="457200" indent="-457200">
              <a:buFont typeface="Arial" panose="020B0604020202020204" pitchFamily="34" charset="0"/>
              <a:buChar char="•"/>
            </a:pPr>
            <a:endParaRPr lang="en-GB" altLang="en-US" sz="2800" dirty="0"/>
          </a:p>
          <a:p>
            <a:pPr marL="457200" lvl="0" indent="-457200">
              <a:buFont typeface="Arial" panose="020B0604020202020204" pitchFamily="34" charset="0"/>
              <a:buChar char="•"/>
            </a:pPr>
            <a:r>
              <a:rPr lang="en-GB" sz="2800" dirty="0"/>
              <a:t>How far do you agree that Larkin and Duffy are alike in depicting relationships as “rarely simple”? You must analyse in detail </a:t>
            </a:r>
            <a:r>
              <a:rPr lang="en-GB" sz="2800" b="1" dirty="0"/>
              <a:t>at least two poems</a:t>
            </a:r>
            <a:r>
              <a:rPr lang="en-GB" sz="2800" dirty="0"/>
              <a:t> from each of your set texts.</a:t>
            </a:r>
          </a:p>
          <a:p>
            <a:endParaRPr lang="en-GB" altLang="en-US" sz="2800" dirty="0"/>
          </a:p>
        </p:txBody>
      </p:sp>
    </p:spTree>
    <p:extLst>
      <p:ext uri="{BB962C8B-B14F-4D97-AF65-F5344CB8AC3E}">
        <p14:creationId xmlns:p14="http://schemas.microsoft.com/office/powerpoint/2010/main" val="3679107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96752"/>
            <a:ext cx="8284024" cy="646331"/>
          </a:xfrm>
          <a:prstGeom prst="rect">
            <a:avLst/>
          </a:prstGeom>
          <a:noFill/>
        </p:spPr>
        <p:txBody>
          <a:bodyPr wrap="square" rtlCol="0">
            <a:spAutoFit/>
          </a:bodyPr>
          <a:lstStyle/>
          <a:p>
            <a:pPr defTabSz="457200"/>
            <a:r>
              <a:rPr lang="en-US" sz="3600" dirty="0" smtClean="0">
                <a:solidFill>
                  <a:srgbClr val="4F81BD"/>
                </a:solidFill>
                <a:ea typeface="Arial" charset="0"/>
              </a:rPr>
              <a:t>Activity and discussion</a:t>
            </a:r>
            <a:endParaRPr lang="en-US" sz="3600" dirty="0">
              <a:solidFill>
                <a:srgbClr val="4F81BD"/>
              </a:solidFill>
              <a:ea typeface="Arial" charset="0"/>
            </a:endParaRPr>
          </a:p>
        </p:txBody>
      </p:sp>
      <p:sp>
        <p:nvSpPr>
          <p:cNvPr id="3" name="TextBox 2"/>
          <p:cNvSpPr txBox="1"/>
          <p:nvPr/>
        </p:nvSpPr>
        <p:spPr>
          <a:xfrm>
            <a:off x="370919" y="2204864"/>
            <a:ext cx="8496944" cy="3970318"/>
          </a:xfrm>
          <a:prstGeom prst="rect">
            <a:avLst/>
          </a:prstGeom>
          <a:noFill/>
        </p:spPr>
        <p:txBody>
          <a:bodyPr wrap="square" rtlCol="0">
            <a:spAutoFit/>
          </a:bodyPr>
          <a:lstStyle/>
          <a:p>
            <a:pPr marL="457200" indent="-457200">
              <a:buFont typeface="Arial" panose="020B0604020202020204" pitchFamily="34" charset="0"/>
              <a:buChar char="•"/>
            </a:pPr>
            <a:r>
              <a:rPr lang="en-GB" altLang="en-US" sz="2800" dirty="0" smtClean="0"/>
              <a:t>Annotate/highlight the AOs</a:t>
            </a:r>
          </a:p>
          <a:p>
            <a:pPr marL="457200" indent="-457200">
              <a:buFont typeface="Arial" panose="020B0604020202020204" pitchFamily="34" charset="0"/>
              <a:buChar char="•"/>
            </a:pPr>
            <a:endParaRPr lang="en-GB" altLang="en-US" sz="2800" dirty="0"/>
          </a:p>
          <a:p>
            <a:pPr marL="457200" indent="-457200">
              <a:buFont typeface="Arial" panose="020B0604020202020204" pitchFamily="34" charset="0"/>
              <a:buChar char="•"/>
            </a:pPr>
            <a:r>
              <a:rPr lang="en-GB" altLang="en-US" sz="2800" dirty="0" smtClean="0"/>
              <a:t>Find examples of where the AOs are balanced well</a:t>
            </a:r>
          </a:p>
          <a:p>
            <a:pPr marL="457200" indent="-457200">
              <a:buFont typeface="Arial" panose="020B0604020202020204" pitchFamily="34" charset="0"/>
              <a:buChar char="•"/>
            </a:pPr>
            <a:endParaRPr lang="en-GB" altLang="en-US" sz="2800" dirty="0"/>
          </a:p>
          <a:p>
            <a:pPr marL="457200" indent="-457200">
              <a:buFont typeface="Arial" panose="020B0604020202020204" pitchFamily="34" charset="0"/>
              <a:buChar char="•"/>
            </a:pPr>
            <a:r>
              <a:rPr lang="en-GB" altLang="en-US" sz="2800" dirty="0" smtClean="0"/>
              <a:t>How does the candidate succeed in balancing them?</a:t>
            </a:r>
          </a:p>
          <a:p>
            <a:pPr marL="457200" indent="-457200">
              <a:buFont typeface="Arial" panose="020B0604020202020204" pitchFamily="34" charset="0"/>
              <a:buChar char="•"/>
            </a:pPr>
            <a:endParaRPr lang="en-GB" altLang="en-US" sz="2800" dirty="0"/>
          </a:p>
          <a:p>
            <a:pPr marL="457200" indent="-457200">
              <a:buFont typeface="Arial" panose="020B0604020202020204" pitchFamily="34" charset="0"/>
              <a:buChar char="•"/>
            </a:pPr>
            <a:r>
              <a:rPr lang="en-GB" altLang="en-US" sz="2800" dirty="0" smtClean="0"/>
              <a:t>Is there anything the candidate could improve?</a:t>
            </a:r>
            <a:endParaRPr lang="en-GB" altLang="en-US" sz="2800" dirty="0"/>
          </a:p>
        </p:txBody>
      </p:sp>
    </p:spTree>
    <p:extLst>
      <p:ext uri="{BB962C8B-B14F-4D97-AF65-F5344CB8AC3E}">
        <p14:creationId xmlns:p14="http://schemas.microsoft.com/office/powerpoint/2010/main" val="520192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96752"/>
            <a:ext cx="8284024" cy="646331"/>
          </a:xfrm>
          <a:prstGeom prst="rect">
            <a:avLst/>
          </a:prstGeom>
          <a:noFill/>
        </p:spPr>
        <p:txBody>
          <a:bodyPr wrap="square" rtlCol="0">
            <a:spAutoFit/>
          </a:bodyPr>
          <a:lstStyle/>
          <a:p>
            <a:pPr defTabSz="457200"/>
            <a:r>
              <a:rPr lang="en-US" sz="3600" dirty="0" smtClean="0">
                <a:solidFill>
                  <a:srgbClr val="4F81BD"/>
                </a:solidFill>
                <a:ea typeface="Arial" charset="0"/>
              </a:rPr>
              <a:t>Linking paragraphs</a:t>
            </a:r>
            <a:endParaRPr lang="en-US" sz="3600" dirty="0">
              <a:solidFill>
                <a:srgbClr val="4F81BD"/>
              </a:solidFill>
              <a:ea typeface="Arial" charset="0"/>
            </a:endParaRPr>
          </a:p>
        </p:txBody>
      </p:sp>
      <p:sp>
        <p:nvSpPr>
          <p:cNvPr id="3" name="TextBox 2"/>
          <p:cNvSpPr txBox="1"/>
          <p:nvPr/>
        </p:nvSpPr>
        <p:spPr>
          <a:xfrm>
            <a:off x="370919" y="2204864"/>
            <a:ext cx="8496944" cy="3108543"/>
          </a:xfrm>
          <a:prstGeom prst="rect">
            <a:avLst/>
          </a:prstGeom>
          <a:noFill/>
        </p:spPr>
        <p:txBody>
          <a:bodyPr wrap="square" rtlCol="0">
            <a:spAutoFit/>
          </a:bodyPr>
          <a:lstStyle/>
          <a:p>
            <a:pPr marL="457200" indent="-457200">
              <a:buFont typeface="Arial" panose="020B0604020202020204" pitchFamily="34" charset="0"/>
              <a:buChar char="•"/>
            </a:pPr>
            <a:r>
              <a:rPr lang="en-GB" sz="2800" dirty="0"/>
              <a:t>While Duffy presents relationships in a complicated light at once, Larkin's </a:t>
            </a:r>
            <a:r>
              <a:rPr lang="en-GB" sz="2800" dirty="0" smtClean="0"/>
              <a:t>portrayal…</a:t>
            </a:r>
          </a:p>
          <a:p>
            <a:pPr marL="457200" indent="-457200">
              <a:buFont typeface="Arial" panose="020B0604020202020204" pitchFamily="34" charset="0"/>
              <a:buChar char="•"/>
            </a:pPr>
            <a:endParaRPr lang="en-GB" altLang="en-US" sz="2800" dirty="0"/>
          </a:p>
          <a:p>
            <a:pPr marL="457200" indent="-457200">
              <a:buFont typeface="Arial" panose="020B0604020202020204" pitchFamily="34" charset="0"/>
              <a:buChar char="•"/>
            </a:pPr>
            <a:r>
              <a:rPr lang="en-GB" sz="2800" dirty="0"/>
              <a:t>Similarly, Duffy </a:t>
            </a:r>
            <a:r>
              <a:rPr lang="en-GB" sz="2800" dirty="0" smtClean="0"/>
              <a:t>presents…</a:t>
            </a:r>
          </a:p>
          <a:p>
            <a:pPr marL="457200" indent="-457200">
              <a:buFont typeface="Arial" panose="020B0604020202020204" pitchFamily="34" charset="0"/>
              <a:buChar char="•"/>
            </a:pPr>
            <a:endParaRPr lang="en-GB" altLang="en-US" sz="2800" dirty="0"/>
          </a:p>
          <a:p>
            <a:pPr marL="457200" indent="-457200">
              <a:buFont typeface="Arial" panose="020B0604020202020204" pitchFamily="34" charset="0"/>
              <a:buChar char="•"/>
            </a:pPr>
            <a:r>
              <a:rPr lang="en-GB" sz="2800" dirty="0"/>
              <a:t>The vivid descriptions echo the detail Larkin </a:t>
            </a:r>
            <a:r>
              <a:rPr lang="en-GB" sz="2800" dirty="0" smtClean="0"/>
              <a:t>demonstrates…</a:t>
            </a:r>
            <a:endParaRPr lang="en-GB" altLang="en-US" sz="2800" dirty="0"/>
          </a:p>
        </p:txBody>
      </p:sp>
    </p:spTree>
    <p:extLst>
      <p:ext uri="{BB962C8B-B14F-4D97-AF65-F5344CB8AC3E}">
        <p14:creationId xmlns:p14="http://schemas.microsoft.com/office/powerpoint/2010/main" val="4059831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96752"/>
            <a:ext cx="8284024" cy="646331"/>
          </a:xfrm>
          <a:prstGeom prst="rect">
            <a:avLst/>
          </a:prstGeom>
          <a:noFill/>
        </p:spPr>
        <p:txBody>
          <a:bodyPr wrap="square" rtlCol="0">
            <a:spAutoFit/>
          </a:bodyPr>
          <a:lstStyle/>
          <a:p>
            <a:pPr defTabSz="457200"/>
            <a:r>
              <a:rPr lang="en-US" sz="3600" dirty="0" smtClean="0">
                <a:solidFill>
                  <a:srgbClr val="4F81BD"/>
                </a:solidFill>
                <a:ea typeface="Arial" charset="0"/>
              </a:rPr>
              <a:t>Linking paragraphs</a:t>
            </a:r>
            <a:endParaRPr lang="en-US" sz="3600" dirty="0">
              <a:solidFill>
                <a:srgbClr val="4F81BD"/>
              </a:solidFill>
              <a:ea typeface="Arial" charset="0"/>
            </a:endParaRPr>
          </a:p>
        </p:txBody>
      </p:sp>
      <p:sp>
        <p:nvSpPr>
          <p:cNvPr id="3" name="TextBox 2"/>
          <p:cNvSpPr txBox="1"/>
          <p:nvPr/>
        </p:nvSpPr>
        <p:spPr>
          <a:xfrm>
            <a:off x="370919" y="1988840"/>
            <a:ext cx="8496944" cy="4555093"/>
          </a:xfrm>
          <a:prstGeom prst="rect">
            <a:avLst/>
          </a:prstGeom>
          <a:noFill/>
        </p:spPr>
        <p:txBody>
          <a:bodyPr wrap="square" rtlCol="0">
            <a:spAutoFit/>
          </a:bodyPr>
          <a:lstStyle/>
          <a:p>
            <a:r>
              <a:rPr lang="en-GB" altLang="en-US" sz="2800" dirty="0"/>
              <a:t>T</a:t>
            </a:r>
            <a:r>
              <a:rPr lang="en-GB" altLang="en-US" sz="2800" dirty="0" smtClean="0"/>
              <a:t>hese links are also developed:</a:t>
            </a:r>
          </a:p>
          <a:p>
            <a:endParaRPr lang="en-GB" altLang="en-US" sz="1100" dirty="0"/>
          </a:p>
          <a:p>
            <a:pPr marL="457200" indent="-457200">
              <a:buFont typeface="Arial" panose="020B0604020202020204" pitchFamily="34" charset="0"/>
              <a:buChar char="•"/>
            </a:pPr>
            <a:r>
              <a:rPr lang="en-GB" sz="2000" dirty="0"/>
              <a:t>While Duffy presents relationships in a complicated light at once, Larkin's portrayal of the complications which arise from personal relationships is slightly more </a:t>
            </a:r>
            <a:r>
              <a:rPr lang="en-GB" sz="2000" dirty="0" smtClean="0"/>
              <a:t>veiled…</a:t>
            </a:r>
          </a:p>
          <a:p>
            <a:pPr marL="457200" indent="-457200">
              <a:buFont typeface="Arial" panose="020B0604020202020204" pitchFamily="34" charset="0"/>
              <a:buChar char="•"/>
            </a:pPr>
            <a:endParaRPr lang="en-GB" altLang="en-US" sz="1000" dirty="0"/>
          </a:p>
          <a:p>
            <a:pPr marL="457200" indent="-457200">
              <a:buFont typeface="Arial" panose="020B0604020202020204" pitchFamily="34" charset="0"/>
              <a:buChar char="•"/>
            </a:pPr>
            <a:r>
              <a:rPr lang="en-GB" sz="2000" dirty="0"/>
              <a:t>Similarly, Duffy presents how feelings can often prove to be a barrier in developing sound personal relationships, perhaps even preventing a relationship from developing as in Larkin's case. In 'Havisham', however, it is the subsequent "relationship" which proves to be </a:t>
            </a:r>
            <a:r>
              <a:rPr lang="en-GB" sz="2000" dirty="0" smtClean="0"/>
              <a:t>complicated…</a:t>
            </a:r>
          </a:p>
          <a:p>
            <a:pPr marL="457200" indent="-457200">
              <a:buFont typeface="Arial" panose="020B0604020202020204" pitchFamily="34" charset="0"/>
              <a:buChar char="•"/>
            </a:pPr>
            <a:endParaRPr lang="en-GB" altLang="en-US" sz="1000" dirty="0"/>
          </a:p>
          <a:p>
            <a:pPr marL="457200" indent="-457200">
              <a:buFont typeface="Arial" panose="020B0604020202020204" pitchFamily="34" charset="0"/>
              <a:buChar char="•"/>
            </a:pPr>
            <a:r>
              <a:rPr lang="en-GB" sz="2000" dirty="0"/>
              <a:t>The vivid descriptions echo the detail Larkin demonstrates in 'Wild Oats' as he lists numerical facts about his relationship with the girl in "specs" such as "in seven years", "four hundred letters". </a:t>
            </a:r>
            <a:endParaRPr lang="en-GB" altLang="en-US" sz="2000" dirty="0"/>
          </a:p>
        </p:txBody>
      </p:sp>
    </p:spTree>
    <p:extLst>
      <p:ext uri="{BB962C8B-B14F-4D97-AF65-F5344CB8AC3E}">
        <p14:creationId xmlns:p14="http://schemas.microsoft.com/office/powerpoint/2010/main" val="951740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96752"/>
            <a:ext cx="8284024" cy="646331"/>
          </a:xfrm>
          <a:prstGeom prst="rect">
            <a:avLst/>
          </a:prstGeom>
          <a:noFill/>
        </p:spPr>
        <p:txBody>
          <a:bodyPr wrap="square" rtlCol="0">
            <a:spAutoFit/>
          </a:bodyPr>
          <a:lstStyle/>
          <a:p>
            <a:pPr defTabSz="457200"/>
            <a:r>
              <a:rPr lang="en-US" sz="3600" dirty="0" smtClean="0">
                <a:solidFill>
                  <a:srgbClr val="4F81BD"/>
                </a:solidFill>
                <a:ea typeface="Arial" charset="0"/>
              </a:rPr>
              <a:t>Considering different interpretations</a:t>
            </a:r>
            <a:endParaRPr lang="en-US" sz="3600" dirty="0">
              <a:solidFill>
                <a:srgbClr val="4F81BD"/>
              </a:solidFill>
              <a:ea typeface="Arial" charset="0"/>
            </a:endParaRPr>
          </a:p>
        </p:txBody>
      </p:sp>
      <p:sp>
        <p:nvSpPr>
          <p:cNvPr id="3" name="TextBox 2"/>
          <p:cNvSpPr txBox="1"/>
          <p:nvPr/>
        </p:nvSpPr>
        <p:spPr>
          <a:xfrm>
            <a:off x="370919" y="1988840"/>
            <a:ext cx="8496944" cy="3154710"/>
          </a:xfrm>
          <a:prstGeom prst="rect">
            <a:avLst/>
          </a:prstGeom>
          <a:noFill/>
        </p:spPr>
        <p:txBody>
          <a:bodyPr wrap="square" rtlCol="0">
            <a:spAutoFit/>
          </a:bodyPr>
          <a:lstStyle/>
          <a:p>
            <a:r>
              <a:rPr lang="en-GB" altLang="en-US" sz="2800" dirty="0" smtClean="0"/>
              <a:t>These are specific and developed:</a:t>
            </a:r>
          </a:p>
          <a:p>
            <a:endParaRPr lang="en-GB" altLang="en-US" sz="1100" dirty="0"/>
          </a:p>
          <a:p>
            <a:pPr marL="457200" indent="-457200">
              <a:buFont typeface="Arial" panose="020B0604020202020204" pitchFamily="34" charset="0"/>
              <a:buChar char="•"/>
            </a:pPr>
            <a:r>
              <a:rPr lang="en-GB" sz="2000" dirty="0"/>
              <a:t>These numerical dates not only reflect the detailed descriptions of 'Havisham' but also suggest that Larkin, through the persona, is as obsessed with his relationships as Miss Havisham. However, critics have often argued that while perhaps proving Larkin's personal involvement in 'Wild Oats', as the relationships in the poem are often cited to be true, the details do not necessarily suggest that he loved his partner. Some readers might say that the numerical detail only further emphasise Larkin's </a:t>
            </a:r>
            <a:r>
              <a:rPr lang="en-GB" sz="2000" dirty="0" smtClean="0"/>
              <a:t>disinterest.</a:t>
            </a:r>
            <a:endParaRPr lang="en-GB" altLang="en-US" sz="2000" dirty="0"/>
          </a:p>
        </p:txBody>
      </p:sp>
    </p:spTree>
    <p:extLst>
      <p:ext uri="{BB962C8B-B14F-4D97-AF65-F5344CB8AC3E}">
        <p14:creationId xmlns:p14="http://schemas.microsoft.com/office/powerpoint/2010/main" val="4099175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96752"/>
            <a:ext cx="8284024" cy="646331"/>
          </a:xfrm>
          <a:prstGeom prst="rect">
            <a:avLst/>
          </a:prstGeom>
          <a:noFill/>
        </p:spPr>
        <p:txBody>
          <a:bodyPr wrap="square" rtlCol="0">
            <a:spAutoFit/>
          </a:bodyPr>
          <a:lstStyle/>
          <a:p>
            <a:pPr defTabSz="457200"/>
            <a:r>
              <a:rPr lang="en-US" sz="3600" dirty="0" smtClean="0">
                <a:solidFill>
                  <a:srgbClr val="4F81BD"/>
                </a:solidFill>
                <a:ea typeface="Arial" charset="0"/>
              </a:rPr>
              <a:t>Embedding context</a:t>
            </a:r>
            <a:endParaRPr lang="en-US" sz="3600" dirty="0">
              <a:solidFill>
                <a:srgbClr val="4F81BD"/>
              </a:solidFill>
              <a:ea typeface="Arial" charset="0"/>
            </a:endParaRPr>
          </a:p>
        </p:txBody>
      </p:sp>
      <p:sp>
        <p:nvSpPr>
          <p:cNvPr id="3" name="TextBox 2"/>
          <p:cNvSpPr txBox="1"/>
          <p:nvPr/>
        </p:nvSpPr>
        <p:spPr>
          <a:xfrm>
            <a:off x="370919" y="1988840"/>
            <a:ext cx="8496944" cy="3770263"/>
          </a:xfrm>
          <a:prstGeom prst="rect">
            <a:avLst/>
          </a:prstGeom>
          <a:noFill/>
        </p:spPr>
        <p:txBody>
          <a:bodyPr wrap="square" rtlCol="0">
            <a:spAutoFit/>
          </a:bodyPr>
          <a:lstStyle/>
          <a:p>
            <a:r>
              <a:rPr lang="en-GB" altLang="en-US" sz="2800" dirty="0" smtClean="0"/>
              <a:t>Context comes from the analysis:</a:t>
            </a:r>
          </a:p>
          <a:p>
            <a:endParaRPr lang="en-GB" altLang="en-US" sz="1100" dirty="0"/>
          </a:p>
          <a:p>
            <a:pPr marL="457200" indent="-457200">
              <a:buFont typeface="Arial" panose="020B0604020202020204" pitchFamily="34" charset="0"/>
              <a:buChar char="•"/>
            </a:pPr>
            <a:r>
              <a:rPr lang="en-GB" sz="2000" dirty="0"/>
              <a:t>Some critics have pointed out that this is very clear in his letters, which were published posthumously, where he discusses his often complex relationship with women. </a:t>
            </a:r>
            <a:endParaRPr lang="en-GB" sz="2000" dirty="0" smtClean="0"/>
          </a:p>
          <a:p>
            <a:pPr marL="457200" indent="-457200">
              <a:buFont typeface="Arial" panose="020B0604020202020204" pitchFamily="34" charset="0"/>
              <a:buChar char="•"/>
            </a:pPr>
            <a:endParaRPr lang="en-GB" altLang="en-US" sz="2000" dirty="0"/>
          </a:p>
          <a:p>
            <a:pPr marL="457200" indent="-457200">
              <a:buFont typeface="Arial" panose="020B0604020202020204" pitchFamily="34" charset="0"/>
              <a:buChar char="•"/>
            </a:pPr>
            <a:r>
              <a:rPr lang="en-GB" sz="2000" dirty="0"/>
              <a:t>It is clear that love, and the rejection at the altar which is the context to this </a:t>
            </a:r>
            <a:r>
              <a:rPr lang="en-GB" sz="2000" dirty="0" smtClean="0"/>
              <a:t>poem…</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r>
              <a:rPr lang="en-GB" sz="2000" dirty="0"/>
              <a:t>Larkin's personal </a:t>
            </a:r>
            <a:r>
              <a:rPr lang="en-GB" sz="2000" dirty="0" smtClean="0"/>
              <a:t>involvement…</a:t>
            </a:r>
          </a:p>
          <a:p>
            <a:pPr marL="457200" indent="-457200">
              <a:buFont typeface="Arial" panose="020B0604020202020204" pitchFamily="34" charset="0"/>
              <a:buChar char="•"/>
            </a:pPr>
            <a:endParaRPr lang="en-GB" altLang="en-US" sz="2000" dirty="0"/>
          </a:p>
          <a:p>
            <a:pPr marL="457200" indent="-457200">
              <a:buFont typeface="Arial" panose="020B0604020202020204" pitchFamily="34" charset="0"/>
              <a:buChar char="•"/>
            </a:pPr>
            <a:endParaRPr lang="en-GB" altLang="en-US" sz="2000" dirty="0"/>
          </a:p>
        </p:txBody>
      </p:sp>
    </p:spTree>
    <p:extLst>
      <p:ext uri="{BB962C8B-B14F-4D97-AF65-F5344CB8AC3E}">
        <p14:creationId xmlns:p14="http://schemas.microsoft.com/office/powerpoint/2010/main" val="2253202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96752"/>
            <a:ext cx="8284024" cy="646331"/>
          </a:xfrm>
          <a:prstGeom prst="rect">
            <a:avLst/>
          </a:prstGeom>
          <a:noFill/>
        </p:spPr>
        <p:txBody>
          <a:bodyPr wrap="square" rtlCol="0">
            <a:spAutoFit/>
          </a:bodyPr>
          <a:lstStyle/>
          <a:p>
            <a:pPr defTabSz="457200"/>
            <a:r>
              <a:rPr lang="en-US" sz="3600" dirty="0" smtClean="0">
                <a:solidFill>
                  <a:srgbClr val="4F81BD"/>
                </a:solidFill>
                <a:ea typeface="Arial" charset="0"/>
              </a:rPr>
              <a:t>Discussion and sharing good practice</a:t>
            </a:r>
            <a:endParaRPr lang="en-US" sz="3600" dirty="0">
              <a:solidFill>
                <a:srgbClr val="4F81BD"/>
              </a:solidFill>
              <a:ea typeface="Arial" charset="0"/>
            </a:endParaRPr>
          </a:p>
        </p:txBody>
      </p:sp>
      <p:sp>
        <p:nvSpPr>
          <p:cNvPr id="3" name="TextBox 2"/>
          <p:cNvSpPr txBox="1"/>
          <p:nvPr/>
        </p:nvSpPr>
        <p:spPr>
          <a:xfrm>
            <a:off x="370919" y="1988840"/>
            <a:ext cx="8496944" cy="4616648"/>
          </a:xfrm>
          <a:prstGeom prst="rect">
            <a:avLst/>
          </a:prstGeom>
          <a:noFill/>
        </p:spPr>
        <p:txBody>
          <a:bodyPr wrap="square" rtlCol="0">
            <a:spAutoFit/>
          </a:bodyPr>
          <a:lstStyle/>
          <a:p>
            <a:pPr marL="457200" indent="-457200">
              <a:buFont typeface="Arial" panose="020B0604020202020204" pitchFamily="34" charset="0"/>
              <a:buChar char="•"/>
            </a:pPr>
            <a:r>
              <a:rPr lang="en-GB" altLang="en-US" sz="3200" dirty="0" smtClean="0"/>
              <a:t>In what practical ways can we help learners work on balancing the AOs?</a:t>
            </a:r>
          </a:p>
          <a:p>
            <a:pPr marL="457200" indent="-457200">
              <a:buFont typeface="Arial" panose="020B0604020202020204" pitchFamily="34" charset="0"/>
              <a:buChar char="•"/>
            </a:pPr>
            <a:endParaRPr lang="en-GB" altLang="en-US" sz="1600" dirty="0"/>
          </a:p>
          <a:p>
            <a:pPr marL="457200" indent="-457200">
              <a:buFont typeface="Arial" panose="020B0604020202020204" pitchFamily="34" charset="0"/>
              <a:buChar char="•"/>
            </a:pPr>
            <a:r>
              <a:rPr lang="en-GB" altLang="en-US" sz="3200" dirty="0" smtClean="0"/>
              <a:t>Do you already have ways in which you help learners to structure their essays effectively?</a:t>
            </a:r>
          </a:p>
          <a:p>
            <a:pPr marL="457200" indent="-457200">
              <a:buFont typeface="Arial" panose="020B0604020202020204" pitchFamily="34" charset="0"/>
              <a:buChar char="•"/>
            </a:pPr>
            <a:endParaRPr lang="en-GB" altLang="en-US" sz="1600" dirty="0"/>
          </a:p>
          <a:p>
            <a:pPr marL="457200" indent="-457200">
              <a:buFont typeface="Arial" panose="020B0604020202020204" pitchFamily="34" charset="0"/>
              <a:buChar char="•"/>
            </a:pPr>
            <a:r>
              <a:rPr lang="en-GB" altLang="en-US" sz="3200" dirty="0" smtClean="0"/>
              <a:t>How do you keep AO2 central in the teaching of the poetry while also addressing the weight of AO3 and AO4?</a:t>
            </a:r>
            <a:endParaRPr lang="en-GB" altLang="en-US" sz="2000" dirty="0"/>
          </a:p>
        </p:txBody>
      </p:sp>
    </p:spTree>
    <p:extLst>
      <p:ext uri="{BB962C8B-B14F-4D97-AF65-F5344CB8AC3E}">
        <p14:creationId xmlns:p14="http://schemas.microsoft.com/office/powerpoint/2010/main" val="2907865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96752"/>
            <a:ext cx="8284024" cy="646331"/>
          </a:xfrm>
          <a:prstGeom prst="rect">
            <a:avLst/>
          </a:prstGeom>
          <a:noFill/>
        </p:spPr>
        <p:txBody>
          <a:bodyPr wrap="square" rtlCol="0">
            <a:spAutoFit/>
          </a:bodyPr>
          <a:lstStyle/>
          <a:p>
            <a:pPr defTabSz="457200"/>
            <a:r>
              <a:rPr lang="en-US" sz="3600" dirty="0" smtClean="0">
                <a:solidFill>
                  <a:srgbClr val="4F81BD"/>
                </a:solidFill>
                <a:ea typeface="Arial" charset="0"/>
              </a:rPr>
              <a:t>Activity</a:t>
            </a:r>
            <a:endParaRPr lang="en-US" sz="3600" dirty="0">
              <a:solidFill>
                <a:srgbClr val="4F81BD"/>
              </a:solidFill>
              <a:ea typeface="Arial" charset="0"/>
            </a:endParaRPr>
          </a:p>
        </p:txBody>
      </p:sp>
      <p:sp>
        <p:nvSpPr>
          <p:cNvPr id="3" name="TextBox 2"/>
          <p:cNvSpPr txBox="1"/>
          <p:nvPr/>
        </p:nvSpPr>
        <p:spPr>
          <a:xfrm>
            <a:off x="370919" y="1988840"/>
            <a:ext cx="8496944" cy="4524315"/>
          </a:xfrm>
          <a:prstGeom prst="rect">
            <a:avLst/>
          </a:prstGeom>
          <a:noFill/>
        </p:spPr>
        <p:txBody>
          <a:bodyPr wrap="square" rtlCol="0">
            <a:spAutoFit/>
          </a:bodyPr>
          <a:lstStyle/>
          <a:p>
            <a:pPr marL="457200" indent="-457200">
              <a:buFont typeface="Arial" panose="020B0604020202020204" pitchFamily="34" charset="0"/>
              <a:buChar char="•"/>
            </a:pPr>
            <a:r>
              <a:rPr lang="en-GB" altLang="en-US" sz="3200" dirty="0" smtClean="0"/>
              <a:t>Read the question on Heaney and Sheers from the 2017 paper</a:t>
            </a:r>
          </a:p>
          <a:p>
            <a:pPr marL="457200" indent="-457200">
              <a:buFont typeface="Arial" panose="020B0604020202020204" pitchFamily="34" charset="0"/>
              <a:buChar char="•"/>
            </a:pPr>
            <a:endParaRPr lang="en-GB" altLang="en-US" sz="3200" dirty="0"/>
          </a:p>
          <a:p>
            <a:pPr marL="457200" indent="-457200">
              <a:buFont typeface="Arial" panose="020B0604020202020204" pitchFamily="34" charset="0"/>
              <a:buChar char="•"/>
            </a:pPr>
            <a:r>
              <a:rPr lang="en-GB" altLang="en-US" sz="3200" dirty="0" smtClean="0"/>
              <a:t>Read the poems</a:t>
            </a:r>
          </a:p>
          <a:p>
            <a:pPr marL="457200" indent="-457200">
              <a:buFont typeface="Arial" panose="020B0604020202020204" pitchFamily="34" charset="0"/>
              <a:buChar char="•"/>
            </a:pPr>
            <a:endParaRPr lang="en-GB" altLang="en-US" sz="3200" dirty="0"/>
          </a:p>
          <a:p>
            <a:pPr marL="457200" indent="-457200">
              <a:buFont typeface="Arial" panose="020B0604020202020204" pitchFamily="34" charset="0"/>
              <a:buChar char="•"/>
            </a:pPr>
            <a:r>
              <a:rPr lang="en-GB" altLang="en-US" sz="3200" dirty="0"/>
              <a:t>In pairs, choose at least two points to make based on AO2</a:t>
            </a:r>
          </a:p>
          <a:p>
            <a:pPr marL="457200" indent="-457200">
              <a:buFont typeface="Arial" panose="020B0604020202020204" pitchFamily="34" charset="0"/>
              <a:buChar char="•"/>
            </a:pPr>
            <a:endParaRPr lang="en-GB" altLang="en-US" sz="3200" dirty="0"/>
          </a:p>
          <a:p>
            <a:pPr marL="457200" indent="-457200">
              <a:buFont typeface="Arial" panose="020B0604020202020204" pitchFamily="34" charset="0"/>
              <a:buChar char="•"/>
            </a:pPr>
            <a:r>
              <a:rPr lang="en-GB" altLang="en-US" sz="3200"/>
              <a:t>Link these points to the other </a:t>
            </a:r>
            <a:r>
              <a:rPr lang="en-GB" altLang="en-US" sz="3200" smtClean="0"/>
              <a:t>AOs</a:t>
            </a:r>
            <a:endParaRPr lang="en-GB" altLang="en-US" sz="2400"/>
          </a:p>
        </p:txBody>
      </p:sp>
    </p:spTree>
    <p:extLst>
      <p:ext uri="{BB962C8B-B14F-4D97-AF65-F5344CB8AC3E}">
        <p14:creationId xmlns:p14="http://schemas.microsoft.com/office/powerpoint/2010/main" val="605787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5" y="1220378"/>
            <a:ext cx="8745968" cy="584775"/>
          </a:xfrm>
          <a:prstGeom prst="rect">
            <a:avLst/>
          </a:prstGeom>
          <a:noFill/>
        </p:spPr>
        <p:txBody>
          <a:bodyPr wrap="square" rtlCol="0">
            <a:spAutoFit/>
          </a:bodyPr>
          <a:lstStyle/>
          <a:p>
            <a:pPr defTabSz="457200"/>
            <a:r>
              <a:rPr lang="en-US" sz="3200" dirty="0" smtClean="0">
                <a:solidFill>
                  <a:srgbClr val="4F81BD"/>
                </a:solidFill>
                <a:ea typeface="Arial" charset="0"/>
              </a:rPr>
              <a:t>Guidance from 2017 marking guidelines (AO3)</a:t>
            </a:r>
            <a:endParaRPr lang="en-US" sz="3200" dirty="0">
              <a:solidFill>
                <a:srgbClr val="4F81BD"/>
              </a:solidFill>
              <a:ea typeface="Arial" charset="0"/>
            </a:endParaRPr>
          </a:p>
        </p:txBody>
      </p:sp>
      <p:sp>
        <p:nvSpPr>
          <p:cNvPr id="3" name="TextBox 2"/>
          <p:cNvSpPr txBox="1"/>
          <p:nvPr/>
        </p:nvSpPr>
        <p:spPr>
          <a:xfrm>
            <a:off x="356529" y="1866709"/>
            <a:ext cx="8496944" cy="4985980"/>
          </a:xfrm>
          <a:prstGeom prst="rect">
            <a:avLst/>
          </a:prstGeom>
          <a:noFill/>
        </p:spPr>
        <p:txBody>
          <a:bodyPr wrap="square" rtlCol="0">
            <a:spAutoFit/>
          </a:bodyPr>
          <a:lstStyle/>
          <a:p>
            <a:pPr latinLnBrk="0"/>
            <a:r>
              <a:rPr lang="en-US" sz="2000" b="1" dirty="0"/>
              <a:t>Heaney</a:t>
            </a:r>
            <a:r>
              <a:rPr lang="en-US" sz="2000" dirty="0"/>
              <a:t>:</a:t>
            </a:r>
            <a:endParaRPr lang="en-GB" sz="2000" dirty="0"/>
          </a:p>
          <a:p>
            <a:pPr marL="342900" lvl="0" indent="-342900">
              <a:buFont typeface="Arial" panose="020B0604020202020204" pitchFamily="34" charset="0"/>
              <a:buChar char="•"/>
            </a:pPr>
            <a:r>
              <a:rPr lang="en-US" sz="2000" dirty="0"/>
              <a:t>his experience living in the cottage at </a:t>
            </a:r>
            <a:r>
              <a:rPr lang="en-US" sz="2000" dirty="0" err="1"/>
              <a:t>Glanmore</a:t>
            </a:r>
            <a:r>
              <a:rPr lang="en-US" sz="2000" dirty="0"/>
              <a:t> and then in Dublin in the 1970s</a:t>
            </a:r>
            <a:endParaRPr lang="en-GB" sz="2000" dirty="0"/>
          </a:p>
          <a:p>
            <a:pPr marL="342900" lvl="0" indent="-342900">
              <a:buFont typeface="Arial" panose="020B0604020202020204" pitchFamily="34" charset="0"/>
              <a:buChar char="•"/>
            </a:pPr>
            <a:r>
              <a:rPr lang="en-US" sz="2000" dirty="0"/>
              <a:t>the influence of other poets and artists, especially Yeats, Lowell, Dante</a:t>
            </a:r>
            <a:endParaRPr lang="en-GB" sz="2000" dirty="0"/>
          </a:p>
          <a:p>
            <a:pPr marL="342900" lvl="0" indent="-342900">
              <a:buFont typeface="Arial" panose="020B0604020202020204" pitchFamily="34" charset="0"/>
              <a:buChar char="•"/>
            </a:pPr>
            <a:r>
              <a:rPr lang="en-US" sz="2000" dirty="0"/>
              <a:t>his response to political events, especially 'The Troubles' in Northern Ireland</a:t>
            </a:r>
            <a:endParaRPr lang="en-GB" sz="2000" dirty="0"/>
          </a:p>
          <a:p>
            <a:pPr marL="342900" lvl="0" indent="-342900">
              <a:buFont typeface="Arial" panose="020B0604020202020204" pitchFamily="34" charset="0"/>
              <a:buChar char="•"/>
            </a:pPr>
            <a:r>
              <a:rPr lang="en-US" sz="2000" dirty="0"/>
              <a:t>his responses to the deaths of friends and family</a:t>
            </a:r>
            <a:endParaRPr lang="en-GB" sz="2000" dirty="0"/>
          </a:p>
          <a:p>
            <a:pPr marL="342900" lvl="0" indent="-342900">
              <a:buFont typeface="Arial" panose="020B0604020202020204" pitchFamily="34" charset="0"/>
              <a:buChar char="•"/>
            </a:pPr>
            <a:r>
              <a:rPr lang="en-US" sz="2000" dirty="0"/>
              <a:t>his relationship to the Irish landscape and history.</a:t>
            </a:r>
            <a:endParaRPr lang="en-GB" sz="2000" dirty="0"/>
          </a:p>
          <a:p>
            <a:endParaRPr lang="en-GB" dirty="0"/>
          </a:p>
          <a:p>
            <a:pPr latinLnBrk="0"/>
            <a:r>
              <a:rPr lang="en-US" sz="2000" b="1" dirty="0"/>
              <a:t>Sheers</a:t>
            </a:r>
            <a:r>
              <a:rPr lang="en-US" sz="2000" dirty="0"/>
              <a:t>:</a:t>
            </a:r>
            <a:endParaRPr lang="en-GB" sz="2000" dirty="0"/>
          </a:p>
          <a:p>
            <a:pPr marL="342900" lvl="0" indent="-342900">
              <a:buFont typeface="Arial" panose="020B0604020202020204" pitchFamily="34" charset="0"/>
              <a:buChar char="•"/>
            </a:pPr>
            <a:r>
              <a:rPr lang="en-US" sz="2000" dirty="0"/>
              <a:t>his childhood growing up near </a:t>
            </a:r>
            <a:r>
              <a:rPr lang="en-US" sz="2000" dirty="0" err="1"/>
              <a:t>Abergavenny</a:t>
            </a:r>
            <a:r>
              <a:rPr lang="en-US" sz="2000" dirty="0"/>
              <a:t> on the Welsh border</a:t>
            </a:r>
            <a:endParaRPr lang="en-GB" sz="2000" dirty="0"/>
          </a:p>
          <a:p>
            <a:pPr marL="342900" lvl="0" indent="-342900">
              <a:buFont typeface="Arial" panose="020B0604020202020204" pitchFamily="34" charset="0"/>
              <a:buChar char="•"/>
            </a:pPr>
            <a:r>
              <a:rPr lang="en-US" sz="2000" dirty="0"/>
              <a:t>the landscape of the </a:t>
            </a:r>
            <a:r>
              <a:rPr lang="en-US" sz="2000" dirty="0" err="1"/>
              <a:t>Skirrid</a:t>
            </a:r>
            <a:r>
              <a:rPr lang="en-US" sz="2000" dirty="0"/>
              <a:t> and related country activities such as farming</a:t>
            </a:r>
            <a:endParaRPr lang="en-GB" sz="2000" dirty="0"/>
          </a:p>
          <a:p>
            <a:pPr marL="342900" lvl="0" indent="-342900">
              <a:buFont typeface="Arial" panose="020B0604020202020204" pitchFamily="34" charset="0"/>
              <a:buChar char="•"/>
            </a:pPr>
            <a:r>
              <a:rPr lang="en-US" sz="2000" dirty="0"/>
              <a:t>his interest in Welsh history and society</a:t>
            </a:r>
            <a:endParaRPr lang="en-GB" sz="2000" dirty="0"/>
          </a:p>
          <a:p>
            <a:pPr marL="342900" lvl="0" indent="-342900">
              <a:buFont typeface="Arial" panose="020B0604020202020204" pitchFamily="34" charset="0"/>
              <a:buChar char="•"/>
            </a:pPr>
            <a:r>
              <a:rPr lang="en-US" sz="2000" dirty="0"/>
              <a:t>travels in Zambia and the USA</a:t>
            </a:r>
            <a:endParaRPr lang="en-GB" sz="2000" dirty="0"/>
          </a:p>
          <a:p>
            <a:pPr marL="342900" lvl="0" indent="-342900">
              <a:buFont typeface="Arial" panose="020B0604020202020204" pitchFamily="34" charset="0"/>
              <a:buChar char="•"/>
            </a:pPr>
            <a:r>
              <a:rPr lang="en-US" sz="2000" dirty="0"/>
              <a:t>literary influences such as RS Thomas, Eliot, Heaney and Larkin</a:t>
            </a:r>
            <a:r>
              <a:rPr lang="en-US" sz="2000" dirty="0" smtClean="0"/>
              <a:t>.</a:t>
            </a:r>
            <a:endParaRPr lang="en-GB" sz="2000" dirty="0"/>
          </a:p>
        </p:txBody>
      </p:sp>
    </p:spTree>
    <p:extLst>
      <p:ext uri="{BB962C8B-B14F-4D97-AF65-F5344CB8AC3E}">
        <p14:creationId xmlns:p14="http://schemas.microsoft.com/office/powerpoint/2010/main" val="2807715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2064" y="1316736"/>
            <a:ext cx="8095488" cy="646331"/>
          </a:xfrm>
          <a:prstGeom prst="rect">
            <a:avLst/>
          </a:prstGeom>
          <a:noFill/>
        </p:spPr>
        <p:txBody>
          <a:bodyPr wrap="square" rtlCol="0">
            <a:spAutoFit/>
          </a:bodyPr>
          <a:lstStyle/>
          <a:p>
            <a:pPr defTabSz="457200"/>
            <a:r>
              <a:rPr lang="en-US" sz="3600" dirty="0" smtClean="0">
                <a:solidFill>
                  <a:srgbClr val="4F81BD"/>
                </a:solidFill>
                <a:ea typeface="Arial" charset="0"/>
              </a:rPr>
              <a:t>Overview</a:t>
            </a:r>
            <a:endParaRPr lang="en-US" sz="3600" dirty="0">
              <a:solidFill>
                <a:srgbClr val="4F81BD"/>
              </a:solidFill>
              <a:ea typeface="Arial" charset="0"/>
            </a:endParaRPr>
          </a:p>
        </p:txBody>
      </p:sp>
      <p:sp>
        <p:nvSpPr>
          <p:cNvPr id="3" name="TextBox 2"/>
          <p:cNvSpPr txBox="1"/>
          <p:nvPr/>
        </p:nvSpPr>
        <p:spPr>
          <a:xfrm>
            <a:off x="621792" y="2157984"/>
            <a:ext cx="7802880" cy="4431983"/>
          </a:xfrm>
          <a:prstGeom prst="rect">
            <a:avLst/>
          </a:prstGeom>
          <a:noFill/>
        </p:spPr>
        <p:txBody>
          <a:bodyPr wrap="square" rtlCol="0">
            <a:spAutoFit/>
          </a:bodyPr>
          <a:lstStyle/>
          <a:p>
            <a:pPr marL="457200" indent="-457200" defTabSz="457200">
              <a:buFont typeface="Arial" panose="020B0604020202020204" pitchFamily="34" charset="0"/>
              <a:buChar char="•"/>
            </a:pPr>
            <a:r>
              <a:rPr lang="en-US" sz="3200" dirty="0" smtClean="0">
                <a:solidFill>
                  <a:prstClr val="black"/>
                </a:solidFill>
                <a:ea typeface="Arial" charset="0"/>
              </a:rPr>
              <a:t>Open-book exam</a:t>
            </a:r>
          </a:p>
          <a:p>
            <a:pPr marL="457200" indent="-457200" defTabSz="457200">
              <a:buFont typeface="Arial" panose="020B0604020202020204" pitchFamily="34" charset="0"/>
              <a:buChar char="•"/>
            </a:pPr>
            <a:endParaRPr lang="en-US" sz="3200" dirty="0">
              <a:solidFill>
                <a:prstClr val="black"/>
              </a:solidFill>
              <a:ea typeface="Arial" charset="0"/>
            </a:endParaRPr>
          </a:p>
          <a:p>
            <a:pPr marL="457200" indent="-457200" defTabSz="457200">
              <a:buFont typeface="Arial" panose="020B0604020202020204" pitchFamily="34" charset="0"/>
              <a:buChar char="•"/>
            </a:pPr>
            <a:r>
              <a:rPr lang="en-US" sz="3200" dirty="0" smtClean="0">
                <a:solidFill>
                  <a:prstClr val="black"/>
                </a:solidFill>
                <a:ea typeface="Arial" charset="0"/>
              </a:rPr>
              <a:t>Section A: one question on one named poem</a:t>
            </a:r>
          </a:p>
          <a:p>
            <a:pPr marL="457200" indent="-457200" defTabSz="457200">
              <a:buFont typeface="Arial" panose="020B0604020202020204" pitchFamily="34" charset="0"/>
              <a:buChar char="•"/>
            </a:pPr>
            <a:endParaRPr lang="en-US" sz="3200" dirty="0" smtClean="0">
              <a:solidFill>
                <a:prstClr val="black"/>
              </a:solidFill>
              <a:ea typeface="Arial" charset="0"/>
            </a:endParaRPr>
          </a:p>
          <a:p>
            <a:pPr marL="457200" indent="-457200" defTabSz="457200">
              <a:buFont typeface="Arial" panose="020B0604020202020204" pitchFamily="34" charset="0"/>
              <a:buChar char="•"/>
            </a:pPr>
            <a:r>
              <a:rPr lang="en-US" sz="3200" dirty="0" smtClean="0">
                <a:solidFill>
                  <a:prstClr val="black"/>
                </a:solidFill>
                <a:ea typeface="Arial" charset="0"/>
              </a:rPr>
              <a:t>Section B: one question comparing two poetry texts</a:t>
            </a:r>
          </a:p>
          <a:p>
            <a:pPr marL="342900" indent="-342900" defTabSz="457200">
              <a:buFont typeface="Arial" panose="020B0604020202020204" pitchFamily="34" charset="0"/>
              <a:buChar char="•"/>
            </a:pPr>
            <a:endParaRPr lang="en-US" sz="2000" dirty="0">
              <a:solidFill>
                <a:prstClr val="black"/>
              </a:solidFill>
              <a:ea typeface="Arial" charset="0"/>
            </a:endParaRPr>
          </a:p>
          <a:p>
            <a:pPr defTabSz="457200"/>
            <a:endParaRPr lang="en-US" sz="2000" dirty="0">
              <a:solidFill>
                <a:prstClr val="black"/>
              </a:solidFill>
              <a:ea typeface="Arial" charset="0"/>
            </a:endParaRPr>
          </a:p>
          <a:p>
            <a:pPr marL="285750" indent="-285750" defTabSz="457200">
              <a:buFont typeface="Arial" charset="0"/>
              <a:buChar char="•"/>
            </a:pPr>
            <a:endParaRPr lang="en-US" dirty="0">
              <a:solidFill>
                <a:prstClr val="black"/>
              </a:solidFill>
              <a:latin typeface="Calibri" pitchFamily="34" charset="0"/>
              <a:ea typeface="ＭＳ Ｐゴシック" pitchFamily="1" charset="-128"/>
              <a:cs typeface="+mn-cs"/>
            </a:endParaRPr>
          </a:p>
        </p:txBody>
      </p:sp>
    </p:spTree>
    <p:extLst>
      <p:ext uri="{BB962C8B-B14F-4D97-AF65-F5344CB8AC3E}">
        <p14:creationId xmlns:p14="http://schemas.microsoft.com/office/powerpoint/2010/main" val="4044250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image3.png"/>
          <p:cNvPicPr/>
          <p:nvPr/>
        </p:nvPicPr>
        <p:blipFill>
          <a:blip r:embed="rId2">
            <a:extLst/>
          </a:blip>
          <a:stretch>
            <a:fillRect/>
          </a:stretch>
        </p:blipFill>
        <p:spPr>
          <a:xfrm>
            <a:off x="0" y="0"/>
            <a:ext cx="9144000" cy="6858000"/>
          </a:xfrm>
          <a:prstGeom prst="rect">
            <a:avLst/>
          </a:prstGeom>
          <a:ln w="12700">
            <a:miter lim="400000"/>
          </a:ln>
        </p:spPr>
      </p:pic>
      <p:sp>
        <p:nvSpPr>
          <p:cNvPr id="79" name="Shape 79"/>
          <p:cNvSpPr/>
          <p:nvPr/>
        </p:nvSpPr>
        <p:spPr>
          <a:xfrm>
            <a:off x="278736" y="352805"/>
            <a:ext cx="8767293" cy="764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nSpc>
                <a:spcPct val="80000"/>
              </a:lnSpc>
              <a:defRPr sz="4400" spc="-30">
                <a:solidFill>
                  <a:srgbClr val="FFFFFF"/>
                </a:solidFill>
                <a:latin typeface="Gotham Rounded Book"/>
                <a:ea typeface="Gotham Rounded Book"/>
                <a:cs typeface="Gotham Rounded Book"/>
                <a:sym typeface="Gotham Rounded Book"/>
              </a:defRPr>
            </a:lvl1pPr>
          </a:lstStyle>
          <a:p>
            <a:pPr lvl="0">
              <a:defRPr sz="1800" spc="0">
                <a:solidFill>
                  <a:srgbClr val="000000"/>
                </a:solidFill>
              </a:defRPr>
            </a:pPr>
            <a:r>
              <a:rPr sz="4400" spc="-30">
                <a:solidFill>
                  <a:srgbClr val="FFFFFF"/>
                </a:solidFill>
              </a:rPr>
              <a:t>Cwestiynau? | Any Questions?</a:t>
            </a:r>
          </a:p>
        </p:txBody>
      </p:sp>
      <p:sp>
        <p:nvSpPr>
          <p:cNvPr id="80" name="Shape 80"/>
          <p:cNvSpPr/>
          <p:nvPr/>
        </p:nvSpPr>
        <p:spPr>
          <a:xfrm>
            <a:off x="278735" y="1303201"/>
            <a:ext cx="3665191" cy="3901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a:solidFill>
                  <a:srgbClr val="FFFFFF"/>
                </a:solidFill>
                <a:latin typeface="Gotham Rounded Book"/>
                <a:ea typeface="Gotham Rounded Book"/>
                <a:cs typeface="Gotham Rounded Book"/>
                <a:sym typeface="Gotham Rounded Book"/>
              </a:rPr>
              <a:t>Cysylltwch â’n Swyddogion Pwnc arbenigol a thîm cefnogaeth weinyddol eich pwnc os oes gennych unrhyw gwestiynau.</a:t>
            </a:r>
          </a:p>
          <a:p>
            <a:pPr lvl="0"/>
            <a:endParaRPr>
              <a:solidFill>
                <a:srgbClr val="FFFFFF"/>
              </a:solidFill>
              <a:latin typeface="Gotham Rounded Book"/>
              <a:ea typeface="Gotham Rounded Book"/>
              <a:cs typeface="Gotham Rounded Book"/>
              <a:sym typeface="Gotham Rounded Book"/>
            </a:endParaRPr>
          </a:p>
          <a:p>
            <a:pPr lvl="0"/>
            <a:endParaRPr>
              <a:solidFill>
                <a:srgbClr val="FFFFFF"/>
              </a:solidFill>
              <a:latin typeface="Gotham Rounded Book"/>
              <a:ea typeface="Gotham Rounded Book"/>
              <a:cs typeface="Gotham Rounded Book"/>
              <a:sym typeface="Gotham Rounded Book"/>
            </a:endParaRPr>
          </a:p>
          <a:p>
            <a:pPr lvl="0"/>
            <a:r>
              <a:rPr sz="2000" spc="-50">
                <a:solidFill>
                  <a:srgbClr val="FFFFFF"/>
                </a:solidFill>
                <a:latin typeface="Gotham Rounded Book"/>
                <a:ea typeface="Gotham Rounded Book"/>
                <a:cs typeface="Gotham Rounded Book"/>
                <a:sym typeface="Gotham Rounded Book"/>
              </a:rPr>
              <a:t>gceenglish@wjec.co.uk</a:t>
            </a:r>
          </a:p>
          <a:p>
            <a:pPr lvl="0"/>
            <a:endParaRPr sz="2000" spc="-50">
              <a:solidFill>
                <a:srgbClr val="FFFFFF"/>
              </a:solidFill>
              <a:latin typeface="Gotham Rounded Book"/>
              <a:ea typeface="Gotham Rounded Book"/>
              <a:cs typeface="Gotham Rounded Book"/>
              <a:sym typeface="Gotham Rounded Book"/>
            </a:endParaRPr>
          </a:p>
          <a:p>
            <a:pPr lvl="0"/>
            <a:r>
              <a:rPr sz="2000" spc="-50">
                <a:latin typeface="Gotham Rounded Book"/>
                <a:ea typeface="Gotham Rounded Book"/>
                <a:cs typeface="Gotham Rounded Book"/>
                <a:sym typeface="Gotham Rounded Book"/>
              </a:rPr>
              <a:t>@wjec_cbac</a:t>
            </a:r>
          </a:p>
          <a:p>
            <a:pPr lvl="0"/>
            <a:r>
              <a:rPr sz="2000" spc="-50">
                <a:latin typeface="Gotham Rounded Book"/>
                <a:ea typeface="Gotham Rounded Book"/>
                <a:cs typeface="Gotham Rounded Book"/>
                <a:sym typeface="Gotham Rounded Book"/>
              </a:rPr>
              <a:t>@cbac_wjec</a:t>
            </a:r>
          </a:p>
          <a:p>
            <a:pPr lvl="0"/>
            <a:endParaRPr sz="2000" spc="-50">
              <a:solidFill>
                <a:srgbClr val="F7B385"/>
              </a:solidFill>
              <a:latin typeface="Gotham Rounded Book"/>
              <a:ea typeface="Gotham Rounded Book"/>
              <a:cs typeface="Gotham Rounded Book"/>
              <a:sym typeface="Gotham Rounded Book"/>
            </a:endParaRPr>
          </a:p>
          <a:p>
            <a:pPr lvl="0"/>
            <a:r>
              <a:rPr sz="2000" spc="-50">
                <a:latin typeface="Gotham Rounded Book"/>
                <a:ea typeface="Gotham Rounded Book"/>
                <a:cs typeface="Gotham Rounded Book"/>
                <a:sym typeface="Gotham Rounded Book"/>
              </a:rPr>
              <a:t>cbac.co.uk</a:t>
            </a:r>
          </a:p>
          <a:p>
            <a:pPr lvl="0"/>
            <a:r>
              <a:rPr sz="2000" spc="-50">
                <a:latin typeface="Gotham Rounded Book"/>
                <a:ea typeface="Gotham Rounded Book"/>
                <a:cs typeface="Gotham Rounded Book"/>
                <a:sym typeface="Gotham Rounded Book"/>
              </a:rPr>
              <a:t>wjec.co.uk</a:t>
            </a:r>
          </a:p>
        </p:txBody>
      </p:sp>
      <p:sp>
        <p:nvSpPr>
          <p:cNvPr id="81" name="Shape 81"/>
          <p:cNvSpPr/>
          <p:nvPr/>
        </p:nvSpPr>
        <p:spPr>
          <a:xfrm>
            <a:off x="4426527" y="1303202"/>
            <a:ext cx="4104410" cy="929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a:solidFill>
                  <a:srgbClr val="FFFFFF"/>
                </a:solidFill>
                <a:latin typeface="Gotham Rounded Book"/>
                <a:ea typeface="Gotham Rounded Book"/>
                <a:cs typeface="Gotham Rounded Book"/>
                <a:sym typeface="Gotham Rounded Book"/>
              </a:defRPr>
            </a:lvl1pPr>
          </a:lstStyle>
          <a:p>
            <a:pPr lvl="0">
              <a:defRPr>
                <a:solidFill>
                  <a:srgbClr val="000000"/>
                </a:solidFill>
              </a:defRPr>
            </a:pPr>
            <a:r>
              <a:rPr>
                <a:solidFill>
                  <a:srgbClr val="FFFFFF"/>
                </a:solidFill>
              </a:rPr>
              <a:t>Contact our specialist Subject Officers and administrative support team for your subject with any queries.  </a:t>
            </a:r>
          </a:p>
        </p:txBody>
      </p:sp>
      <p:pic>
        <p:nvPicPr>
          <p:cNvPr id="82" name="image4.jpeg" descr="Z:\Pictures\logos\WJEC_Logo_RGB.jpg"/>
          <p:cNvPicPr/>
          <p:nvPr/>
        </p:nvPicPr>
        <p:blipFill>
          <a:blip r:embed="rId3">
            <a:extLst/>
          </a:blip>
          <a:stretch>
            <a:fillRect/>
          </a:stretch>
        </p:blipFill>
        <p:spPr>
          <a:xfrm>
            <a:off x="136017" y="5829300"/>
            <a:ext cx="800779" cy="799932"/>
          </a:xfrm>
          <a:prstGeom prst="rect">
            <a:avLst/>
          </a:prstGeom>
          <a:ln w="12700">
            <a:miter lim="400000"/>
          </a:ln>
        </p:spPr>
      </p:pic>
    </p:spTree>
    <p:extLst>
      <p:ext uri="{BB962C8B-B14F-4D97-AF65-F5344CB8AC3E}">
        <p14:creationId xmlns:p14="http://schemas.microsoft.com/office/powerpoint/2010/main" val="4004375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2064" y="1316736"/>
            <a:ext cx="8095488" cy="646331"/>
          </a:xfrm>
          <a:prstGeom prst="rect">
            <a:avLst/>
          </a:prstGeom>
          <a:noFill/>
        </p:spPr>
        <p:txBody>
          <a:bodyPr wrap="square" rtlCol="0">
            <a:spAutoFit/>
          </a:bodyPr>
          <a:lstStyle/>
          <a:p>
            <a:pPr defTabSz="457200"/>
            <a:r>
              <a:rPr lang="en-US" sz="3600" dirty="0" smtClean="0">
                <a:solidFill>
                  <a:srgbClr val="4F81BD"/>
                </a:solidFill>
                <a:ea typeface="Arial" charset="0"/>
              </a:rPr>
              <a:t>Assessment Objectives</a:t>
            </a:r>
            <a:endParaRPr lang="en-US" sz="3600" dirty="0">
              <a:solidFill>
                <a:srgbClr val="4F81BD"/>
              </a:solidFill>
              <a:ea typeface="Arial" charset="0"/>
            </a:endParaRPr>
          </a:p>
        </p:txBody>
      </p:sp>
      <p:sp>
        <p:nvSpPr>
          <p:cNvPr id="3" name="TextBox 2"/>
          <p:cNvSpPr txBox="1"/>
          <p:nvPr/>
        </p:nvSpPr>
        <p:spPr>
          <a:xfrm>
            <a:off x="621792" y="2157984"/>
            <a:ext cx="3901440" cy="2462213"/>
          </a:xfrm>
          <a:prstGeom prst="rect">
            <a:avLst/>
          </a:prstGeom>
          <a:noFill/>
        </p:spPr>
        <p:txBody>
          <a:bodyPr wrap="square" rtlCol="0">
            <a:spAutoFit/>
          </a:bodyPr>
          <a:lstStyle/>
          <a:p>
            <a:pPr defTabSz="457200"/>
            <a:r>
              <a:rPr lang="en-US" sz="3200" dirty="0" smtClean="0">
                <a:solidFill>
                  <a:srgbClr val="4F81BD"/>
                </a:solidFill>
                <a:ea typeface="Arial" charset="0"/>
              </a:rPr>
              <a:t>Section A:</a:t>
            </a:r>
          </a:p>
          <a:p>
            <a:pPr marL="342900" indent="-342900" defTabSz="457200">
              <a:buFont typeface="Arial" panose="020B0604020202020204" pitchFamily="34" charset="0"/>
              <a:buChar char="•"/>
            </a:pPr>
            <a:endParaRPr lang="en-US" sz="2000" dirty="0" smtClean="0">
              <a:solidFill>
                <a:prstClr val="black"/>
              </a:solidFill>
              <a:ea typeface="Arial" charset="0"/>
            </a:endParaRPr>
          </a:p>
          <a:p>
            <a:pPr marL="457200" indent="-457200" defTabSz="457200">
              <a:buFont typeface="Arial" panose="020B0604020202020204" pitchFamily="34" charset="0"/>
              <a:buChar char="•"/>
            </a:pPr>
            <a:r>
              <a:rPr lang="en-US" sz="3200" dirty="0" smtClean="0">
                <a:solidFill>
                  <a:prstClr val="black"/>
                </a:solidFill>
                <a:ea typeface="Arial" charset="0"/>
              </a:rPr>
              <a:t>AO1 (20 marks)</a:t>
            </a:r>
          </a:p>
          <a:p>
            <a:pPr marL="457200" indent="-457200" defTabSz="457200">
              <a:buFont typeface="Arial" panose="020B0604020202020204" pitchFamily="34" charset="0"/>
              <a:buChar char="•"/>
            </a:pPr>
            <a:r>
              <a:rPr lang="en-US" sz="3200" dirty="0" smtClean="0">
                <a:solidFill>
                  <a:prstClr val="black"/>
                </a:solidFill>
                <a:ea typeface="Arial" charset="0"/>
              </a:rPr>
              <a:t>AO2 (20 marks)</a:t>
            </a:r>
            <a:endParaRPr lang="en-US" sz="3200" dirty="0">
              <a:solidFill>
                <a:prstClr val="black"/>
              </a:solidFill>
              <a:ea typeface="Arial" charset="0"/>
            </a:endParaRPr>
          </a:p>
          <a:p>
            <a:pPr defTabSz="457200"/>
            <a:endParaRPr lang="en-US" sz="2000" dirty="0">
              <a:solidFill>
                <a:prstClr val="black"/>
              </a:solidFill>
              <a:ea typeface="Arial" charset="0"/>
            </a:endParaRPr>
          </a:p>
          <a:p>
            <a:pPr marL="285750" indent="-285750" defTabSz="457200">
              <a:buFont typeface="Arial" charset="0"/>
              <a:buChar char="•"/>
            </a:pPr>
            <a:endParaRPr lang="en-US" dirty="0">
              <a:solidFill>
                <a:prstClr val="black"/>
              </a:solidFill>
              <a:latin typeface="Calibri" pitchFamily="34" charset="0"/>
              <a:ea typeface="ＭＳ Ｐゴシック" pitchFamily="1" charset="-128"/>
              <a:cs typeface="+mn-cs"/>
            </a:endParaRPr>
          </a:p>
        </p:txBody>
      </p:sp>
      <p:sp>
        <p:nvSpPr>
          <p:cNvPr id="14" name="TextBox 13"/>
          <p:cNvSpPr txBox="1"/>
          <p:nvPr/>
        </p:nvSpPr>
        <p:spPr>
          <a:xfrm>
            <a:off x="4932040" y="2157983"/>
            <a:ext cx="3901440" cy="3631763"/>
          </a:xfrm>
          <a:prstGeom prst="rect">
            <a:avLst/>
          </a:prstGeom>
          <a:noFill/>
        </p:spPr>
        <p:txBody>
          <a:bodyPr wrap="square" rtlCol="0">
            <a:spAutoFit/>
          </a:bodyPr>
          <a:lstStyle/>
          <a:p>
            <a:pPr defTabSz="457200"/>
            <a:r>
              <a:rPr lang="en-US" sz="3200" dirty="0" smtClean="0">
                <a:solidFill>
                  <a:srgbClr val="4F81BD"/>
                </a:solidFill>
                <a:ea typeface="Arial" charset="0"/>
              </a:rPr>
              <a:t>Section B:</a:t>
            </a:r>
          </a:p>
          <a:p>
            <a:pPr defTabSz="457200"/>
            <a:endParaRPr lang="en-US" sz="2000" dirty="0">
              <a:solidFill>
                <a:srgbClr val="4F81BD"/>
              </a:solidFill>
              <a:ea typeface="Arial" charset="0"/>
            </a:endParaRPr>
          </a:p>
          <a:p>
            <a:pPr marL="457200" indent="-457200" defTabSz="457200">
              <a:buFont typeface="Arial" panose="020B0604020202020204" pitchFamily="34" charset="0"/>
              <a:buChar char="•"/>
            </a:pPr>
            <a:r>
              <a:rPr lang="en-US" sz="3200" dirty="0" smtClean="0">
                <a:solidFill>
                  <a:prstClr val="black"/>
                </a:solidFill>
                <a:ea typeface="Arial" charset="0"/>
              </a:rPr>
              <a:t>AO1 (10 marks)</a:t>
            </a:r>
          </a:p>
          <a:p>
            <a:pPr marL="457200" indent="-457200" defTabSz="457200">
              <a:buFont typeface="Arial" panose="020B0604020202020204" pitchFamily="34" charset="0"/>
              <a:buChar char="•"/>
            </a:pPr>
            <a:r>
              <a:rPr lang="en-US" sz="3200" dirty="0" smtClean="0">
                <a:solidFill>
                  <a:prstClr val="black"/>
                </a:solidFill>
                <a:ea typeface="Arial" charset="0"/>
              </a:rPr>
              <a:t>AO2 (10 marks)</a:t>
            </a:r>
          </a:p>
          <a:p>
            <a:pPr marL="457200" indent="-457200" defTabSz="457200">
              <a:buFont typeface="Arial" panose="020B0604020202020204" pitchFamily="34" charset="0"/>
              <a:buChar char="•"/>
            </a:pPr>
            <a:r>
              <a:rPr lang="en-US" sz="3200" dirty="0" smtClean="0">
                <a:solidFill>
                  <a:prstClr val="black"/>
                </a:solidFill>
                <a:ea typeface="Arial" charset="0"/>
              </a:rPr>
              <a:t>AO3 (20 marks)</a:t>
            </a:r>
          </a:p>
          <a:p>
            <a:pPr marL="457200" indent="-457200" defTabSz="457200">
              <a:buFont typeface="Arial" panose="020B0604020202020204" pitchFamily="34" charset="0"/>
              <a:buChar char="•"/>
            </a:pPr>
            <a:r>
              <a:rPr lang="en-US" sz="3200" dirty="0" smtClean="0">
                <a:solidFill>
                  <a:prstClr val="black"/>
                </a:solidFill>
                <a:ea typeface="Arial" charset="0"/>
              </a:rPr>
              <a:t>AO4 (30 marks)</a:t>
            </a:r>
          </a:p>
          <a:p>
            <a:pPr marL="457200" indent="-457200" defTabSz="457200">
              <a:buFont typeface="Arial" panose="020B0604020202020204" pitchFamily="34" charset="0"/>
              <a:buChar char="•"/>
            </a:pPr>
            <a:r>
              <a:rPr lang="en-US" sz="3200" dirty="0" smtClean="0">
                <a:solidFill>
                  <a:prstClr val="black"/>
                </a:solidFill>
                <a:ea typeface="Arial" charset="0"/>
              </a:rPr>
              <a:t>AO5 (10 marks)</a:t>
            </a:r>
            <a:endParaRPr lang="en-US" sz="2000" dirty="0">
              <a:solidFill>
                <a:prstClr val="black"/>
              </a:solidFill>
              <a:ea typeface="Arial" charset="0"/>
            </a:endParaRPr>
          </a:p>
          <a:p>
            <a:pPr marL="285750" indent="-285750" defTabSz="457200">
              <a:buFont typeface="Arial" charset="0"/>
              <a:buChar char="•"/>
            </a:pPr>
            <a:endParaRPr lang="en-US" dirty="0">
              <a:solidFill>
                <a:prstClr val="black"/>
              </a:solidFill>
              <a:latin typeface="Calibri" pitchFamily="34" charset="0"/>
              <a:ea typeface="ＭＳ Ｐゴシック" pitchFamily="1" charset="-128"/>
              <a:cs typeface="+mn-cs"/>
            </a:endParaRPr>
          </a:p>
        </p:txBody>
      </p:sp>
    </p:spTree>
    <p:extLst>
      <p:ext uri="{BB962C8B-B14F-4D97-AF65-F5344CB8AC3E}">
        <p14:creationId xmlns:p14="http://schemas.microsoft.com/office/powerpoint/2010/main" val="1347370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16736"/>
            <a:ext cx="9144000" cy="646331"/>
          </a:xfrm>
          <a:prstGeom prst="rect">
            <a:avLst/>
          </a:prstGeom>
          <a:noFill/>
        </p:spPr>
        <p:txBody>
          <a:bodyPr wrap="square" rtlCol="0">
            <a:spAutoFit/>
          </a:bodyPr>
          <a:lstStyle/>
          <a:p>
            <a:pPr defTabSz="457200"/>
            <a:r>
              <a:rPr lang="en-US" sz="3600" dirty="0">
                <a:solidFill>
                  <a:srgbClr val="4F81BD"/>
                </a:solidFill>
                <a:ea typeface="Arial" charset="0"/>
              </a:rPr>
              <a:t>Principal Examiner’s Report: Key </a:t>
            </a:r>
            <a:r>
              <a:rPr lang="en-US" sz="3600" dirty="0" smtClean="0">
                <a:solidFill>
                  <a:srgbClr val="4F81BD"/>
                </a:solidFill>
                <a:ea typeface="Arial" charset="0"/>
              </a:rPr>
              <a:t>Points</a:t>
            </a:r>
            <a:endParaRPr lang="en-US" sz="3600" dirty="0">
              <a:solidFill>
                <a:srgbClr val="4F81BD"/>
              </a:solidFill>
              <a:ea typeface="Arial" charset="0"/>
            </a:endParaRPr>
          </a:p>
        </p:txBody>
      </p:sp>
      <p:sp>
        <p:nvSpPr>
          <p:cNvPr id="3" name="TextBox 2"/>
          <p:cNvSpPr txBox="1"/>
          <p:nvPr/>
        </p:nvSpPr>
        <p:spPr>
          <a:xfrm>
            <a:off x="621792" y="2132856"/>
            <a:ext cx="7802880" cy="4401205"/>
          </a:xfrm>
          <a:prstGeom prst="rect">
            <a:avLst/>
          </a:prstGeom>
          <a:noFill/>
        </p:spPr>
        <p:txBody>
          <a:bodyPr wrap="square" rtlCol="0">
            <a:spAutoFit/>
          </a:bodyPr>
          <a:lstStyle/>
          <a:p>
            <a:pPr marL="457200" indent="-457200" defTabSz="457200">
              <a:buFont typeface="Wingdings" panose="05000000000000000000" pitchFamily="2" charset="2"/>
              <a:buChar char="ü"/>
            </a:pPr>
            <a:r>
              <a:rPr lang="en-US" sz="3200" dirty="0" smtClean="0">
                <a:solidFill>
                  <a:prstClr val="black"/>
                </a:solidFill>
                <a:ea typeface="Arial" charset="0"/>
              </a:rPr>
              <a:t>Greater focus on question/topic in Section A</a:t>
            </a:r>
          </a:p>
          <a:p>
            <a:pPr marL="457200" indent="-457200" defTabSz="457200">
              <a:buFont typeface="Wingdings" panose="05000000000000000000" pitchFamily="2" charset="2"/>
              <a:buChar char="ü"/>
            </a:pPr>
            <a:endParaRPr lang="en-US" sz="1400" dirty="0" smtClean="0">
              <a:solidFill>
                <a:prstClr val="black"/>
              </a:solidFill>
              <a:ea typeface="Arial" charset="0"/>
            </a:endParaRPr>
          </a:p>
          <a:p>
            <a:pPr marL="457200" indent="-457200" defTabSz="457200">
              <a:buFont typeface="Wingdings" panose="05000000000000000000" pitchFamily="2" charset="2"/>
              <a:buChar char="ü"/>
            </a:pPr>
            <a:r>
              <a:rPr lang="en-US" sz="3200" dirty="0" smtClean="0">
                <a:solidFill>
                  <a:prstClr val="black"/>
                </a:solidFill>
                <a:ea typeface="Arial" charset="0"/>
              </a:rPr>
              <a:t>Evidence of planning</a:t>
            </a:r>
          </a:p>
          <a:p>
            <a:pPr marL="457200" indent="-457200" defTabSz="457200">
              <a:buFont typeface="Wingdings" panose="05000000000000000000" pitchFamily="2" charset="2"/>
              <a:buChar char="ü"/>
            </a:pPr>
            <a:endParaRPr lang="en-US" sz="1400" dirty="0" smtClean="0">
              <a:solidFill>
                <a:prstClr val="black"/>
              </a:solidFill>
              <a:ea typeface="Arial" charset="0"/>
            </a:endParaRPr>
          </a:p>
          <a:p>
            <a:pPr marL="457200" indent="-457200" defTabSz="457200">
              <a:buFont typeface="Wingdings" panose="05000000000000000000" pitchFamily="2" charset="2"/>
              <a:buChar char="ü"/>
            </a:pPr>
            <a:r>
              <a:rPr lang="en-US" sz="3200" dirty="0" smtClean="0">
                <a:solidFill>
                  <a:prstClr val="black"/>
                </a:solidFill>
                <a:ea typeface="Arial" charset="0"/>
              </a:rPr>
              <a:t>Linking context to texts</a:t>
            </a:r>
          </a:p>
          <a:p>
            <a:pPr marL="457200" indent="-457200" defTabSz="457200">
              <a:buFont typeface="Wingdings" panose="05000000000000000000" pitchFamily="2" charset="2"/>
              <a:buChar char="ü"/>
            </a:pPr>
            <a:endParaRPr lang="en-US" sz="1400" dirty="0">
              <a:solidFill>
                <a:prstClr val="black"/>
              </a:solidFill>
              <a:ea typeface="Arial" charset="0"/>
            </a:endParaRPr>
          </a:p>
          <a:p>
            <a:pPr marL="457200" indent="-457200" defTabSz="457200">
              <a:buFont typeface="Wingdings" panose="05000000000000000000" pitchFamily="2" charset="2"/>
              <a:buChar char="ü"/>
            </a:pPr>
            <a:r>
              <a:rPr lang="en-US" sz="3200" dirty="0" smtClean="0">
                <a:solidFill>
                  <a:prstClr val="black"/>
                </a:solidFill>
                <a:ea typeface="Arial" charset="0"/>
              </a:rPr>
              <a:t>Best response included a wide range of contextual links, not just biographical.</a:t>
            </a:r>
          </a:p>
          <a:p>
            <a:pPr marL="457200" indent="-457200" defTabSz="457200">
              <a:buFont typeface="Wingdings" panose="05000000000000000000" pitchFamily="2" charset="2"/>
              <a:buChar char="ü"/>
            </a:pPr>
            <a:endParaRPr lang="en-US" sz="1400" dirty="0" smtClean="0">
              <a:solidFill>
                <a:prstClr val="black"/>
              </a:solidFill>
              <a:ea typeface="Arial" charset="0"/>
            </a:endParaRPr>
          </a:p>
          <a:p>
            <a:pPr marL="457200" indent="-457200" defTabSz="457200">
              <a:buFont typeface="Wingdings" panose="05000000000000000000" pitchFamily="2" charset="2"/>
              <a:buChar char="ü"/>
            </a:pPr>
            <a:r>
              <a:rPr lang="en-US" sz="3200" dirty="0" smtClean="0">
                <a:solidFill>
                  <a:prstClr val="black"/>
                </a:solidFill>
                <a:ea typeface="Arial" charset="0"/>
              </a:rPr>
              <a:t>Some thoughtful response to structure</a:t>
            </a:r>
          </a:p>
        </p:txBody>
      </p:sp>
    </p:spTree>
    <p:extLst>
      <p:ext uri="{BB962C8B-B14F-4D97-AF65-F5344CB8AC3E}">
        <p14:creationId xmlns:p14="http://schemas.microsoft.com/office/powerpoint/2010/main" val="777663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96752"/>
            <a:ext cx="9144000" cy="646331"/>
          </a:xfrm>
          <a:prstGeom prst="rect">
            <a:avLst/>
          </a:prstGeom>
          <a:noFill/>
        </p:spPr>
        <p:txBody>
          <a:bodyPr wrap="square" rtlCol="0">
            <a:spAutoFit/>
          </a:bodyPr>
          <a:lstStyle/>
          <a:p>
            <a:pPr defTabSz="457200"/>
            <a:r>
              <a:rPr lang="en-US" sz="3600" dirty="0">
                <a:solidFill>
                  <a:srgbClr val="4F81BD"/>
                </a:solidFill>
                <a:ea typeface="Arial" charset="0"/>
              </a:rPr>
              <a:t>Principal Examiner’s Report: Key </a:t>
            </a:r>
            <a:r>
              <a:rPr lang="en-US" sz="3600" dirty="0" smtClean="0">
                <a:solidFill>
                  <a:srgbClr val="4F81BD"/>
                </a:solidFill>
                <a:ea typeface="Arial" charset="0"/>
              </a:rPr>
              <a:t>Points (X)</a:t>
            </a:r>
            <a:endParaRPr lang="en-US" sz="3600" dirty="0">
              <a:solidFill>
                <a:srgbClr val="4F81BD"/>
              </a:solidFill>
              <a:ea typeface="Arial" charset="0"/>
            </a:endParaRPr>
          </a:p>
        </p:txBody>
      </p:sp>
      <p:sp>
        <p:nvSpPr>
          <p:cNvPr id="3" name="TextBox 2"/>
          <p:cNvSpPr txBox="1"/>
          <p:nvPr/>
        </p:nvSpPr>
        <p:spPr>
          <a:xfrm>
            <a:off x="395536" y="1829657"/>
            <a:ext cx="8496944" cy="4657685"/>
          </a:xfrm>
          <a:prstGeom prst="rect">
            <a:avLst/>
          </a:prstGeom>
          <a:noFill/>
        </p:spPr>
        <p:txBody>
          <a:bodyPr wrap="square" rtlCol="0">
            <a:spAutoFit/>
          </a:bodyPr>
          <a:lstStyle/>
          <a:p>
            <a:pPr marL="457200" indent="-457200" defTabSz="457200">
              <a:spcBef>
                <a:spcPts val="200"/>
              </a:spcBef>
              <a:spcAft>
                <a:spcPts val="200"/>
              </a:spcAft>
              <a:buFont typeface="Arial" panose="020B0604020202020204" pitchFamily="34" charset="0"/>
              <a:buChar char="X"/>
            </a:pPr>
            <a:r>
              <a:rPr lang="en-US" sz="2700" dirty="0" smtClean="0">
                <a:solidFill>
                  <a:prstClr val="black"/>
                </a:solidFill>
                <a:ea typeface="Arial" charset="0"/>
              </a:rPr>
              <a:t>‘Learnt’ essays (AO1)</a:t>
            </a:r>
          </a:p>
          <a:p>
            <a:pPr marL="457200" indent="-457200" defTabSz="457200">
              <a:spcBef>
                <a:spcPts val="200"/>
              </a:spcBef>
              <a:spcAft>
                <a:spcPts val="200"/>
              </a:spcAft>
              <a:buFont typeface="Arial" panose="020B0604020202020204" pitchFamily="34" charset="0"/>
              <a:buChar char="X"/>
            </a:pPr>
            <a:r>
              <a:rPr lang="en-US" sz="2700" dirty="0" smtClean="0">
                <a:solidFill>
                  <a:prstClr val="black"/>
                </a:solidFill>
                <a:ea typeface="Arial" charset="0"/>
              </a:rPr>
              <a:t>Feature-spotting (AO1)</a:t>
            </a:r>
          </a:p>
          <a:p>
            <a:pPr marL="457200" indent="-457200" defTabSz="457200">
              <a:spcBef>
                <a:spcPts val="200"/>
              </a:spcBef>
              <a:spcAft>
                <a:spcPts val="200"/>
              </a:spcAft>
              <a:buFont typeface="Arial" panose="020B0604020202020204" pitchFamily="34" charset="0"/>
              <a:buChar char="X"/>
            </a:pPr>
            <a:r>
              <a:rPr lang="en-US" sz="2700" dirty="0" smtClean="0">
                <a:solidFill>
                  <a:prstClr val="black"/>
                </a:solidFill>
                <a:ea typeface="Arial" charset="0"/>
              </a:rPr>
              <a:t>Informal tone/careless expression (AO1)</a:t>
            </a:r>
          </a:p>
          <a:p>
            <a:pPr marL="457200" indent="-457200" defTabSz="457200">
              <a:spcBef>
                <a:spcPts val="200"/>
              </a:spcBef>
              <a:spcAft>
                <a:spcPts val="200"/>
              </a:spcAft>
              <a:buFont typeface="Arial" panose="020B0604020202020204" pitchFamily="34" charset="0"/>
              <a:buChar char="X"/>
            </a:pPr>
            <a:r>
              <a:rPr lang="en-US" sz="2700" dirty="0" smtClean="0">
                <a:solidFill>
                  <a:prstClr val="black"/>
                </a:solidFill>
                <a:ea typeface="Arial" charset="0"/>
              </a:rPr>
              <a:t>Avoid more than four poems – too many dilutes the response (AO1/AO2)</a:t>
            </a:r>
          </a:p>
          <a:p>
            <a:pPr marL="457200" indent="-457200" defTabSz="457200">
              <a:spcBef>
                <a:spcPts val="200"/>
              </a:spcBef>
              <a:spcAft>
                <a:spcPts val="200"/>
              </a:spcAft>
              <a:buFont typeface="Arial" panose="020B0604020202020204" pitchFamily="34" charset="0"/>
              <a:buChar char="X"/>
            </a:pPr>
            <a:r>
              <a:rPr lang="en-US" sz="2700" dirty="0" smtClean="0">
                <a:solidFill>
                  <a:prstClr val="black"/>
                </a:solidFill>
                <a:ea typeface="Arial" charset="0"/>
              </a:rPr>
              <a:t>Leaving context until the end (AO3)</a:t>
            </a:r>
          </a:p>
          <a:p>
            <a:pPr marL="457200" indent="-457200" defTabSz="457200">
              <a:spcBef>
                <a:spcPts val="200"/>
              </a:spcBef>
              <a:spcAft>
                <a:spcPts val="200"/>
              </a:spcAft>
              <a:buFont typeface="Arial" panose="020B0604020202020204" pitchFamily="34" charset="0"/>
              <a:buChar char="X"/>
            </a:pPr>
            <a:r>
              <a:rPr lang="en-US" sz="2700" dirty="0" smtClean="0">
                <a:solidFill>
                  <a:prstClr val="black"/>
                </a:solidFill>
                <a:ea typeface="Arial" charset="0"/>
              </a:rPr>
              <a:t>General comments for context (AO3)</a:t>
            </a:r>
          </a:p>
          <a:p>
            <a:pPr marL="457200" indent="-457200" defTabSz="457200">
              <a:spcBef>
                <a:spcPts val="200"/>
              </a:spcBef>
              <a:spcAft>
                <a:spcPts val="200"/>
              </a:spcAft>
              <a:buFont typeface="Arial" panose="020B0604020202020204" pitchFamily="34" charset="0"/>
              <a:buChar char="X"/>
            </a:pPr>
            <a:r>
              <a:rPr lang="en-US" sz="2700" dirty="0" smtClean="0">
                <a:solidFill>
                  <a:prstClr val="black"/>
                </a:solidFill>
                <a:ea typeface="Arial" charset="0"/>
              </a:rPr>
              <a:t>Undeveloped connections (AO4)</a:t>
            </a:r>
          </a:p>
          <a:p>
            <a:pPr marL="457200" indent="-457200" defTabSz="457200">
              <a:spcBef>
                <a:spcPts val="200"/>
              </a:spcBef>
              <a:spcAft>
                <a:spcPts val="200"/>
              </a:spcAft>
              <a:buFont typeface="Arial" panose="020B0604020202020204" pitchFamily="34" charset="0"/>
              <a:buChar char="X"/>
            </a:pPr>
            <a:r>
              <a:rPr lang="en-US" sz="2700" dirty="0" smtClean="0">
                <a:solidFill>
                  <a:prstClr val="black"/>
                </a:solidFill>
                <a:ea typeface="Arial" charset="0"/>
              </a:rPr>
              <a:t>Linking four poems simultaneously is unwise (AO4)</a:t>
            </a:r>
          </a:p>
          <a:p>
            <a:pPr marL="457200" indent="-457200" defTabSz="457200">
              <a:spcBef>
                <a:spcPts val="200"/>
              </a:spcBef>
              <a:spcAft>
                <a:spcPts val="200"/>
              </a:spcAft>
              <a:buFont typeface="Arial" panose="020B0604020202020204" pitchFamily="34" charset="0"/>
              <a:buChar char="X"/>
            </a:pPr>
            <a:r>
              <a:rPr lang="en-US" sz="2700" dirty="0" smtClean="0">
                <a:solidFill>
                  <a:prstClr val="black"/>
                </a:solidFill>
                <a:ea typeface="Arial" charset="0"/>
              </a:rPr>
              <a:t>Tentative language has only limited reward (AO5)</a:t>
            </a:r>
            <a:endParaRPr lang="en-US" sz="2700" dirty="0">
              <a:solidFill>
                <a:prstClr val="black"/>
              </a:solidFill>
              <a:ea typeface="Arial" charset="0"/>
            </a:endParaRPr>
          </a:p>
        </p:txBody>
      </p:sp>
    </p:spTree>
    <p:extLst>
      <p:ext uri="{BB962C8B-B14F-4D97-AF65-F5344CB8AC3E}">
        <p14:creationId xmlns:p14="http://schemas.microsoft.com/office/powerpoint/2010/main" val="1271446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96752"/>
            <a:ext cx="8284024" cy="646331"/>
          </a:xfrm>
          <a:prstGeom prst="rect">
            <a:avLst/>
          </a:prstGeom>
          <a:noFill/>
        </p:spPr>
        <p:txBody>
          <a:bodyPr wrap="square" rtlCol="0">
            <a:spAutoFit/>
          </a:bodyPr>
          <a:lstStyle/>
          <a:p>
            <a:pPr defTabSz="457200"/>
            <a:r>
              <a:rPr lang="en-US" sz="3600" dirty="0" smtClean="0">
                <a:solidFill>
                  <a:srgbClr val="4F81BD"/>
                </a:solidFill>
                <a:ea typeface="Arial" charset="0"/>
              </a:rPr>
              <a:t>Balancing the AOs</a:t>
            </a:r>
            <a:endParaRPr lang="en-US" sz="3600" dirty="0">
              <a:solidFill>
                <a:srgbClr val="4F81BD"/>
              </a:solidFill>
              <a:ea typeface="Arial" charset="0"/>
            </a:endParaRPr>
          </a:p>
        </p:txBody>
      </p:sp>
      <p:sp>
        <p:nvSpPr>
          <p:cNvPr id="3" name="TextBox 2"/>
          <p:cNvSpPr txBox="1"/>
          <p:nvPr/>
        </p:nvSpPr>
        <p:spPr>
          <a:xfrm>
            <a:off x="370919" y="2060848"/>
            <a:ext cx="8496944" cy="3621504"/>
          </a:xfrm>
          <a:prstGeom prst="rect">
            <a:avLst/>
          </a:prstGeom>
          <a:noFill/>
        </p:spPr>
        <p:txBody>
          <a:bodyPr wrap="square" rtlCol="0">
            <a:spAutoFit/>
          </a:bodyPr>
          <a:lstStyle/>
          <a:p>
            <a:pPr marL="457200" indent="-457200" defTabSz="457200">
              <a:spcBef>
                <a:spcPts val="200"/>
              </a:spcBef>
              <a:spcAft>
                <a:spcPts val="200"/>
              </a:spcAft>
              <a:buFont typeface="Arial" panose="020B0604020202020204" pitchFamily="34" charset="0"/>
              <a:buChar char="•"/>
            </a:pPr>
            <a:r>
              <a:rPr lang="en-GB" sz="2700" dirty="0">
                <a:solidFill>
                  <a:prstClr val="black"/>
                </a:solidFill>
                <a:ea typeface="Arial" charset="0"/>
              </a:rPr>
              <a:t>The essay in Unit 2 Section B </a:t>
            </a:r>
            <a:r>
              <a:rPr lang="en-GB" sz="2700" dirty="0" smtClean="0">
                <a:solidFill>
                  <a:prstClr val="black"/>
                </a:solidFill>
                <a:ea typeface="Arial" charset="0"/>
              </a:rPr>
              <a:t>requires </a:t>
            </a:r>
            <a:r>
              <a:rPr lang="en-GB" sz="2700" dirty="0">
                <a:solidFill>
                  <a:prstClr val="black"/>
                </a:solidFill>
                <a:ea typeface="Arial" charset="0"/>
              </a:rPr>
              <a:t>candidates to address all five AOs.</a:t>
            </a:r>
          </a:p>
          <a:p>
            <a:pPr marL="457200" indent="-457200" defTabSz="457200">
              <a:spcBef>
                <a:spcPts val="200"/>
              </a:spcBef>
              <a:spcAft>
                <a:spcPts val="200"/>
              </a:spcAft>
              <a:buFont typeface="Arial" panose="020B0604020202020204" pitchFamily="34" charset="0"/>
              <a:buChar char="•"/>
            </a:pPr>
            <a:endParaRPr lang="en-GB" sz="2700" dirty="0">
              <a:solidFill>
                <a:prstClr val="black"/>
              </a:solidFill>
              <a:ea typeface="Arial" charset="0"/>
            </a:endParaRPr>
          </a:p>
          <a:p>
            <a:pPr marL="457200" indent="-457200" defTabSz="457200">
              <a:spcBef>
                <a:spcPts val="200"/>
              </a:spcBef>
              <a:spcAft>
                <a:spcPts val="200"/>
              </a:spcAft>
              <a:buFont typeface="Arial" panose="020B0604020202020204" pitchFamily="34" charset="0"/>
              <a:buChar char="•"/>
            </a:pPr>
            <a:r>
              <a:rPr lang="en-GB" sz="2700" dirty="0">
                <a:solidFill>
                  <a:prstClr val="black"/>
                </a:solidFill>
                <a:ea typeface="Arial" charset="0"/>
              </a:rPr>
              <a:t>AO1, AO2 and AO5 are worth 10 marks whereas AO3 is worth 20 and AO4 30.</a:t>
            </a:r>
          </a:p>
          <a:p>
            <a:pPr marL="457200" indent="-457200" defTabSz="457200">
              <a:spcBef>
                <a:spcPts val="200"/>
              </a:spcBef>
              <a:spcAft>
                <a:spcPts val="200"/>
              </a:spcAft>
              <a:buFont typeface="Arial" panose="020B0604020202020204" pitchFamily="34" charset="0"/>
              <a:buChar char="•"/>
            </a:pPr>
            <a:endParaRPr lang="en-GB" sz="2700" dirty="0">
              <a:solidFill>
                <a:prstClr val="black"/>
              </a:solidFill>
              <a:ea typeface="Arial" charset="0"/>
            </a:endParaRPr>
          </a:p>
          <a:p>
            <a:pPr marL="457200" indent="-457200" defTabSz="457200">
              <a:spcBef>
                <a:spcPts val="200"/>
              </a:spcBef>
              <a:spcAft>
                <a:spcPts val="200"/>
              </a:spcAft>
              <a:buFont typeface="Arial" panose="020B0604020202020204" pitchFamily="34" charset="0"/>
              <a:buChar char="•"/>
            </a:pPr>
            <a:r>
              <a:rPr lang="en-GB" sz="2700" dirty="0">
                <a:solidFill>
                  <a:prstClr val="black"/>
                </a:solidFill>
                <a:ea typeface="Arial" charset="0"/>
              </a:rPr>
              <a:t>Therefore, balancing the AOs within the essay is crucial.</a:t>
            </a:r>
          </a:p>
        </p:txBody>
      </p:sp>
    </p:spTree>
    <p:extLst>
      <p:ext uri="{BB962C8B-B14F-4D97-AF65-F5344CB8AC3E}">
        <p14:creationId xmlns:p14="http://schemas.microsoft.com/office/powerpoint/2010/main" val="3614111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96752"/>
            <a:ext cx="8284024" cy="646331"/>
          </a:xfrm>
          <a:prstGeom prst="rect">
            <a:avLst/>
          </a:prstGeom>
          <a:noFill/>
        </p:spPr>
        <p:txBody>
          <a:bodyPr wrap="square" rtlCol="0">
            <a:spAutoFit/>
          </a:bodyPr>
          <a:lstStyle/>
          <a:p>
            <a:pPr defTabSz="457200"/>
            <a:r>
              <a:rPr lang="en-US" sz="3600" dirty="0" smtClean="0">
                <a:solidFill>
                  <a:srgbClr val="4F81BD"/>
                </a:solidFill>
                <a:ea typeface="Arial" charset="0"/>
              </a:rPr>
              <a:t>Balancing the AOs</a:t>
            </a:r>
            <a:endParaRPr lang="en-US" sz="3600" dirty="0">
              <a:solidFill>
                <a:srgbClr val="4F81BD"/>
              </a:solidFill>
              <a:ea typeface="Arial" charset="0"/>
            </a:endParaRPr>
          </a:p>
        </p:txBody>
      </p:sp>
      <p:sp>
        <p:nvSpPr>
          <p:cNvPr id="3" name="TextBox 2"/>
          <p:cNvSpPr txBox="1"/>
          <p:nvPr/>
        </p:nvSpPr>
        <p:spPr>
          <a:xfrm>
            <a:off x="370919" y="2060848"/>
            <a:ext cx="8496944" cy="3282950"/>
          </a:xfrm>
          <a:prstGeom prst="rect">
            <a:avLst/>
          </a:prstGeom>
          <a:noFill/>
        </p:spPr>
        <p:txBody>
          <a:bodyPr wrap="square" rtlCol="0">
            <a:spAutoFit/>
          </a:bodyPr>
          <a:lstStyle/>
          <a:p>
            <a:pPr marL="457200" indent="-457200" defTabSz="457200">
              <a:spcBef>
                <a:spcPts val="200"/>
              </a:spcBef>
              <a:spcAft>
                <a:spcPts val="200"/>
              </a:spcAft>
              <a:buFont typeface="Arial" panose="020B0604020202020204" pitchFamily="34" charset="0"/>
              <a:buChar char="•"/>
            </a:pPr>
            <a:r>
              <a:rPr lang="en-GB" sz="2700" dirty="0" smtClean="0">
                <a:solidFill>
                  <a:prstClr val="black"/>
                </a:solidFill>
                <a:ea typeface="Arial" charset="0"/>
              </a:rPr>
              <a:t>Avoid focusing on AO3 and AO4 to the detriment of AO2. It creates responses based on links </a:t>
            </a:r>
            <a:r>
              <a:rPr lang="en-GB" sz="2700" dirty="0">
                <a:solidFill>
                  <a:prstClr val="black"/>
                </a:solidFill>
                <a:ea typeface="Arial" charset="0"/>
              </a:rPr>
              <a:t>and historical </a:t>
            </a:r>
            <a:r>
              <a:rPr lang="en-GB" sz="2700" dirty="0" smtClean="0">
                <a:solidFill>
                  <a:prstClr val="black"/>
                </a:solidFill>
                <a:ea typeface="Arial" charset="0"/>
              </a:rPr>
              <a:t>facts leading to non-literary essays</a:t>
            </a:r>
            <a:endParaRPr lang="en-GB" sz="2700" dirty="0">
              <a:solidFill>
                <a:prstClr val="black"/>
              </a:solidFill>
              <a:ea typeface="Arial" charset="0"/>
            </a:endParaRPr>
          </a:p>
          <a:p>
            <a:pPr marL="457200" indent="-457200" defTabSz="457200">
              <a:spcBef>
                <a:spcPts val="200"/>
              </a:spcBef>
              <a:spcAft>
                <a:spcPts val="200"/>
              </a:spcAft>
              <a:buFont typeface="Arial" panose="020B0604020202020204" pitchFamily="34" charset="0"/>
              <a:buChar char="•"/>
            </a:pPr>
            <a:endParaRPr lang="en-GB" sz="1600" dirty="0">
              <a:solidFill>
                <a:prstClr val="black"/>
              </a:solidFill>
              <a:ea typeface="Arial" charset="0"/>
            </a:endParaRPr>
          </a:p>
          <a:p>
            <a:pPr marL="457200" indent="-457200" defTabSz="457200">
              <a:spcBef>
                <a:spcPts val="200"/>
              </a:spcBef>
              <a:spcAft>
                <a:spcPts val="200"/>
              </a:spcAft>
              <a:buFont typeface="Arial" panose="020B0604020202020204" pitchFamily="34" charset="0"/>
              <a:buChar char="•"/>
            </a:pPr>
            <a:r>
              <a:rPr lang="en-GB" sz="2700" dirty="0" smtClean="0">
                <a:solidFill>
                  <a:prstClr val="black"/>
                </a:solidFill>
                <a:ea typeface="Arial" charset="0"/>
              </a:rPr>
              <a:t>AO2 should </a:t>
            </a:r>
            <a:r>
              <a:rPr lang="en-GB" sz="2700" dirty="0">
                <a:solidFill>
                  <a:prstClr val="black"/>
                </a:solidFill>
                <a:ea typeface="Arial" charset="0"/>
              </a:rPr>
              <a:t>still </a:t>
            </a:r>
            <a:r>
              <a:rPr lang="en-GB" sz="2700" dirty="0" smtClean="0">
                <a:solidFill>
                  <a:prstClr val="black"/>
                </a:solidFill>
                <a:ea typeface="Arial" charset="0"/>
              </a:rPr>
              <a:t>underpin the essay</a:t>
            </a:r>
          </a:p>
          <a:p>
            <a:pPr marL="457200" indent="-457200" defTabSz="457200">
              <a:spcBef>
                <a:spcPts val="200"/>
              </a:spcBef>
              <a:spcAft>
                <a:spcPts val="200"/>
              </a:spcAft>
              <a:buFont typeface="Arial" panose="020B0604020202020204" pitchFamily="34" charset="0"/>
              <a:buChar char="•"/>
            </a:pPr>
            <a:endParaRPr lang="en-GB" sz="1600" dirty="0">
              <a:solidFill>
                <a:prstClr val="black"/>
              </a:solidFill>
              <a:ea typeface="Arial" charset="0"/>
            </a:endParaRPr>
          </a:p>
          <a:p>
            <a:pPr marL="457200" indent="-457200" defTabSz="457200">
              <a:spcBef>
                <a:spcPts val="200"/>
              </a:spcBef>
              <a:spcAft>
                <a:spcPts val="200"/>
              </a:spcAft>
              <a:buFont typeface="Arial" panose="020B0604020202020204" pitchFamily="34" charset="0"/>
              <a:buChar char="•"/>
            </a:pPr>
            <a:r>
              <a:rPr lang="en-GB" sz="2700" dirty="0" smtClean="0">
                <a:solidFill>
                  <a:prstClr val="black"/>
                </a:solidFill>
                <a:ea typeface="Arial" charset="0"/>
              </a:rPr>
              <a:t>Other AOs should develop from or be a stepping stone into analysis (AO2)</a:t>
            </a:r>
            <a:endParaRPr lang="en-GB" sz="2700" dirty="0">
              <a:solidFill>
                <a:prstClr val="black"/>
              </a:solidFill>
              <a:ea typeface="Arial" charset="0"/>
            </a:endParaRPr>
          </a:p>
        </p:txBody>
      </p:sp>
    </p:spTree>
    <p:extLst>
      <p:ext uri="{BB962C8B-B14F-4D97-AF65-F5344CB8AC3E}">
        <p14:creationId xmlns:p14="http://schemas.microsoft.com/office/powerpoint/2010/main" val="2977657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720" y="1196751"/>
            <a:ext cx="8284024" cy="646331"/>
          </a:xfrm>
          <a:prstGeom prst="rect">
            <a:avLst/>
          </a:prstGeom>
          <a:noFill/>
        </p:spPr>
        <p:txBody>
          <a:bodyPr wrap="square" rtlCol="0">
            <a:spAutoFit/>
          </a:bodyPr>
          <a:lstStyle/>
          <a:p>
            <a:pPr defTabSz="457200"/>
            <a:r>
              <a:rPr lang="en-US" sz="3600" dirty="0" smtClean="0">
                <a:solidFill>
                  <a:srgbClr val="4F81BD"/>
                </a:solidFill>
                <a:ea typeface="Arial" charset="0"/>
              </a:rPr>
              <a:t>Structure</a:t>
            </a:r>
            <a:endParaRPr lang="en-US" sz="3600" dirty="0">
              <a:solidFill>
                <a:srgbClr val="4F81BD"/>
              </a:solidFill>
              <a:ea typeface="Arial" charset="0"/>
            </a:endParaRPr>
          </a:p>
        </p:txBody>
      </p:sp>
      <p:sp>
        <p:nvSpPr>
          <p:cNvPr id="3" name="TextBox 2"/>
          <p:cNvSpPr txBox="1"/>
          <p:nvPr/>
        </p:nvSpPr>
        <p:spPr>
          <a:xfrm>
            <a:off x="370919" y="1719000"/>
            <a:ext cx="8236633" cy="830997"/>
          </a:xfrm>
          <a:prstGeom prst="rect">
            <a:avLst/>
          </a:prstGeom>
          <a:noFill/>
        </p:spPr>
        <p:txBody>
          <a:bodyPr wrap="square" rtlCol="0">
            <a:spAutoFit/>
          </a:bodyPr>
          <a:lstStyle/>
          <a:p>
            <a:pPr defTabSz="457200">
              <a:spcBef>
                <a:spcPts val="200"/>
              </a:spcBef>
              <a:spcAft>
                <a:spcPts val="200"/>
              </a:spcAft>
            </a:pPr>
            <a:r>
              <a:rPr lang="en-GB" sz="2400" dirty="0" smtClean="0">
                <a:solidFill>
                  <a:prstClr val="black"/>
                </a:solidFill>
                <a:ea typeface="Arial" charset="0"/>
              </a:rPr>
              <a:t>Although valid, this structure can lead to limited discussion of connections between texts:</a:t>
            </a:r>
            <a:endParaRPr lang="en-GB" sz="2400" dirty="0">
              <a:solidFill>
                <a:prstClr val="black"/>
              </a:solidFill>
              <a:ea typeface="Arial" charset="0"/>
            </a:endParaRPr>
          </a:p>
        </p:txBody>
      </p:sp>
      <p:sp>
        <p:nvSpPr>
          <p:cNvPr id="4" name="TextBox 3"/>
          <p:cNvSpPr txBox="1">
            <a:spLocks noChangeArrowheads="1"/>
          </p:cNvSpPr>
          <p:nvPr/>
        </p:nvSpPr>
        <p:spPr bwMode="auto">
          <a:xfrm>
            <a:off x="467544" y="2553048"/>
            <a:ext cx="8140008" cy="138499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GB" altLang="en-US" sz="2400" dirty="0">
                <a:latin typeface="Arial" panose="020B0604020202020204" pitchFamily="34" charset="0"/>
                <a:cs typeface="Arial" panose="020B0604020202020204" pitchFamily="34" charset="0"/>
              </a:rPr>
              <a:t>Detailed close analysis (AO2) of Poem 1 with some AO3/ AO5</a:t>
            </a:r>
          </a:p>
          <a:p>
            <a:endParaRPr lang="en-GB" altLang="en-US" dirty="0"/>
          </a:p>
          <a:p>
            <a:endParaRPr lang="en-GB" altLang="en-US" dirty="0"/>
          </a:p>
        </p:txBody>
      </p:sp>
      <p:sp>
        <p:nvSpPr>
          <p:cNvPr id="5" name="TextBox 4"/>
          <p:cNvSpPr txBox="1">
            <a:spLocks noChangeArrowheads="1"/>
          </p:cNvSpPr>
          <p:nvPr/>
        </p:nvSpPr>
        <p:spPr bwMode="auto">
          <a:xfrm>
            <a:off x="467544" y="3332588"/>
            <a:ext cx="8140008" cy="83099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GB" altLang="en-US" sz="2400" dirty="0">
                <a:latin typeface="Arial" panose="020B0604020202020204" pitchFamily="34" charset="0"/>
                <a:cs typeface="Arial" panose="020B0604020202020204" pitchFamily="34" charset="0"/>
              </a:rPr>
              <a:t>Detailed close analysis (AO2) of Poem 2 with some AO3/ </a:t>
            </a:r>
            <a:r>
              <a:rPr lang="en-GB" altLang="en-US" sz="2400" dirty="0" smtClean="0">
                <a:latin typeface="Arial" panose="020B0604020202020204" pitchFamily="34" charset="0"/>
                <a:cs typeface="Arial" panose="020B0604020202020204" pitchFamily="34" charset="0"/>
              </a:rPr>
              <a:t>AO5</a:t>
            </a:r>
            <a:endParaRPr lang="en-GB" altLang="en-US" sz="2400" dirty="0">
              <a:latin typeface="Arial" panose="020B0604020202020204" pitchFamily="34" charset="0"/>
              <a:cs typeface="Arial" panose="020B0604020202020204" pitchFamily="34" charset="0"/>
            </a:endParaRPr>
          </a:p>
        </p:txBody>
      </p:sp>
      <p:sp>
        <p:nvSpPr>
          <p:cNvPr id="6" name="TextBox 5"/>
          <p:cNvSpPr txBox="1"/>
          <p:nvPr/>
        </p:nvSpPr>
        <p:spPr>
          <a:xfrm>
            <a:off x="468372" y="4126379"/>
            <a:ext cx="8139180" cy="461665"/>
          </a:xfrm>
          <a:prstGeom prst="rect">
            <a:avLst/>
          </a:prstGeom>
          <a:solidFill>
            <a:schemeClr val="accent1">
              <a:lumMod val="40000"/>
              <a:lumOff val="60000"/>
            </a:schemeClr>
          </a:solidFill>
        </p:spPr>
        <p:txBody>
          <a:bodyPr wrap="square">
            <a:spAutoFit/>
          </a:bodyPr>
          <a:lstStyle/>
          <a:p>
            <a:pPr fontAlgn="auto">
              <a:spcBef>
                <a:spcPts val="0"/>
              </a:spcBef>
              <a:spcAft>
                <a:spcPts val="0"/>
              </a:spcAft>
              <a:defRPr/>
            </a:pPr>
            <a:r>
              <a:rPr lang="en-GB" sz="2400" dirty="0">
                <a:latin typeface="Arial" panose="020B0604020202020204" pitchFamily="34" charset="0"/>
                <a:cs typeface="Arial" panose="020B0604020202020204" pitchFamily="34" charset="0"/>
              </a:rPr>
              <a:t>Brief connections between the poems (AO4)</a:t>
            </a:r>
          </a:p>
        </p:txBody>
      </p:sp>
      <p:sp>
        <p:nvSpPr>
          <p:cNvPr id="7" name="TextBox 6"/>
          <p:cNvSpPr txBox="1"/>
          <p:nvPr/>
        </p:nvSpPr>
        <p:spPr>
          <a:xfrm>
            <a:off x="468372" y="4572000"/>
            <a:ext cx="8124372" cy="1384995"/>
          </a:xfrm>
          <a:prstGeom prst="rect">
            <a:avLst/>
          </a:prstGeom>
          <a:solidFill>
            <a:schemeClr val="accent2">
              <a:lumMod val="40000"/>
              <a:lumOff val="60000"/>
            </a:schemeClr>
          </a:solidFill>
        </p:spPr>
        <p:txBody>
          <a:bodyPr wrap="square">
            <a:spAutoFit/>
          </a:bodyPr>
          <a:lstStyle/>
          <a:p>
            <a:pPr fontAlgn="auto">
              <a:spcBef>
                <a:spcPts val="0"/>
              </a:spcBef>
              <a:spcAft>
                <a:spcPts val="0"/>
              </a:spcAft>
              <a:defRPr/>
            </a:pPr>
            <a:r>
              <a:rPr lang="en-GB" sz="2400" dirty="0">
                <a:latin typeface="Arial" panose="020B0604020202020204" pitchFamily="34" charset="0"/>
                <a:cs typeface="Arial" panose="020B0604020202020204" pitchFamily="34" charset="0"/>
              </a:rPr>
              <a:t>Detailed close analysis (AO2) of Poem 3 with some AO3/ AO5</a:t>
            </a:r>
          </a:p>
          <a:p>
            <a:pPr fontAlgn="auto">
              <a:spcBef>
                <a:spcPts val="0"/>
              </a:spcBef>
              <a:spcAft>
                <a:spcPts val="0"/>
              </a:spcAft>
              <a:defRPr/>
            </a:pPr>
            <a:endParaRPr lang="en-GB" dirty="0">
              <a:latin typeface="+mn-lt"/>
              <a:cs typeface="+mn-cs"/>
            </a:endParaRPr>
          </a:p>
          <a:p>
            <a:pPr fontAlgn="auto">
              <a:spcBef>
                <a:spcPts val="0"/>
              </a:spcBef>
              <a:spcAft>
                <a:spcPts val="0"/>
              </a:spcAft>
              <a:defRPr/>
            </a:pPr>
            <a:endParaRPr lang="en-GB" dirty="0">
              <a:latin typeface="+mn-lt"/>
              <a:cs typeface="+mn-cs"/>
            </a:endParaRPr>
          </a:p>
        </p:txBody>
      </p:sp>
      <p:sp>
        <p:nvSpPr>
          <p:cNvPr id="8" name="TextBox 7"/>
          <p:cNvSpPr txBox="1">
            <a:spLocks noChangeArrowheads="1"/>
          </p:cNvSpPr>
          <p:nvPr/>
        </p:nvSpPr>
        <p:spPr bwMode="auto">
          <a:xfrm>
            <a:off x="479848" y="5390718"/>
            <a:ext cx="8112896" cy="830997"/>
          </a:xfrm>
          <a:prstGeom prst="rect">
            <a:avLst/>
          </a:prstGeom>
          <a:solidFill>
            <a:srgbClr val="BD88E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GB" altLang="en-US" sz="2400" dirty="0">
                <a:latin typeface="Arial" panose="020B0604020202020204" pitchFamily="34" charset="0"/>
                <a:cs typeface="Arial" panose="020B0604020202020204" pitchFamily="34" charset="0"/>
              </a:rPr>
              <a:t>Detailed close analysis (AO2) of Poem 4 with some AO3/ </a:t>
            </a:r>
            <a:r>
              <a:rPr lang="en-GB" altLang="en-US" sz="2400" dirty="0" smtClean="0">
                <a:latin typeface="Arial" panose="020B0604020202020204" pitchFamily="34" charset="0"/>
                <a:cs typeface="Arial" panose="020B0604020202020204" pitchFamily="34" charset="0"/>
              </a:rPr>
              <a:t>AO5</a:t>
            </a:r>
            <a:endParaRPr lang="en-GB" altLang="en-US" dirty="0"/>
          </a:p>
        </p:txBody>
      </p:sp>
      <p:sp>
        <p:nvSpPr>
          <p:cNvPr id="10" name="TextBox 9"/>
          <p:cNvSpPr txBox="1"/>
          <p:nvPr/>
        </p:nvSpPr>
        <p:spPr>
          <a:xfrm>
            <a:off x="468372" y="6221715"/>
            <a:ext cx="8139180" cy="461665"/>
          </a:xfrm>
          <a:prstGeom prst="rect">
            <a:avLst/>
          </a:prstGeom>
          <a:solidFill>
            <a:schemeClr val="accent1">
              <a:lumMod val="40000"/>
              <a:lumOff val="60000"/>
            </a:schemeClr>
          </a:solidFill>
        </p:spPr>
        <p:txBody>
          <a:bodyPr wrap="square">
            <a:spAutoFit/>
          </a:bodyPr>
          <a:lstStyle/>
          <a:p>
            <a:pPr fontAlgn="auto">
              <a:spcBef>
                <a:spcPts val="0"/>
              </a:spcBef>
              <a:spcAft>
                <a:spcPts val="0"/>
              </a:spcAft>
              <a:defRPr/>
            </a:pPr>
            <a:r>
              <a:rPr lang="en-GB" sz="2400" dirty="0">
                <a:latin typeface="Arial" panose="020B0604020202020204" pitchFamily="34" charset="0"/>
                <a:cs typeface="Arial" panose="020B0604020202020204" pitchFamily="34" charset="0"/>
              </a:rPr>
              <a:t>Brief connections between the poems (AO4)</a:t>
            </a:r>
          </a:p>
        </p:txBody>
      </p:sp>
    </p:spTree>
    <p:extLst>
      <p:ext uri="{BB962C8B-B14F-4D97-AF65-F5344CB8AC3E}">
        <p14:creationId xmlns:p14="http://schemas.microsoft.com/office/powerpoint/2010/main" val="1619733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720" y="1196751"/>
            <a:ext cx="8284024" cy="646331"/>
          </a:xfrm>
          <a:prstGeom prst="rect">
            <a:avLst/>
          </a:prstGeom>
          <a:noFill/>
        </p:spPr>
        <p:txBody>
          <a:bodyPr wrap="square" rtlCol="0">
            <a:spAutoFit/>
          </a:bodyPr>
          <a:lstStyle/>
          <a:p>
            <a:pPr defTabSz="457200"/>
            <a:r>
              <a:rPr lang="en-US" sz="3600" dirty="0" smtClean="0">
                <a:solidFill>
                  <a:srgbClr val="4F81BD"/>
                </a:solidFill>
                <a:ea typeface="Arial" charset="0"/>
              </a:rPr>
              <a:t>Structure</a:t>
            </a:r>
            <a:endParaRPr lang="en-US" sz="3600" dirty="0">
              <a:solidFill>
                <a:srgbClr val="4F81BD"/>
              </a:solidFill>
              <a:ea typeface="Arial" charset="0"/>
            </a:endParaRPr>
          </a:p>
        </p:txBody>
      </p:sp>
      <p:sp>
        <p:nvSpPr>
          <p:cNvPr id="3" name="TextBox 2"/>
          <p:cNvSpPr txBox="1"/>
          <p:nvPr/>
        </p:nvSpPr>
        <p:spPr>
          <a:xfrm>
            <a:off x="370919" y="1719000"/>
            <a:ext cx="8236633" cy="830997"/>
          </a:xfrm>
          <a:prstGeom prst="rect">
            <a:avLst/>
          </a:prstGeom>
          <a:noFill/>
        </p:spPr>
        <p:txBody>
          <a:bodyPr wrap="square" rtlCol="0">
            <a:spAutoFit/>
          </a:bodyPr>
          <a:lstStyle/>
          <a:p>
            <a:pPr defTabSz="457200">
              <a:spcBef>
                <a:spcPts val="200"/>
              </a:spcBef>
              <a:spcAft>
                <a:spcPts val="200"/>
              </a:spcAft>
            </a:pPr>
            <a:r>
              <a:rPr lang="en-GB" sz="2400" dirty="0" smtClean="0">
                <a:solidFill>
                  <a:prstClr val="black"/>
                </a:solidFill>
                <a:ea typeface="Arial" charset="0"/>
              </a:rPr>
              <a:t>More successful candidates tend to take the following approach: </a:t>
            </a:r>
            <a:endParaRPr lang="en-GB" sz="2400" dirty="0">
              <a:solidFill>
                <a:prstClr val="black"/>
              </a:solidFill>
              <a:ea typeface="Arial" charset="0"/>
            </a:endParaRPr>
          </a:p>
        </p:txBody>
      </p:sp>
      <p:sp>
        <p:nvSpPr>
          <p:cNvPr id="4" name="TextBox 3"/>
          <p:cNvSpPr txBox="1">
            <a:spLocks noChangeArrowheads="1"/>
          </p:cNvSpPr>
          <p:nvPr/>
        </p:nvSpPr>
        <p:spPr bwMode="auto">
          <a:xfrm>
            <a:off x="452736" y="3239632"/>
            <a:ext cx="8140008" cy="120032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GB" altLang="en-US" sz="2400" dirty="0">
                <a:latin typeface="Arial" panose="020B0604020202020204" pitchFamily="34" charset="0"/>
                <a:cs typeface="Arial" panose="020B0604020202020204" pitchFamily="34" charset="0"/>
              </a:rPr>
              <a:t>Detailed close analysis </a:t>
            </a:r>
            <a:r>
              <a:rPr lang="en-GB" altLang="en-US" sz="2400" dirty="0" smtClean="0">
                <a:latin typeface="Arial" panose="020B0604020202020204" pitchFamily="34" charset="0"/>
                <a:cs typeface="Arial" panose="020B0604020202020204" pitchFamily="34" charset="0"/>
              </a:rPr>
              <a:t>of Poem 1 and Poem 2 (AO2), exploring connections (AO4), making specific links to context (AO3) with discussion of different interpretations</a:t>
            </a:r>
            <a:endParaRPr lang="en-GB" altLang="en-US" sz="2400" dirty="0">
              <a:latin typeface="Arial" panose="020B0604020202020204" pitchFamily="34" charset="0"/>
              <a:cs typeface="Arial" panose="020B0604020202020204" pitchFamily="34" charset="0"/>
            </a:endParaRPr>
          </a:p>
        </p:txBody>
      </p:sp>
      <p:sp>
        <p:nvSpPr>
          <p:cNvPr id="5" name="TextBox 4"/>
          <p:cNvSpPr txBox="1">
            <a:spLocks noChangeArrowheads="1"/>
          </p:cNvSpPr>
          <p:nvPr/>
        </p:nvSpPr>
        <p:spPr bwMode="auto">
          <a:xfrm>
            <a:off x="439950" y="4439961"/>
            <a:ext cx="8140008" cy="120032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GB" altLang="en-US" sz="2400" dirty="0" smtClean="0">
                <a:latin typeface="Arial" panose="020B0604020202020204" pitchFamily="34" charset="0"/>
                <a:cs typeface="Arial" panose="020B0604020202020204" pitchFamily="34" charset="0"/>
              </a:rPr>
              <a:t>Detailed close analysis of Poem 3 and Poem 4 (AO2), exploring connections (AO4), making specific links to context (AO3) with discussion of different interpretations</a:t>
            </a:r>
            <a:endParaRPr lang="en-GB" altLang="en-US" sz="2400" dirty="0">
              <a:latin typeface="Arial" panose="020B0604020202020204" pitchFamily="34" charset="0"/>
              <a:cs typeface="Arial" panose="020B0604020202020204" pitchFamily="34" charset="0"/>
            </a:endParaRPr>
          </a:p>
        </p:txBody>
      </p:sp>
      <p:sp>
        <p:nvSpPr>
          <p:cNvPr id="11" name="TextBox 10"/>
          <p:cNvSpPr txBox="1"/>
          <p:nvPr/>
        </p:nvSpPr>
        <p:spPr>
          <a:xfrm>
            <a:off x="448156" y="2777967"/>
            <a:ext cx="8124372" cy="461665"/>
          </a:xfrm>
          <a:prstGeom prst="rect">
            <a:avLst/>
          </a:prstGeom>
          <a:solidFill>
            <a:schemeClr val="accent2">
              <a:lumMod val="40000"/>
              <a:lumOff val="60000"/>
            </a:schemeClr>
          </a:solidFill>
        </p:spPr>
        <p:txBody>
          <a:bodyPr wrap="square">
            <a:spAutoFit/>
          </a:bodyPr>
          <a:lstStyle/>
          <a:p>
            <a:pPr fontAlgn="auto">
              <a:spcBef>
                <a:spcPts val="0"/>
              </a:spcBef>
              <a:spcAft>
                <a:spcPts val="0"/>
              </a:spcAft>
              <a:defRPr/>
            </a:pPr>
            <a:r>
              <a:rPr lang="en-GB" sz="2400" dirty="0" smtClean="0">
                <a:latin typeface="Arial" panose="020B0604020202020204" pitchFamily="34" charset="0"/>
                <a:cs typeface="Arial" panose="020B0604020202020204" pitchFamily="34" charset="0"/>
              </a:rPr>
              <a:t>Introduction which touches on various AOs</a:t>
            </a:r>
            <a:endParaRPr lang="en-GB" sz="2400" dirty="0">
              <a:latin typeface="Arial" panose="020B0604020202020204" pitchFamily="34" charset="0"/>
              <a:cs typeface="Arial" panose="020B0604020202020204" pitchFamily="34" charset="0"/>
            </a:endParaRPr>
          </a:p>
        </p:txBody>
      </p:sp>
      <p:sp>
        <p:nvSpPr>
          <p:cNvPr id="12" name="TextBox 11"/>
          <p:cNvSpPr txBox="1">
            <a:spLocks noChangeArrowheads="1"/>
          </p:cNvSpPr>
          <p:nvPr/>
        </p:nvSpPr>
        <p:spPr bwMode="auto">
          <a:xfrm>
            <a:off x="466292" y="5602932"/>
            <a:ext cx="8112896" cy="461665"/>
          </a:xfrm>
          <a:prstGeom prst="rect">
            <a:avLst/>
          </a:prstGeom>
          <a:solidFill>
            <a:srgbClr val="BD88E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GB" altLang="en-US" sz="2400" dirty="0" smtClean="0">
                <a:latin typeface="Arial" panose="020B0604020202020204" pitchFamily="34" charset="0"/>
                <a:cs typeface="Arial" panose="020B0604020202020204" pitchFamily="34" charset="0"/>
              </a:rPr>
              <a:t>Conclusion</a:t>
            </a:r>
            <a:endParaRPr lang="en-GB" altLang="en-US" dirty="0"/>
          </a:p>
        </p:txBody>
      </p:sp>
    </p:spTree>
    <p:extLst>
      <p:ext uri="{BB962C8B-B14F-4D97-AF65-F5344CB8AC3E}">
        <p14:creationId xmlns:p14="http://schemas.microsoft.com/office/powerpoint/2010/main" val="1207999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WJEC PowerPoint Template (England- English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e1033d4c-53f7-4655-8cf6-8161ad0c09ed" ContentTypeId="0x0101003DB520055EDDB440B1956AA9AA49CCC9" PreviousValue="false"/>
</file>

<file path=customXml/item3.xml><?xml version="1.0" encoding="utf-8"?>
<ct:contentTypeSchema xmlns:ct="http://schemas.microsoft.com/office/2006/metadata/contentType" xmlns:ma="http://schemas.microsoft.com/office/2006/metadata/properties/metaAttributes" ct:_="" ma:_="" ma:contentTypeName="Report" ma:contentTypeID="0x0101003DB520055EDDB440B1956AA9AA49CCC900676E742026C1384EA912890F1B0185A2" ma:contentTypeVersion="3" ma:contentTypeDescription="" ma:contentTypeScope="" ma:versionID="1599fd29a57b8d93314c6853f624cb15">
  <xsd:schema xmlns:xsd="http://www.w3.org/2001/XMLSchema" xmlns:xs="http://www.w3.org/2001/XMLSchema" xmlns:p="http://schemas.microsoft.com/office/2006/metadata/properties" xmlns:ns1="http://schemas.microsoft.com/sharepoint/v3" xmlns:ns3="2f2f9355-f80e-4d7b-937a-0c27cfa03643" targetNamespace="http://schemas.microsoft.com/office/2006/metadata/properties" ma:root="true" ma:fieldsID="dff4527cc6bb46c5bb4876f058b868cb" ns1:_="" ns3:_="">
    <xsd:import namespace="http://schemas.microsoft.com/sharepoint/v3"/>
    <xsd:import namespace="2f2f9355-f80e-4d7b-937a-0c27cfa03643"/>
    <xsd:element name="properties">
      <xsd:complexType>
        <xsd:sequence>
          <xsd:element name="documentManagement">
            <xsd:complexType>
              <xsd:all>
                <xsd:element ref="ns1:RoutingRuleDescription" minOccurs="0"/>
                <xsd:element ref="ns3:WJEC_x0020_Language" minOccurs="0"/>
                <xsd:element ref="ns3:WJEC_x0020_Available_x0020_Online" minOccurs="0"/>
                <xsd:element ref="ns1:PublishingStartDate" minOccurs="0"/>
                <xsd:element ref="ns1:PublishingExpirationDate" minOccurs="0"/>
                <xsd:element ref="ns3:k48d8005054a4dd09ad49b7c837f0781" minOccurs="0"/>
                <xsd:element ref="ns3:TaxCatchAll" minOccurs="0"/>
                <xsd:element ref="ns3:TaxCatchAllLabel" minOccurs="0"/>
                <xsd:element ref="ns3:aa87a6a0bdfe4bfb97a25745bc8270e2" minOccurs="0"/>
                <xsd:element ref="ns3:bd6821cb7d3c4b4ab1e70668a679dc90" minOccurs="0"/>
                <xsd:element ref="ns3:i2be6ccaef284b9d8cadff396f0db8d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3" nillable="true" ma:displayName="Description" ma:internalName="RoutingRuleDescription" ma:readOnly="false">
      <xsd:simpleType>
        <xsd:restriction base="dms:Text">
          <xsd:maxLength value="255"/>
        </xsd:restriction>
      </xsd:simpleType>
    </xsd:element>
    <xsd:element name="PublishingStartDate" ma:index="9" nillable="true" ma:displayName="Scheduling Start Date" ma:internalName="PublishingStartDate">
      <xsd:simpleType>
        <xsd:restriction base="dms:Unknow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2f9355-f80e-4d7b-937a-0c27cfa03643" elementFormDefault="qualified">
    <xsd:import namespace="http://schemas.microsoft.com/office/2006/documentManagement/types"/>
    <xsd:import namespace="http://schemas.microsoft.com/office/infopath/2007/PartnerControls"/>
    <xsd:element name="WJEC_x0020_Language" ma:index="7" nillable="true" ma:displayName="WJEC Language" ma:default="English" ma:internalName="WJEC_x0020_Language">
      <xsd:complexType>
        <xsd:complexContent>
          <xsd:extension base="dms:MultiChoice">
            <xsd:sequence>
              <xsd:element name="Value" maxOccurs="unbounded" minOccurs="0" nillable="true">
                <xsd:simpleType>
                  <xsd:restriction base="dms:Choice">
                    <xsd:enumeration value="English"/>
                    <xsd:enumeration value="Welsh"/>
                  </xsd:restriction>
                </xsd:simpleType>
              </xsd:element>
            </xsd:sequence>
          </xsd:extension>
        </xsd:complexContent>
      </xsd:complexType>
    </xsd:element>
    <xsd:element name="WJEC_x0020_Available_x0020_Online" ma:index="8" nillable="true" ma:displayName="WJEC Available Online" ma:default="0" ma:internalName="WJEC_x0020_Available_x0020_Online">
      <xsd:simpleType>
        <xsd:restriction base="dms:Boolean"/>
      </xsd:simpleType>
    </xsd:element>
    <xsd:element name="k48d8005054a4dd09ad49b7c837f0781" ma:index="12" nillable="true" ma:taxonomy="true" ma:internalName="k48d8005054a4dd09ad49b7c837f0781" ma:taxonomyFieldName="WJEC_x0020_Audiences" ma:displayName="WJEC Audiences" ma:default="" ma:fieldId="{448d8005-054a-4dd0-9ad4-9b7c837f0781}" ma:taxonomyMulti="true" ma:sspId="e1033d4c-53f7-4655-8cf6-8161ad0c09ed" ma:termSetId="b89074ec-3517-46a7-9614-0eff0543422f"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0729da46-0308-4dd4-bc10-948bb8b78bdd}" ma:internalName="TaxCatchAll" ma:showField="CatchAllData" ma:web="80fa5a14-001d-49fc-a373-148672bd4233">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0729da46-0308-4dd4-bc10-948bb8b78bdd}" ma:internalName="TaxCatchAllLabel" ma:readOnly="true" ma:showField="CatchAllDataLabel" ma:web="80fa5a14-001d-49fc-a373-148672bd4233">
      <xsd:complexType>
        <xsd:complexContent>
          <xsd:extension base="dms:MultiChoiceLookup">
            <xsd:sequence>
              <xsd:element name="Value" type="dms:Lookup" maxOccurs="unbounded" minOccurs="0" nillable="true"/>
            </xsd:sequence>
          </xsd:extension>
        </xsd:complexContent>
      </xsd:complexType>
    </xsd:element>
    <xsd:element name="aa87a6a0bdfe4bfb97a25745bc8270e2" ma:index="17" nillable="true" ma:taxonomy="true" ma:internalName="aa87a6a0bdfe4bfb97a25745bc8270e2" ma:taxonomyFieldName="WJEC_x0020_Department" ma:displayName="WJEC Department" ma:default="" ma:fieldId="{aa87a6a0-bdfe-4bfb-97a2-5745bc8270e2}" ma:taxonomyMulti="true" ma:sspId="e1033d4c-53f7-4655-8cf6-8161ad0c09ed" ma:termSetId="076cd7ee-ac20-4cd2-af1f-bceb730fade7" ma:anchorId="00000000-0000-0000-0000-000000000000" ma:open="false" ma:isKeyword="false">
      <xsd:complexType>
        <xsd:sequence>
          <xsd:element ref="pc:Terms" minOccurs="0" maxOccurs="1"/>
        </xsd:sequence>
      </xsd:complexType>
    </xsd:element>
    <xsd:element name="bd6821cb7d3c4b4ab1e70668a679dc90" ma:index="20" nillable="true" ma:taxonomy="true" ma:internalName="bd6821cb7d3c4b4ab1e70668a679dc90" ma:taxonomyFieldName="Level" ma:displayName="WJEC Level" ma:default="" ma:fieldId="{bd6821cb-7d3c-4b4a-b1e7-0668a679dc90}" ma:sspId="e1033d4c-53f7-4655-8cf6-8161ad0c09ed" ma:termSetId="fa8f317e-b53d-4085-af76-4ea65a528b00" ma:anchorId="00000000-0000-0000-0000-000000000000" ma:open="false" ma:isKeyword="false">
      <xsd:complexType>
        <xsd:sequence>
          <xsd:element ref="pc:Terms" minOccurs="0" maxOccurs="1"/>
        </xsd:sequence>
      </xsd:complexType>
    </xsd:element>
    <xsd:element name="i2be6ccaef284b9d8cadff396f0db8d6" ma:index="22" nillable="true" ma:taxonomy="true" ma:internalName="i2be6ccaef284b9d8cadff396f0db8d6" ma:taxonomyFieldName="WJEC_x0020_Subject" ma:displayName="WJEC Subject" ma:default="" ma:fieldId="{22be6cca-ef28-4b9d-8cad-ff396f0db8d6}" ma:sspId="e1033d4c-53f7-4655-8cf6-8161ad0c09ed" ma:termSetId="8c3126d1-d4d2-41e8-bc2c-f4f0690100af"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ma:index="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k48d8005054a4dd09ad49b7c837f0781 xmlns="2f2f9355-f80e-4d7b-937a-0c27cfa03643">
      <Terms xmlns="http://schemas.microsoft.com/office/infopath/2007/PartnerControls"/>
    </k48d8005054a4dd09ad49b7c837f0781>
    <WJEC_x0020_Language xmlns="2f2f9355-f80e-4d7b-937a-0c27cfa03643">
      <Value>English</Value>
    </WJEC_x0020_Language>
    <WJEC_x0020_Available_x0020_Online xmlns="2f2f9355-f80e-4d7b-937a-0c27cfa03643">false</WJEC_x0020_Available_x0020_Online>
    <i2be6ccaef284b9d8cadff396f0db8d6 xmlns="2f2f9355-f80e-4d7b-937a-0c27cfa03643">
      <Terms xmlns="http://schemas.microsoft.com/office/infopath/2007/PartnerControls"/>
    </i2be6ccaef284b9d8cadff396f0db8d6>
    <TaxCatchAll xmlns="2f2f9355-f80e-4d7b-937a-0c27cfa03643"/>
    <bd6821cb7d3c4b4ab1e70668a679dc90 xmlns="2f2f9355-f80e-4d7b-937a-0c27cfa03643">
      <Terms xmlns="http://schemas.microsoft.com/office/infopath/2007/PartnerControls"/>
    </bd6821cb7d3c4b4ab1e70668a679dc90>
    <RoutingRuleDescription xmlns="http://schemas.microsoft.com/sharepoint/v3" xsi:nil="true"/>
    <PublishingExpirationDate xmlns="http://schemas.microsoft.com/sharepoint/v3" xsi:nil="true"/>
    <PublishingStartDate xmlns="http://schemas.microsoft.com/sharepoint/v3" xsi:nil="true"/>
    <aa87a6a0bdfe4bfb97a25745bc8270e2 xmlns="2f2f9355-f80e-4d7b-937a-0c27cfa03643">
      <Terms xmlns="http://schemas.microsoft.com/office/infopath/2007/PartnerControls"/>
    </aa87a6a0bdfe4bfb97a25745bc8270e2>
  </documentManagement>
</p:properties>
</file>

<file path=customXml/itemProps1.xml><?xml version="1.0" encoding="utf-8"?>
<ds:datastoreItem xmlns:ds="http://schemas.openxmlformats.org/officeDocument/2006/customXml" ds:itemID="{90D2F586-1BED-4E05-8364-AC6FC3FECA63}">
  <ds:schemaRefs>
    <ds:schemaRef ds:uri="http://schemas.microsoft.com/sharepoint/v3/contenttype/forms"/>
  </ds:schemaRefs>
</ds:datastoreItem>
</file>

<file path=customXml/itemProps2.xml><?xml version="1.0" encoding="utf-8"?>
<ds:datastoreItem xmlns:ds="http://schemas.openxmlformats.org/officeDocument/2006/customXml" ds:itemID="{BEE5A786-A1D3-4C31-9454-F6E0B2964EA2}">
  <ds:schemaRefs>
    <ds:schemaRef ds:uri="Microsoft.SharePoint.Taxonomy.ContentTypeSync"/>
  </ds:schemaRefs>
</ds:datastoreItem>
</file>

<file path=customXml/itemProps3.xml><?xml version="1.0" encoding="utf-8"?>
<ds:datastoreItem xmlns:ds="http://schemas.openxmlformats.org/officeDocument/2006/customXml" ds:itemID="{60865959-1BA9-4CE9-BFE8-44D1B90D60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f2f9355-f80e-4d7b-937a-0c27cfa036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C79EEB2-E175-4058-B35C-E7A8D1749C2A}">
  <ds:schemaRefs>
    <ds:schemaRef ds:uri="http://purl.org/dc/terms/"/>
    <ds:schemaRef ds:uri="http://schemas.microsoft.com/office/2006/documentManagement/types"/>
    <ds:schemaRef ds:uri="http://schemas.microsoft.com/office/2006/metadata/properties"/>
    <ds:schemaRef ds:uri="http://purl.org/dc/elements/1.1/"/>
    <ds:schemaRef ds:uri="http://www.w3.org/XML/1998/namespace"/>
    <ds:schemaRef ds:uri="http://schemas.microsoft.com/office/infopath/2007/PartnerControls"/>
    <ds:schemaRef ds:uri="http://schemas.openxmlformats.org/package/2006/metadata/core-properties"/>
    <ds:schemaRef ds:uri="2f2f9355-f80e-4d7b-937a-0c27cfa03643"/>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Concourse</Template>
  <TotalTime>6397</TotalTime>
  <Words>1178</Words>
  <Application>Microsoft Office PowerPoint</Application>
  <PresentationFormat>On-screen Show (4:3)</PresentationFormat>
  <Paragraphs>153</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WJEC PowerPoint Template (England- English only)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Balancing the AOs</dc:title>
  <dc:creator>llinos</dc:creator>
  <cp:lastModifiedBy>WJEC</cp:lastModifiedBy>
  <cp:revision>22</cp:revision>
  <dcterms:created xsi:type="dcterms:W3CDTF">2017-09-23T14:05:31Z</dcterms:created>
  <dcterms:modified xsi:type="dcterms:W3CDTF">2017-10-04T12:22:42Z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JEC_x0020_Audiences">
    <vt:lpwstr/>
  </property>
  <property fmtid="{D5CDD505-2E9C-101B-9397-08002B2CF9AE}" pid="3" name="ContentTypeId">
    <vt:lpwstr>0x0101003DB520055EDDB440B1956AA9AA49CCC900676E742026C1384EA912890F1B0185A2</vt:lpwstr>
  </property>
  <property fmtid="{D5CDD505-2E9C-101B-9397-08002B2CF9AE}" pid="4" name="WJEC_x0020_Department">
    <vt:lpwstr/>
  </property>
  <property fmtid="{D5CDD505-2E9C-101B-9397-08002B2CF9AE}" pid="5" name="WJEC Department">
    <vt:lpwstr/>
  </property>
  <property fmtid="{D5CDD505-2E9C-101B-9397-08002B2CF9AE}" pid="6" name="WJEC Audiences">
    <vt:lpwstr/>
  </property>
</Properties>
</file>