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64" r:id="rId6"/>
    <p:sldId id="265" r:id="rId7"/>
    <p:sldId id="267" r:id="rId8"/>
    <p:sldId id="268" r:id="rId9"/>
    <p:sldId id="269" r:id="rId10"/>
    <p:sldId id="270" r:id="rId11"/>
    <p:sldId id="271" r:id="rId12"/>
    <p:sldId id="272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duqas_Powerpoint_Templates_for PPT-1.ps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Z:\Pictures\logos\WJEC_Logo_RGB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934" y="5897563"/>
            <a:ext cx="982133" cy="73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5AF96-6D1F-4501-B38D-F6DFA0C3B11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26/10/2017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7CCA3-1944-4CBB-A9F8-9540BAAB4BD1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37485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D2E31-CB75-4895-964A-593022C78B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26/10/2017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129DD-CEAF-44F2-8AB2-C903CDEFB163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90250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EFB6E-7817-44C3-85CB-5F2CD36247B2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26/10/2017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F48EA-BC17-4C04-A814-FCF75C5B41E9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39857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7E96C-12DC-47CA-9AD6-3A8554242691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26/10/2017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01FD3-8642-4042-A74B-05BA81215688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68484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87FC8-2D75-4F64-9D35-0F84385C3491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26/10/2017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5D6EB-7E69-4775-AFFC-D5410279D9AA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52677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491067" y="1044576"/>
            <a:ext cx="11224684" cy="1046163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aseline="0">
                <a:solidFill>
                  <a:srgbClr val="E75306"/>
                </a:solidFill>
              </a:defRPr>
            </a:lvl1pPr>
          </a:lstStyle>
          <a:p>
            <a:pPr lvl="0"/>
            <a:r>
              <a:rPr lang="en-US" dirty="0"/>
              <a:t>Title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100" kern="1100" spc="-50" dirty="0">
                <a:solidFill>
                  <a:srgbClr val="F7B385"/>
                </a:solidFill>
                <a:latin typeface="Gotham Rounded Book"/>
                <a:cs typeface="Gotham Rounded Book"/>
              </a:rPr>
              <a:t>Title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3100" kern="1100" spc="-50" dirty="0">
              <a:solidFill>
                <a:srgbClr val="F7B385"/>
              </a:solidFill>
              <a:latin typeface="Gotham Rounded Book"/>
              <a:cs typeface="Gotham Rounded Book"/>
            </a:endParaRPr>
          </a:p>
        </p:txBody>
      </p:sp>
    </p:spTree>
    <p:extLst>
      <p:ext uri="{BB962C8B-B14F-4D97-AF65-F5344CB8AC3E}">
        <p14:creationId xmlns:p14="http://schemas.microsoft.com/office/powerpoint/2010/main" val="313474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7541" y="22034"/>
            <a:ext cx="10224459" cy="1143000"/>
          </a:xfrm>
        </p:spPr>
        <p:txBody>
          <a:bodyPr>
            <a:normAutofit/>
          </a:bodyPr>
          <a:lstStyle>
            <a:lvl1pPr algn="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BECFB-C8F0-462D-82A1-5B6C4A9EED5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26/10/2017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20D74-8584-4A67-B58B-E23B84D79C6B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4601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39185" y="1341438"/>
            <a:ext cx="11713633" cy="5351462"/>
          </a:xfrm>
          <a:prstGeom prst="rect">
            <a:avLst/>
          </a:prstGeom>
          <a:solidFill>
            <a:schemeClr val="bg1"/>
          </a:solidFill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5267" y="1844675"/>
            <a:ext cx="673100" cy="332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2434" y="1395413"/>
            <a:ext cx="2139951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96C5F-F9C4-4EF0-8BE2-2ECB4155F4C0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26/10/2017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A2397-9569-4CCB-86C4-BC33042EE228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1839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39185" y="1341438"/>
            <a:ext cx="11713633" cy="5351462"/>
          </a:xfrm>
          <a:prstGeom prst="rect">
            <a:avLst/>
          </a:prstGeom>
          <a:solidFill>
            <a:schemeClr val="bg1"/>
          </a:solidFill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5267" y="1844675"/>
            <a:ext cx="673100" cy="332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2434" y="1395413"/>
            <a:ext cx="2139951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9117" y="5732464"/>
            <a:ext cx="5272616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1905000"/>
            <a:ext cx="5835651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6"/>
          <p:cNvSpPr>
            <a:spLocks noChangeArrowheads="1"/>
          </p:cNvSpPr>
          <p:nvPr userDrawn="1"/>
        </p:nvSpPr>
        <p:spPr bwMode="auto">
          <a:xfrm>
            <a:off x="264585" y="1341438"/>
            <a:ext cx="851958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cy-GB" altLang="en-US" smtClean="0">
                <a:solidFill>
                  <a:prstClr val="black"/>
                </a:solidFill>
              </a:rPr>
              <a:t>MATHEMATEG - LLINOL || PAPUR 1 SYLFAENOL (03)</a:t>
            </a:r>
            <a:br>
              <a:rPr lang="cy-GB" altLang="en-US" smtClean="0">
                <a:solidFill>
                  <a:prstClr val="black"/>
                </a:solidFill>
              </a:rPr>
            </a:br>
            <a:r>
              <a:rPr lang="cy-GB" altLang="en-US" smtClean="0">
                <a:solidFill>
                  <a:prstClr val="black"/>
                </a:solidFill>
              </a:rPr>
              <a:t>TGAU Tachwedd - 2012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FE4BA-9593-43AB-BFD8-27022C539C69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26/10/2017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D793A-04F0-46A8-8763-B73F36943225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35024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1E6C8-A869-42EF-A6B4-6031F2B1A45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26/10/2017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1804B-2C64-4C85-9281-C9A85239A96D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06195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5F3E7-D819-4DD4-8605-A3D7C201ACB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26/10/2017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82FCA-3B2E-4AA1-B07F-D65E6BB2ECB5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77289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B79B4-30AF-4318-B10C-379EDA94553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26/10/2017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940CD-E12F-4AFE-93F6-A3FE3932B0AA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25244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03A3C-8BAD-4E15-8CE1-C3FC577DE54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26/10/2017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EB924-2979-4510-A4F2-CFB7296EBAA1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19677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47294-5EA8-430E-AC30-6D4E10F023B7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26/10/2017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65F06-1D2D-4AD1-834D-12B436D94E34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23752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063752" y="22225"/>
            <a:ext cx="1012824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E0BBF2-3791-4896-80A8-987AA5F52D8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26/10/2017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6BB455A-7A2B-4652-91E2-4CBD2365D011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31" name="Picture 4" descr="Y:\Tools and Systems\Educational Support\Marketing and Communications\Jay\Banners\Power Point\EDUQAS-POWERPOINTheader.png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78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269631" y="404667"/>
            <a:ext cx="1178169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3600" cap="all" dirty="0" smtClean="0">
              <a:solidFill>
                <a:prstClr val="white"/>
              </a:solidFill>
              <a:latin typeface="Gotham Rounded Book"/>
              <a:ea typeface="Times New Roman"/>
              <a:cs typeface="Times New Roman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3600" cap="all" dirty="0">
              <a:solidFill>
                <a:prstClr val="white"/>
              </a:solidFill>
              <a:latin typeface="Gotham Rounded Book"/>
              <a:ea typeface="Times New Roman"/>
              <a:cs typeface="Times New Roman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600" cap="all" dirty="0" smtClean="0">
                <a:solidFill>
                  <a:prstClr val="white"/>
                </a:solidFill>
                <a:latin typeface="Gotham Rounded Book"/>
                <a:ea typeface="Times New Roman"/>
                <a:cs typeface="Times New Roman"/>
              </a:rPr>
              <a:t>WJEC </a:t>
            </a:r>
            <a:r>
              <a:rPr lang="en-GB" sz="3600" cap="all" dirty="0" err="1">
                <a:solidFill>
                  <a:prstClr val="white"/>
                </a:solidFill>
                <a:latin typeface="Gotham Rounded Book"/>
                <a:ea typeface="Times New Roman"/>
                <a:cs typeface="Times New Roman"/>
              </a:rPr>
              <a:t>Eduqas</a:t>
            </a:r>
            <a:endParaRPr lang="en-GB" sz="3600" cap="all" dirty="0">
              <a:solidFill>
                <a:prstClr val="white"/>
              </a:solidFill>
              <a:latin typeface="Gotham Rounded Book"/>
              <a:ea typeface="Times New Roman"/>
              <a:cs typeface="Times New Roman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600" cap="all" dirty="0" smtClean="0">
                <a:solidFill>
                  <a:prstClr val="white"/>
                </a:solidFill>
                <a:latin typeface="Gotham Rounded Book"/>
                <a:ea typeface="Times New Roman"/>
                <a:cs typeface="Times New Roman"/>
              </a:rPr>
              <a:t>A </a:t>
            </a:r>
            <a:r>
              <a:rPr lang="en-GB" sz="3600" cap="all" dirty="0">
                <a:solidFill>
                  <a:prstClr val="white"/>
                </a:solidFill>
                <a:latin typeface="Gotham Rounded Book"/>
                <a:ea typeface="Times New Roman"/>
                <a:cs typeface="Times New Roman"/>
              </a:rPr>
              <a:t>Level English </a:t>
            </a:r>
            <a:r>
              <a:rPr lang="en-GB" sz="3600" cap="all" dirty="0" smtClean="0">
                <a:solidFill>
                  <a:prstClr val="white"/>
                </a:solidFill>
                <a:latin typeface="Gotham Rounded Book"/>
                <a:ea typeface="Times New Roman"/>
                <a:cs typeface="Times New Roman"/>
              </a:rPr>
              <a:t>Language and literature </a:t>
            </a:r>
            <a:endParaRPr lang="en-GB" sz="3600" cap="all" dirty="0">
              <a:solidFill>
                <a:prstClr val="white"/>
              </a:solidFill>
              <a:latin typeface="Gotham Rounded Book"/>
              <a:ea typeface="Times New Roman"/>
              <a:cs typeface="Times New Roman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600" cap="all" dirty="0">
                <a:solidFill>
                  <a:prstClr val="white"/>
                </a:solidFill>
                <a:latin typeface="Gotham Rounded Book"/>
                <a:ea typeface="Times New Roman"/>
                <a:cs typeface="Times New Roman"/>
              </a:rPr>
              <a:t>CPD Autumn </a:t>
            </a:r>
            <a:r>
              <a:rPr lang="en-GB" sz="3600" cap="all" dirty="0" smtClean="0">
                <a:solidFill>
                  <a:prstClr val="white"/>
                </a:solidFill>
                <a:latin typeface="Gotham Rounded Book"/>
                <a:ea typeface="Times New Roman"/>
                <a:cs typeface="Times New Roman"/>
              </a:rPr>
              <a:t>2017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3600" cap="all" dirty="0">
              <a:solidFill>
                <a:prstClr val="white"/>
              </a:solidFill>
              <a:latin typeface="Gotham Rounded Book"/>
              <a:ea typeface="Times New Roman"/>
              <a:cs typeface="Times New Roman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600" cap="all" dirty="0" smtClean="0">
                <a:solidFill>
                  <a:prstClr val="white"/>
                </a:solidFill>
                <a:latin typeface="Gotham Rounded Book"/>
                <a:ea typeface="Times New Roman"/>
                <a:cs typeface="Times New Roman"/>
              </a:rPr>
              <a:t>Component 1</a:t>
            </a:r>
            <a:endParaRPr lang="en-GB" sz="3600" cap="all" dirty="0">
              <a:solidFill>
                <a:prstClr val="white"/>
              </a:solidFill>
              <a:latin typeface="Gotham Rounded Book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469081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Y:\Tools and Systems\Educational Support\Marketing and Communications\Jay\Banners\Power Point\EDUQAS-POWERPOINThead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1308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4924" y="1859768"/>
            <a:ext cx="1109317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u="sng" dirty="0"/>
              <a:t>SECTION A </a:t>
            </a:r>
            <a:r>
              <a:rPr lang="en-GB" sz="2800" dirty="0"/>
              <a:t>: POETRY (open book)  1 hour    60 marks</a:t>
            </a:r>
          </a:p>
          <a:p>
            <a:r>
              <a:rPr lang="en-GB" sz="2800" dirty="0"/>
              <a:t>Choice of two post-1914 unseen texts (poetry or prose)</a:t>
            </a:r>
          </a:p>
          <a:p>
            <a:r>
              <a:rPr lang="en-GB" sz="2800" dirty="0"/>
              <a:t>Comparative analysis with two poems chosen from the Anthology</a:t>
            </a:r>
          </a:p>
          <a:p>
            <a:r>
              <a:rPr lang="en-GB" sz="2800" dirty="0">
                <a:solidFill>
                  <a:srgbClr val="FF0000"/>
                </a:solidFill>
              </a:rPr>
              <a:t>AO1: 20 marks   </a:t>
            </a:r>
            <a:r>
              <a:rPr lang="en-GB" sz="2800" dirty="0">
                <a:solidFill>
                  <a:srgbClr val="0070C0"/>
                </a:solidFill>
              </a:rPr>
              <a:t>AO2: 20 marks   </a:t>
            </a:r>
            <a:r>
              <a:rPr lang="en-GB" sz="2800" dirty="0">
                <a:solidFill>
                  <a:srgbClr val="00B050"/>
                </a:solidFill>
              </a:rPr>
              <a:t>AO3: 10 marks   </a:t>
            </a:r>
            <a:r>
              <a:rPr lang="en-GB" sz="2800" dirty="0">
                <a:solidFill>
                  <a:srgbClr val="7030A0"/>
                </a:solidFill>
              </a:rPr>
              <a:t>AO4: 10 marks</a:t>
            </a:r>
            <a:endParaRPr lang="en-GB" sz="2800" dirty="0">
              <a:solidFill>
                <a:srgbClr val="FF0000"/>
              </a:solidFill>
            </a:endParaRPr>
          </a:p>
          <a:p>
            <a:endParaRPr lang="en-GB" sz="2800" dirty="0"/>
          </a:p>
          <a:p>
            <a:r>
              <a:rPr lang="en-GB" sz="2800" u="sng" dirty="0"/>
              <a:t>SECTION B </a:t>
            </a:r>
            <a:r>
              <a:rPr lang="en-GB" sz="2800" dirty="0"/>
              <a:t>: PROSE (open book) 1 hour (20m + 40m) 20 + 40 = 60 marks</a:t>
            </a:r>
          </a:p>
          <a:p>
            <a:r>
              <a:rPr lang="en-GB" sz="2800" dirty="0"/>
              <a:t>Part i) Extract analysis (choice of two)</a:t>
            </a:r>
          </a:p>
          <a:p>
            <a:r>
              <a:rPr lang="en-GB" sz="2800" dirty="0">
                <a:solidFill>
                  <a:srgbClr val="FF0000"/>
                </a:solidFill>
              </a:rPr>
              <a:t>AO1: 10 marks   </a:t>
            </a:r>
            <a:r>
              <a:rPr lang="en-GB" sz="2800" dirty="0">
                <a:solidFill>
                  <a:srgbClr val="0070C0"/>
                </a:solidFill>
              </a:rPr>
              <a:t>AO2: 10 marks</a:t>
            </a:r>
            <a:endParaRPr lang="en-GB" sz="2800" dirty="0">
              <a:solidFill>
                <a:srgbClr val="FF0000"/>
              </a:solidFill>
            </a:endParaRPr>
          </a:p>
          <a:p>
            <a:r>
              <a:rPr lang="en-GB" sz="2800" dirty="0"/>
              <a:t>Part ii) Essay on a topic related to the extract</a:t>
            </a:r>
          </a:p>
          <a:p>
            <a:r>
              <a:rPr lang="en-GB" sz="2800" dirty="0">
                <a:solidFill>
                  <a:srgbClr val="FF0000"/>
                </a:solidFill>
              </a:rPr>
              <a:t>AO1: 10 marks   </a:t>
            </a:r>
            <a:r>
              <a:rPr lang="en-GB" sz="2800" dirty="0">
                <a:solidFill>
                  <a:srgbClr val="0070C0"/>
                </a:solidFill>
              </a:rPr>
              <a:t>AO2: 10 marks  </a:t>
            </a:r>
            <a:r>
              <a:rPr lang="en-GB" sz="2800" dirty="0">
                <a:solidFill>
                  <a:srgbClr val="00B050"/>
                </a:solidFill>
              </a:rPr>
              <a:t>AO3: 20 </a:t>
            </a:r>
            <a:r>
              <a:rPr lang="en-GB" sz="2800" dirty="0" smtClean="0">
                <a:solidFill>
                  <a:srgbClr val="00B050"/>
                </a:solidFill>
              </a:rPr>
              <a:t>marks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4924" y="1093414"/>
            <a:ext cx="11292691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3600" kern="1100" spc="-50" dirty="0">
                <a:solidFill>
                  <a:srgbClr val="DF3C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level Component </a:t>
            </a:r>
            <a:r>
              <a:rPr lang="en-US" sz="3600" kern="1100" spc="-50" dirty="0" smtClean="0">
                <a:solidFill>
                  <a:srgbClr val="DF3C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 Poetry and Prose</a:t>
            </a:r>
            <a:endParaRPr lang="en-US" sz="3600" kern="1100" spc="-50" dirty="0">
              <a:solidFill>
                <a:srgbClr val="DF3C0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04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Y:\Tools and Systems\Educational Support\Marketing and Communications\Jay\Banners\Power Point\EDUQAS-POWERPOINThead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1308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4923" y="1816514"/>
            <a:ext cx="572107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u="sng" dirty="0"/>
              <a:t>SECTION A </a:t>
            </a:r>
            <a:r>
              <a:rPr lang="en-GB" sz="2800" dirty="0"/>
              <a:t>: </a:t>
            </a:r>
            <a:r>
              <a:rPr lang="en-GB" sz="2800" dirty="0" smtClean="0"/>
              <a:t>POETRY</a:t>
            </a:r>
          </a:p>
          <a:p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Organisation to address the AOs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Poem choices to address the question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Quality of work on the unseen text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Quality of expression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Application of </a:t>
            </a:r>
            <a:r>
              <a:rPr lang="en-GB" sz="2800" dirty="0" smtClean="0"/>
              <a:t>terminology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74924" y="1093414"/>
            <a:ext cx="11292691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3600" kern="1100" spc="-50" dirty="0">
                <a:solidFill>
                  <a:srgbClr val="DF3C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level Component </a:t>
            </a:r>
            <a:r>
              <a:rPr lang="en-US" sz="3600" kern="1100" spc="-50" dirty="0" smtClean="0">
                <a:solidFill>
                  <a:srgbClr val="DF3C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 Key Messages</a:t>
            </a:r>
            <a:endParaRPr lang="en-US" sz="3600" kern="1100" spc="-50" dirty="0">
              <a:solidFill>
                <a:srgbClr val="DF3C0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67237" y="1814826"/>
            <a:ext cx="572107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u="sng" dirty="0" smtClean="0"/>
              <a:t>SECTION </a:t>
            </a:r>
            <a:r>
              <a:rPr lang="en-GB" sz="2800" u="sng" dirty="0"/>
              <a:t>B </a:t>
            </a:r>
            <a:r>
              <a:rPr lang="en-GB" sz="2800" dirty="0"/>
              <a:t>: </a:t>
            </a:r>
            <a:r>
              <a:rPr lang="en-GB" sz="2800" dirty="0" smtClean="0"/>
              <a:t>PROSE</a:t>
            </a:r>
          </a:p>
          <a:p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Timing of part i) and part ii)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Contextual factors (AO3) in part ii)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Using the ‘open book’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Close analysis of episodes in part ii)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AO1 range – linguistic </a:t>
            </a:r>
            <a:r>
              <a:rPr lang="en-GB" sz="2800" i="1" dirty="0"/>
              <a:t>and </a:t>
            </a:r>
            <a:r>
              <a:rPr lang="en-GB" sz="2800" dirty="0"/>
              <a:t>literary</a:t>
            </a:r>
          </a:p>
        </p:txBody>
      </p:sp>
    </p:spTree>
    <p:extLst>
      <p:ext uri="{BB962C8B-B14F-4D97-AF65-F5344CB8AC3E}">
        <p14:creationId xmlns:p14="http://schemas.microsoft.com/office/powerpoint/2010/main" val="375719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Y:\Tools and Systems\Educational Support\Marketing and Communications\Jay\Banners\Power Point\EDUQAS-POWERPOINThead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1308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4924" y="1859768"/>
            <a:ext cx="11093177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This year, most chose question 2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Read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Text B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below, the poem entitled ‘After the Lunch’ by Wendy Cope (b.1945), and then answer the following question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 startAt="2"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With detailed reference to two poems from the 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Anthology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Text B, compare and contrast how the theme of love is presented.</a:t>
            </a:r>
          </a:p>
          <a:p>
            <a:endParaRPr lang="en-GB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AOs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AO1: 20 marks –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expression, organisation, lang. and lit. terminology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AO2: 20 marks –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understanding of meanings, analysis of techniques</a:t>
            </a:r>
          </a:p>
          <a:p>
            <a:r>
              <a:rPr lang="en-GB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AO3: 10 marks –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contextual factors</a:t>
            </a:r>
          </a:p>
          <a:p>
            <a:r>
              <a:rPr lang="en-GB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AO4: 10 marks –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similarities and differences</a:t>
            </a:r>
            <a:endParaRPr lang="en-GB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4924" y="1093414"/>
            <a:ext cx="11292691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3600" kern="1100" spc="-50" dirty="0" smtClean="0">
                <a:solidFill>
                  <a:srgbClr val="DF3C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A: The Question</a:t>
            </a:r>
            <a:endParaRPr lang="en-US" sz="3600" kern="1100" spc="-50" dirty="0">
              <a:solidFill>
                <a:srgbClr val="DF3C0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94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Y:\Tools and Systems\Educational Support\Marketing and Communications\Jay\Banners\Power Point\EDUQAS-POWERPOINThead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1308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74924" y="1093414"/>
            <a:ext cx="11292691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3600" kern="1100" spc="-50" dirty="0" smtClean="0">
                <a:solidFill>
                  <a:srgbClr val="DF3C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B novels and part (ii) essay questions</a:t>
            </a:r>
            <a:endParaRPr lang="en-US" sz="3600" kern="1100" spc="-50" dirty="0">
              <a:solidFill>
                <a:srgbClr val="DF3C0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74924" y="1645768"/>
            <a:ext cx="3588027" cy="507155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itchFamily="34" charset="0"/>
              <a:buNone/>
            </a:pP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3962950" y="2771743"/>
            <a:ext cx="7924249" cy="4660689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658583"/>
              </p:ext>
            </p:extLst>
          </p:nvPr>
        </p:nvGraphicFramePr>
        <p:xfrm>
          <a:off x="386861" y="1723975"/>
          <a:ext cx="11418278" cy="4761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0370"/>
                <a:gridCol w="7877908"/>
              </a:tblGrid>
              <a:tr h="350399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order of popularity: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883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lang="en-GB" sz="2400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</a:t>
                      </a:r>
                      <a:r>
                        <a:rPr lang="en-GB" sz="2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Purple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inequality through the role and character of Sofia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attitudes to religion</a:t>
                      </a:r>
                    </a:p>
                  </a:txBody>
                  <a:tcPr/>
                </a:tc>
              </a:tr>
              <a:tr h="7883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Jane Eyre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Jane’s inner struggles as a Victorian female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attitudes to marriage</a:t>
                      </a:r>
                    </a:p>
                  </a:txBody>
                  <a:tcPr/>
                </a:tc>
              </a:tr>
              <a:tr h="8236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Atonement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 status through the role and character of Robbie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importance of storytelling</a:t>
                      </a:r>
                    </a:p>
                  </a:txBody>
                  <a:tcPr/>
                </a:tc>
              </a:tr>
              <a:tr h="8236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Great Expectations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 of contrasts to highlight inequality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punishment</a:t>
                      </a:r>
                    </a:p>
                  </a:txBody>
                  <a:tcPr/>
                </a:tc>
              </a:tr>
              <a:tr h="11023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Remains of the Day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relationship between Stevens and his father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 of place and setting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582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Y:\Tools and Systems\Educational Support\Marketing and Communications\Jay\Banners\Power Point\EDUQAS-POWERPOINThead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1308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5970" y="941014"/>
            <a:ext cx="11292691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3600" kern="1100" spc="-50" dirty="0" smtClean="0">
                <a:solidFill>
                  <a:srgbClr val="DF3C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B (i): the extract question</a:t>
            </a:r>
            <a:endParaRPr lang="en-US" sz="3600" kern="1100" spc="-50" dirty="0">
              <a:solidFill>
                <a:srgbClr val="DF3C0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74924" y="1645768"/>
            <a:ext cx="3588027" cy="507155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itchFamily="34" charset="0"/>
              <a:buNone/>
            </a:pP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3962950" y="2771743"/>
            <a:ext cx="7924249" cy="4660689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239752"/>
              </p:ext>
            </p:extLst>
          </p:nvPr>
        </p:nvGraphicFramePr>
        <p:xfrm>
          <a:off x="312130" y="2710480"/>
          <a:ext cx="11418278" cy="39912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93070"/>
                <a:gridCol w="8225208"/>
              </a:tblGrid>
              <a:tr h="9336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The </a:t>
                      </a:r>
                      <a:r>
                        <a:rPr lang="en-GB" sz="2400" dirty="0" err="1" smtClean="0"/>
                        <a:t>Color</a:t>
                      </a:r>
                      <a:r>
                        <a:rPr lang="en-GB" sz="2400" dirty="0" smtClean="0"/>
                        <a:t> Purple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2400" dirty="0" smtClean="0"/>
                        <a:t>‘the characters and the situation’, ‘Shug’s beliefs and Celie’s reactions’</a:t>
                      </a:r>
                    </a:p>
                    <a:p>
                      <a:pPr marL="0" indent="0">
                        <a:buNone/>
                      </a:pPr>
                      <a:endParaRPr lang="en-GB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045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Jane Eyre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2400" dirty="0" smtClean="0"/>
                        <a:t>‘Jane’s thoughts and feelings’, ‘the relationship between Jane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GB" sz="2400" dirty="0" smtClean="0"/>
                        <a:t>and Rochester’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23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Atonement</a:t>
                      </a:r>
                      <a:endParaRPr lang="en-GB" sz="2400" i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2400" dirty="0" smtClean="0"/>
                        <a:t>‘Robbie and his memories’, ‘</a:t>
                      </a:r>
                      <a:r>
                        <a:rPr lang="en-GB" sz="2400" dirty="0" err="1" smtClean="0"/>
                        <a:t>Briony</a:t>
                      </a:r>
                      <a:r>
                        <a:rPr lang="en-GB" sz="2400" dirty="0" smtClean="0"/>
                        <a:t> and her writing’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GB" sz="105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23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Great Expectations</a:t>
                      </a:r>
                      <a:endParaRPr lang="en-GB" sz="2400" i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2400" dirty="0" smtClean="0"/>
                        <a:t>‘Joe </a:t>
                      </a:r>
                      <a:r>
                        <a:rPr lang="en-GB" sz="2400" dirty="0" err="1" smtClean="0"/>
                        <a:t>Gargery</a:t>
                      </a:r>
                      <a:r>
                        <a:rPr lang="en-GB" sz="2400" dirty="0" smtClean="0"/>
                        <a:t> and Mrs Joe’, ‘Magwitch’s trial’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GB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877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The Remains of the Day</a:t>
                      </a:r>
                    </a:p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dirty="0" smtClean="0"/>
                        <a:t>‘Stevens’ father’, ‘Stevens’ thoughts and feelings’</a:t>
                      </a:r>
                      <a:endParaRPr lang="en-GB" sz="2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45970" y="1645768"/>
            <a:ext cx="103045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 will be very straightforward.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questions (how writer presents. . . in this extract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14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Y:\Tools and Systems\Educational Support\Marketing and Communications\Jay\Banners\Power Point\EDUQAS-POWERPOINThead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1308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4924" y="1859768"/>
            <a:ext cx="7022338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Summary of advice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Brief introduction – internal context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No AO3: keep contextual factors for part ii)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Keep start and end of extract firmly in mind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Scan extract for most productive material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Brisk pace – don’t spend too long on opening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Aim to apply a range of terms, using S.E.A.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NB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Avoid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extract in part ii) ‘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elsewhere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in the novel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4924" y="1093414"/>
            <a:ext cx="11292691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3600" kern="1100" spc="-50" dirty="0">
                <a:solidFill>
                  <a:srgbClr val="DF3C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 B </a:t>
            </a:r>
            <a:r>
              <a:rPr lang="en-GB" sz="3600" kern="1100" spc="-50" dirty="0" smtClean="0">
                <a:solidFill>
                  <a:srgbClr val="DF3C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(i): </a:t>
            </a:r>
            <a:r>
              <a:rPr lang="en-GB" sz="3600" kern="1100" spc="-50" dirty="0">
                <a:solidFill>
                  <a:srgbClr val="DF3C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extract question</a:t>
            </a:r>
            <a:endParaRPr lang="en-US" sz="3600" kern="1100" spc="-50" dirty="0">
              <a:solidFill>
                <a:srgbClr val="DF3C0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97262" y="2750722"/>
            <a:ext cx="4431323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Preparation </a:t>
            </a:r>
            <a:r>
              <a:rPr lang="en-GB" sz="2800" b="1" dirty="0"/>
              <a:t>tips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Timed practice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Awareness of key features of style in set text</a:t>
            </a:r>
          </a:p>
        </p:txBody>
      </p:sp>
    </p:spTree>
    <p:extLst>
      <p:ext uri="{BB962C8B-B14F-4D97-AF65-F5344CB8AC3E}">
        <p14:creationId xmlns:p14="http://schemas.microsoft.com/office/powerpoint/2010/main" val="227516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Y:\Tools and Systems\Educational Support\Marketing and Communications\Jay\Banners\Power Point\EDUQAS-POWERPOINThead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1308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4924" y="1628945"/>
            <a:ext cx="11093177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Choose a novel you teach, have taught, will teach or know well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GB" sz="32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en-GB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TASK</a:t>
            </a:r>
            <a:endParaRPr lang="en-GB" sz="32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300" dirty="0">
                <a:latin typeface="Arial" panose="020B0604020202020204" pitchFamily="34" charset="0"/>
                <a:cs typeface="Arial" panose="020B0604020202020204" pitchFamily="34" charset="0"/>
              </a:rPr>
              <a:t>Choose or invent two or three practical ideas for teaching context for this novel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300" dirty="0">
                <a:latin typeface="Arial" panose="020B0604020202020204" pitchFamily="34" charset="0"/>
                <a:cs typeface="Arial" panose="020B0604020202020204" pitchFamily="34" charset="0"/>
              </a:rPr>
              <a:t>Focus on teaching and learning rather than content - </a:t>
            </a:r>
            <a:r>
              <a:rPr lang="en-GB" sz="2300" i="1" dirty="0">
                <a:latin typeface="Arial" panose="020B0604020202020204" pitchFamily="34" charset="0"/>
                <a:cs typeface="Arial" panose="020B0604020202020204" pitchFamily="34" charset="0"/>
              </a:rPr>
              <a:t> HOW </a:t>
            </a:r>
            <a:r>
              <a:rPr lang="en-GB" sz="2300" dirty="0">
                <a:latin typeface="Arial" panose="020B0604020202020204" pitchFamily="34" charset="0"/>
                <a:cs typeface="Arial" panose="020B0604020202020204" pitchFamily="34" charset="0"/>
              </a:rPr>
              <a:t>rather than </a:t>
            </a:r>
            <a:r>
              <a:rPr lang="en-GB" sz="2300" i="1" dirty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</a:p>
          <a:p>
            <a:pPr>
              <a:spcAft>
                <a:spcPts val="1200"/>
              </a:spcAft>
            </a:pPr>
            <a:r>
              <a:rPr lang="en-GB" sz="2300" dirty="0">
                <a:latin typeface="Arial" panose="020B0604020202020204" pitchFamily="34" charset="0"/>
                <a:cs typeface="Arial" panose="020B0604020202020204" pitchFamily="34" charset="0"/>
              </a:rPr>
              <a:t>Many of these ideas should work for any literary text</a:t>
            </a:r>
          </a:p>
          <a:p>
            <a:pPr>
              <a:spcAft>
                <a:spcPts val="1200"/>
              </a:spcAft>
            </a:pPr>
            <a:r>
              <a:rPr lang="en-GB" sz="23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examples are. . . 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300" i="1" dirty="0">
                <a:latin typeface="Arial" panose="020B0604020202020204" pitchFamily="34" charset="0"/>
                <a:cs typeface="Arial" panose="020B0604020202020204" pitchFamily="34" charset="0"/>
              </a:rPr>
              <a:t>At the start</a:t>
            </a:r>
          </a:p>
          <a:p>
            <a:pPr lvl="1">
              <a:spcAft>
                <a:spcPts val="1200"/>
              </a:spcAft>
            </a:pPr>
            <a:r>
              <a:rPr lang="en-GB" sz="2300" dirty="0">
                <a:latin typeface="Arial" panose="020B0604020202020204" pitchFamily="34" charset="0"/>
                <a:cs typeface="Arial" panose="020B0604020202020204" pitchFamily="34" charset="0"/>
              </a:rPr>
              <a:t>Student presentations on important topics (excluding biography)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300" i="1" dirty="0">
                <a:latin typeface="Arial" panose="020B0604020202020204" pitchFamily="34" charset="0"/>
                <a:cs typeface="Arial" panose="020B0604020202020204" pitchFamily="34" charset="0"/>
              </a:rPr>
              <a:t>For revision</a:t>
            </a:r>
          </a:p>
          <a:p>
            <a:pPr lvl="1">
              <a:spcAft>
                <a:spcPts val="1200"/>
              </a:spcAft>
            </a:pPr>
            <a:r>
              <a:rPr lang="en-GB" sz="2300" dirty="0">
                <a:latin typeface="Arial" panose="020B0604020202020204" pitchFamily="34" charset="0"/>
                <a:cs typeface="Arial" panose="020B0604020202020204" pitchFamily="34" charset="0"/>
              </a:rPr>
              <a:t>Mini-whiteboard quiz on the writer’s life; cloze exercise on key facts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4924" y="1093414"/>
            <a:ext cx="11292691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3600" kern="1100" spc="-50" dirty="0">
                <a:solidFill>
                  <a:srgbClr val="DF3C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Teaching Context: sharing good practice</a:t>
            </a:r>
            <a:endParaRPr lang="en-US" sz="3600" kern="1100" spc="-50" dirty="0">
              <a:solidFill>
                <a:srgbClr val="DF3C0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37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2536" y="227013"/>
            <a:ext cx="10809817" cy="633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kern="1100" spc="-30" dirty="0">
                <a:solidFill>
                  <a:prstClr val="white"/>
                </a:solidFill>
                <a:latin typeface="Gotham Rounded Book"/>
                <a:cs typeface="Gotham Rounded Book"/>
              </a:rPr>
              <a:t>Any Questions?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2533" y="1117600"/>
            <a:ext cx="7969251" cy="5386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kern="1100" spc="-50" dirty="0">
                <a:solidFill>
                  <a:prstClr val="white"/>
                </a:solidFill>
                <a:latin typeface="Gotham Rounded Book"/>
                <a:cs typeface="Gotham Rounded Book"/>
              </a:rPr>
              <a:t>gceenglish@eduqas.co.uk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kern="1100" spc="-50" dirty="0">
              <a:solidFill>
                <a:prstClr val="white"/>
              </a:solidFill>
              <a:latin typeface="Gotham Rounded Book"/>
              <a:cs typeface="Gotham Rounded Book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kern="1100" spc="-50" dirty="0" smtClean="0">
                <a:solidFill>
                  <a:prstClr val="white"/>
                </a:solidFill>
                <a:latin typeface="Gotham Rounded Book"/>
                <a:cs typeface="Gotham Rounded Book"/>
              </a:rPr>
              <a:t>Rhodri Jones: </a:t>
            </a:r>
            <a:r>
              <a:rPr lang="en-US" sz="2800" kern="1100" spc="-50" dirty="0">
                <a:solidFill>
                  <a:prstClr val="white"/>
                </a:solidFill>
                <a:latin typeface="Gotham Rounded Book"/>
                <a:cs typeface="Gotham Rounded Book"/>
              </a:rPr>
              <a:t>Subject Officer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kern="1100" spc="-50" dirty="0">
                <a:solidFill>
                  <a:prstClr val="white"/>
                </a:solidFill>
                <a:latin typeface="Gotham Rounded Book"/>
                <a:cs typeface="Gotham Rounded Book"/>
              </a:rPr>
              <a:t>029 20 </a:t>
            </a:r>
            <a:r>
              <a:rPr lang="en-US" sz="2800" kern="1100" spc="-50" dirty="0" smtClean="0">
                <a:solidFill>
                  <a:prstClr val="white"/>
                </a:solidFill>
                <a:latin typeface="Gotham Rounded Book"/>
                <a:cs typeface="Gotham Rounded Book"/>
              </a:rPr>
              <a:t>265188</a:t>
            </a:r>
            <a:endParaRPr lang="en-US" sz="2800" kern="1100" spc="-50" dirty="0">
              <a:solidFill>
                <a:prstClr val="white"/>
              </a:solidFill>
              <a:latin typeface="Gotham Rounded Book"/>
              <a:cs typeface="Gotham Rounded Book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kern="1100" spc="-50" dirty="0">
                <a:solidFill>
                  <a:prstClr val="white"/>
                </a:solidFill>
                <a:latin typeface="Gotham Rounded Book"/>
                <a:cs typeface="Gotham Rounded Book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kern="1100" spc="-50" dirty="0" smtClean="0">
                <a:solidFill>
                  <a:prstClr val="white"/>
                </a:solidFill>
                <a:latin typeface="Gotham Rounded Book"/>
                <a:cs typeface="Gotham Rounded Book"/>
              </a:rPr>
              <a:t>Mike Williams: </a:t>
            </a:r>
            <a:endParaRPr lang="en-US" sz="2000" kern="1100" spc="-50" dirty="0">
              <a:solidFill>
                <a:prstClr val="white"/>
              </a:solidFill>
              <a:latin typeface="Gotham Rounded Book"/>
              <a:cs typeface="Gotham Rounded Book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kern="1100" spc="-50" dirty="0">
                <a:solidFill>
                  <a:prstClr val="white"/>
                </a:solidFill>
                <a:latin typeface="Gotham Rounded Book"/>
                <a:cs typeface="Gotham Rounded Book"/>
              </a:rPr>
              <a:t>Subject Support Officer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kern="1100" spc="-50" dirty="0">
                <a:solidFill>
                  <a:prstClr val="white"/>
                </a:solidFill>
                <a:latin typeface="Gotham Rounded Book"/>
                <a:cs typeface="Gotham Rounded Book"/>
              </a:rPr>
              <a:t>029 20 </a:t>
            </a:r>
            <a:r>
              <a:rPr lang="en-US" sz="2000" kern="1100" spc="-50" dirty="0" smtClean="0">
                <a:solidFill>
                  <a:prstClr val="white"/>
                </a:solidFill>
                <a:latin typeface="Gotham Rounded Book"/>
                <a:cs typeface="Gotham Rounded Book"/>
              </a:rPr>
              <a:t>265129</a:t>
            </a:r>
            <a:endParaRPr lang="en-US" sz="2000" kern="1100" spc="-50" dirty="0">
              <a:solidFill>
                <a:prstClr val="white"/>
              </a:solidFill>
              <a:latin typeface="Gotham Rounded Book"/>
              <a:cs typeface="Gotham Rounded Book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kern="1100" spc="-50" dirty="0">
              <a:solidFill>
                <a:prstClr val="white"/>
              </a:solidFill>
              <a:latin typeface="Gotham Rounded Book"/>
              <a:cs typeface="Gotham Rounded Book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kern="1100" spc="-50" dirty="0">
                <a:solidFill>
                  <a:prstClr val="white"/>
                </a:solidFill>
                <a:latin typeface="Gotham Rounded Book"/>
                <a:cs typeface="Gotham Rounded Book"/>
              </a:rPr>
              <a:t>@</a:t>
            </a:r>
            <a:r>
              <a:rPr lang="en-US" sz="2000" kern="1100" spc="-50" dirty="0" err="1">
                <a:solidFill>
                  <a:prstClr val="white"/>
                </a:solidFill>
                <a:latin typeface="Gotham Rounded Book"/>
                <a:cs typeface="Gotham Rounded Book"/>
              </a:rPr>
              <a:t>eduqas_english</a:t>
            </a:r>
            <a:endParaRPr lang="en-US" sz="2000" kern="1100" spc="-50" dirty="0">
              <a:solidFill>
                <a:prstClr val="white"/>
              </a:solidFill>
              <a:latin typeface="Gotham Rounded Book"/>
              <a:cs typeface="Gotham Rounded Book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kern="1100" spc="-50" dirty="0">
              <a:solidFill>
                <a:prstClr val="white"/>
              </a:solidFill>
              <a:latin typeface="Gotham Rounded Book"/>
              <a:cs typeface="Gotham Rounded Book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kern="1100" spc="-50" dirty="0">
                <a:solidFill>
                  <a:prstClr val="white"/>
                </a:solidFill>
                <a:latin typeface="Gotham Rounded Book"/>
                <a:cs typeface="Gotham Rounded Book"/>
              </a:rPr>
              <a:t>eduqas.co.uk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kern="1100" spc="-50" dirty="0">
              <a:solidFill>
                <a:prstClr val="white"/>
              </a:solidFill>
              <a:latin typeface="Gotham Rounded Book"/>
              <a:cs typeface="Gotham Rounded Book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44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8323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PD Material" ma:contentTypeID="0x0101005FE35CA445950244A081D16B85E029A500298E42FCD5188646B1BCBDC8C9F29872" ma:contentTypeVersion="3" ma:contentTypeDescription="" ma:contentTypeScope="" ma:versionID="7650e36456f74c4a519b33f889331da5">
  <xsd:schema xmlns:xsd="http://www.w3.org/2001/XMLSchema" xmlns:xs="http://www.w3.org/2001/XMLSchema" xmlns:p="http://schemas.microsoft.com/office/2006/metadata/properties" xmlns:ns1="http://schemas.microsoft.com/sharepoint/v3" xmlns:ns3="2f2f9355-f80e-4d7b-937a-0c27cfa03643" targetNamespace="http://schemas.microsoft.com/office/2006/metadata/properties" ma:root="true" ma:fieldsID="7bfcfbad420648c1c0faaf1d287212ab" ns1:_="" ns3:_="">
    <xsd:import namespace="http://schemas.microsoft.com/sharepoint/v3"/>
    <xsd:import namespace="2f2f9355-f80e-4d7b-937a-0c27cfa03643"/>
    <xsd:element name="properties">
      <xsd:complexType>
        <xsd:sequence>
          <xsd:element name="documentManagement">
            <xsd:complexType>
              <xsd:all>
                <xsd:element ref="ns1:RoutingRuleDescription" minOccurs="0"/>
                <xsd:element ref="ns3:WJEC_x0020_Subject_x0020_Code" minOccurs="0"/>
                <xsd:element ref="ns3:WJEC_x0020_Language" minOccurs="0"/>
                <xsd:element ref="ns3:WJEC_x0020_Available_x0020_Online" minOccurs="0"/>
                <xsd:element ref="ns1:PublishingStartDate" minOccurs="0"/>
                <xsd:element ref="ns1:PublishingExpirationDate" minOccurs="0"/>
                <xsd:element ref="ns3:WJEC_x0020_Secure_x0020_Scheduling_x0020_Start_x0020_Date" minOccurs="0"/>
                <xsd:element ref="ns3:WJEC_x0020_Secured_x0020_Scheduling_x0020_End_x0020_Date" minOccurs="0"/>
                <xsd:element ref="ns3:TaxCatchAllLabel" minOccurs="0"/>
                <xsd:element ref="ns3:aa87a6a0bdfe4bfb97a25745bc8270e2" minOccurs="0"/>
                <xsd:element ref="ns3:bd6821cb7d3c4b4ab1e70668a679dc90" minOccurs="0"/>
                <xsd:element ref="ns3:TaxCatchAll" minOccurs="0"/>
                <xsd:element ref="ns3:k48d8005054a4dd09ad49b7c837f0781" minOccurs="0"/>
                <xsd:element ref="ns3:i2be6ccaef284b9d8cadff396f0db8d6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3" nillable="true" ma:displayName="Description" ma:internalName="RoutingRuleDescription" ma:readOnly="false">
      <xsd:simpleType>
        <xsd:restriction base="dms:Text">
          <xsd:maxLength value="255"/>
        </xsd:restriction>
      </xsd:simpleType>
    </xsd:element>
    <xsd:element name="PublishingStartDate" ma:index="10" nillable="true" ma:displayName="Scheduling Start Date" ma:internalName="PublishingStartDate">
      <xsd:simpleType>
        <xsd:restriction base="dms:Unknown"/>
      </xsd:simpleType>
    </xsd:element>
    <xsd:element name="PublishingExpirationDate" ma:index="11" nillable="true" ma:displayName="Scheduling End Dat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2f9355-f80e-4d7b-937a-0c27cfa03643" elementFormDefault="qualified">
    <xsd:import namespace="http://schemas.microsoft.com/office/2006/documentManagement/types"/>
    <xsd:import namespace="http://schemas.microsoft.com/office/infopath/2007/PartnerControls"/>
    <xsd:element name="WJEC_x0020_Subject_x0020_Code" ma:index="7" nillable="true" ma:displayName="WJEC Subject Code" ma:internalName="WJEC_x0020_Subject_x0020_Code">
      <xsd:simpleType>
        <xsd:restriction base="dms:Text">
          <xsd:maxLength value="64"/>
        </xsd:restriction>
      </xsd:simpleType>
    </xsd:element>
    <xsd:element name="WJEC_x0020_Language" ma:index="8" nillable="true" ma:displayName="WJEC Language" ma:default="English" ma:internalName="WJEC_x0020_Languag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English"/>
                    <xsd:enumeration value="Welsh"/>
                  </xsd:restriction>
                </xsd:simpleType>
              </xsd:element>
            </xsd:sequence>
          </xsd:extension>
        </xsd:complexContent>
      </xsd:complexType>
    </xsd:element>
    <xsd:element name="WJEC_x0020_Available_x0020_Online" ma:index="9" nillable="true" ma:displayName="WJEC Available Online" ma:default="0" ma:internalName="WJEC_x0020_Available_x0020_Online">
      <xsd:simpleType>
        <xsd:restriction base="dms:Boolean"/>
      </xsd:simpleType>
    </xsd:element>
    <xsd:element name="WJEC_x0020_Secure_x0020_Scheduling_x0020_Start_x0020_Date" ma:index="12" nillable="true" ma:displayName="WJEC Secure Scheduling Start Date" ma:format="DateTime" ma:internalName="WJEC_x0020_Secure_x0020_Scheduling_x0020_Start_x0020_Date">
      <xsd:simpleType>
        <xsd:restriction base="dms:DateTime"/>
      </xsd:simpleType>
    </xsd:element>
    <xsd:element name="WJEC_x0020_Secured_x0020_Scheduling_x0020_End_x0020_Date" ma:index="13" nillable="true" ma:displayName="WJEC Secure Scheduling End Date" ma:format="DateTime" ma:internalName="WJEC_x0020_Secured_x0020_Scheduling_x0020_End_x0020_Date">
      <xsd:simpleType>
        <xsd:restriction base="dms:DateTime"/>
      </xsd:simpleType>
    </xsd:element>
    <xsd:element name="TaxCatchAllLabel" ma:index="15" nillable="true" ma:displayName="Taxonomy Catch All Column1" ma:hidden="true" ma:list="{0729da46-0308-4dd4-bc10-948bb8b78bdd}" ma:internalName="TaxCatchAllLabel" ma:readOnly="true" ma:showField="CatchAllDataLabel" ma:web="80fa5a14-001d-49fc-a373-148672bd42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a87a6a0bdfe4bfb97a25745bc8270e2" ma:index="17" nillable="true" ma:taxonomy="true" ma:internalName="aa87a6a0bdfe4bfb97a25745bc8270e2" ma:taxonomyFieldName="WJEC_x0020_Department" ma:displayName="WJEC Department" ma:default="" ma:fieldId="{aa87a6a0-bdfe-4bfb-97a2-5745bc8270e2}" ma:taxonomyMulti="true" ma:sspId="e1033d4c-53f7-4655-8cf6-8161ad0c09ed" ma:termSetId="076cd7ee-ac20-4cd2-af1f-bceb730fade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d6821cb7d3c4b4ab1e70668a679dc90" ma:index="20" nillable="true" ma:taxonomy="true" ma:internalName="bd6821cb7d3c4b4ab1e70668a679dc90" ma:taxonomyFieldName="Level" ma:displayName="WJEC Level" ma:default="" ma:fieldId="{bd6821cb-7d3c-4b4a-b1e7-0668a679dc90}" ma:sspId="e1033d4c-53f7-4655-8cf6-8161ad0c09ed" ma:termSetId="fa8f317e-b53d-4085-af76-4ea65a528b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2" nillable="true" ma:displayName="Taxonomy Catch All Column" ma:hidden="true" ma:list="{0729da46-0308-4dd4-bc10-948bb8b78bdd}" ma:internalName="TaxCatchAll" ma:showField="CatchAllData" ma:web="80fa5a14-001d-49fc-a373-148672bd42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k48d8005054a4dd09ad49b7c837f0781" ma:index="23" nillable="true" ma:taxonomy="true" ma:internalName="k48d8005054a4dd09ad49b7c837f0781" ma:taxonomyFieldName="WJEC_x0020_Audiences" ma:displayName="WJEC Audiences" ma:default="" ma:fieldId="{448d8005-054a-4dd0-9ad4-9b7c837f0781}" ma:taxonomyMulti="true" ma:sspId="e1033d4c-53f7-4655-8cf6-8161ad0c09ed" ma:termSetId="b89074ec-3517-46a7-9614-0eff0543422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2be6ccaef284b9d8cadff396f0db8d6" ma:index="24" nillable="true" ma:taxonomy="true" ma:internalName="i2be6ccaef284b9d8cadff396f0db8d6" ma:taxonomyFieldName="WJEC_x0020_Subject" ma:displayName="WJEC Subject" ma:default="" ma:fieldId="{22be6cca-ef28-4b9d-8cad-ff396f0db8d6}" ma:sspId="e1033d4c-53f7-4655-8cf6-8161ad0c09ed" ma:termSetId="8c3126d1-d4d2-41e8-bc2c-f4f0690100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 ma:index="2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48d8005054a4dd09ad49b7c837f0781 xmlns="2f2f9355-f80e-4d7b-937a-0c27cfa03643">
      <Terms xmlns="http://schemas.microsoft.com/office/infopath/2007/PartnerControls"/>
    </k48d8005054a4dd09ad49b7c837f0781>
    <WJEC_x0020_Language xmlns="2f2f9355-f80e-4d7b-937a-0c27cfa03643">
      <Value>English</Value>
    </WJEC_x0020_Language>
    <WJEC_x0020_Available_x0020_Online xmlns="2f2f9355-f80e-4d7b-937a-0c27cfa03643">false</WJEC_x0020_Available_x0020_Online>
    <i2be6ccaef284b9d8cadff396f0db8d6 xmlns="2f2f9355-f80e-4d7b-937a-0c27cfa03643">
      <Terms xmlns="http://schemas.microsoft.com/office/infopath/2007/PartnerControls"/>
    </i2be6ccaef284b9d8cadff396f0db8d6>
    <TaxCatchAll xmlns="2f2f9355-f80e-4d7b-937a-0c27cfa03643"/>
    <bd6821cb7d3c4b4ab1e70668a679dc90 xmlns="2f2f9355-f80e-4d7b-937a-0c27cfa03643">
      <Terms xmlns="http://schemas.microsoft.com/office/infopath/2007/PartnerControls"/>
    </bd6821cb7d3c4b4ab1e70668a679dc90>
    <RoutingRuleDescription xmlns="http://schemas.microsoft.com/sharepoint/v3" xsi:nil="true"/>
    <PublishingExpirationDate xmlns="http://schemas.microsoft.com/sharepoint/v3" xsi:nil="true"/>
    <PublishingStartDate xmlns="http://schemas.microsoft.com/sharepoint/v3" xsi:nil="true"/>
    <aa87a6a0bdfe4bfb97a25745bc8270e2 xmlns="2f2f9355-f80e-4d7b-937a-0c27cfa03643">
      <Terms xmlns="http://schemas.microsoft.com/office/infopath/2007/PartnerControls"/>
    </aa87a6a0bdfe4bfb97a25745bc8270e2>
    <WJEC_x0020_Secure_x0020_Scheduling_x0020_Start_x0020_Date xmlns="2f2f9355-f80e-4d7b-937a-0c27cfa03643" xsi:nil="true"/>
    <WJEC_x0020_Subject_x0020_Code xmlns="2f2f9355-f80e-4d7b-937a-0c27cfa03643" xsi:nil="true"/>
    <WJEC_x0020_Secured_x0020_Scheduling_x0020_End_x0020_Date xmlns="2f2f9355-f80e-4d7b-937a-0c27cfa03643" xsi:nil="true"/>
  </documentManagement>
</p:properties>
</file>

<file path=customXml/item4.xml><?xml version="1.0" encoding="utf-8"?>
<?mso-contentType ?>
<SharedContentType xmlns="Microsoft.SharePoint.Taxonomy.ContentTypeSync" SourceId="e1033d4c-53f7-4655-8cf6-8161ad0c09ed" ContentTypeId="0x0101005FE35CA445950244A081D16B85E029A5" PreviousValue="false"/>
</file>

<file path=customXml/itemProps1.xml><?xml version="1.0" encoding="utf-8"?>
<ds:datastoreItem xmlns:ds="http://schemas.openxmlformats.org/officeDocument/2006/customXml" ds:itemID="{DC854718-C04A-4296-8D74-63C0DC6DC873}"/>
</file>

<file path=customXml/itemProps2.xml><?xml version="1.0" encoding="utf-8"?>
<ds:datastoreItem xmlns:ds="http://schemas.openxmlformats.org/officeDocument/2006/customXml" ds:itemID="{F5BBA906-6058-400C-986E-AB0E5FAECF9E}"/>
</file>

<file path=customXml/itemProps3.xml><?xml version="1.0" encoding="utf-8"?>
<ds:datastoreItem xmlns:ds="http://schemas.openxmlformats.org/officeDocument/2006/customXml" ds:itemID="{1527F1FA-45A6-4E45-9D74-A1BDCC6EC9EA}"/>
</file>

<file path=customXml/itemProps4.xml><?xml version="1.0" encoding="utf-8"?>
<ds:datastoreItem xmlns:ds="http://schemas.openxmlformats.org/officeDocument/2006/customXml" ds:itemID="{F36E5E92-42E5-46BB-811F-0C7CD082CF5D}"/>
</file>

<file path=docProps/app.xml><?xml version="1.0" encoding="utf-8"?>
<Properties xmlns="http://schemas.openxmlformats.org/officeDocument/2006/extended-properties" xmlns:vt="http://schemas.openxmlformats.org/officeDocument/2006/docPropsVTypes">
  <TotalTime>2037</TotalTime>
  <Words>703</Words>
  <Application>Microsoft Office PowerPoint</Application>
  <PresentationFormat>Custom</PresentationFormat>
  <Paragraphs>114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Component 1  A level English Language and Literature</dc:title>
  <dc:creator>jan mably</dc:creator>
  <cp:lastModifiedBy>WJEC</cp:lastModifiedBy>
  <cp:revision>34</cp:revision>
  <dcterms:created xsi:type="dcterms:W3CDTF">2017-09-18T10:36:48Z</dcterms:created>
  <dcterms:modified xsi:type="dcterms:W3CDTF">2017-10-26T17:09:30Z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0x0101005FE35CA445950244A081D16B85E029A500298E42FCD5188646B1BCBDC8C9F29872</vt:lpwstr>
  </property>
  <property fmtid="{D5CDD505-2E9C-101B-9397-08002B2CF9AE}" pid="3" name="WJEC_x0020_Audiences">
    <vt:lpwstr/>
  </property>
  <property fmtid="{D5CDD505-2E9C-101B-9397-08002B2CF9AE}" pid="4" name="WJEC_x0020_Department">
    <vt:lpwstr/>
  </property>
  <property fmtid="{D5CDD505-2E9C-101B-9397-08002B2CF9AE}" pid="5" name="WJEC Department">
    <vt:lpwstr/>
  </property>
  <property fmtid="{D5CDD505-2E9C-101B-9397-08002B2CF9AE}" pid="6" name="WJEC Audiences">
    <vt:lpwstr/>
  </property>
</Properties>
</file>