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66" r:id="rId7"/>
    <p:sldId id="294" r:id="rId8"/>
    <p:sldId id="295" r:id="rId9"/>
    <p:sldId id="296" r:id="rId10"/>
    <p:sldId id="297" r:id="rId11"/>
    <p:sldId id="284" r:id="rId12"/>
  </p:sldIdLst>
  <p:sldSz cx="9144000" cy="6858000" type="screen4x3"/>
  <p:notesSz cx="6794500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5306"/>
    <a:srgbClr val="DF3C06"/>
    <a:srgbClr val="5A5A59"/>
    <a:srgbClr val="F7B385"/>
    <a:srgbClr val="A5A6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BD2D8C-6C97-45C5-8161-6910E472DB38}" v="1" dt="2019-09-03T07:56:17.894"/>
  </p1510:revLst>
</p1510:revInfo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90" autoAdjust="0"/>
    <p:restoredTop sz="94628" autoAdjust="0"/>
  </p:normalViewPr>
  <p:slideViewPr>
    <p:cSldViewPr snapToGrid="0" snapToObjects="1">
      <p:cViewPr varScale="1">
        <p:scale>
          <a:sx n="92" d="100"/>
          <a:sy n="92" d="100"/>
        </p:scale>
        <p:origin x="67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936" y="-8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cock, Kirsten" userId="aca797bc-42d0-4455-ac3c-3baca35f621b" providerId="ADAL" clId="{D18AE259-1812-4F7D-843E-EAD7CC5026DB}"/>
  </pc:docChgLst>
  <pc:docChgLst>
    <pc:chgData name="Wilcock, Kirsten" userId="S::wilcok@wjec.co.uk::aca797bc-42d0-4455-ac3c-3baca35f621b" providerId="AD" clId="Web-{BCD8207C-9368-AA1F-F3E1-1FC39EB01ABF}"/>
  </pc:docChgLst>
  <pc:docChgLst>
    <pc:chgData name="Wilcock, Kirsten" userId="aca797bc-42d0-4455-ac3c-3baca35f621b" providerId="ADAL" clId="{96BD2D8C-6C97-45C5-8161-6910E472DB38}"/>
    <pc:docChg chg="modNotesMaster">
      <pc:chgData name="Wilcock, Kirsten" userId="aca797bc-42d0-4455-ac3c-3baca35f621b" providerId="ADAL" clId="{96BD2D8C-6C97-45C5-8161-6910E472DB38}" dt="2019-09-03T07:56:17.893" v="0"/>
      <pc:docMkLst>
        <pc:docMk/>
      </pc:docMkLst>
    </pc:docChg>
  </pc:docChgLst>
  <pc:docChgLst>
    <pc:chgData name="Wilcock, Kirsten" userId="aca797bc-42d0-4455-ac3c-3baca35f621b" providerId="ADAL" clId="{7776052D-26C1-4028-B433-BE36C7D82F50}"/>
    <pc:docChg chg="custSel modSld">
      <pc:chgData name="Wilcock, Kirsten" userId="aca797bc-42d0-4455-ac3c-3baca35f621b" providerId="ADAL" clId="{7776052D-26C1-4028-B433-BE36C7D82F50}" dt="2019-07-18T10:45:10.142" v="9" actId="478"/>
      <pc:docMkLst>
        <pc:docMk/>
      </pc:docMkLst>
      <pc:sldChg chg="modSp">
        <pc:chgData name="Wilcock, Kirsten" userId="aca797bc-42d0-4455-ac3c-3baca35f621b" providerId="ADAL" clId="{7776052D-26C1-4028-B433-BE36C7D82F50}" dt="2019-07-18T10:44:49.152" v="8" actId="20577"/>
        <pc:sldMkLst>
          <pc:docMk/>
          <pc:sldMk cId="2236556229" sldId="257"/>
        </pc:sldMkLst>
        <pc:spChg chg="mod">
          <ac:chgData name="Wilcock, Kirsten" userId="aca797bc-42d0-4455-ac3c-3baca35f621b" providerId="ADAL" clId="{7776052D-26C1-4028-B433-BE36C7D82F50}" dt="2019-07-18T10:44:49.152" v="8" actId="20577"/>
          <ac:spMkLst>
            <pc:docMk/>
            <pc:sldMk cId="2236556229" sldId="257"/>
            <ac:spMk id="6" creationId="{F8ED94D8-7BE8-43F6-B8F1-BB0D991B81BD}"/>
          </ac:spMkLst>
        </pc:spChg>
      </pc:sldChg>
      <pc:sldChg chg="delSp">
        <pc:chgData name="Wilcock, Kirsten" userId="aca797bc-42d0-4455-ac3c-3baca35f621b" providerId="ADAL" clId="{7776052D-26C1-4028-B433-BE36C7D82F50}" dt="2019-07-18T10:45:10.142" v="9" actId="478"/>
        <pc:sldMkLst>
          <pc:docMk/>
          <pc:sldMk cId="2785585501" sldId="284"/>
        </pc:sldMkLst>
        <pc:spChg chg="del">
          <ac:chgData name="Wilcock, Kirsten" userId="aca797bc-42d0-4455-ac3c-3baca35f621b" providerId="ADAL" clId="{7776052D-26C1-4028-B433-BE36C7D82F50}" dt="2019-07-18T10:45:10.142" v="9" actId="478"/>
          <ac:spMkLst>
            <pc:docMk/>
            <pc:sldMk cId="2785585501" sldId="284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7890" y="0"/>
            <a:ext cx="2945024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33581-9709-4744-951C-ACEFFD2B2182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3" y="4717218"/>
            <a:ext cx="5436235" cy="44679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259"/>
            <a:ext cx="2945024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7890" y="9431259"/>
            <a:ext cx="2945024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9DCF4-537F-4EB2-B888-D45C6C138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480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6CB078-D77F-4E03-8ABD-15E401AA16A9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6CB078-D77F-4E03-8ABD-15E401AA16A9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083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6CB078-D77F-4E03-8ABD-15E401AA16A9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667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6CB078-D77F-4E03-8ABD-15E401AA16A9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094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6CB078-D77F-4E03-8ABD-15E401AA16A9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59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oer.wjec.co.uk/" TargetMode="External"/><Relationship Id="rId2" Type="http://schemas.openxmlformats.org/officeDocument/2006/relationships/hyperlink" Target="http://resources.wjec.co.uk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duqas_Powerpoint_Templates_for PPT-1.psd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844"/>
          <a:stretch/>
        </p:blipFill>
        <p:spPr>
          <a:xfrm>
            <a:off x="0" y="0"/>
            <a:ext cx="9144000" cy="57714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456" y="5915809"/>
            <a:ext cx="1413162" cy="729052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25404" y="795467"/>
            <a:ext cx="8669214" cy="808038"/>
          </a:xfrm>
        </p:spPr>
        <p:txBody>
          <a:bodyPr>
            <a:noAutofit/>
          </a:bodyPr>
          <a:lstStyle>
            <a:lvl1pPr>
              <a:defRPr sz="4400" b="1" baseline="0">
                <a:solidFill>
                  <a:schemeClr val="bg1"/>
                </a:solidFill>
              </a:defRPr>
            </a:lvl1pPr>
            <a:lvl2pPr>
              <a:defRPr sz="4400"/>
            </a:lvl2pPr>
            <a:lvl3pPr>
              <a:defRPr sz="4400"/>
            </a:lvl3pPr>
            <a:lvl4pPr>
              <a:defRPr sz="4400"/>
            </a:lvl4pPr>
            <a:lvl5pPr>
              <a:defRPr sz="4400"/>
            </a:lvl5pPr>
          </a:lstStyle>
          <a:p>
            <a:pPr lvl="0"/>
            <a:r>
              <a:rPr lang="en-GB" dirty="0"/>
              <a:t>Level, Subject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11548" y="4296741"/>
            <a:ext cx="2792906" cy="1011529"/>
          </a:xfrm>
        </p:spPr>
        <p:txBody>
          <a:bodyPr>
            <a:no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  <a:lvl2pPr>
              <a:defRPr sz="4400"/>
            </a:lvl2pPr>
            <a:lvl3pPr>
              <a:defRPr sz="4400"/>
            </a:lvl3pPr>
            <a:lvl4pPr>
              <a:defRPr sz="4400"/>
            </a:lvl4pPr>
            <a:lvl5pPr>
              <a:defRPr sz="4400"/>
            </a:lvl5pPr>
          </a:lstStyle>
          <a:p>
            <a:pPr lvl="0"/>
            <a:r>
              <a:rPr lang="en-GB" dirty="0"/>
              <a:t>Presenter name and remit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284778" y="174845"/>
            <a:ext cx="2719676" cy="395171"/>
          </a:xfrm>
          <a:solidFill>
            <a:schemeClr val="bg1"/>
          </a:solidFill>
        </p:spPr>
        <p:txBody>
          <a:bodyPr>
            <a:noAutofit/>
          </a:bodyPr>
          <a:lstStyle>
            <a:lvl1pPr>
              <a:defRPr sz="1800" baseline="0">
                <a:solidFill>
                  <a:schemeClr val="tx1"/>
                </a:solidFill>
              </a:defRPr>
            </a:lvl1pPr>
            <a:lvl2pPr>
              <a:defRPr sz="4400"/>
            </a:lvl2pPr>
            <a:lvl3pPr>
              <a:defRPr sz="4400"/>
            </a:lvl3pPr>
            <a:lvl4pPr>
              <a:defRPr sz="4400"/>
            </a:lvl4pPr>
            <a:lvl5pPr>
              <a:defRPr sz="4400"/>
            </a:lvl5pPr>
          </a:lstStyle>
          <a:p>
            <a:pPr lvl="0"/>
            <a:r>
              <a:rPr lang="en-GB" dirty="0"/>
              <a:t>Academic period</a:t>
            </a:r>
          </a:p>
        </p:txBody>
      </p:sp>
    </p:spTree>
    <p:extLst>
      <p:ext uri="{BB962C8B-B14F-4D97-AF65-F5344CB8AC3E}">
        <p14:creationId xmlns:p14="http://schemas.microsoft.com/office/powerpoint/2010/main" val="113332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487363" y="1567656"/>
            <a:ext cx="8418513" cy="1188244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2984501"/>
            <a:ext cx="8229600" cy="27813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474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duqas_Powerpoint_Templates_for PPT-1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Z:\Pictures\logos\WJEC_Logo_RGB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5897563"/>
            <a:ext cx="736600" cy="73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2EEA7-A4AB-4772-93CA-8443025508FC}" type="datetimeFigureOut">
              <a:rPr lang="en-GB"/>
              <a:pPr>
                <a:defRPr/>
              </a:pPr>
              <a:t>03/09/2019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62014-3B5C-4785-90EE-98B5DA6E5B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95353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7544" y="0"/>
            <a:ext cx="7576456" cy="908720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Arial font size 32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84305" y="1341872"/>
            <a:ext cx="4632079" cy="724436"/>
          </a:xfrm>
        </p:spPr>
        <p:txBody>
          <a:bodyPr>
            <a:noAutofit/>
          </a:bodyPr>
          <a:lstStyle>
            <a:lvl1pPr>
              <a:defRPr sz="2800" b="1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Arial font size 28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284163" y="2398713"/>
            <a:ext cx="8634206" cy="422771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font (min) size 24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753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7544" y="0"/>
            <a:ext cx="7576456" cy="908720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Arial font size 32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84305" y="1341872"/>
            <a:ext cx="4632079" cy="724436"/>
          </a:xfrm>
        </p:spPr>
        <p:txBody>
          <a:bodyPr>
            <a:noAutofit/>
          </a:bodyPr>
          <a:lstStyle>
            <a:lvl1pPr>
              <a:defRPr sz="2800" b="1"/>
            </a:lvl1pPr>
            <a:lvl2pPr>
              <a:defRPr sz="2800"/>
            </a:lvl2pPr>
            <a:lvl3pPr>
              <a:defRPr sz="2800"/>
            </a:lvl3pPr>
            <a:lvl4pPr marL="1371600" indent="0">
              <a:buNone/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058886" y="2826781"/>
            <a:ext cx="3811691" cy="360964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284305" y="2827338"/>
            <a:ext cx="4632184" cy="360838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font (min) size 24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77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7544" y="0"/>
            <a:ext cx="7576456" cy="908720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Arial font size 32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949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7544" y="0"/>
            <a:ext cx="7576456" cy="90872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Arial font size 32</a:t>
            </a:r>
            <a:endParaRPr lang="en-GB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0603" y="6355649"/>
            <a:ext cx="575892" cy="297103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866775" y="641350"/>
            <a:ext cx="7185025" cy="113982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Use this for slide with full graphics</a:t>
            </a:r>
          </a:p>
        </p:txBody>
      </p:sp>
    </p:spTree>
    <p:extLst>
      <p:ext uri="{BB962C8B-B14F-4D97-AF65-F5344CB8AC3E}">
        <p14:creationId xmlns:p14="http://schemas.microsoft.com/office/powerpoint/2010/main" val="1104921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7544" y="0"/>
            <a:ext cx="7576456" cy="908720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Arial font size 32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84305" y="1341872"/>
            <a:ext cx="4632079" cy="724436"/>
          </a:xfrm>
        </p:spPr>
        <p:txBody>
          <a:bodyPr>
            <a:noAutofit/>
          </a:bodyPr>
          <a:lstStyle>
            <a:lvl1pPr>
              <a:defRPr sz="2800" b="1"/>
            </a:lvl1pPr>
            <a:lvl2pPr>
              <a:defRPr sz="2800" b="1"/>
            </a:lvl2pPr>
            <a:lvl3pPr>
              <a:defRPr sz="2800" b="1"/>
            </a:lvl3pPr>
            <a:lvl4pPr>
              <a:defRPr sz="2800" b="1"/>
            </a:lvl4pPr>
            <a:lvl5pPr>
              <a:defRPr sz="2800" b="1"/>
            </a:lvl5pPr>
          </a:lstStyle>
          <a:p>
            <a:pPr lvl="0"/>
            <a:r>
              <a:rPr lang="en-US" dirty="0"/>
              <a:t>Arial font size 28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1"/>
          </p:nvPr>
        </p:nvSpPr>
        <p:spPr>
          <a:xfrm>
            <a:off x="284163" y="2255838"/>
            <a:ext cx="8586787" cy="4251325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94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ource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84304" y="1116247"/>
            <a:ext cx="8539061" cy="724436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 marL="1371600" indent="0">
              <a:buNone/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Insert subject page link here of format eduqas.co.uk/qualifications/[mathematics]</a:t>
            </a:r>
          </a:p>
          <a:p>
            <a:pPr lvl="0"/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344384" y="1903150"/>
            <a:ext cx="8478982" cy="3416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resources.wjec.co.uk</a:t>
            </a:r>
            <a:endParaRPr lang="en-GB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 WJEC digital resources to support the teaching and learning of a broad range of subjects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hlinkClick r:id="rId3"/>
            </a:endParaRPr>
          </a:p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oer.wjec.co.uk</a:t>
            </a:r>
            <a:endParaRPr lang="en-GB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WJEC’s free Online Exam Review allows teachers to analyse item level data, critically assess sample question papers and receive examiner feedback</a:t>
            </a:r>
            <a:b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97631" y="28586"/>
            <a:ext cx="4310744" cy="864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1886726" y="168544"/>
            <a:ext cx="27394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Free Resources</a:t>
            </a:r>
            <a:endParaRPr lang="en-GB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63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duqas_Powerpoint_Templates_for PPT-1.psd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844"/>
          <a:stretch/>
        </p:blipFill>
        <p:spPr>
          <a:xfrm>
            <a:off x="0" y="0"/>
            <a:ext cx="9144000" cy="57714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456" y="5915809"/>
            <a:ext cx="1413162" cy="729052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278740" y="1420305"/>
            <a:ext cx="46257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our specialist Subject Officers and administrative support team for your subject with any queries. 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72430" y="2523486"/>
            <a:ext cx="4632079" cy="724436"/>
          </a:xfrm>
        </p:spPr>
        <p:txBody>
          <a:bodyPr>
            <a:noAutofit/>
          </a:bodyPr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Insert contact details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78740" y="511585"/>
            <a:ext cx="7576456" cy="908720"/>
          </a:xfrm>
        </p:spPr>
        <p:txBody>
          <a:bodyPr>
            <a:normAutofit/>
          </a:bodyPr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Any 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8783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831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02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70067"/>
            <a:ext cx="8229600" cy="348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pic>
        <p:nvPicPr>
          <p:cNvPr id="7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8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58" r:id="rId2"/>
    <p:sldLayoutId id="2147483659" r:id="rId3"/>
    <p:sldLayoutId id="2147483660" r:id="rId4"/>
    <p:sldLayoutId id="2147483662" r:id="rId5"/>
    <p:sldLayoutId id="2147483661" r:id="rId6"/>
    <p:sldLayoutId id="2147483665" r:id="rId7"/>
    <p:sldLayoutId id="2147483657" r:id="rId8"/>
    <p:sldLayoutId id="2147483655" r:id="rId9"/>
    <p:sldLayoutId id="2147483666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DF3C0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GB" cap="all" dirty="0">
                <a:latin typeface="Gotham Rounded Book"/>
                <a:ea typeface="Times New Roman"/>
                <a:cs typeface="Times New Roman"/>
              </a:rPr>
              <a:t>Amplifying the assessment objectives</a:t>
            </a:r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solidFill>
            <a:schemeClr val="bg1">
              <a:alpha val="0"/>
            </a:schemeClr>
          </a:solidFill>
        </p:spPr>
        <p:txBody>
          <a:bodyPr/>
          <a:lstStyle/>
          <a:p>
            <a:r>
              <a:rPr lang="en-GB" dirty="0"/>
              <a:t>CPD Autumn 2019-20</a:t>
            </a:r>
          </a:p>
        </p:txBody>
      </p:sp>
    </p:spTree>
    <p:extLst>
      <p:ext uri="{BB962C8B-B14F-4D97-AF65-F5344CB8AC3E}">
        <p14:creationId xmlns:p14="http://schemas.microsoft.com/office/powerpoint/2010/main" val="2114537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8ED94D8-7BE8-43F6-B8F1-BB0D991B81BD}"/>
              </a:ext>
            </a:extLst>
          </p:cNvPr>
          <p:cNvSpPr/>
          <p:nvPr/>
        </p:nvSpPr>
        <p:spPr>
          <a:xfrm>
            <a:off x="219075" y="1782763"/>
            <a:ext cx="8601075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All assessment will test one (or more) of three things: knowledge, understanding and ability.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Each table will focus on one AO. List the skills, knowledge or qualities you think are being tested in the AO.</a:t>
            </a: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E6C076A-DE88-4F54-BCED-B1B3C9183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6" y="917431"/>
            <a:ext cx="8705850" cy="865332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GB" altLang="en-US" cap="all" dirty="0">
                <a:solidFill>
                  <a:schemeClr val="tx1">
                    <a:lumMod val="50000"/>
                    <a:lumOff val="50000"/>
                  </a:schemeClr>
                </a:solidFill>
                <a:latin typeface="Gotham Rounded Book"/>
                <a:ea typeface="Times New Roman"/>
                <a:cs typeface="Times New Roman"/>
              </a:rPr>
              <a:t>Unpacking the </a:t>
            </a:r>
            <a:r>
              <a:rPr lang="en-GB" altLang="en-US" cap="all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Gotham Rounded Book"/>
                <a:ea typeface="Times New Roman"/>
                <a:cs typeface="Times New Roman"/>
              </a:rPr>
              <a:t>ao</a:t>
            </a:r>
            <a:r>
              <a:rPr lang="en-GB" altLang="en-US" sz="1800" cap="all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Gotham Rounded Book"/>
                <a:ea typeface="Times New Roman"/>
                <a:cs typeface="Times New Roman"/>
              </a:rPr>
              <a:t>s</a:t>
            </a: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787E2E36-37F7-48E6-A6D5-CD9F24264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5" y="3180521"/>
            <a:ext cx="2846245" cy="149143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AO1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Apply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appropriate </a:t>
            </a:r>
            <a:r>
              <a:rPr lang="en-GB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methods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</a:t>
            </a:r>
            <a:r>
              <a:rPr lang="en-GB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language analysis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using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associated terminology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coherent written expression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5B9F581B-9EE5-4E4A-B0DE-970E4EE60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7816" y="3140038"/>
            <a:ext cx="2846245" cy="153191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AO2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Demonstrate </a:t>
            </a:r>
            <a:r>
              <a:rPr lang="en-GB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critical understanding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n-GB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concepts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GB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issues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relevant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language use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GB" sz="1600" dirty="0">
                <a:effectLst/>
                <a:cs typeface="Arial" panose="020B0604020202020204" pitchFamily="34" charset="0"/>
              </a:rPr>
              <a:t> </a:t>
            </a:r>
            <a:endParaRPr lang="en-GB" sz="1600" dirty="0">
              <a:effectLst/>
            </a:endParaRPr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8C208555-2812-4F2A-9982-1BC180385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2" y="4875328"/>
            <a:ext cx="2846245" cy="15997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AO3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Analyse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GB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evaluate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how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contextual factors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GB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language features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 associated with the </a:t>
            </a:r>
            <a:r>
              <a:rPr lang="en-GB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construction of meaning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 Box 2">
            <a:extLst>
              <a:ext uri="{FF2B5EF4-FFF2-40B4-BE49-F238E27FC236}">
                <a16:creationId xmlns:a16="http://schemas.microsoft.com/office/drawing/2014/main" id="{CE540181-5E25-425C-8753-1065F1B2F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7813" y="4897663"/>
            <a:ext cx="2846245" cy="16105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AO4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Explore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connections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across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texts, informed by </a:t>
            </a:r>
            <a:r>
              <a:rPr lang="en-GB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linguistic concepts 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GB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methods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C50EF9FA-E0DF-4522-A5E6-39A858088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8444" y="4064598"/>
            <a:ext cx="2846245" cy="16105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AO5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Demonstrate expertise and creativity in the use of English to communicate in different ways.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55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075" y="1052513"/>
            <a:ext cx="8712200" cy="4924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>
              <a:defRPr/>
            </a:pPr>
            <a:r>
              <a:rPr lang="en-GB" sz="2600" cap="all" dirty="0">
                <a:solidFill>
                  <a:schemeClr val="tx1">
                    <a:lumMod val="50000"/>
                    <a:lumOff val="50000"/>
                  </a:schemeClr>
                </a:solidFill>
                <a:latin typeface="Gotham Rounded Book"/>
                <a:ea typeface="Times New Roman"/>
                <a:cs typeface="Times New Roman"/>
              </a:rPr>
              <a:t>Let’s get some feedback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D5AA1A-EECE-4CA1-AE20-9C08AE18318F}"/>
              </a:ext>
            </a:extLst>
          </p:cNvPr>
          <p:cNvSpPr/>
          <p:nvPr/>
        </p:nvSpPr>
        <p:spPr>
          <a:xfrm>
            <a:off x="322119" y="1804690"/>
            <a:ext cx="8530936" cy="4421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AO1: </a:t>
            </a:r>
            <a:r>
              <a:rPr lang="en-GB" sz="2400" u="sng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Apply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 appropriate </a:t>
            </a:r>
            <a:r>
              <a:rPr lang="en-GB" sz="2400" u="sng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methods of language analysis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, using </a:t>
            </a:r>
            <a:r>
              <a:rPr lang="en-GB" sz="2400" u="sng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associated terminology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GB" sz="2400" u="sng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coherent written expression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tests the candidate’s:</a:t>
            </a: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knowledge of language features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understanding of the levels of language 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ability to analyse language using appropriate terminology</a:t>
            </a: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ability to develop an argument using appropriate approach(</a:t>
            </a:r>
            <a:r>
              <a:rPr lang="en-GB" sz="2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es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ability to construct a response that is logically organised with clear topic sentences and a developing argument</a:t>
            </a: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ability</a:t>
            </a:r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to apply knowledge and/or theory to develop an argument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4060528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075" y="1052513"/>
            <a:ext cx="8712200" cy="4924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>
              <a:defRPr/>
            </a:pPr>
            <a:r>
              <a:rPr lang="en-GB" sz="2600" cap="all" dirty="0">
                <a:solidFill>
                  <a:schemeClr val="tx1">
                    <a:lumMod val="50000"/>
                    <a:lumOff val="50000"/>
                  </a:schemeClr>
                </a:solidFill>
                <a:latin typeface="Gotham Rounded Book"/>
                <a:ea typeface="Times New Roman"/>
                <a:cs typeface="Times New Roman"/>
              </a:rPr>
              <a:t>Let’s get some feedback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D5AA1A-EECE-4CA1-AE20-9C08AE18318F}"/>
              </a:ext>
            </a:extLst>
          </p:cNvPr>
          <p:cNvSpPr/>
          <p:nvPr/>
        </p:nvSpPr>
        <p:spPr>
          <a:xfrm>
            <a:off x="322119" y="1804690"/>
            <a:ext cx="8530936" cy="4421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AO2: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Demonstrate </a:t>
            </a:r>
            <a:r>
              <a:rPr lang="en-GB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critical understanding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of </a:t>
            </a:r>
            <a:r>
              <a:rPr lang="en-GB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concepts and issues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relevant to language use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ests the candidate’s:</a:t>
            </a: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understanding of how language is used through critical selection of relevant language concepts and issues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ability to apply knowledge and/or theory to develop an argument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ability to demonstrate evidence of wider reading/knowledge 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understanding of the social implications of language use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understanding of relevant concepts and issues in a critical discussion of the writers' language choices and of the effects created.</a:t>
            </a:r>
          </a:p>
        </p:txBody>
      </p:sp>
    </p:spTree>
    <p:extLst>
      <p:ext uri="{BB962C8B-B14F-4D97-AF65-F5344CB8AC3E}">
        <p14:creationId xmlns:p14="http://schemas.microsoft.com/office/powerpoint/2010/main" val="16343419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075" y="1052513"/>
            <a:ext cx="8712200" cy="4924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>
              <a:defRPr/>
            </a:pPr>
            <a:r>
              <a:rPr lang="en-GB" sz="2600" cap="all" dirty="0">
                <a:solidFill>
                  <a:schemeClr val="tx1">
                    <a:lumMod val="50000"/>
                    <a:lumOff val="50000"/>
                  </a:schemeClr>
                </a:solidFill>
                <a:latin typeface="Gotham Rounded Book"/>
                <a:ea typeface="Times New Roman"/>
                <a:cs typeface="Times New Roman"/>
              </a:rPr>
              <a:t>Let’s get some feedback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D5AA1A-EECE-4CA1-AE20-9C08AE18318F}"/>
              </a:ext>
            </a:extLst>
          </p:cNvPr>
          <p:cNvSpPr/>
          <p:nvPr/>
        </p:nvSpPr>
        <p:spPr>
          <a:xfrm>
            <a:off x="322119" y="1804690"/>
            <a:ext cx="8530936" cy="4026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AO3: </a:t>
            </a:r>
            <a:r>
              <a:rPr lang="en-US" sz="2400" u="sng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Analyse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en-US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evaluate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how </a:t>
            </a:r>
            <a:r>
              <a:rPr lang="en-US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contextual factors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en-US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language features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are associated with the </a:t>
            </a:r>
            <a:r>
              <a:rPr lang="en-US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construction of meaning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ests the candidate’s:</a:t>
            </a: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knowledge of relevant contextual factors/conventions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ability to evaluate how the contextual factors have shaped meaning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ability to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analyse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 the ways in which contextual factors affect linguistic choices and shape meaning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ability to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analyse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 and evaluate the content and meaning of the texts in context.</a:t>
            </a:r>
          </a:p>
        </p:txBody>
      </p:sp>
    </p:spTree>
    <p:extLst>
      <p:ext uri="{BB962C8B-B14F-4D97-AF65-F5344CB8AC3E}">
        <p14:creationId xmlns:p14="http://schemas.microsoft.com/office/powerpoint/2010/main" val="11006013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075" y="1052513"/>
            <a:ext cx="8712200" cy="4924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>
              <a:defRPr/>
            </a:pPr>
            <a:r>
              <a:rPr lang="en-GB" sz="2600" cap="all" dirty="0">
                <a:solidFill>
                  <a:schemeClr val="tx1">
                    <a:lumMod val="50000"/>
                    <a:lumOff val="50000"/>
                  </a:schemeClr>
                </a:solidFill>
                <a:latin typeface="Gotham Rounded Book"/>
                <a:ea typeface="Times New Roman"/>
                <a:cs typeface="Times New Roman"/>
              </a:rPr>
              <a:t>Let’s get some feedback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D5AA1A-EECE-4CA1-AE20-9C08AE18318F}"/>
              </a:ext>
            </a:extLst>
          </p:cNvPr>
          <p:cNvSpPr/>
          <p:nvPr/>
        </p:nvSpPr>
        <p:spPr>
          <a:xfrm>
            <a:off x="322119" y="1804690"/>
            <a:ext cx="8530936" cy="3236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AO4: </a:t>
            </a:r>
            <a:r>
              <a:rPr lang="en-US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Explore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connections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across texts, informed by </a:t>
            </a:r>
            <a:r>
              <a:rPr lang="en-US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linguistic concepts and methods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ests the candidate’s:</a:t>
            </a: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knowledge of relevant concepts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ability to make meaningful links between the texts informed by language study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ability to establish purposeful links informed by language study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ability to apply knowledge to develop an argument. 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18968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075" y="1052513"/>
            <a:ext cx="8712200" cy="4924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>
              <a:defRPr/>
            </a:pPr>
            <a:r>
              <a:rPr lang="en-GB" sz="2600" cap="all" dirty="0">
                <a:solidFill>
                  <a:schemeClr val="tx1">
                    <a:lumMod val="50000"/>
                    <a:lumOff val="50000"/>
                  </a:schemeClr>
                </a:solidFill>
                <a:latin typeface="Gotham Rounded Book"/>
                <a:ea typeface="Times New Roman"/>
                <a:cs typeface="Times New Roman"/>
              </a:rPr>
              <a:t>Let’s get some feedback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D5AA1A-EECE-4CA1-AE20-9C08AE18318F}"/>
              </a:ext>
            </a:extLst>
          </p:cNvPr>
          <p:cNvSpPr/>
          <p:nvPr/>
        </p:nvSpPr>
        <p:spPr>
          <a:xfrm>
            <a:off x="322119" y="1804690"/>
            <a:ext cx="8530936" cy="4421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AO5: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Demonstrate </a:t>
            </a:r>
            <a:r>
              <a:rPr lang="en-US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expertise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en-US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creativity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the use of English to </a:t>
            </a:r>
            <a:r>
              <a:rPr lang="en-US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communicate in different ways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ests the candidate’s:</a:t>
            </a: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ability to use English to communicate in different ways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ability to demonstrate expertise in shaping, crafting and developing ideas 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understanding of audience’s needs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ability to show creativity in engaging an audience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ability to demonstrate a critical selection of language and language features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understanding of </a:t>
            </a:r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contextual factors related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to the task.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64942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9400" y="227013"/>
            <a:ext cx="8107363" cy="633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4400" kern="1100" spc="-30" dirty="0">
                <a:solidFill>
                  <a:schemeClr val="bg1"/>
                </a:solidFill>
                <a:latin typeface="Gotham Rounded Book"/>
                <a:cs typeface="Gotham Rounded Book"/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78558550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Eduq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QA xmlns="101960c9-2583-49a4-9434-4c0cad7b266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8D75E50D38D1449095CDF5BED87B3E" ma:contentTypeVersion="10" ma:contentTypeDescription="Create a new document." ma:contentTypeScope="" ma:versionID="401f551f9abc41c8c06ec40edacefe07">
  <xsd:schema xmlns:xsd="http://www.w3.org/2001/XMLSchema" xmlns:xs="http://www.w3.org/2001/XMLSchema" xmlns:p="http://schemas.microsoft.com/office/2006/metadata/properties" xmlns:ns2="101960c9-2583-49a4-9434-4c0cad7b266a" xmlns:ns3="10ebebe9-ad9c-417c-96aa-6a2f5b72dbd6" targetNamespace="http://schemas.microsoft.com/office/2006/metadata/properties" ma:root="true" ma:fieldsID="52fe2749e27d11d5c284173d135dace0" ns2:_="" ns3:_="">
    <xsd:import namespace="101960c9-2583-49a4-9434-4c0cad7b266a"/>
    <xsd:import namespace="10ebebe9-ad9c-417c-96aa-6a2f5b72db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Q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1960c9-2583-49a4-9434-4c0cad7b26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QA" ma:index="11" nillable="true" ma:displayName="QA" ma:format="Dropdown" ma:internalName="QA">
      <xsd:simpleType>
        <xsd:restriction base="dms:Text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ebebe9-ad9c-417c-96aa-6a2f5b72dbd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73DC8F-AB9D-4910-94BF-5076350377AD}">
  <ds:schemaRefs>
    <ds:schemaRef ds:uri="36f98b4f-ba65-4a7d-9a34-48b23de556cb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1f8176ab-828b-4b08-9471-75b38aa5aee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D9FB68D-A36F-4F40-9DDD-C7C8C55F1F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1FBA84-871B-45A0-BCAA-FF103EED4182}"/>
</file>

<file path=docProps/app.xml><?xml version="1.0" encoding="utf-8"?>
<Properties xmlns="http://schemas.openxmlformats.org/officeDocument/2006/extended-properties" xmlns:vt="http://schemas.openxmlformats.org/officeDocument/2006/docPropsVTypes">
  <Template>Eduqas PowerPoint Template</Template>
  <TotalTime>574</TotalTime>
  <Words>515</Words>
  <Application>Microsoft Office PowerPoint</Application>
  <PresentationFormat>On-screen Show (4:3)</PresentationFormat>
  <Paragraphs>60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Gotham Rounded Book</vt:lpstr>
      <vt:lpstr>Eduqas PowerPoint Template</vt:lpstr>
      <vt:lpstr>PowerPoint Presentation</vt:lpstr>
      <vt:lpstr>Unpacking the aos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WJEC</dc:creator>
  <cp:lastModifiedBy>Wilcock, Kirsten</cp:lastModifiedBy>
  <cp:revision>58</cp:revision>
  <cp:lastPrinted>2019-09-03T07:56:25Z</cp:lastPrinted>
  <dcterms:created xsi:type="dcterms:W3CDTF">2015-10-08T10:06:49Z</dcterms:created>
  <dcterms:modified xsi:type="dcterms:W3CDTF">2019-09-03T07:56:26Z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0x0101005E8D75E50D38D1449095CDF5BED87B3E</vt:lpwstr>
  </property>
  <property fmtid="{D5CDD505-2E9C-101B-9397-08002B2CF9AE}" pid="3" name="Order">
    <vt:r8>16149800</vt:r8>
  </property>
  <property fmtid="{D5CDD505-2E9C-101B-9397-08002B2CF9AE}" pid="4" name="AuthorIds_UIVersion_512">
    <vt:lpwstr>71</vt:lpwstr>
  </property>
</Properties>
</file>