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sldIdLst>
    <p:sldId id="256" r:id="rId5"/>
    <p:sldId id="265" r:id="rId6"/>
    <p:sldId id="268" r:id="rId7"/>
    <p:sldId id="266" r:id="rId8"/>
    <p:sldId id="269" r:id="rId9"/>
    <p:sldId id="271" r:id="rId10"/>
    <p:sldId id="276" r:id="rId11"/>
    <p:sldId id="272" r:id="rId12"/>
    <p:sldId id="273" r:id="rId13"/>
    <p:sldId id="274" r:id="rId14"/>
    <p:sldId id="275" r:id="rId15"/>
    <p:sldId id="267" r:id="rId16"/>
    <p:sldId id="277" r:id="rId17"/>
    <p:sldId id="278" r:id="rId18"/>
    <p:sldId id="282" r:id="rId19"/>
    <p:sldId id="270" r:id="rId20"/>
    <p:sldId id="279" r:id="rId21"/>
    <p:sldId id="280" r:id="rId22"/>
    <p:sldId id="281" r:id="rId23"/>
    <p:sldId id="258" r:id="rId24"/>
    <p:sldId id="283" r:id="rId25"/>
    <p:sldId id="263" r:id="rId26"/>
  </p:sldIdLst>
  <p:sldSz cx="9144000" cy="6858000" type="screen4x3"/>
  <p:notesSz cx="6794500"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B08"/>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628" autoAdjust="0"/>
  </p:normalViewPr>
  <p:slideViewPr>
    <p:cSldViewPr snapToGrid="0" snapToObjects="1">
      <p:cViewPr varScale="1">
        <p:scale>
          <a:sx n="68" d="100"/>
          <a:sy n="68" d="100"/>
        </p:scale>
        <p:origin x="132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ck, Kirsten" userId="aca797bc-42d0-4455-ac3c-3baca35f621b" providerId="ADAL" clId="{89077F58-840C-47C6-9F3B-98C48C923D02}"/>
    <pc:docChg chg="modSld">
      <pc:chgData name="Wilcock, Kirsten" userId="aca797bc-42d0-4455-ac3c-3baca35f621b" providerId="ADAL" clId="{89077F58-840C-47C6-9F3B-98C48C923D02}" dt="2019-09-07T10:25:18.419" v="2" actId="20577"/>
      <pc:docMkLst>
        <pc:docMk/>
      </pc:docMkLst>
      <pc:sldChg chg="modSp">
        <pc:chgData name="Wilcock, Kirsten" userId="aca797bc-42d0-4455-ac3c-3baca35f621b" providerId="ADAL" clId="{89077F58-840C-47C6-9F3B-98C48C923D02}" dt="2019-09-07T10:18:17.055" v="0" actId="20577"/>
        <pc:sldMkLst>
          <pc:docMk/>
          <pc:sldMk cId="2788891485" sldId="278"/>
        </pc:sldMkLst>
        <pc:spChg chg="mod">
          <ac:chgData name="Wilcock, Kirsten" userId="aca797bc-42d0-4455-ac3c-3baca35f621b" providerId="ADAL" clId="{89077F58-840C-47C6-9F3B-98C48C923D02}" dt="2019-09-07T10:18:17.055" v="0" actId="20577"/>
          <ac:spMkLst>
            <pc:docMk/>
            <pc:sldMk cId="2788891485" sldId="278"/>
            <ac:spMk id="4" creationId="{00000000-0000-0000-0000-000000000000}"/>
          </ac:spMkLst>
        </pc:spChg>
      </pc:sldChg>
      <pc:sldChg chg="modSp">
        <pc:chgData name="Wilcock, Kirsten" userId="aca797bc-42d0-4455-ac3c-3baca35f621b" providerId="ADAL" clId="{89077F58-840C-47C6-9F3B-98C48C923D02}" dt="2019-09-07T10:25:18.419" v="2" actId="20577"/>
        <pc:sldMkLst>
          <pc:docMk/>
          <pc:sldMk cId="3826709784" sldId="283"/>
        </pc:sldMkLst>
        <pc:spChg chg="mod">
          <ac:chgData name="Wilcock, Kirsten" userId="aca797bc-42d0-4455-ac3c-3baca35f621b" providerId="ADAL" clId="{89077F58-840C-47C6-9F3B-98C48C923D02}" dt="2019-09-07T10:25:18.419" v="2" actId="20577"/>
          <ac:spMkLst>
            <pc:docMk/>
            <pc:sldMk cId="3826709784" sldId="283"/>
            <ac:spMk id="4" creationId="{00000000-0000-0000-0000-000000000000}"/>
          </ac:spMkLst>
        </pc:spChg>
      </pc:sldChg>
    </pc:docChg>
  </pc:docChgLst>
  <pc:docChgLst>
    <pc:chgData name="Wilcock, Kirsten" userId="aca797bc-42d0-4455-ac3c-3baca35f621b" providerId="ADAL" clId="{7F1271D1-8A4B-41DD-A12B-DB7C2F37034A}"/>
    <pc:docChg chg="custSel modSld modNotesMaster">
      <pc:chgData name="Wilcock, Kirsten" userId="aca797bc-42d0-4455-ac3c-3baca35f621b" providerId="ADAL" clId="{7F1271D1-8A4B-41DD-A12B-DB7C2F37034A}" dt="2019-09-03T08:00:20.051" v="2"/>
      <pc:docMkLst>
        <pc:docMk/>
      </pc:docMkLst>
      <pc:sldChg chg="addSp delSp modSp">
        <pc:chgData name="Wilcock, Kirsten" userId="aca797bc-42d0-4455-ac3c-3baca35f621b" providerId="ADAL" clId="{7F1271D1-8A4B-41DD-A12B-DB7C2F37034A}" dt="2019-08-14T13:05:23.551" v="1" actId="478"/>
        <pc:sldMkLst>
          <pc:docMk/>
          <pc:sldMk cId="2114537626" sldId="256"/>
        </pc:sldMkLst>
        <pc:spChg chg="del">
          <ac:chgData name="Wilcock, Kirsten" userId="aca797bc-42d0-4455-ac3c-3baca35f621b" providerId="ADAL" clId="{7F1271D1-8A4B-41DD-A12B-DB7C2F37034A}" dt="2019-08-14T13:05:20.744" v="0" actId="478"/>
          <ac:spMkLst>
            <pc:docMk/>
            <pc:sldMk cId="2114537626" sldId="256"/>
            <ac:spMk id="3" creationId="{00000000-0000-0000-0000-000000000000}"/>
          </ac:spMkLst>
        </pc:spChg>
        <pc:spChg chg="add del mod">
          <ac:chgData name="Wilcock, Kirsten" userId="aca797bc-42d0-4455-ac3c-3baca35f621b" providerId="ADAL" clId="{7F1271D1-8A4B-41DD-A12B-DB7C2F37034A}" dt="2019-08-14T13:05:23.551" v="1" actId="478"/>
          <ac:spMkLst>
            <pc:docMk/>
            <pc:sldMk cId="2114537626" sldId="256"/>
            <ac:spMk id="5" creationId="{3211D3F4-E3A7-41F6-8A5B-42F60FDFD0A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FE1558-C4B5-4573-8F6B-CF943AA0A70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C18C4D49-E176-4260-97FA-F125299AE7D1}">
      <dgm:prSet phldrT="[Text]"/>
      <dgm:spPr/>
      <dgm:t>
        <a:bodyPr/>
        <a:lstStyle/>
        <a:p>
          <a:r>
            <a:rPr lang="en-GB" dirty="0">
              <a:solidFill>
                <a:schemeClr val="bg1"/>
              </a:solidFill>
            </a:rPr>
            <a:t>Context</a:t>
          </a:r>
        </a:p>
      </dgm:t>
    </dgm:pt>
    <dgm:pt modelId="{32C28FAA-E276-4D4E-A28E-B53F94983924}" type="parTrans" cxnId="{E060F9BA-F019-424B-BC03-D240C94DF13D}">
      <dgm:prSet/>
      <dgm:spPr/>
      <dgm:t>
        <a:bodyPr/>
        <a:lstStyle/>
        <a:p>
          <a:endParaRPr lang="en-GB"/>
        </a:p>
      </dgm:t>
    </dgm:pt>
    <dgm:pt modelId="{8137C529-9A4F-40EB-9F57-BF4B3C9A4DE3}" type="sibTrans" cxnId="{E060F9BA-F019-424B-BC03-D240C94DF13D}">
      <dgm:prSet/>
      <dgm:spPr/>
      <dgm:t>
        <a:bodyPr/>
        <a:lstStyle/>
        <a:p>
          <a:endParaRPr lang="en-GB"/>
        </a:p>
      </dgm:t>
    </dgm:pt>
    <dgm:pt modelId="{00DE9B1F-C3CC-4D25-AAD5-0B9E7A8B97D6}">
      <dgm:prSet phldrT="[Text]"/>
      <dgm:spPr/>
      <dgm:t>
        <a:bodyPr/>
        <a:lstStyle/>
        <a:p>
          <a:r>
            <a:rPr lang="en-GB" dirty="0"/>
            <a:t>Lexis</a:t>
          </a:r>
        </a:p>
      </dgm:t>
    </dgm:pt>
    <dgm:pt modelId="{49B844E9-E32D-4F7B-9B5C-FA44F38C1F1B}" type="parTrans" cxnId="{0AE52E1A-9BE9-42B9-B2F5-9194FF4C9FA8}">
      <dgm:prSet/>
      <dgm:spPr/>
      <dgm:t>
        <a:bodyPr/>
        <a:lstStyle/>
        <a:p>
          <a:endParaRPr lang="en-GB"/>
        </a:p>
      </dgm:t>
    </dgm:pt>
    <dgm:pt modelId="{4BAC4EA7-572E-4C5F-92D9-25C8F1A5B481}" type="sibTrans" cxnId="{0AE52E1A-9BE9-42B9-B2F5-9194FF4C9FA8}">
      <dgm:prSet/>
      <dgm:spPr/>
      <dgm:t>
        <a:bodyPr/>
        <a:lstStyle/>
        <a:p>
          <a:endParaRPr lang="en-GB"/>
        </a:p>
      </dgm:t>
    </dgm:pt>
    <dgm:pt modelId="{613D1CB8-CD65-451D-8854-480F0D2C1FAB}">
      <dgm:prSet phldrT="[Text]"/>
      <dgm:spPr/>
      <dgm:t>
        <a:bodyPr/>
        <a:lstStyle/>
        <a:p>
          <a:r>
            <a:rPr lang="en-GB" dirty="0"/>
            <a:t>Grammar</a:t>
          </a:r>
        </a:p>
      </dgm:t>
    </dgm:pt>
    <dgm:pt modelId="{DE304E72-5220-4F17-B73B-DB16D92B1901}" type="parTrans" cxnId="{801280F9-21C1-4991-B8DA-A55EB71315C0}">
      <dgm:prSet/>
      <dgm:spPr/>
      <dgm:t>
        <a:bodyPr/>
        <a:lstStyle/>
        <a:p>
          <a:endParaRPr lang="en-GB"/>
        </a:p>
      </dgm:t>
    </dgm:pt>
    <dgm:pt modelId="{90C4D6FD-3AF5-4287-85CF-F59C55288DCD}" type="sibTrans" cxnId="{801280F9-21C1-4991-B8DA-A55EB71315C0}">
      <dgm:prSet/>
      <dgm:spPr/>
      <dgm:t>
        <a:bodyPr/>
        <a:lstStyle/>
        <a:p>
          <a:endParaRPr lang="en-GB"/>
        </a:p>
      </dgm:t>
    </dgm:pt>
    <dgm:pt modelId="{8267EC2F-A2A1-4D6B-802A-9889E414DB50}">
      <dgm:prSet phldrT="[Text]"/>
      <dgm:spPr/>
      <dgm:t>
        <a:bodyPr/>
        <a:lstStyle/>
        <a:p>
          <a:r>
            <a:rPr lang="en-GB" dirty="0"/>
            <a:t>Semantics</a:t>
          </a:r>
        </a:p>
      </dgm:t>
    </dgm:pt>
    <dgm:pt modelId="{25A421C4-007F-4066-BE56-80964CF025A3}" type="parTrans" cxnId="{BA86C186-106C-47D7-9F1E-0817E7ABE7C7}">
      <dgm:prSet/>
      <dgm:spPr/>
      <dgm:t>
        <a:bodyPr/>
        <a:lstStyle/>
        <a:p>
          <a:endParaRPr lang="en-GB"/>
        </a:p>
      </dgm:t>
    </dgm:pt>
    <dgm:pt modelId="{F002A880-217D-49CA-A852-0E09EA00B66C}" type="sibTrans" cxnId="{BA86C186-106C-47D7-9F1E-0817E7ABE7C7}">
      <dgm:prSet/>
      <dgm:spPr/>
      <dgm:t>
        <a:bodyPr/>
        <a:lstStyle/>
        <a:p>
          <a:endParaRPr lang="en-GB"/>
        </a:p>
      </dgm:t>
    </dgm:pt>
    <dgm:pt modelId="{9153441B-1BD1-4C05-8057-D7E23CDF062A}">
      <dgm:prSet phldrT="[Text]"/>
      <dgm:spPr/>
      <dgm:t>
        <a:bodyPr/>
        <a:lstStyle/>
        <a:p>
          <a:r>
            <a:rPr lang="en-GB" dirty="0"/>
            <a:t>Discourse</a:t>
          </a:r>
        </a:p>
      </dgm:t>
    </dgm:pt>
    <dgm:pt modelId="{B39AAFF9-C46F-431F-88FE-9581CAEC766F}" type="parTrans" cxnId="{49238F59-5211-462A-A8A0-BE682A836262}">
      <dgm:prSet/>
      <dgm:spPr/>
      <dgm:t>
        <a:bodyPr/>
        <a:lstStyle/>
        <a:p>
          <a:endParaRPr lang="en-GB"/>
        </a:p>
      </dgm:t>
    </dgm:pt>
    <dgm:pt modelId="{42BA043F-03AB-438F-8C0A-F8CA0491A750}" type="sibTrans" cxnId="{49238F59-5211-462A-A8A0-BE682A836262}">
      <dgm:prSet/>
      <dgm:spPr/>
      <dgm:t>
        <a:bodyPr/>
        <a:lstStyle/>
        <a:p>
          <a:endParaRPr lang="en-GB"/>
        </a:p>
      </dgm:t>
    </dgm:pt>
    <dgm:pt modelId="{3E08DB21-5DE1-4395-B1B3-A79D8C9C6EC1}">
      <dgm:prSet phldrT="[Text]"/>
      <dgm:spPr/>
      <dgm:t>
        <a:bodyPr/>
        <a:lstStyle/>
        <a:p>
          <a:r>
            <a:rPr lang="en-GB" dirty="0"/>
            <a:t>Pragmatics</a:t>
          </a:r>
        </a:p>
      </dgm:t>
    </dgm:pt>
    <dgm:pt modelId="{CF774E44-1454-429A-B854-97C7EDE6D0E4}" type="parTrans" cxnId="{EB0233EF-54E5-49C5-9881-FC8CFB7D4646}">
      <dgm:prSet/>
      <dgm:spPr/>
      <dgm:t>
        <a:bodyPr/>
        <a:lstStyle/>
        <a:p>
          <a:endParaRPr lang="en-GB"/>
        </a:p>
      </dgm:t>
    </dgm:pt>
    <dgm:pt modelId="{A023AB5D-EB35-4636-881C-E233AE720A67}" type="sibTrans" cxnId="{EB0233EF-54E5-49C5-9881-FC8CFB7D4646}">
      <dgm:prSet/>
      <dgm:spPr/>
      <dgm:t>
        <a:bodyPr/>
        <a:lstStyle/>
        <a:p>
          <a:endParaRPr lang="en-GB"/>
        </a:p>
      </dgm:t>
    </dgm:pt>
    <dgm:pt modelId="{75208123-3847-4704-A7A2-B6F99EB42CD0}">
      <dgm:prSet phldrT="[Text]"/>
      <dgm:spPr/>
      <dgm:t>
        <a:bodyPr/>
        <a:lstStyle/>
        <a:p>
          <a:r>
            <a:rPr lang="en-GB" dirty="0"/>
            <a:t>Phonology</a:t>
          </a:r>
        </a:p>
      </dgm:t>
    </dgm:pt>
    <dgm:pt modelId="{D94F3AED-791C-41F7-AE65-83767D952FBC}" type="parTrans" cxnId="{7BB2AD3F-04DB-450A-A316-9CC5370E9793}">
      <dgm:prSet/>
      <dgm:spPr/>
      <dgm:t>
        <a:bodyPr/>
        <a:lstStyle/>
        <a:p>
          <a:endParaRPr lang="en-GB"/>
        </a:p>
      </dgm:t>
    </dgm:pt>
    <dgm:pt modelId="{DCFE2467-03B4-4721-8C0E-7DF6AD672C11}" type="sibTrans" cxnId="{7BB2AD3F-04DB-450A-A316-9CC5370E9793}">
      <dgm:prSet/>
      <dgm:spPr/>
      <dgm:t>
        <a:bodyPr/>
        <a:lstStyle/>
        <a:p>
          <a:endParaRPr lang="en-GB"/>
        </a:p>
      </dgm:t>
    </dgm:pt>
    <dgm:pt modelId="{9646FBA2-5B9C-44DA-A99B-6C39176EDEB4}" type="pres">
      <dgm:prSet presAssocID="{68FE1558-C4B5-4573-8F6B-CF943AA0A70A}" presName="Name0" presStyleCnt="0">
        <dgm:presLayoutVars>
          <dgm:chMax val="1"/>
          <dgm:chPref val="1"/>
          <dgm:dir/>
          <dgm:animOne val="branch"/>
          <dgm:animLvl val="lvl"/>
        </dgm:presLayoutVars>
      </dgm:prSet>
      <dgm:spPr/>
    </dgm:pt>
    <dgm:pt modelId="{429D7D42-03E8-42C6-95AC-0999EFDDD033}" type="pres">
      <dgm:prSet presAssocID="{C18C4D49-E176-4260-97FA-F125299AE7D1}" presName="Parent" presStyleLbl="node0" presStyleIdx="0" presStyleCnt="1">
        <dgm:presLayoutVars>
          <dgm:chMax val="6"/>
          <dgm:chPref val="6"/>
        </dgm:presLayoutVars>
      </dgm:prSet>
      <dgm:spPr/>
    </dgm:pt>
    <dgm:pt modelId="{740862F4-E988-4CB4-B71E-653D645FC8DD}" type="pres">
      <dgm:prSet presAssocID="{00DE9B1F-C3CC-4D25-AAD5-0B9E7A8B97D6}" presName="Accent1" presStyleCnt="0"/>
      <dgm:spPr/>
    </dgm:pt>
    <dgm:pt modelId="{F01FFC28-F60E-43F9-9362-FA5A92D90532}" type="pres">
      <dgm:prSet presAssocID="{00DE9B1F-C3CC-4D25-AAD5-0B9E7A8B97D6}" presName="Accent" presStyleLbl="bgShp" presStyleIdx="0" presStyleCnt="6"/>
      <dgm:spPr/>
    </dgm:pt>
    <dgm:pt modelId="{A2896DD2-9C2B-4485-9A56-07DB4B728D49}" type="pres">
      <dgm:prSet presAssocID="{00DE9B1F-C3CC-4D25-AAD5-0B9E7A8B97D6}" presName="Child1" presStyleLbl="node1" presStyleIdx="0" presStyleCnt="6">
        <dgm:presLayoutVars>
          <dgm:chMax val="0"/>
          <dgm:chPref val="0"/>
          <dgm:bulletEnabled val="1"/>
        </dgm:presLayoutVars>
      </dgm:prSet>
      <dgm:spPr/>
    </dgm:pt>
    <dgm:pt modelId="{9BFCE041-FBF9-4D49-9929-D2289FD8F0A9}" type="pres">
      <dgm:prSet presAssocID="{613D1CB8-CD65-451D-8854-480F0D2C1FAB}" presName="Accent2" presStyleCnt="0"/>
      <dgm:spPr/>
    </dgm:pt>
    <dgm:pt modelId="{4C38D09A-2528-4ABB-A2BD-960EA34900CB}" type="pres">
      <dgm:prSet presAssocID="{613D1CB8-CD65-451D-8854-480F0D2C1FAB}" presName="Accent" presStyleLbl="bgShp" presStyleIdx="1" presStyleCnt="6" custLinFactNeighborX="10941" custLinFactNeighborY="10441"/>
      <dgm:spPr/>
    </dgm:pt>
    <dgm:pt modelId="{74EA4C14-550F-4D19-AA2F-1295C9EDF1B3}" type="pres">
      <dgm:prSet presAssocID="{613D1CB8-CD65-451D-8854-480F0D2C1FAB}" presName="Child2" presStyleLbl="node1" presStyleIdx="1" presStyleCnt="6" custLinFactNeighborX="265" custLinFactNeighborY="-9623">
        <dgm:presLayoutVars>
          <dgm:chMax val="0"/>
          <dgm:chPref val="0"/>
          <dgm:bulletEnabled val="1"/>
        </dgm:presLayoutVars>
      </dgm:prSet>
      <dgm:spPr/>
    </dgm:pt>
    <dgm:pt modelId="{EE39D6B8-D197-4DD8-BA72-A1A9B61D18DA}" type="pres">
      <dgm:prSet presAssocID="{8267EC2F-A2A1-4D6B-802A-9889E414DB50}" presName="Accent3" presStyleCnt="0"/>
      <dgm:spPr/>
    </dgm:pt>
    <dgm:pt modelId="{77D15D5F-3CCF-4078-AC62-3229A969F408}" type="pres">
      <dgm:prSet presAssocID="{8267EC2F-A2A1-4D6B-802A-9889E414DB50}" presName="Accent" presStyleLbl="bgShp" presStyleIdx="2" presStyleCnt="6"/>
      <dgm:spPr/>
    </dgm:pt>
    <dgm:pt modelId="{7C436B90-24FA-4528-9B36-7C6D61C76654}" type="pres">
      <dgm:prSet presAssocID="{8267EC2F-A2A1-4D6B-802A-9889E414DB50}" presName="Child3" presStyleLbl="node1" presStyleIdx="2" presStyleCnt="6">
        <dgm:presLayoutVars>
          <dgm:chMax val="0"/>
          <dgm:chPref val="0"/>
          <dgm:bulletEnabled val="1"/>
        </dgm:presLayoutVars>
      </dgm:prSet>
      <dgm:spPr/>
    </dgm:pt>
    <dgm:pt modelId="{B6C92DA5-A6A1-46D3-8FC7-7CF0E179D17C}" type="pres">
      <dgm:prSet presAssocID="{9153441B-1BD1-4C05-8057-D7E23CDF062A}" presName="Accent4" presStyleCnt="0"/>
      <dgm:spPr/>
    </dgm:pt>
    <dgm:pt modelId="{F2A80433-EB21-4AD0-B056-7F4D1D73E61A}" type="pres">
      <dgm:prSet presAssocID="{9153441B-1BD1-4C05-8057-D7E23CDF062A}" presName="Accent" presStyleLbl="bgShp" presStyleIdx="3" presStyleCnt="6"/>
      <dgm:spPr/>
    </dgm:pt>
    <dgm:pt modelId="{95DBF7F8-EA7F-4DB7-914C-A54705E0EA60}" type="pres">
      <dgm:prSet presAssocID="{9153441B-1BD1-4C05-8057-D7E23CDF062A}" presName="Child4" presStyleLbl="node1" presStyleIdx="3" presStyleCnt="6">
        <dgm:presLayoutVars>
          <dgm:chMax val="0"/>
          <dgm:chPref val="0"/>
          <dgm:bulletEnabled val="1"/>
        </dgm:presLayoutVars>
      </dgm:prSet>
      <dgm:spPr/>
    </dgm:pt>
    <dgm:pt modelId="{E09559C9-7679-4A83-AF67-C553A4F7CC94}" type="pres">
      <dgm:prSet presAssocID="{3E08DB21-5DE1-4395-B1B3-A79D8C9C6EC1}" presName="Accent5" presStyleCnt="0"/>
      <dgm:spPr/>
    </dgm:pt>
    <dgm:pt modelId="{FCBECFE5-D02B-4F94-BA56-F9CAF76C791B}" type="pres">
      <dgm:prSet presAssocID="{3E08DB21-5DE1-4395-B1B3-A79D8C9C6EC1}" presName="Accent" presStyleLbl="bgShp" presStyleIdx="4" presStyleCnt="6"/>
      <dgm:spPr/>
    </dgm:pt>
    <dgm:pt modelId="{7830B77B-8942-4FDF-98AC-B52EACD28E48}" type="pres">
      <dgm:prSet presAssocID="{3E08DB21-5DE1-4395-B1B3-A79D8C9C6EC1}" presName="Child5" presStyleLbl="node1" presStyleIdx="4" presStyleCnt="6">
        <dgm:presLayoutVars>
          <dgm:chMax val="0"/>
          <dgm:chPref val="0"/>
          <dgm:bulletEnabled val="1"/>
        </dgm:presLayoutVars>
      </dgm:prSet>
      <dgm:spPr/>
    </dgm:pt>
    <dgm:pt modelId="{EA5D2433-F953-492C-BF29-5521A385D024}" type="pres">
      <dgm:prSet presAssocID="{75208123-3847-4704-A7A2-B6F99EB42CD0}" presName="Accent6" presStyleCnt="0"/>
      <dgm:spPr/>
    </dgm:pt>
    <dgm:pt modelId="{3025E426-1C2D-4465-8C59-1E3DB7DB0718}" type="pres">
      <dgm:prSet presAssocID="{75208123-3847-4704-A7A2-B6F99EB42CD0}" presName="Accent" presStyleLbl="bgShp" presStyleIdx="5" presStyleCnt="6"/>
      <dgm:spPr/>
    </dgm:pt>
    <dgm:pt modelId="{31548EBB-AFEC-43D3-8A3B-0E97462E8185}" type="pres">
      <dgm:prSet presAssocID="{75208123-3847-4704-A7A2-B6F99EB42CD0}" presName="Child6" presStyleLbl="node1" presStyleIdx="5" presStyleCnt="6">
        <dgm:presLayoutVars>
          <dgm:chMax val="0"/>
          <dgm:chPref val="0"/>
          <dgm:bulletEnabled val="1"/>
        </dgm:presLayoutVars>
      </dgm:prSet>
      <dgm:spPr/>
    </dgm:pt>
  </dgm:ptLst>
  <dgm:cxnLst>
    <dgm:cxn modelId="{7931ED04-FDBB-4A53-B829-8BA10734BCEF}" type="presOf" srcId="{8267EC2F-A2A1-4D6B-802A-9889E414DB50}" destId="{7C436B90-24FA-4528-9B36-7C6D61C76654}" srcOrd="0" destOrd="0" presId="urn:microsoft.com/office/officeart/2011/layout/HexagonRadial"/>
    <dgm:cxn modelId="{24145B14-B99F-423C-8E39-F65556FE8E49}" type="presOf" srcId="{3E08DB21-5DE1-4395-B1B3-A79D8C9C6EC1}" destId="{7830B77B-8942-4FDF-98AC-B52EACD28E48}" srcOrd="0" destOrd="0" presId="urn:microsoft.com/office/officeart/2011/layout/HexagonRadial"/>
    <dgm:cxn modelId="{0AE52E1A-9BE9-42B9-B2F5-9194FF4C9FA8}" srcId="{C18C4D49-E176-4260-97FA-F125299AE7D1}" destId="{00DE9B1F-C3CC-4D25-AAD5-0B9E7A8B97D6}" srcOrd="0" destOrd="0" parTransId="{49B844E9-E32D-4F7B-9B5C-FA44F38C1F1B}" sibTransId="{4BAC4EA7-572E-4C5F-92D9-25C8F1A5B481}"/>
    <dgm:cxn modelId="{7BB2AD3F-04DB-450A-A316-9CC5370E9793}" srcId="{C18C4D49-E176-4260-97FA-F125299AE7D1}" destId="{75208123-3847-4704-A7A2-B6F99EB42CD0}" srcOrd="5" destOrd="0" parTransId="{D94F3AED-791C-41F7-AE65-83767D952FBC}" sibTransId="{DCFE2467-03B4-4721-8C0E-7DF6AD672C11}"/>
    <dgm:cxn modelId="{E25D9376-023D-4812-8770-42A9CDB368F3}" type="presOf" srcId="{C18C4D49-E176-4260-97FA-F125299AE7D1}" destId="{429D7D42-03E8-42C6-95AC-0999EFDDD033}" srcOrd="0" destOrd="0" presId="urn:microsoft.com/office/officeart/2011/layout/HexagonRadial"/>
    <dgm:cxn modelId="{57B48B79-B5EE-42E9-A806-FC99F38D10CB}" type="presOf" srcId="{9153441B-1BD1-4C05-8057-D7E23CDF062A}" destId="{95DBF7F8-EA7F-4DB7-914C-A54705E0EA60}" srcOrd="0" destOrd="0" presId="urn:microsoft.com/office/officeart/2011/layout/HexagonRadial"/>
    <dgm:cxn modelId="{49238F59-5211-462A-A8A0-BE682A836262}" srcId="{C18C4D49-E176-4260-97FA-F125299AE7D1}" destId="{9153441B-1BD1-4C05-8057-D7E23CDF062A}" srcOrd="3" destOrd="0" parTransId="{B39AAFF9-C46F-431F-88FE-9581CAEC766F}" sibTransId="{42BA043F-03AB-438F-8C0A-F8CA0491A750}"/>
    <dgm:cxn modelId="{BA86C186-106C-47D7-9F1E-0817E7ABE7C7}" srcId="{C18C4D49-E176-4260-97FA-F125299AE7D1}" destId="{8267EC2F-A2A1-4D6B-802A-9889E414DB50}" srcOrd="2" destOrd="0" parTransId="{25A421C4-007F-4066-BE56-80964CF025A3}" sibTransId="{F002A880-217D-49CA-A852-0E09EA00B66C}"/>
    <dgm:cxn modelId="{DFCF739B-F52E-467C-98CB-E1B75D700562}" type="presOf" srcId="{68FE1558-C4B5-4573-8F6B-CF943AA0A70A}" destId="{9646FBA2-5B9C-44DA-A99B-6C39176EDEB4}" srcOrd="0" destOrd="0" presId="urn:microsoft.com/office/officeart/2011/layout/HexagonRadial"/>
    <dgm:cxn modelId="{ACD42DA2-B7E5-495B-905C-D58C99F405FE}" type="presOf" srcId="{00DE9B1F-C3CC-4D25-AAD5-0B9E7A8B97D6}" destId="{A2896DD2-9C2B-4485-9A56-07DB4B728D49}" srcOrd="0" destOrd="0" presId="urn:microsoft.com/office/officeart/2011/layout/HexagonRadial"/>
    <dgm:cxn modelId="{F5C54CAE-45A5-4028-A073-F6CFC47F718A}" type="presOf" srcId="{613D1CB8-CD65-451D-8854-480F0D2C1FAB}" destId="{74EA4C14-550F-4D19-AA2F-1295C9EDF1B3}" srcOrd="0" destOrd="0" presId="urn:microsoft.com/office/officeart/2011/layout/HexagonRadial"/>
    <dgm:cxn modelId="{E060F9BA-F019-424B-BC03-D240C94DF13D}" srcId="{68FE1558-C4B5-4573-8F6B-CF943AA0A70A}" destId="{C18C4D49-E176-4260-97FA-F125299AE7D1}" srcOrd="0" destOrd="0" parTransId="{32C28FAA-E276-4D4E-A28E-B53F94983924}" sibTransId="{8137C529-9A4F-40EB-9F57-BF4B3C9A4DE3}"/>
    <dgm:cxn modelId="{AB05ACD4-1038-4C9D-AF5A-1E85D28E8797}" type="presOf" srcId="{75208123-3847-4704-A7A2-B6F99EB42CD0}" destId="{31548EBB-AFEC-43D3-8A3B-0E97462E8185}" srcOrd="0" destOrd="0" presId="urn:microsoft.com/office/officeart/2011/layout/HexagonRadial"/>
    <dgm:cxn modelId="{EB0233EF-54E5-49C5-9881-FC8CFB7D4646}" srcId="{C18C4D49-E176-4260-97FA-F125299AE7D1}" destId="{3E08DB21-5DE1-4395-B1B3-A79D8C9C6EC1}" srcOrd="4" destOrd="0" parTransId="{CF774E44-1454-429A-B854-97C7EDE6D0E4}" sibTransId="{A023AB5D-EB35-4636-881C-E233AE720A67}"/>
    <dgm:cxn modelId="{801280F9-21C1-4991-B8DA-A55EB71315C0}" srcId="{C18C4D49-E176-4260-97FA-F125299AE7D1}" destId="{613D1CB8-CD65-451D-8854-480F0D2C1FAB}" srcOrd="1" destOrd="0" parTransId="{DE304E72-5220-4F17-B73B-DB16D92B1901}" sibTransId="{90C4D6FD-3AF5-4287-85CF-F59C55288DCD}"/>
    <dgm:cxn modelId="{FD85AFAC-7338-4459-9D86-C884284A83E2}" type="presParOf" srcId="{9646FBA2-5B9C-44DA-A99B-6C39176EDEB4}" destId="{429D7D42-03E8-42C6-95AC-0999EFDDD033}" srcOrd="0" destOrd="0" presId="urn:microsoft.com/office/officeart/2011/layout/HexagonRadial"/>
    <dgm:cxn modelId="{D1BFBEA7-AE50-44BA-A4EE-3E88AA3F420C}" type="presParOf" srcId="{9646FBA2-5B9C-44DA-A99B-6C39176EDEB4}" destId="{740862F4-E988-4CB4-B71E-653D645FC8DD}" srcOrd="1" destOrd="0" presId="urn:microsoft.com/office/officeart/2011/layout/HexagonRadial"/>
    <dgm:cxn modelId="{76137E6C-CD28-49A9-B65B-8B7A04AC0407}" type="presParOf" srcId="{740862F4-E988-4CB4-B71E-653D645FC8DD}" destId="{F01FFC28-F60E-43F9-9362-FA5A92D90532}" srcOrd="0" destOrd="0" presId="urn:microsoft.com/office/officeart/2011/layout/HexagonRadial"/>
    <dgm:cxn modelId="{7014B3FB-516A-4D00-B1FB-0EC6A1312989}" type="presParOf" srcId="{9646FBA2-5B9C-44DA-A99B-6C39176EDEB4}" destId="{A2896DD2-9C2B-4485-9A56-07DB4B728D49}" srcOrd="2" destOrd="0" presId="urn:microsoft.com/office/officeart/2011/layout/HexagonRadial"/>
    <dgm:cxn modelId="{F8FD7377-DC7D-4EA6-9A80-C359E19D85C1}" type="presParOf" srcId="{9646FBA2-5B9C-44DA-A99B-6C39176EDEB4}" destId="{9BFCE041-FBF9-4D49-9929-D2289FD8F0A9}" srcOrd="3" destOrd="0" presId="urn:microsoft.com/office/officeart/2011/layout/HexagonRadial"/>
    <dgm:cxn modelId="{F890BCEC-4960-438E-8AD4-9DFEC2D9BD0E}" type="presParOf" srcId="{9BFCE041-FBF9-4D49-9929-D2289FD8F0A9}" destId="{4C38D09A-2528-4ABB-A2BD-960EA34900CB}" srcOrd="0" destOrd="0" presId="urn:microsoft.com/office/officeart/2011/layout/HexagonRadial"/>
    <dgm:cxn modelId="{408CFBC1-4AF7-4AFD-B773-FA199D9424B6}" type="presParOf" srcId="{9646FBA2-5B9C-44DA-A99B-6C39176EDEB4}" destId="{74EA4C14-550F-4D19-AA2F-1295C9EDF1B3}" srcOrd="4" destOrd="0" presId="urn:microsoft.com/office/officeart/2011/layout/HexagonRadial"/>
    <dgm:cxn modelId="{F2A86E2C-665F-44E7-ACFE-B399403D722E}" type="presParOf" srcId="{9646FBA2-5B9C-44DA-A99B-6C39176EDEB4}" destId="{EE39D6B8-D197-4DD8-BA72-A1A9B61D18DA}" srcOrd="5" destOrd="0" presId="urn:microsoft.com/office/officeart/2011/layout/HexagonRadial"/>
    <dgm:cxn modelId="{7696D962-56DB-434F-A63B-E91A38D5EE7E}" type="presParOf" srcId="{EE39D6B8-D197-4DD8-BA72-A1A9B61D18DA}" destId="{77D15D5F-3CCF-4078-AC62-3229A969F408}" srcOrd="0" destOrd="0" presId="urn:microsoft.com/office/officeart/2011/layout/HexagonRadial"/>
    <dgm:cxn modelId="{60B79D91-CCE9-4492-AE51-700EF8219097}" type="presParOf" srcId="{9646FBA2-5B9C-44DA-A99B-6C39176EDEB4}" destId="{7C436B90-24FA-4528-9B36-7C6D61C76654}" srcOrd="6" destOrd="0" presId="urn:microsoft.com/office/officeart/2011/layout/HexagonRadial"/>
    <dgm:cxn modelId="{48F0843E-D715-4911-B37A-6FE4A10B0466}" type="presParOf" srcId="{9646FBA2-5B9C-44DA-A99B-6C39176EDEB4}" destId="{B6C92DA5-A6A1-46D3-8FC7-7CF0E179D17C}" srcOrd="7" destOrd="0" presId="urn:microsoft.com/office/officeart/2011/layout/HexagonRadial"/>
    <dgm:cxn modelId="{A5B97364-C4F8-4E0C-817E-594770779BE1}" type="presParOf" srcId="{B6C92DA5-A6A1-46D3-8FC7-7CF0E179D17C}" destId="{F2A80433-EB21-4AD0-B056-7F4D1D73E61A}" srcOrd="0" destOrd="0" presId="urn:microsoft.com/office/officeart/2011/layout/HexagonRadial"/>
    <dgm:cxn modelId="{1CD46597-EDFF-4FA2-B551-C11FE5970E90}" type="presParOf" srcId="{9646FBA2-5B9C-44DA-A99B-6C39176EDEB4}" destId="{95DBF7F8-EA7F-4DB7-914C-A54705E0EA60}" srcOrd="8" destOrd="0" presId="urn:microsoft.com/office/officeart/2011/layout/HexagonRadial"/>
    <dgm:cxn modelId="{04F538BE-4EBD-4828-A9FE-C5B8C46A8173}" type="presParOf" srcId="{9646FBA2-5B9C-44DA-A99B-6C39176EDEB4}" destId="{E09559C9-7679-4A83-AF67-C553A4F7CC94}" srcOrd="9" destOrd="0" presId="urn:microsoft.com/office/officeart/2011/layout/HexagonRadial"/>
    <dgm:cxn modelId="{BADDE68A-C86F-4837-9942-3BEC6863E51E}" type="presParOf" srcId="{E09559C9-7679-4A83-AF67-C553A4F7CC94}" destId="{FCBECFE5-D02B-4F94-BA56-F9CAF76C791B}" srcOrd="0" destOrd="0" presId="urn:microsoft.com/office/officeart/2011/layout/HexagonRadial"/>
    <dgm:cxn modelId="{FD80FE15-BABC-4580-8E95-3335A32FF0CE}" type="presParOf" srcId="{9646FBA2-5B9C-44DA-A99B-6C39176EDEB4}" destId="{7830B77B-8942-4FDF-98AC-B52EACD28E48}" srcOrd="10" destOrd="0" presId="urn:microsoft.com/office/officeart/2011/layout/HexagonRadial"/>
    <dgm:cxn modelId="{C883C36D-0049-455B-A273-90782382AD6C}" type="presParOf" srcId="{9646FBA2-5B9C-44DA-A99B-6C39176EDEB4}" destId="{EA5D2433-F953-492C-BF29-5521A385D024}" srcOrd="11" destOrd="0" presId="urn:microsoft.com/office/officeart/2011/layout/HexagonRadial"/>
    <dgm:cxn modelId="{77B59AE8-918C-4741-8372-98B3F5022092}" type="presParOf" srcId="{EA5D2433-F953-492C-BF29-5521A385D024}" destId="{3025E426-1C2D-4465-8C59-1E3DB7DB0718}" srcOrd="0" destOrd="0" presId="urn:microsoft.com/office/officeart/2011/layout/HexagonRadial"/>
    <dgm:cxn modelId="{D6B874B4-26BA-468B-BE3E-3A431BE212BA}" type="presParOf" srcId="{9646FBA2-5B9C-44DA-A99B-6C39176EDEB4}" destId="{31548EBB-AFEC-43D3-8A3B-0E97462E818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9D7D42-03E8-42C6-95AC-0999EFDDD033}">
      <dsp:nvSpPr>
        <dsp:cNvPr id="0" name=""/>
        <dsp:cNvSpPr/>
      </dsp:nvSpPr>
      <dsp:spPr>
        <a:xfrm>
          <a:off x="2143938" y="1651068"/>
          <a:ext cx="2098580" cy="181535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bg1"/>
              </a:solidFill>
            </a:rPr>
            <a:t>Context</a:t>
          </a:r>
        </a:p>
      </dsp:txBody>
      <dsp:txXfrm>
        <a:off x="2491702" y="1951898"/>
        <a:ext cx="1403052" cy="1213696"/>
      </dsp:txXfrm>
    </dsp:sp>
    <dsp:sp modelId="{4C38D09A-2528-4ABB-A2BD-960EA34900CB}">
      <dsp:nvSpPr>
        <dsp:cNvPr id="0" name=""/>
        <dsp:cNvSpPr/>
      </dsp:nvSpPr>
      <dsp:spPr>
        <a:xfrm>
          <a:off x="3544682" y="853774"/>
          <a:ext cx="791788" cy="682230"/>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896DD2-9C2B-4485-9A56-07DB4B728D49}">
      <dsp:nvSpPr>
        <dsp:cNvPr id="0" name=""/>
        <dsp:cNvSpPr/>
      </dsp:nvSpPr>
      <dsp:spPr>
        <a:xfrm>
          <a:off x="2337247" y="0"/>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Lexis</a:t>
          </a:r>
        </a:p>
      </dsp:txBody>
      <dsp:txXfrm>
        <a:off x="2622250" y="246561"/>
        <a:ext cx="1149765" cy="994682"/>
      </dsp:txXfrm>
    </dsp:sp>
    <dsp:sp modelId="{77D15D5F-3CCF-4078-AC62-3229A969F408}">
      <dsp:nvSpPr>
        <dsp:cNvPr id="0" name=""/>
        <dsp:cNvSpPr/>
      </dsp:nvSpPr>
      <dsp:spPr>
        <a:xfrm>
          <a:off x="4382130" y="2057950"/>
          <a:ext cx="791788" cy="682230"/>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EA4C14-550F-4D19-AA2F-1295C9EDF1B3}">
      <dsp:nvSpPr>
        <dsp:cNvPr id="0" name=""/>
        <dsp:cNvSpPr/>
      </dsp:nvSpPr>
      <dsp:spPr>
        <a:xfrm>
          <a:off x="3919035" y="771928"/>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Grammar</a:t>
          </a:r>
        </a:p>
      </dsp:txBody>
      <dsp:txXfrm>
        <a:off x="4204038" y="1018489"/>
        <a:ext cx="1149765" cy="994682"/>
      </dsp:txXfrm>
    </dsp:sp>
    <dsp:sp modelId="{F2A80433-EB21-4AD0-B056-7F4D1D73E61A}">
      <dsp:nvSpPr>
        <dsp:cNvPr id="0" name=""/>
        <dsp:cNvSpPr/>
      </dsp:nvSpPr>
      <dsp:spPr>
        <a:xfrm>
          <a:off x="3740206" y="3497645"/>
          <a:ext cx="791788" cy="682230"/>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436B90-24FA-4528-9B36-7C6D61C76654}">
      <dsp:nvSpPr>
        <dsp:cNvPr id="0" name=""/>
        <dsp:cNvSpPr/>
      </dsp:nvSpPr>
      <dsp:spPr>
        <a:xfrm>
          <a:off x="3914478" y="2714078"/>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Semantics</a:t>
          </a:r>
        </a:p>
      </dsp:txBody>
      <dsp:txXfrm>
        <a:off x="4199481" y="2960639"/>
        <a:ext cx="1149765" cy="994682"/>
      </dsp:txXfrm>
    </dsp:sp>
    <dsp:sp modelId="{FCBECFE5-D02B-4F94-BA56-F9CAF76C791B}">
      <dsp:nvSpPr>
        <dsp:cNvPr id="0" name=""/>
        <dsp:cNvSpPr/>
      </dsp:nvSpPr>
      <dsp:spPr>
        <a:xfrm>
          <a:off x="2147843" y="3647091"/>
          <a:ext cx="791788" cy="682230"/>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DBF7F8-EA7F-4DB7-914C-A54705E0EA60}">
      <dsp:nvSpPr>
        <dsp:cNvPr id="0" name=""/>
        <dsp:cNvSpPr/>
      </dsp:nvSpPr>
      <dsp:spPr>
        <a:xfrm>
          <a:off x="2337247" y="3630201"/>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Discourse</a:t>
          </a:r>
        </a:p>
      </dsp:txBody>
      <dsp:txXfrm>
        <a:off x="2622250" y="3876762"/>
        <a:ext cx="1149765" cy="994682"/>
      </dsp:txXfrm>
    </dsp:sp>
    <dsp:sp modelId="{3025E426-1C2D-4465-8C59-1E3DB7DB0718}">
      <dsp:nvSpPr>
        <dsp:cNvPr id="0" name=""/>
        <dsp:cNvSpPr/>
      </dsp:nvSpPr>
      <dsp:spPr>
        <a:xfrm>
          <a:off x="1208632" y="2372195"/>
          <a:ext cx="791788" cy="682230"/>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30B77B-8942-4FDF-98AC-B52EACD28E48}">
      <dsp:nvSpPr>
        <dsp:cNvPr id="0" name=""/>
        <dsp:cNvSpPr/>
      </dsp:nvSpPr>
      <dsp:spPr>
        <a:xfrm>
          <a:off x="752695" y="2715102"/>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Pragmatics</a:t>
          </a:r>
        </a:p>
      </dsp:txBody>
      <dsp:txXfrm>
        <a:off x="1037698" y="2961663"/>
        <a:ext cx="1149765" cy="994682"/>
      </dsp:txXfrm>
    </dsp:sp>
    <dsp:sp modelId="{31548EBB-AFEC-43D3-8A3B-0E97462E8185}">
      <dsp:nvSpPr>
        <dsp:cNvPr id="0" name=""/>
        <dsp:cNvSpPr/>
      </dsp:nvSpPr>
      <dsp:spPr>
        <a:xfrm>
          <a:off x="752695" y="913052"/>
          <a:ext cx="1719771" cy="148780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dirty="0"/>
            <a:t>Phonology</a:t>
          </a:r>
        </a:p>
      </dsp:txBody>
      <dsp:txXfrm>
        <a:off x="1037698" y="1159613"/>
        <a:ext cx="1149765" cy="99468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7890" y="0"/>
            <a:ext cx="2945024" cy="496967"/>
          </a:xfrm>
          <a:prstGeom prst="rect">
            <a:avLst/>
          </a:prstGeom>
        </p:spPr>
        <p:txBody>
          <a:bodyPr vert="horz" lIns="91440" tIns="45720" rIns="91440" bIns="45720" rtlCol="0"/>
          <a:lstStyle>
            <a:lvl1pPr algn="r">
              <a:defRPr sz="1200"/>
            </a:lvl1pPr>
          </a:lstStyle>
          <a:p>
            <a:fld id="{91333581-9709-4744-951C-ACEFFD2B2182}" type="datetimeFigureOut">
              <a:rPr lang="en-GB" smtClean="0"/>
              <a:t>07/09/2019</a:t>
            </a:fld>
            <a:endParaRPr lang="en-GB"/>
          </a:p>
        </p:txBody>
      </p:sp>
      <p:sp>
        <p:nvSpPr>
          <p:cNvPr id="4" name="Slide Image Placeholder 3"/>
          <p:cNvSpPr>
            <a:spLocks noGrp="1" noRot="1" noChangeAspect="1"/>
          </p:cNvSpPr>
          <p:nvPr>
            <p:ph type="sldImg" idx="2"/>
          </p:nvPr>
        </p:nvSpPr>
        <p:spPr>
          <a:xfrm>
            <a:off x="915988"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133" y="4717218"/>
            <a:ext cx="5436235" cy="44679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259"/>
            <a:ext cx="2945024" cy="49696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7890" y="9431259"/>
            <a:ext cx="2945024" cy="496967"/>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A level English Language  Component 3</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5927765" cy="908720"/>
          </a:xfrm>
        </p:spPr>
        <p:txBody>
          <a:bodyPr/>
          <a:lstStyle/>
          <a:p>
            <a:r>
              <a:rPr lang="en-GB" dirty="0"/>
              <a:t>Topic paragraphs </a:t>
            </a:r>
          </a:p>
        </p:txBody>
      </p:sp>
      <p:sp>
        <p:nvSpPr>
          <p:cNvPr id="3" name="Text Placeholder 2"/>
          <p:cNvSpPr>
            <a:spLocks noGrp="1"/>
          </p:cNvSpPr>
          <p:nvPr>
            <p:ph type="body" sz="quarter" idx="10"/>
          </p:nvPr>
        </p:nvSpPr>
        <p:spPr>
          <a:xfrm>
            <a:off x="284305" y="1039091"/>
            <a:ext cx="7986859" cy="678873"/>
          </a:xfrm>
        </p:spPr>
        <p:txBody>
          <a:bodyPr/>
          <a:lstStyle/>
          <a:p>
            <a:r>
              <a:rPr lang="en-GB" dirty="0"/>
              <a:t>Topic paragraphs can encourage links. </a:t>
            </a:r>
          </a:p>
        </p:txBody>
      </p:sp>
      <p:sp>
        <p:nvSpPr>
          <p:cNvPr id="4" name="Text Placeholder 3"/>
          <p:cNvSpPr>
            <a:spLocks noGrp="1"/>
          </p:cNvSpPr>
          <p:nvPr>
            <p:ph type="body" sz="quarter" idx="11"/>
          </p:nvPr>
        </p:nvSpPr>
        <p:spPr>
          <a:xfrm>
            <a:off x="284163" y="1717964"/>
            <a:ext cx="8634206" cy="4908467"/>
          </a:xfrm>
        </p:spPr>
        <p:txBody>
          <a:bodyPr>
            <a:normAutofit/>
          </a:bodyPr>
          <a:lstStyle/>
          <a:p>
            <a:r>
              <a:rPr lang="en-GB" dirty="0"/>
              <a:t>This can be by focusing on an aspect of the context e.g. persuasive techniques as in this paragraph:</a:t>
            </a:r>
          </a:p>
          <a:p>
            <a:endParaRPr lang="en-GB" dirty="0"/>
          </a:p>
          <a:p>
            <a:r>
              <a:rPr lang="en-GB" i="1" dirty="0"/>
              <a:t>The semantic field of travel is extended throughout the creative piece through the use of abstract nouns “adventure” and dynamic verbs “journey” and “explore”. This is effective as it is encouraging the audience to see the trying of new foods as an adventure as if they were actually going to these places to try new foods. Furthermore, the use of the interrogative “Ready to book a ticket?” is effective as it connotes to a plane ticket rather than booking a table. This further emphasises the global feel to the new name.</a:t>
            </a:r>
          </a:p>
          <a:p>
            <a:endParaRPr lang="en-GB" dirty="0"/>
          </a:p>
        </p:txBody>
      </p:sp>
    </p:spTree>
    <p:extLst>
      <p:ext uri="{BB962C8B-B14F-4D97-AF65-F5344CB8AC3E}">
        <p14:creationId xmlns:p14="http://schemas.microsoft.com/office/powerpoint/2010/main" val="1393924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6052456" cy="908720"/>
          </a:xfrm>
        </p:spPr>
        <p:txBody>
          <a:bodyPr/>
          <a:lstStyle/>
          <a:p>
            <a:r>
              <a:rPr lang="en-GB" dirty="0"/>
              <a:t>Topic paragraphs</a:t>
            </a:r>
          </a:p>
        </p:txBody>
      </p:sp>
      <p:sp>
        <p:nvSpPr>
          <p:cNvPr id="3" name="Text Placeholder 2"/>
          <p:cNvSpPr>
            <a:spLocks noGrp="1"/>
          </p:cNvSpPr>
          <p:nvPr>
            <p:ph type="body" sz="quarter" idx="10"/>
          </p:nvPr>
        </p:nvSpPr>
        <p:spPr>
          <a:xfrm>
            <a:off x="284305" y="908720"/>
            <a:ext cx="8634064" cy="1157588"/>
          </a:xfrm>
        </p:spPr>
        <p:txBody>
          <a:bodyPr/>
          <a:lstStyle/>
          <a:p>
            <a:r>
              <a:rPr lang="en-GB" sz="2400" dirty="0"/>
              <a:t>An alternative approach could be to identify one linguistic feature and explore how it contributes to the construction of meaning: </a:t>
            </a:r>
          </a:p>
        </p:txBody>
      </p:sp>
      <p:sp>
        <p:nvSpPr>
          <p:cNvPr id="4" name="Text Placeholder 3"/>
          <p:cNvSpPr>
            <a:spLocks noGrp="1"/>
          </p:cNvSpPr>
          <p:nvPr>
            <p:ph type="body" sz="quarter" idx="11"/>
          </p:nvPr>
        </p:nvSpPr>
        <p:spPr>
          <a:xfrm>
            <a:off x="284305" y="2241406"/>
            <a:ext cx="8634206" cy="4305309"/>
          </a:xfrm>
        </p:spPr>
        <p:txBody>
          <a:bodyPr>
            <a:normAutofit fontScale="85000" lnSpcReduction="20000"/>
          </a:bodyPr>
          <a:lstStyle/>
          <a:p>
            <a:r>
              <a:rPr lang="en-GB" dirty="0"/>
              <a:t>This paragraph focuses on the four word title of the text for 2(a): </a:t>
            </a:r>
          </a:p>
          <a:p>
            <a:endParaRPr lang="en-GB" i="1" dirty="0"/>
          </a:p>
          <a:p>
            <a:r>
              <a:rPr lang="en-GB" i="1" dirty="0"/>
              <a:t>The opening title of the text is appropriate for the genre as the readers are on the restaurant’s website and the title is likely to be the first thing they would read. Placing the proper noun “Lucia’s” at the front of the exclamatory minor sentence “Lucia’s – opening this summer” provides the name of the restaurant whilst also emphasising it through isolation by omitting the present primary verb “is” and replacing it with a dash. This has the intention of making the name memorable and the name is repeated throughout the text to fix it in peoples’ minds. The remainder of the title “opening this summer” is meant to inform readers when this restaurant will open. The non-finite dynamic verb “opening” connotes the newness of the restaurant which could be considered persuasive…. The deictic reference is more likely to be found on a website as the page may be updated once it has opened, therefore readers are aware that “this” refers to the coming summer when they are reading the text.</a:t>
            </a:r>
          </a:p>
        </p:txBody>
      </p:sp>
    </p:spTree>
    <p:extLst>
      <p:ext uri="{BB962C8B-B14F-4D97-AF65-F5344CB8AC3E}">
        <p14:creationId xmlns:p14="http://schemas.microsoft.com/office/powerpoint/2010/main" val="318846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5706092" cy="908720"/>
          </a:xfrm>
        </p:spPr>
        <p:txBody>
          <a:bodyPr>
            <a:normAutofit fontScale="90000"/>
          </a:bodyPr>
          <a:lstStyle/>
          <a:p>
            <a:br>
              <a:rPr lang="en-GB" dirty="0"/>
            </a:br>
            <a:r>
              <a:rPr lang="en-GB" dirty="0"/>
              <a:t>A further example</a:t>
            </a:r>
            <a:br>
              <a:rPr lang="en-GB" dirty="0"/>
            </a:br>
            <a:endParaRPr lang="en-GB" dirty="0"/>
          </a:p>
        </p:txBody>
      </p:sp>
      <p:sp>
        <p:nvSpPr>
          <p:cNvPr id="4" name="Text Placeholder 3"/>
          <p:cNvSpPr>
            <a:spLocks noGrp="1"/>
          </p:cNvSpPr>
          <p:nvPr>
            <p:ph type="body" sz="quarter" idx="11"/>
          </p:nvPr>
        </p:nvSpPr>
        <p:spPr>
          <a:xfrm>
            <a:off x="284163" y="1967345"/>
            <a:ext cx="8634206" cy="4659087"/>
          </a:xfrm>
        </p:spPr>
        <p:txBody>
          <a:bodyPr>
            <a:normAutofit/>
          </a:bodyPr>
          <a:lstStyle/>
          <a:p>
            <a:endParaRPr lang="en-GB" sz="1800" i="1" dirty="0"/>
          </a:p>
          <a:p>
            <a:r>
              <a:rPr lang="en-GB" i="1" dirty="0"/>
              <a:t>The text also entertains by using a modified cliché ‘follow your stomach’ which relates to the semantic field of food and romance. Linking the two via the cliché insinuates that the reader will naturally love the food; this original cliché being ‘follow your heart’.  </a:t>
            </a:r>
          </a:p>
          <a:p>
            <a:endParaRPr lang="en-GB" i="1" dirty="0"/>
          </a:p>
          <a:p>
            <a:r>
              <a:rPr lang="en-GB" dirty="0"/>
              <a:t>Here the candidates selects, identifies and evaluates a language feature in terms of semantics and a pragmatic expectation of the target reader’s knowledge, thereby discussing the construction of meaning. </a:t>
            </a:r>
          </a:p>
        </p:txBody>
      </p:sp>
      <p:sp>
        <p:nvSpPr>
          <p:cNvPr id="3" name="TextBox 2"/>
          <p:cNvSpPr txBox="1"/>
          <p:nvPr/>
        </p:nvSpPr>
        <p:spPr>
          <a:xfrm>
            <a:off x="284163" y="1176422"/>
            <a:ext cx="7315200"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Another approach…</a:t>
            </a:r>
          </a:p>
        </p:txBody>
      </p:sp>
    </p:spTree>
    <p:extLst>
      <p:ext uri="{BB962C8B-B14F-4D97-AF65-F5344CB8AC3E}">
        <p14:creationId xmlns:p14="http://schemas.microsoft.com/office/powerpoint/2010/main" val="1371394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84305" y="1127863"/>
            <a:ext cx="4632079" cy="724436"/>
          </a:xfrm>
        </p:spPr>
        <p:txBody>
          <a:bodyPr/>
          <a:lstStyle/>
          <a:p>
            <a:r>
              <a:rPr lang="en-GB" dirty="0"/>
              <a:t>Script 1</a:t>
            </a:r>
          </a:p>
        </p:txBody>
      </p:sp>
      <p:sp>
        <p:nvSpPr>
          <p:cNvPr id="4" name="Text Placeholder 3"/>
          <p:cNvSpPr>
            <a:spLocks noGrp="1"/>
          </p:cNvSpPr>
          <p:nvPr>
            <p:ph type="body" sz="quarter" idx="11"/>
          </p:nvPr>
        </p:nvSpPr>
        <p:spPr>
          <a:xfrm>
            <a:off x="284163" y="1925782"/>
            <a:ext cx="8634206" cy="4700649"/>
          </a:xfrm>
        </p:spPr>
        <p:txBody>
          <a:bodyPr>
            <a:normAutofit/>
          </a:bodyPr>
          <a:lstStyle/>
          <a:p>
            <a:r>
              <a:rPr lang="en-GB" dirty="0"/>
              <a:t>This is a response to Q2.</a:t>
            </a:r>
          </a:p>
          <a:p>
            <a:endParaRPr lang="en-GB" dirty="0"/>
          </a:p>
          <a:p>
            <a:r>
              <a:rPr lang="en-GB" dirty="0"/>
              <a:t>2(b) This piece explores the student context with references and apt details. It is purposeful and consciously crafted despite a few errors.</a:t>
            </a:r>
          </a:p>
          <a:p>
            <a:r>
              <a:rPr lang="en-GB" dirty="0"/>
              <a:t>Low band 4</a:t>
            </a:r>
          </a:p>
          <a:p>
            <a:endParaRPr lang="en-GB" dirty="0"/>
          </a:p>
          <a:p>
            <a:r>
              <a:rPr lang="en-GB" dirty="0"/>
              <a:t>2(c) Although there is some knowledge displayed, the commentary written on (b) is less effective and is mid-band 3.</a:t>
            </a:r>
          </a:p>
          <a:p>
            <a:endParaRPr lang="en-GB" dirty="0"/>
          </a:p>
          <a:p>
            <a:r>
              <a:rPr lang="en-GB" dirty="0"/>
              <a:t>Read through and discuss how it could be improved.</a:t>
            </a:r>
          </a:p>
        </p:txBody>
      </p:sp>
    </p:spTree>
    <p:extLst>
      <p:ext uri="{BB962C8B-B14F-4D97-AF65-F5344CB8AC3E}">
        <p14:creationId xmlns:p14="http://schemas.microsoft.com/office/powerpoint/2010/main" val="2889576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a:xfrm>
            <a:off x="284305" y="1215413"/>
            <a:ext cx="4632079" cy="724436"/>
          </a:xfrm>
        </p:spPr>
        <p:txBody>
          <a:bodyPr/>
          <a:lstStyle/>
          <a:p>
            <a:r>
              <a:rPr lang="en-GB" dirty="0"/>
              <a:t>Script 2</a:t>
            </a:r>
          </a:p>
        </p:txBody>
      </p:sp>
      <p:sp>
        <p:nvSpPr>
          <p:cNvPr id="4" name="Text Placeholder 3"/>
          <p:cNvSpPr>
            <a:spLocks noGrp="1"/>
          </p:cNvSpPr>
          <p:nvPr>
            <p:ph type="body" sz="quarter" idx="11"/>
          </p:nvPr>
        </p:nvSpPr>
        <p:spPr>
          <a:xfrm>
            <a:off x="284305" y="2071444"/>
            <a:ext cx="8634206" cy="4227718"/>
          </a:xfrm>
        </p:spPr>
        <p:txBody>
          <a:bodyPr/>
          <a:lstStyle/>
          <a:p>
            <a:endParaRPr lang="en-GB" sz="1800" dirty="0"/>
          </a:p>
          <a:p>
            <a:r>
              <a:rPr lang="en-GB" dirty="0"/>
              <a:t>This is a response to Q1.</a:t>
            </a:r>
          </a:p>
          <a:p>
            <a:endParaRPr lang="en-GB" dirty="0"/>
          </a:p>
          <a:p>
            <a:r>
              <a:rPr lang="en-GB" dirty="0"/>
              <a:t>1(b) gained full marks. </a:t>
            </a:r>
          </a:p>
          <a:p>
            <a:endParaRPr lang="en-GB" dirty="0"/>
          </a:p>
          <a:p>
            <a:r>
              <a:rPr lang="en-GB" dirty="0"/>
              <a:t>The candidate’s commentary is based on 1(a) and, despite a few errors, gained a Band 5 mark.</a:t>
            </a:r>
          </a:p>
          <a:p>
            <a:endParaRPr lang="en-GB" dirty="0"/>
          </a:p>
          <a:p>
            <a:r>
              <a:rPr lang="en-GB" dirty="0"/>
              <a:t>Discuss and plan a commentary for 1(b)</a:t>
            </a:r>
          </a:p>
        </p:txBody>
      </p:sp>
    </p:spTree>
    <p:extLst>
      <p:ext uri="{BB962C8B-B14F-4D97-AF65-F5344CB8AC3E}">
        <p14:creationId xmlns:p14="http://schemas.microsoft.com/office/powerpoint/2010/main" val="2788891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6"/>
          <p:cNvSpPr txBox="1">
            <a:spLocks/>
          </p:cNvSpPr>
          <p:nvPr/>
        </p:nvSpPr>
        <p:spPr>
          <a:xfrm>
            <a:off x="1567544" y="0"/>
            <a:ext cx="6616789" cy="9087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200" b="1" kern="1200">
                <a:solidFill>
                  <a:schemeClr val="bg1"/>
                </a:solidFill>
                <a:latin typeface="Arial" panose="020B0604020202020204" pitchFamily="34" charset="0"/>
                <a:ea typeface="+mj-ea"/>
                <a:cs typeface="Arial" panose="020B0604020202020204" pitchFamily="34" charset="0"/>
              </a:defRPr>
            </a:lvl1pPr>
          </a:lstStyle>
          <a:p>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601164353"/>
              </p:ext>
            </p:extLst>
          </p:nvPr>
        </p:nvGraphicFramePr>
        <p:xfrm>
          <a:off x="1384735" y="920487"/>
          <a:ext cx="6374530" cy="5899778"/>
        </p:xfrm>
        <a:graphic>
          <a:graphicData uri="http://schemas.openxmlformats.org/drawingml/2006/table">
            <a:tbl>
              <a:tblPr firstRow="1" firstCol="1" bandRow="1"/>
              <a:tblGrid>
                <a:gridCol w="846765">
                  <a:extLst>
                    <a:ext uri="{9D8B030D-6E8A-4147-A177-3AD203B41FA5}">
                      <a16:colId xmlns:a16="http://schemas.microsoft.com/office/drawing/2014/main" val="20000"/>
                    </a:ext>
                  </a:extLst>
                </a:gridCol>
                <a:gridCol w="5527765">
                  <a:extLst>
                    <a:ext uri="{9D8B030D-6E8A-4147-A177-3AD203B41FA5}">
                      <a16:colId xmlns:a16="http://schemas.microsoft.com/office/drawing/2014/main" val="20001"/>
                    </a:ext>
                  </a:extLst>
                </a:gridCol>
              </a:tblGrid>
              <a:tr h="809331">
                <a:tc>
                  <a:txBody>
                    <a:bodyPr/>
                    <a:lstStyle/>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BAND</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AO3</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Analyse and evaluate how contextual factors and language features are associated with the construction 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5</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17-20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Confident analysis of a range of contextual factors </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Productive discussion of the construction 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Perceptive evaluation of the effectiveness 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16047">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4</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13-16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Effective analysis of 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Some insightful discussion of the construction 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Purposeful evaluation of the effectiveness 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3</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9-12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Sensible analysis of 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Generally clear discussion of the construction 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Relevant evaluation of the effectiveness 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2</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5-8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Some valid analysis of 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Undeveloped discussion of the construction 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Inconsistent evaluation of the effectiveness 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94040">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1-4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Some general awareness of context </a:t>
                      </a: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Little sense of how meaning is constructed</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Limited evaluation of the effectiveness 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07120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67544" y="0"/>
            <a:ext cx="6925292" cy="908720"/>
          </a:xfrm>
        </p:spPr>
        <p:txBody>
          <a:bodyPr>
            <a:normAutofit fontScale="90000"/>
          </a:bodyPr>
          <a:lstStyle/>
          <a:p>
            <a:pPr algn="l"/>
            <a:br>
              <a:rPr lang="en-GB" dirty="0"/>
            </a:br>
            <a:r>
              <a:rPr lang="en-GB" dirty="0"/>
              <a:t>Suggested classroom approaches</a:t>
            </a:r>
            <a:br>
              <a:rPr lang="en-GB" dirty="0"/>
            </a:br>
            <a:endParaRPr lang="en-GB" dirty="0"/>
          </a:p>
        </p:txBody>
      </p:sp>
      <p:pic>
        <p:nvPicPr>
          <p:cNvPr id="9" name="Picture Placeholder 8"/>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2666" b="2666"/>
          <a:stretch>
            <a:fillRect/>
          </a:stretch>
        </p:blipFill>
        <p:spPr/>
      </p:pic>
      <p:sp>
        <p:nvSpPr>
          <p:cNvPr id="8" name="Text Placeholder 7"/>
          <p:cNvSpPr>
            <a:spLocks noGrp="1"/>
          </p:cNvSpPr>
          <p:nvPr>
            <p:ph type="body" sz="quarter" idx="12"/>
          </p:nvPr>
        </p:nvSpPr>
        <p:spPr>
          <a:xfrm>
            <a:off x="284305" y="1449422"/>
            <a:ext cx="4632184" cy="4986304"/>
          </a:xfrm>
        </p:spPr>
        <p:txBody>
          <a:bodyPr/>
          <a:lstStyle/>
          <a:p>
            <a:endParaRPr lang="en-GB" sz="1800" dirty="0"/>
          </a:p>
          <a:p>
            <a:r>
              <a:rPr lang="en-GB" dirty="0"/>
              <a:t>Encourage candidates to think of their knowledge about language as a toolkit. </a:t>
            </a:r>
          </a:p>
          <a:p>
            <a:endParaRPr lang="en-GB" dirty="0"/>
          </a:p>
          <a:p>
            <a:r>
              <a:rPr lang="en-GB" dirty="0"/>
              <a:t>They need to select the right terminology to explain their language choices.</a:t>
            </a:r>
          </a:p>
          <a:p>
            <a:endParaRPr lang="en-GB" dirty="0"/>
          </a:p>
          <a:p>
            <a:r>
              <a:rPr lang="en-GB" dirty="0"/>
              <a:t>But picking a tool isn’t enough – you have to be able to use it!</a:t>
            </a:r>
          </a:p>
        </p:txBody>
      </p:sp>
    </p:spTree>
    <p:extLst>
      <p:ext uri="{BB962C8B-B14F-4D97-AF65-F5344CB8AC3E}">
        <p14:creationId xmlns:p14="http://schemas.microsoft.com/office/powerpoint/2010/main" val="3807769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67544" y="0"/>
            <a:ext cx="5664528" cy="908720"/>
          </a:xfrm>
        </p:spPr>
        <p:txBody>
          <a:bodyPr>
            <a:normAutofit fontScale="90000"/>
          </a:bodyPr>
          <a:lstStyle/>
          <a:p>
            <a:pPr algn="l"/>
            <a:br>
              <a:rPr lang="en-GB" dirty="0"/>
            </a:br>
            <a:r>
              <a:rPr lang="en-GB" dirty="0"/>
              <a:t>Approaches</a:t>
            </a:r>
            <a:br>
              <a:rPr lang="en-GB" dirty="0"/>
            </a:br>
            <a:endParaRPr lang="en-GB" dirty="0"/>
          </a:p>
        </p:txBody>
      </p:sp>
      <p:sp>
        <p:nvSpPr>
          <p:cNvPr id="8" name="Text Placeholder 7"/>
          <p:cNvSpPr>
            <a:spLocks noGrp="1"/>
          </p:cNvSpPr>
          <p:nvPr>
            <p:ph type="body" sz="quarter" idx="11"/>
          </p:nvPr>
        </p:nvSpPr>
        <p:spPr>
          <a:xfrm>
            <a:off x="284163" y="1233056"/>
            <a:ext cx="8634206" cy="5393376"/>
          </a:xfrm>
        </p:spPr>
        <p:txBody>
          <a:bodyPr>
            <a:normAutofit/>
          </a:bodyPr>
          <a:lstStyle/>
          <a:p>
            <a:r>
              <a:rPr lang="en-GB" dirty="0"/>
              <a:t>The common approach is to identify a feature, quote and justify its use:</a:t>
            </a:r>
          </a:p>
          <a:p>
            <a:endParaRPr lang="en-GB" dirty="0"/>
          </a:p>
          <a:p>
            <a:r>
              <a:rPr lang="en-GB" i="1" dirty="0"/>
              <a:t>I have used various contractions e.g. the contraction of the modal verb ‘can’ and the adverb ‘not’ (can’t) and the first person personal pronoun ‘I’ and the modal auxiliary ‘would’ (I’d) to convey the conversational tone…</a:t>
            </a:r>
          </a:p>
          <a:p>
            <a:endParaRPr lang="en-GB" i="1" dirty="0"/>
          </a:p>
          <a:p>
            <a:r>
              <a:rPr lang="en-GB" dirty="0"/>
              <a:t>This can be practised with a simple grid.</a:t>
            </a:r>
          </a:p>
          <a:p>
            <a:endParaRPr lang="en-GB" i="1" dirty="0"/>
          </a:p>
        </p:txBody>
      </p:sp>
      <p:graphicFrame>
        <p:nvGraphicFramePr>
          <p:cNvPr id="9" name="Table 8"/>
          <p:cNvGraphicFramePr>
            <a:graphicFrameLocks noGrp="1"/>
          </p:cNvGraphicFramePr>
          <p:nvPr>
            <p:extLst>
              <p:ext uri="{D42A27DB-BD31-4B8C-83A1-F6EECF244321}">
                <p14:modId xmlns:p14="http://schemas.microsoft.com/office/powerpoint/2010/main" val="1077030074"/>
              </p:ext>
            </p:extLst>
          </p:nvPr>
        </p:nvGraphicFramePr>
        <p:xfrm>
          <a:off x="1441862" y="5129424"/>
          <a:ext cx="5915892" cy="1307408"/>
        </p:xfrm>
        <a:graphic>
          <a:graphicData uri="http://schemas.openxmlformats.org/drawingml/2006/table">
            <a:tbl>
              <a:tblPr firstRow="1" bandRow="1">
                <a:tableStyleId>{5C22544A-7EE6-4342-B048-85BDC9FD1C3A}</a:tableStyleId>
              </a:tblPr>
              <a:tblGrid>
                <a:gridCol w="1971964">
                  <a:extLst>
                    <a:ext uri="{9D8B030D-6E8A-4147-A177-3AD203B41FA5}">
                      <a16:colId xmlns:a16="http://schemas.microsoft.com/office/drawing/2014/main" val="20000"/>
                    </a:ext>
                  </a:extLst>
                </a:gridCol>
                <a:gridCol w="1971964">
                  <a:extLst>
                    <a:ext uri="{9D8B030D-6E8A-4147-A177-3AD203B41FA5}">
                      <a16:colId xmlns:a16="http://schemas.microsoft.com/office/drawing/2014/main" val="20001"/>
                    </a:ext>
                  </a:extLst>
                </a:gridCol>
                <a:gridCol w="1971964">
                  <a:extLst>
                    <a:ext uri="{9D8B030D-6E8A-4147-A177-3AD203B41FA5}">
                      <a16:colId xmlns:a16="http://schemas.microsoft.com/office/drawing/2014/main" val="20002"/>
                    </a:ext>
                  </a:extLst>
                </a:gridCol>
              </a:tblGrid>
              <a:tr h="653704">
                <a:tc>
                  <a:txBody>
                    <a:bodyPr/>
                    <a:lstStyle/>
                    <a:p>
                      <a:r>
                        <a:rPr lang="en-GB" dirty="0"/>
                        <a:t>Feature</a:t>
                      </a:r>
                    </a:p>
                  </a:txBody>
                  <a:tcPr/>
                </a:tc>
                <a:tc>
                  <a:txBody>
                    <a:bodyPr/>
                    <a:lstStyle/>
                    <a:p>
                      <a:r>
                        <a:rPr lang="en-GB" dirty="0"/>
                        <a:t>example</a:t>
                      </a:r>
                    </a:p>
                  </a:txBody>
                  <a:tcPr/>
                </a:tc>
                <a:tc>
                  <a:txBody>
                    <a:bodyPr/>
                    <a:lstStyle/>
                    <a:p>
                      <a:r>
                        <a:rPr lang="en-GB" dirty="0"/>
                        <a:t>effect</a:t>
                      </a:r>
                    </a:p>
                  </a:txBody>
                  <a:tcPr/>
                </a:tc>
                <a:extLst>
                  <a:ext uri="{0D108BD9-81ED-4DB2-BD59-A6C34878D82A}">
                    <a16:rowId xmlns:a16="http://schemas.microsoft.com/office/drawing/2014/main" val="10000"/>
                  </a:ext>
                </a:extLst>
              </a:tr>
              <a:tr h="653704">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83589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84163" y="1212420"/>
            <a:ext cx="8634206" cy="5489937"/>
          </a:xfrm>
        </p:spPr>
        <p:txBody>
          <a:bodyPr/>
          <a:lstStyle/>
          <a:p>
            <a:pPr lvl="0"/>
            <a:r>
              <a:rPr lang="en-GB" dirty="0">
                <a:solidFill>
                  <a:prstClr val="black"/>
                </a:solidFill>
              </a:rPr>
              <a:t>An alternative method, which can be more effective, is to start with the effect and investigate how it has been created. This often leads to linking multiple linguistic features:</a:t>
            </a:r>
          </a:p>
          <a:p>
            <a:pPr lvl="0"/>
            <a:endParaRPr lang="en-GB" sz="1800" dirty="0">
              <a:solidFill>
                <a:prstClr val="black"/>
              </a:solidFill>
            </a:endParaRPr>
          </a:p>
          <a:p>
            <a:pPr lvl="0"/>
            <a:r>
              <a:rPr lang="en-GB" i="1" dirty="0">
                <a:solidFill>
                  <a:prstClr val="black"/>
                </a:solidFill>
              </a:rPr>
              <a:t>In order to tempt customers to try the new dishes, I pre-modified the names of the foods with visual and tactile adjectives, ‘scarlet gazpacho’, ‘icy </a:t>
            </a:r>
            <a:r>
              <a:rPr lang="en-GB" i="1" dirty="0" err="1">
                <a:solidFill>
                  <a:prstClr val="black"/>
                </a:solidFill>
              </a:rPr>
              <a:t>kulfi</a:t>
            </a:r>
            <a:r>
              <a:rPr lang="en-GB" i="1" dirty="0">
                <a:solidFill>
                  <a:prstClr val="black"/>
                </a:solidFill>
              </a:rPr>
              <a:t>’, to engage their senses. I combined this with second person address ‘you won’t believe until you try…’ and the invitation implicit in the compound imperative ‘ring us and chat to our staff’.</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281526373"/>
              </p:ext>
            </p:extLst>
          </p:nvPr>
        </p:nvGraphicFramePr>
        <p:xfrm>
          <a:off x="484906" y="5167745"/>
          <a:ext cx="8160329" cy="1401619"/>
        </p:xfrm>
        <a:graphic>
          <a:graphicData uri="http://schemas.openxmlformats.org/drawingml/2006/table">
            <a:tbl>
              <a:tblPr firstRow="1" bandRow="1">
                <a:tableStyleId>{5C22544A-7EE6-4342-B048-85BDC9FD1C3A}</a:tableStyleId>
              </a:tblPr>
              <a:tblGrid>
                <a:gridCol w="1842658">
                  <a:extLst>
                    <a:ext uri="{9D8B030D-6E8A-4147-A177-3AD203B41FA5}">
                      <a16:colId xmlns:a16="http://schemas.microsoft.com/office/drawing/2014/main" val="20000"/>
                    </a:ext>
                  </a:extLst>
                </a:gridCol>
                <a:gridCol w="1421473">
                  <a:extLst>
                    <a:ext uri="{9D8B030D-6E8A-4147-A177-3AD203B41FA5}">
                      <a16:colId xmlns:a16="http://schemas.microsoft.com/office/drawing/2014/main" val="20001"/>
                    </a:ext>
                  </a:extLst>
                </a:gridCol>
                <a:gridCol w="1632066">
                  <a:extLst>
                    <a:ext uri="{9D8B030D-6E8A-4147-A177-3AD203B41FA5}">
                      <a16:colId xmlns:a16="http://schemas.microsoft.com/office/drawing/2014/main" val="20002"/>
                    </a:ext>
                  </a:extLst>
                </a:gridCol>
                <a:gridCol w="1632066">
                  <a:extLst>
                    <a:ext uri="{9D8B030D-6E8A-4147-A177-3AD203B41FA5}">
                      <a16:colId xmlns:a16="http://schemas.microsoft.com/office/drawing/2014/main" val="20003"/>
                    </a:ext>
                  </a:extLst>
                </a:gridCol>
                <a:gridCol w="1632066">
                  <a:extLst>
                    <a:ext uri="{9D8B030D-6E8A-4147-A177-3AD203B41FA5}">
                      <a16:colId xmlns:a16="http://schemas.microsoft.com/office/drawing/2014/main" val="20004"/>
                    </a:ext>
                  </a:extLst>
                </a:gridCol>
              </a:tblGrid>
              <a:tr h="891939">
                <a:tc>
                  <a:txBody>
                    <a:bodyPr/>
                    <a:lstStyle/>
                    <a:p>
                      <a:r>
                        <a:rPr lang="en-GB" dirty="0"/>
                        <a:t>Aspect</a:t>
                      </a:r>
                      <a:r>
                        <a:rPr lang="en-GB" baseline="0" dirty="0"/>
                        <a:t>  of context</a:t>
                      </a:r>
                      <a:endParaRPr lang="en-GB" dirty="0"/>
                    </a:p>
                  </a:txBody>
                  <a:tcPr/>
                </a:tc>
                <a:tc>
                  <a:txBody>
                    <a:bodyPr/>
                    <a:lstStyle/>
                    <a:p>
                      <a:r>
                        <a:rPr lang="en-GB" dirty="0"/>
                        <a:t>Feature</a:t>
                      </a:r>
                    </a:p>
                  </a:txBody>
                  <a:tcPr/>
                </a:tc>
                <a:tc>
                  <a:txBody>
                    <a:bodyPr/>
                    <a:lstStyle/>
                    <a:p>
                      <a:r>
                        <a:rPr lang="en-GB" dirty="0"/>
                        <a:t>Example</a:t>
                      </a:r>
                    </a:p>
                  </a:txBody>
                  <a:tcPr/>
                </a:tc>
                <a:tc>
                  <a:txBody>
                    <a:bodyPr/>
                    <a:lstStyle/>
                    <a:p>
                      <a:r>
                        <a:rPr lang="en-GB" dirty="0"/>
                        <a:t>Link to further techniques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Evaluation</a:t>
                      </a:r>
                    </a:p>
                  </a:txBody>
                  <a:tcPr/>
                </a:tc>
                <a:extLst>
                  <a:ext uri="{0D108BD9-81ED-4DB2-BD59-A6C34878D82A}">
                    <a16:rowId xmlns:a16="http://schemas.microsoft.com/office/drawing/2014/main" val="10000"/>
                  </a:ext>
                </a:extLst>
              </a:tr>
              <a:tr h="50968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1"/>
                  </a:ext>
                </a:extLst>
              </a:tr>
            </a:tbl>
          </a:graphicData>
        </a:graphic>
      </p:graphicFrame>
      <p:sp>
        <p:nvSpPr>
          <p:cNvPr id="8" name="Title 5">
            <a:extLst>
              <a:ext uri="{FF2B5EF4-FFF2-40B4-BE49-F238E27FC236}">
                <a16:creationId xmlns:a16="http://schemas.microsoft.com/office/drawing/2014/main" id="{43289563-DE20-413C-A82E-48A50782824B}"/>
              </a:ext>
            </a:extLst>
          </p:cNvPr>
          <p:cNvSpPr>
            <a:spLocks noGrp="1"/>
          </p:cNvSpPr>
          <p:nvPr>
            <p:ph type="title"/>
          </p:nvPr>
        </p:nvSpPr>
        <p:spPr>
          <a:xfrm>
            <a:off x="1567544" y="0"/>
            <a:ext cx="5664528" cy="908720"/>
          </a:xfrm>
        </p:spPr>
        <p:txBody>
          <a:bodyPr>
            <a:normAutofit fontScale="90000"/>
          </a:bodyPr>
          <a:lstStyle/>
          <a:p>
            <a:pPr algn="l"/>
            <a:br>
              <a:rPr lang="en-GB" dirty="0"/>
            </a:br>
            <a:r>
              <a:rPr lang="en-GB" dirty="0"/>
              <a:t>Approaches</a:t>
            </a:r>
            <a:br>
              <a:rPr lang="en-GB" dirty="0"/>
            </a:br>
            <a:endParaRPr lang="en-GB" dirty="0"/>
          </a:p>
        </p:txBody>
      </p:sp>
    </p:spTree>
    <p:extLst>
      <p:ext uri="{BB962C8B-B14F-4D97-AF65-F5344CB8AC3E}">
        <p14:creationId xmlns:p14="http://schemas.microsoft.com/office/powerpoint/2010/main" val="4227278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5332020" cy="908720"/>
          </a:xfrm>
        </p:spPr>
        <p:txBody>
          <a:bodyPr>
            <a:normAutofit fontScale="90000"/>
          </a:bodyPr>
          <a:lstStyle/>
          <a:p>
            <a:pPr algn="l"/>
            <a:br>
              <a:rPr lang="en-GB" dirty="0"/>
            </a:br>
            <a:r>
              <a:rPr lang="en-GB" dirty="0"/>
              <a:t>Activity</a:t>
            </a:r>
            <a:br>
              <a:rPr lang="en-GB" dirty="0"/>
            </a:br>
            <a:endParaRPr lang="en-GB" dirty="0"/>
          </a:p>
        </p:txBody>
      </p:sp>
      <p:sp>
        <p:nvSpPr>
          <p:cNvPr id="4" name="Text Placeholder 3"/>
          <p:cNvSpPr>
            <a:spLocks noGrp="1"/>
          </p:cNvSpPr>
          <p:nvPr>
            <p:ph type="body" sz="quarter" idx="11"/>
          </p:nvPr>
        </p:nvSpPr>
        <p:spPr>
          <a:xfrm>
            <a:off x="284163" y="1165719"/>
            <a:ext cx="8634206" cy="5351813"/>
          </a:xfrm>
        </p:spPr>
        <p:txBody>
          <a:bodyPr/>
          <a:lstStyle/>
          <a:p>
            <a:r>
              <a:rPr lang="en-GB" sz="2800" dirty="0"/>
              <a:t>Commentary board </a:t>
            </a:r>
            <a:r>
              <a:rPr lang="en-GB" dirty="0"/>
              <a:t>– in small groups</a:t>
            </a:r>
          </a:p>
          <a:p>
            <a:endParaRPr lang="en-GB" dirty="0"/>
          </a:p>
          <a:p>
            <a:r>
              <a:rPr lang="en-GB" dirty="0"/>
              <a:t>Use short creative pieces the class has written in response to a task: </a:t>
            </a:r>
          </a:p>
          <a:p>
            <a:pPr marL="342900" indent="-342900">
              <a:buFont typeface="Arial" panose="020B0604020202020204" pitchFamily="34" charset="0"/>
              <a:buChar char="•"/>
            </a:pPr>
            <a:r>
              <a:rPr lang="en-GB" dirty="0"/>
              <a:t>In each group, highlight specific language features in the text.</a:t>
            </a:r>
          </a:p>
          <a:p>
            <a:pPr marL="342900" indent="-342900">
              <a:buFont typeface="Arial" panose="020B0604020202020204" pitchFamily="34" charset="0"/>
              <a:buChar char="•"/>
            </a:pPr>
            <a:r>
              <a:rPr lang="en-GB" dirty="0"/>
              <a:t>Pass to Group 2 to identify each feature.</a:t>
            </a:r>
          </a:p>
          <a:p>
            <a:pPr marL="342900" indent="-342900">
              <a:buFont typeface="Arial" panose="020B0604020202020204" pitchFamily="34" charset="0"/>
              <a:buChar char="•"/>
            </a:pPr>
            <a:r>
              <a:rPr lang="en-GB" dirty="0"/>
              <a:t>Group 3 - write an explanation of why each has been used and the effect it creates in terms of context.</a:t>
            </a:r>
          </a:p>
          <a:p>
            <a:pPr marL="342900" indent="-342900">
              <a:buFont typeface="Arial" panose="020B0604020202020204" pitchFamily="34" charset="0"/>
              <a:buChar char="•"/>
            </a:pPr>
            <a:r>
              <a:rPr lang="en-GB" dirty="0"/>
              <a:t>Pass to Group 4 for checking and linking comments.</a:t>
            </a:r>
          </a:p>
          <a:p>
            <a:pPr marL="342900" indent="-342900">
              <a:buFont typeface="Arial" panose="020B0604020202020204" pitchFamily="34" charset="0"/>
              <a:buChar char="•"/>
            </a:pPr>
            <a:r>
              <a:rPr lang="en-GB" dirty="0"/>
              <a:t>Return to first group to write the commentary.</a:t>
            </a:r>
          </a:p>
        </p:txBody>
      </p:sp>
    </p:spTree>
    <p:extLst>
      <p:ext uri="{BB962C8B-B14F-4D97-AF65-F5344CB8AC3E}">
        <p14:creationId xmlns:p14="http://schemas.microsoft.com/office/powerpoint/2010/main" val="3487478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891" y="0"/>
            <a:ext cx="7800109" cy="908720"/>
          </a:xfrm>
        </p:spPr>
        <p:txBody>
          <a:bodyPr>
            <a:normAutofit fontScale="90000"/>
          </a:bodyPr>
          <a:lstStyle/>
          <a:p>
            <a:br>
              <a:rPr lang="en-GB" dirty="0"/>
            </a:br>
            <a:r>
              <a:rPr lang="en-GB" dirty="0"/>
              <a:t>AO3 – What does it mean in Component 3?</a:t>
            </a:r>
            <a:br>
              <a:rPr lang="en-GB" dirty="0"/>
            </a:br>
            <a:endParaRPr lang="en-GB" dirty="0"/>
          </a:p>
        </p:txBody>
      </p:sp>
      <p:sp>
        <p:nvSpPr>
          <p:cNvPr id="4" name="Text Placeholder 3"/>
          <p:cNvSpPr>
            <a:spLocks noGrp="1"/>
          </p:cNvSpPr>
          <p:nvPr>
            <p:ph type="body" sz="quarter" idx="11"/>
          </p:nvPr>
        </p:nvSpPr>
        <p:spPr>
          <a:xfrm>
            <a:off x="284163" y="1136074"/>
            <a:ext cx="8634206" cy="5490358"/>
          </a:xfrm>
        </p:spPr>
        <p:txBody>
          <a:bodyPr>
            <a:normAutofit/>
          </a:bodyPr>
          <a:lstStyle/>
          <a:p>
            <a:r>
              <a:rPr lang="en-GB" b="1" dirty="0"/>
              <a:t>Analyse and evaluate how contextual factors and language features are associated with the construction of meaning.</a:t>
            </a:r>
          </a:p>
          <a:p>
            <a:endParaRPr lang="en-GB" dirty="0"/>
          </a:p>
          <a:p>
            <a:r>
              <a:rPr lang="en-GB" dirty="0"/>
              <a:t>Contextual features = elements of set task</a:t>
            </a:r>
          </a:p>
          <a:p>
            <a:r>
              <a:rPr lang="en-GB" dirty="0"/>
              <a:t>Language features = how you have used language to create a response to the task</a:t>
            </a:r>
          </a:p>
          <a:p>
            <a:endParaRPr lang="en-GB" dirty="0"/>
          </a:p>
          <a:p>
            <a:r>
              <a:rPr lang="en-GB" dirty="0"/>
              <a:t>Assessed for Component 3 from part (c):</a:t>
            </a:r>
          </a:p>
          <a:p>
            <a:r>
              <a:rPr lang="en-GB" dirty="0"/>
              <a:t>… write a commentary analysing and evaluating </a:t>
            </a:r>
            <a:r>
              <a:rPr lang="en-GB" b="1" dirty="0"/>
              <a:t>your</a:t>
            </a:r>
            <a:r>
              <a:rPr lang="en-GB" dirty="0"/>
              <a:t> language use. Comment particularly on </a:t>
            </a:r>
            <a:r>
              <a:rPr lang="en-GB" b="1" dirty="0"/>
              <a:t>your</a:t>
            </a:r>
            <a:r>
              <a:rPr lang="en-GB" dirty="0"/>
              <a:t> use of language features and their effectiveness in relation to the context given.</a:t>
            </a:r>
          </a:p>
          <a:p>
            <a:endParaRPr lang="en-GB" dirty="0"/>
          </a:p>
        </p:txBody>
      </p:sp>
    </p:spTree>
    <p:extLst>
      <p:ext uri="{BB962C8B-B14F-4D97-AF65-F5344CB8AC3E}">
        <p14:creationId xmlns:p14="http://schemas.microsoft.com/office/powerpoint/2010/main" val="1657593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lgn="l"/>
            <a:br>
              <a:rPr lang="en-GB" dirty="0"/>
            </a:br>
            <a:r>
              <a:rPr lang="en-GB" dirty="0"/>
              <a:t>Key points from 2019 Principal’s report</a:t>
            </a:r>
            <a:br>
              <a:rPr lang="en-GB" dirty="0"/>
            </a:br>
            <a:r>
              <a:rPr lang="en-GB" dirty="0"/>
              <a:t> </a:t>
            </a:r>
          </a:p>
        </p:txBody>
      </p:sp>
      <p:sp>
        <p:nvSpPr>
          <p:cNvPr id="8" name="Text Placeholder 7"/>
          <p:cNvSpPr>
            <a:spLocks noGrp="1"/>
          </p:cNvSpPr>
          <p:nvPr>
            <p:ph type="body" sz="quarter" idx="11"/>
          </p:nvPr>
        </p:nvSpPr>
        <p:spPr>
          <a:xfrm>
            <a:off x="284163" y="1066800"/>
            <a:ext cx="8634206" cy="5559631"/>
          </a:xfrm>
        </p:spPr>
        <p:txBody>
          <a:bodyPr>
            <a:normAutofit fontScale="92500" lnSpcReduction="10000"/>
          </a:bodyPr>
          <a:lstStyle/>
          <a:p>
            <a:r>
              <a:rPr lang="en-GB" sz="2600" b="1" dirty="0"/>
              <a:t>Characteristics of successful responses to Q1 and Q2 (c)</a:t>
            </a:r>
            <a:endParaRPr lang="en-GB" sz="2600" dirty="0"/>
          </a:p>
          <a:p>
            <a:pPr marL="342900" lvl="0" indent="-342900">
              <a:buFont typeface="Arial" panose="020B0604020202020204" pitchFamily="34" charset="0"/>
              <a:buChar char="•"/>
            </a:pPr>
            <a:r>
              <a:rPr lang="en-GB" sz="2000" dirty="0"/>
              <a:t>ownership of the creative piece with a confident, first person investigation of language choices made for the given task</a:t>
            </a:r>
          </a:p>
          <a:p>
            <a:pPr marL="342900" lvl="0" indent="-342900">
              <a:buFont typeface="Arial" panose="020B0604020202020204" pitchFamily="34" charset="0"/>
              <a:buChar char="•"/>
            </a:pPr>
            <a:r>
              <a:rPr lang="en-GB" sz="2000" dirty="0"/>
              <a:t>an apt selection of key linguistic techniques and features which construct meaning</a:t>
            </a:r>
          </a:p>
          <a:p>
            <a:pPr marL="342900" lvl="0" indent="-342900">
              <a:buFont typeface="Arial" panose="020B0604020202020204" pitchFamily="34" charset="0"/>
              <a:buChar char="•"/>
            </a:pPr>
            <a:r>
              <a:rPr lang="en-GB" sz="2000" dirty="0"/>
              <a:t>topic paragraphs linking language features which combine to create effects e.g. to persuade, to create humour or empathy</a:t>
            </a:r>
          </a:p>
          <a:p>
            <a:pPr marL="342900" lvl="0" indent="-342900">
              <a:buFont typeface="Arial" panose="020B0604020202020204" pitchFamily="34" charset="0"/>
              <a:buChar char="•"/>
            </a:pPr>
            <a:r>
              <a:rPr lang="en-GB" sz="2000" dirty="0"/>
              <a:t>accurate identification of selected, specific linguistic features, apt illustration and exploration and evaluation of their effects in context.</a:t>
            </a:r>
          </a:p>
          <a:p>
            <a:endParaRPr lang="en-GB" sz="1300" dirty="0"/>
          </a:p>
          <a:p>
            <a:r>
              <a:rPr lang="en-GB" sz="2000" dirty="0"/>
              <a:t> </a:t>
            </a:r>
            <a:r>
              <a:rPr lang="en-GB" sz="2600" b="1" dirty="0"/>
              <a:t>Areas for improvement</a:t>
            </a:r>
            <a:endParaRPr lang="en-GB" sz="2600" dirty="0"/>
          </a:p>
          <a:p>
            <a:pPr marL="342900" lvl="0" indent="-342900">
              <a:buFont typeface="Arial" panose="020B0604020202020204" pitchFamily="34" charset="0"/>
              <a:buChar char="•"/>
            </a:pPr>
            <a:r>
              <a:rPr lang="en-GB" sz="2000" dirty="0"/>
              <a:t>a lengthy, unfocused overview reciting the set task</a:t>
            </a:r>
          </a:p>
          <a:p>
            <a:pPr marL="342900" lvl="0" indent="-342900">
              <a:buFont typeface="Arial" panose="020B0604020202020204" pitchFamily="34" charset="0"/>
              <a:buChar char="•"/>
            </a:pPr>
            <a:r>
              <a:rPr lang="en-GB" sz="2000" dirty="0"/>
              <a:t>feature-spotting by identifying and labelling features but with a failure to explore their significance e.g. ‘I used the stative verb ‘feel’ and the abstract nouns ‘hope’ and ‘despair’ in the third paragraph.’ </a:t>
            </a:r>
          </a:p>
          <a:p>
            <a:pPr marL="342900" lvl="0" indent="-342900">
              <a:buFont typeface="Arial" panose="020B0604020202020204" pitchFamily="34" charset="0"/>
              <a:buChar char="•"/>
            </a:pPr>
            <a:r>
              <a:rPr lang="en-GB" sz="2000" dirty="0"/>
              <a:t>a narrow range, often limited to word classes</a:t>
            </a:r>
          </a:p>
          <a:p>
            <a:pPr marL="342900" lvl="0" indent="-342900">
              <a:buFont typeface="Arial" panose="020B0604020202020204" pitchFamily="34" charset="0"/>
              <a:buChar char="•"/>
            </a:pPr>
            <a:r>
              <a:rPr lang="en-GB" sz="2000" dirty="0"/>
              <a:t>an inappropriate attempt to evaluate by discussing what else might be included were they to write the piece again.</a:t>
            </a:r>
          </a:p>
        </p:txBody>
      </p:sp>
    </p:spTree>
    <p:extLst>
      <p:ext uri="{BB962C8B-B14F-4D97-AF65-F5344CB8AC3E}">
        <p14:creationId xmlns:p14="http://schemas.microsoft.com/office/powerpoint/2010/main" val="4170457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Activity</a:t>
            </a:r>
          </a:p>
        </p:txBody>
      </p:sp>
      <p:sp>
        <p:nvSpPr>
          <p:cNvPr id="3" name="Text Placeholder 2"/>
          <p:cNvSpPr>
            <a:spLocks noGrp="1"/>
          </p:cNvSpPr>
          <p:nvPr>
            <p:ph type="body" sz="quarter" idx="10"/>
          </p:nvPr>
        </p:nvSpPr>
        <p:spPr>
          <a:xfrm>
            <a:off x="285696" y="1115023"/>
            <a:ext cx="4632079" cy="724436"/>
          </a:xfrm>
        </p:spPr>
        <p:txBody>
          <a:bodyPr/>
          <a:lstStyle/>
          <a:p>
            <a:r>
              <a:rPr lang="en-GB" dirty="0"/>
              <a:t>Reverse engineering</a:t>
            </a:r>
          </a:p>
        </p:txBody>
      </p:sp>
      <p:sp>
        <p:nvSpPr>
          <p:cNvPr id="4" name="Text Placeholder 3"/>
          <p:cNvSpPr>
            <a:spLocks noGrp="1"/>
          </p:cNvSpPr>
          <p:nvPr>
            <p:ph type="body" sz="quarter" idx="11"/>
          </p:nvPr>
        </p:nvSpPr>
        <p:spPr>
          <a:xfrm>
            <a:off x="284163" y="2066309"/>
            <a:ext cx="8634206" cy="4208032"/>
          </a:xfrm>
        </p:spPr>
        <p:txBody>
          <a:bodyPr/>
          <a:lstStyle/>
          <a:p>
            <a:r>
              <a:rPr lang="en-GB" dirty="0"/>
              <a:t>Use examples from the OER or commentaries written in class. </a:t>
            </a:r>
          </a:p>
          <a:p>
            <a:endParaRPr lang="en-GB" sz="1800" dirty="0"/>
          </a:p>
          <a:p>
            <a:pPr marL="342900" indent="-342900">
              <a:buFont typeface="Arial" panose="020B0604020202020204" pitchFamily="34" charset="0"/>
              <a:buChar char="•"/>
            </a:pPr>
            <a:r>
              <a:rPr lang="en-GB" dirty="0"/>
              <a:t>Give an example of a commentary to pairs of candidates.</a:t>
            </a:r>
          </a:p>
          <a:p>
            <a:pPr marL="342900" indent="-342900">
              <a:buFont typeface="Arial" panose="020B0604020202020204" pitchFamily="34" charset="0"/>
              <a:buChar char="•"/>
            </a:pPr>
            <a:r>
              <a:rPr lang="en-GB"/>
              <a:t>What they </a:t>
            </a:r>
            <a:r>
              <a:rPr lang="en-GB" dirty="0"/>
              <a:t>can establish about context: genre, audience, purpose(s), topic and situation.</a:t>
            </a:r>
          </a:p>
          <a:p>
            <a:endParaRPr lang="en-GB" sz="1800" dirty="0"/>
          </a:p>
          <a:p>
            <a:r>
              <a:rPr lang="en-GB" dirty="0"/>
              <a:t>From this, ask each pair to try and work out the original task.</a:t>
            </a:r>
          </a:p>
          <a:p>
            <a:endParaRPr lang="en-GB" sz="1800" dirty="0"/>
          </a:p>
          <a:p>
            <a:r>
              <a:rPr lang="en-GB" dirty="0"/>
              <a:t>A resulting discussion should reveal the importance of linking the use of language features to contextual elements.</a:t>
            </a:r>
          </a:p>
        </p:txBody>
      </p:sp>
    </p:spTree>
    <p:extLst>
      <p:ext uri="{BB962C8B-B14F-4D97-AF65-F5344CB8AC3E}">
        <p14:creationId xmlns:p14="http://schemas.microsoft.com/office/powerpoint/2010/main" val="3826709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187315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84305" y="1341872"/>
            <a:ext cx="6925964" cy="724436"/>
          </a:xfrm>
        </p:spPr>
        <p:txBody>
          <a:bodyPr/>
          <a:lstStyle/>
          <a:p>
            <a:r>
              <a:rPr lang="en-GB" u="sng" dirty="0"/>
              <a:t>Your</a:t>
            </a:r>
            <a:r>
              <a:rPr lang="en-GB" dirty="0"/>
              <a:t> use of language features</a:t>
            </a:r>
          </a:p>
        </p:txBody>
      </p:sp>
      <p:sp>
        <p:nvSpPr>
          <p:cNvPr id="4" name="Text Placeholder 3"/>
          <p:cNvSpPr>
            <a:spLocks noGrp="1"/>
          </p:cNvSpPr>
          <p:nvPr>
            <p:ph type="body" sz="quarter" idx="11"/>
          </p:nvPr>
        </p:nvSpPr>
        <p:spPr>
          <a:xfrm>
            <a:off x="284305" y="2165249"/>
            <a:ext cx="8634206" cy="4227718"/>
          </a:xfrm>
        </p:spPr>
        <p:txBody>
          <a:bodyPr>
            <a:normAutofit/>
          </a:bodyPr>
          <a:lstStyle/>
          <a:p>
            <a:r>
              <a:rPr lang="en-GB" dirty="0"/>
              <a:t>The direct address is deliberate. </a:t>
            </a:r>
          </a:p>
          <a:p>
            <a:endParaRPr lang="en-GB" dirty="0"/>
          </a:p>
          <a:p>
            <a:r>
              <a:rPr lang="en-GB" dirty="0"/>
              <a:t>This component is unique as the candidate is being asked to explore their own response to: </a:t>
            </a:r>
          </a:p>
          <a:p>
            <a:pPr marL="342900" indent="-342900">
              <a:buFont typeface="Arial" panose="020B0604020202020204" pitchFamily="34" charset="0"/>
              <a:buChar char="•"/>
            </a:pPr>
            <a:r>
              <a:rPr lang="en-GB" dirty="0"/>
              <a:t>identify how they have chosen language forms to address and engage the audience </a:t>
            </a:r>
          </a:p>
          <a:p>
            <a:pPr marL="342900" indent="-342900">
              <a:buFont typeface="Arial" panose="020B0604020202020204" pitchFamily="34" charset="0"/>
              <a:buChar char="•"/>
            </a:pPr>
            <a:r>
              <a:rPr lang="en-GB" dirty="0"/>
              <a:t>achieve the purpose(s) set out in the task in the form of the specified genre. </a:t>
            </a:r>
          </a:p>
          <a:p>
            <a:r>
              <a:rPr lang="en-GB" dirty="0"/>
              <a:t>Writing the commentary in the first person enables candidates to own and explain their own crafting process.  </a:t>
            </a:r>
          </a:p>
          <a:p>
            <a:endParaRPr lang="en-GB" dirty="0"/>
          </a:p>
        </p:txBody>
      </p:sp>
    </p:spTree>
    <p:extLst>
      <p:ext uri="{BB962C8B-B14F-4D97-AF65-F5344CB8AC3E}">
        <p14:creationId xmlns:p14="http://schemas.microsoft.com/office/powerpoint/2010/main" val="10951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945" y="0"/>
            <a:ext cx="5444838" cy="908720"/>
          </a:xfrm>
        </p:spPr>
        <p:txBody>
          <a:bodyPr/>
          <a:lstStyle/>
          <a:p>
            <a:r>
              <a:rPr lang="en-GB" dirty="0"/>
              <a:t>Context </a:t>
            </a:r>
          </a:p>
        </p:txBody>
      </p:sp>
      <p:sp>
        <p:nvSpPr>
          <p:cNvPr id="4" name="Text Placeholder 3"/>
          <p:cNvSpPr>
            <a:spLocks noGrp="1"/>
          </p:cNvSpPr>
          <p:nvPr>
            <p:ph type="body" sz="quarter" idx="11"/>
          </p:nvPr>
        </p:nvSpPr>
        <p:spPr>
          <a:xfrm>
            <a:off x="284163" y="1302328"/>
            <a:ext cx="8634206" cy="5324104"/>
          </a:xfrm>
        </p:spPr>
        <p:txBody>
          <a:bodyPr>
            <a:normAutofit fontScale="85000" lnSpcReduction="10000"/>
          </a:bodyPr>
          <a:lstStyle/>
          <a:p>
            <a:r>
              <a:rPr lang="en-GB" sz="3100" b="1" dirty="0"/>
              <a:t>Context</a:t>
            </a:r>
            <a:r>
              <a:rPr lang="en-GB" sz="3100" dirty="0"/>
              <a:t> is usually taken to mean </a:t>
            </a:r>
            <a:r>
              <a:rPr lang="en-GB" sz="3100" b="1" dirty="0"/>
              <a:t>audience, purpose, topic, genre </a:t>
            </a:r>
            <a:r>
              <a:rPr lang="en-GB" sz="3100" dirty="0"/>
              <a:t>and</a:t>
            </a:r>
            <a:r>
              <a:rPr lang="en-GB" sz="3100" b="1" dirty="0"/>
              <a:t> situation</a:t>
            </a:r>
            <a:r>
              <a:rPr lang="en-GB" sz="3100" dirty="0"/>
              <a:t>. </a:t>
            </a:r>
          </a:p>
          <a:p>
            <a:endParaRPr lang="en-GB" sz="900" dirty="0"/>
          </a:p>
          <a:p>
            <a:r>
              <a:rPr lang="en-GB" sz="3100" dirty="0"/>
              <a:t>All of these can be multiple:</a:t>
            </a:r>
          </a:p>
          <a:p>
            <a:endParaRPr lang="en-GB" sz="900" dirty="0"/>
          </a:p>
          <a:p>
            <a:r>
              <a:rPr lang="en-GB" sz="3100" b="1" dirty="0"/>
              <a:t>Audience</a:t>
            </a:r>
            <a:r>
              <a:rPr lang="en-GB" sz="3100" dirty="0"/>
              <a:t> - e.g. a script is intended for actors, production team etc. as well as the audiences it is performed for. </a:t>
            </a:r>
          </a:p>
          <a:p>
            <a:r>
              <a:rPr lang="en-GB" sz="3100" b="1" dirty="0"/>
              <a:t>Purpose</a:t>
            </a:r>
            <a:r>
              <a:rPr lang="en-GB" sz="3100" dirty="0"/>
              <a:t> - e.g. an online promotion frequently has to inform and entertain before it can persuade. </a:t>
            </a:r>
          </a:p>
          <a:p>
            <a:r>
              <a:rPr lang="en-GB" sz="3100" b="1" dirty="0"/>
              <a:t>Topic</a:t>
            </a:r>
            <a:r>
              <a:rPr lang="en-GB" sz="3100" dirty="0"/>
              <a:t> – may require sensitive expression.</a:t>
            </a:r>
          </a:p>
          <a:p>
            <a:r>
              <a:rPr lang="en-GB" sz="3100" b="1" dirty="0"/>
              <a:t>Genre</a:t>
            </a:r>
            <a:r>
              <a:rPr lang="en-GB" sz="3100" dirty="0"/>
              <a:t> - can be manipulated e.g. an epistolary story. </a:t>
            </a:r>
          </a:p>
          <a:p>
            <a:r>
              <a:rPr lang="en-GB" sz="3100" b="1" dirty="0"/>
              <a:t>Situation </a:t>
            </a:r>
            <a:r>
              <a:rPr lang="en-GB" sz="3100" dirty="0"/>
              <a:t>- how does the audience come across the text? e.g. is it unsolicited, looked for or bought? Specific to an individual, a group or general?</a:t>
            </a:r>
            <a:endParaRPr lang="en-GB" dirty="0"/>
          </a:p>
        </p:txBody>
      </p:sp>
    </p:spTree>
    <p:extLst>
      <p:ext uri="{BB962C8B-B14F-4D97-AF65-F5344CB8AC3E}">
        <p14:creationId xmlns:p14="http://schemas.microsoft.com/office/powerpoint/2010/main" val="251834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2019 paper – Questions 1 and 2 </a:t>
            </a:r>
          </a:p>
        </p:txBody>
      </p:sp>
      <p:sp>
        <p:nvSpPr>
          <p:cNvPr id="3" name="Text Placeholder 2"/>
          <p:cNvSpPr>
            <a:spLocks noGrp="1"/>
          </p:cNvSpPr>
          <p:nvPr>
            <p:ph type="body" sz="quarter" idx="10"/>
          </p:nvPr>
        </p:nvSpPr>
        <p:spPr>
          <a:xfrm>
            <a:off x="284305" y="1059511"/>
            <a:ext cx="8634064" cy="1157588"/>
          </a:xfrm>
        </p:spPr>
        <p:txBody>
          <a:bodyPr/>
          <a:lstStyle/>
          <a:p>
            <a:r>
              <a:rPr lang="en-GB" sz="2400" dirty="0"/>
              <a:t>Look at the questions for the 2019 paper and spend a few minutes in pairs or groups jotting down notes about the contextual factors for each:</a:t>
            </a:r>
          </a:p>
        </p:txBody>
      </p:sp>
      <p:sp>
        <p:nvSpPr>
          <p:cNvPr id="4" name="Text Placeholder 3"/>
          <p:cNvSpPr>
            <a:spLocks noGrp="1"/>
          </p:cNvSpPr>
          <p:nvPr>
            <p:ph type="body" sz="quarter" idx="11"/>
          </p:nvPr>
        </p:nvSpPr>
        <p:spPr/>
        <p:txBody>
          <a:bodyPr>
            <a:normAutofit fontScale="92500" lnSpcReduction="10000"/>
          </a:bodyPr>
          <a:lstStyle/>
          <a:p>
            <a:r>
              <a:rPr lang="en-GB"/>
              <a:t>1a</a:t>
            </a:r>
            <a:r>
              <a:rPr lang="en-GB" dirty="0"/>
              <a:t>) Zbigniew has to decide what to do with the money he has found in the suitcase. Write a dramatic monologue…in which he considers his options.</a:t>
            </a:r>
          </a:p>
          <a:p>
            <a:r>
              <a:rPr lang="en-GB" dirty="0"/>
              <a:t>1b) A family make a valuable find while on holiday. Write a newspaper report that details how they made their discovery and why it is significant.</a:t>
            </a:r>
          </a:p>
          <a:p>
            <a:r>
              <a:rPr lang="en-GB" dirty="0"/>
              <a:t>2a) A restaurant is launching a summer menu featuring dishes from around the world. Write the text for the restaurant’s website describing some of its dishes with the aim of tempting customers to try something new.</a:t>
            </a:r>
          </a:p>
          <a:p>
            <a:r>
              <a:rPr lang="en-GB" dirty="0"/>
              <a:t>2b)  Write an extract from a short story in which two students decide to experiment with recipes from a cookbook when it is their turn to cook for their housemates.</a:t>
            </a:r>
          </a:p>
          <a:p>
            <a:endParaRPr lang="en-GB" dirty="0"/>
          </a:p>
        </p:txBody>
      </p:sp>
    </p:spTree>
    <p:extLst>
      <p:ext uri="{BB962C8B-B14F-4D97-AF65-F5344CB8AC3E}">
        <p14:creationId xmlns:p14="http://schemas.microsoft.com/office/powerpoint/2010/main" val="156767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84305" y="1080655"/>
            <a:ext cx="8527186" cy="858981"/>
          </a:xfrm>
        </p:spPr>
        <p:txBody>
          <a:bodyPr/>
          <a:lstStyle/>
          <a:p>
            <a:r>
              <a:rPr lang="en-GB" dirty="0"/>
              <a:t>All of these contextual factors affect the language choices made.</a:t>
            </a:r>
          </a:p>
          <a:p>
            <a:endParaRPr lang="en-GB" dirty="0"/>
          </a:p>
        </p:txBody>
      </p:sp>
      <p:sp>
        <p:nvSpPr>
          <p:cNvPr id="4" name="Text Placeholder 3"/>
          <p:cNvSpPr>
            <a:spLocks noGrp="1"/>
          </p:cNvSpPr>
          <p:nvPr>
            <p:ph type="body" sz="quarter" idx="11"/>
          </p:nvPr>
        </p:nvSpPr>
        <p:spPr>
          <a:xfrm>
            <a:off x="177285" y="2111571"/>
            <a:ext cx="8634206" cy="4514860"/>
          </a:xfrm>
        </p:spPr>
        <p:txBody>
          <a:bodyPr/>
          <a:lstStyle/>
          <a:p>
            <a:endParaRPr lang="en-GB" dirty="0"/>
          </a:p>
          <a:p>
            <a:r>
              <a:rPr lang="en-GB" dirty="0"/>
              <a:t>Discuss which language features might be used to match some of the contextual factors you have identified.</a:t>
            </a:r>
          </a:p>
          <a:p>
            <a:endParaRPr lang="en-GB" sz="1600" dirty="0"/>
          </a:p>
          <a:p>
            <a:r>
              <a:rPr lang="en-GB" dirty="0"/>
              <a:t>Try to find examples from across the levels of language:</a:t>
            </a:r>
          </a:p>
          <a:p>
            <a:pPr lvl="1"/>
            <a:r>
              <a:rPr lang="en-GB" b="1" dirty="0"/>
              <a:t>Lexis</a:t>
            </a:r>
          </a:p>
          <a:p>
            <a:pPr lvl="1"/>
            <a:r>
              <a:rPr lang="en-GB" b="1" dirty="0"/>
              <a:t>Semantics</a:t>
            </a:r>
          </a:p>
          <a:p>
            <a:pPr lvl="1"/>
            <a:r>
              <a:rPr lang="en-GB" b="1" dirty="0"/>
              <a:t>Grammar</a:t>
            </a:r>
          </a:p>
          <a:p>
            <a:pPr lvl="1"/>
            <a:r>
              <a:rPr lang="en-GB" b="1" dirty="0"/>
              <a:t>Pragmatics</a:t>
            </a:r>
          </a:p>
          <a:p>
            <a:pPr lvl="1"/>
            <a:r>
              <a:rPr lang="en-GB" b="1" dirty="0"/>
              <a:t>Discourse</a:t>
            </a:r>
          </a:p>
        </p:txBody>
      </p:sp>
    </p:spTree>
    <p:extLst>
      <p:ext uri="{BB962C8B-B14F-4D97-AF65-F5344CB8AC3E}">
        <p14:creationId xmlns:p14="http://schemas.microsoft.com/office/powerpoint/2010/main" val="1940111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Linguistic choices due to context</a:t>
            </a:r>
          </a:p>
        </p:txBody>
      </p:sp>
      <p:graphicFrame>
        <p:nvGraphicFramePr>
          <p:cNvPr id="4" name="Diagram 3"/>
          <p:cNvGraphicFramePr/>
          <p:nvPr>
            <p:extLst>
              <p:ext uri="{D42A27DB-BD31-4B8C-83A1-F6EECF244321}">
                <p14:modId xmlns:p14="http://schemas.microsoft.com/office/powerpoint/2010/main" val="2998959729"/>
              </p:ext>
            </p:extLst>
          </p:nvPr>
        </p:nvGraphicFramePr>
        <p:xfrm>
          <a:off x="1523999" y="908721"/>
          <a:ext cx="6386945" cy="5118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H="1">
            <a:off x="4710545" y="2258291"/>
            <a:ext cx="6926" cy="4017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9" name="Straight Arrow Connector 8"/>
          <p:cNvCxnSpPr/>
          <p:nvPr/>
        </p:nvCxnSpPr>
        <p:spPr>
          <a:xfrm>
            <a:off x="3726873" y="2826328"/>
            <a:ext cx="429489" cy="22167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flipV="1">
            <a:off x="3726873" y="3796145"/>
            <a:ext cx="332509" cy="2493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flipV="1">
            <a:off x="4717471" y="4184073"/>
            <a:ext cx="0" cy="58189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H="1" flipV="1">
            <a:off x="5403273" y="3796145"/>
            <a:ext cx="457199" cy="2493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3" name="Straight Arrow Connector 22"/>
          <p:cNvCxnSpPr/>
          <p:nvPr/>
        </p:nvCxnSpPr>
        <p:spPr>
          <a:xfrm flipH="1">
            <a:off x="5389418" y="2826328"/>
            <a:ext cx="346364" cy="22167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9" name="TextBox 28"/>
          <p:cNvSpPr txBox="1"/>
          <p:nvPr/>
        </p:nvSpPr>
        <p:spPr>
          <a:xfrm>
            <a:off x="184827" y="6211393"/>
            <a:ext cx="8677072" cy="46166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An analysis of </a:t>
            </a:r>
            <a:r>
              <a:rPr lang="en-GB" sz="2400" dirty="0" err="1">
                <a:latin typeface="Arial" panose="020B0604020202020204" pitchFamily="34" charset="0"/>
                <a:cs typeface="Arial" panose="020B0604020202020204" pitchFamily="34" charset="0"/>
              </a:rPr>
              <a:t>Zbigniew’s</a:t>
            </a:r>
            <a:r>
              <a:rPr lang="en-GB" sz="2400" dirty="0">
                <a:latin typeface="Arial" panose="020B0604020202020204" pitchFamily="34" charset="0"/>
                <a:cs typeface="Arial" panose="020B0604020202020204" pitchFamily="34" charset="0"/>
              </a:rPr>
              <a:t> monologue is provided in the pack.</a:t>
            </a:r>
          </a:p>
        </p:txBody>
      </p:sp>
    </p:spTree>
    <p:extLst>
      <p:ext uri="{BB962C8B-B14F-4D97-AF65-F5344CB8AC3E}">
        <p14:creationId xmlns:p14="http://schemas.microsoft.com/office/powerpoint/2010/main" val="1522638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84305" y="1094509"/>
            <a:ext cx="8374786" cy="1304204"/>
          </a:xfrm>
        </p:spPr>
        <p:txBody>
          <a:bodyPr/>
          <a:lstStyle/>
          <a:p>
            <a:r>
              <a:rPr lang="en-GB" dirty="0"/>
              <a:t>Many candidates waste the first paragraph of their commentary with a recitation of the set task. </a:t>
            </a:r>
          </a:p>
          <a:p>
            <a:endParaRPr lang="en-GB" dirty="0"/>
          </a:p>
        </p:txBody>
      </p:sp>
      <p:sp>
        <p:nvSpPr>
          <p:cNvPr id="4" name="Text Placeholder 3"/>
          <p:cNvSpPr>
            <a:spLocks noGrp="1"/>
          </p:cNvSpPr>
          <p:nvPr>
            <p:ph type="body" sz="quarter" idx="11"/>
          </p:nvPr>
        </p:nvSpPr>
        <p:spPr>
          <a:xfrm>
            <a:off x="284163" y="2715491"/>
            <a:ext cx="8634206" cy="3910940"/>
          </a:xfrm>
        </p:spPr>
        <p:txBody>
          <a:bodyPr>
            <a:normAutofit/>
          </a:bodyPr>
          <a:lstStyle/>
          <a:p>
            <a:r>
              <a:rPr lang="en-GB" i="1" dirty="0"/>
              <a:t>The piece I have written is an extract from a short story about two students, Louise and Danny, who decide to experiment with an Elizabeth Leigh cookbook when it’s their turn to cook for housemates Claire and Ed. The piece is aimed at a young, student audience aged between sixteen and twenty years who can relate to the characters in the story.</a:t>
            </a:r>
          </a:p>
          <a:p>
            <a:endParaRPr lang="en-GB" dirty="0"/>
          </a:p>
          <a:p>
            <a:r>
              <a:rPr lang="en-GB" dirty="0"/>
              <a:t>There is nothing to reward here. The candidate could have made points about names and how and why the specified audience is targeted.</a:t>
            </a:r>
          </a:p>
          <a:p>
            <a:endParaRPr lang="en-GB" dirty="0"/>
          </a:p>
        </p:txBody>
      </p:sp>
    </p:spTree>
    <p:extLst>
      <p:ext uri="{BB962C8B-B14F-4D97-AF65-F5344CB8AC3E}">
        <p14:creationId xmlns:p14="http://schemas.microsoft.com/office/powerpoint/2010/main" val="366930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544" y="0"/>
            <a:ext cx="6357256" cy="908720"/>
          </a:xfrm>
        </p:spPr>
        <p:txBody>
          <a:bodyPr>
            <a:normAutofit fontScale="90000"/>
          </a:bodyPr>
          <a:lstStyle/>
          <a:p>
            <a:pPr algn="l"/>
            <a:br>
              <a:rPr lang="en-GB" dirty="0"/>
            </a:br>
            <a:r>
              <a:rPr lang="en-GB" sz="3600" dirty="0"/>
              <a:t>Sharpening commentary</a:t>
            </a:r>
            <a:br>
              <a:rPr lang="en-GB" dirty="0"/>
            </a:br>
            <a:endParaRPr lang="en-GB" dirty="0"/>
          </a:p>
        </p:txBody>
      </p:sp>
      <p:sp>
        <p:nvSpPr>
          <p:cNvPr id="4" name="Text Placeholder 3"/>
          <p:cNvSpPr>
            <a:spLocks noGrp="1"/>
          </p:cNvSpPr>
          <p:nvPr>
            <p:ph type="body" sz="quarter" idx="11"/>
          </p:nvPr>
        </p:nvSpPr>
        <p:spPr>
          <a:xfrm>
            <a:off x="284163" y="1510145"/>
            <a:ext cx="8634206" cy="5116286"/>
          </a:xfrm>
        </p:spPr>
        <p:txBody>
          <a:bodyPr>
            <a:normAutofit/>
          </a:bodyPr>
          <a:lstStyle/>
          <a:p>
            <a:r>
              <a:rPr lang="en-GB" dirty="0"/>
              <a:t>One way to develop the expression of context is to use a structure that encourages analysis:</a:t>
            </a:r>
          </a:p>
          <a:p>
            <a:r>
              <a:rPr lang="en-GB" dirty="0"/>
              <a:t>	</a:t>
            </a:r>
            <a:r>
              <a:rPr lang="en-GB" i="1" dirty="0"/>
              <a:t>As this is a monologue…</a:t>
            </a:r>
          </a:p>
          <a:p>
            <a:r>
              <a:rPr lang="en-GB" i="1" dirty="0"/>
              <a:t>	Although this is a newspaper report…</a:t>
            </a:r>
          </a:p>
          <a:p>
            <a:r>
              <a:rPr lang="en-GB" i="1" dirty="0"/>
              <a:t>	Because this is an extract from a short story…</a:t>
            </a:r>
          </a:p>
          <a:p>
            <a:endParaRPr lang="en-GB" dirty="0"/>
          </a:p>
          <a:p>
            <a:r>
              <a:rPr lang="en-GB" dirty="0"/>
              <a:t>And to link comments:</a:t>
            </a:r>
          </a:p>
          <a:p>
            <a:r>
              <a:rPr lang="en-GB" dirty="0"/>
              <a:t>	</a:t>
            </a:r>
            <a:r>
              <a:rPr lang="en-GB" i="1" dirty="0"/>
              <a:t>Furthermore…</a:t>
            </a:r>
          </a:p>
          <a:p>
            <a:r>
              <a:rPr lang="en-GB" i="1" dirty="0"/>
              <a:t>	This is supported by…</a:t>
            </a:r>
          </a:p>
          <a:p>
            <a:r>
              <a:rPr lang="en-GB" i="1" dirty="0"/>
              <a:t>	….also….</a:t>
            </a:r>
          </a:p>
          <a:p>
            <a:endParaRPr lang="en-GB" dirty="0"/>
          </a:p>
        </p:txBody>
      </p:sp>
    </p:spTree>
    <p:extLst>
      <p:ext uri="{BB962C8B-B14F-4D97-AF65-F5344CB8AC3E}">
        <p14:creationId xmlns:p14="http://schemas.microsoft.com/office/powerpoint/2010/main" val="19585701"/>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0ebebe9-ad9c-417c-96aa-6a2f5b72dbd6">
      <UserInfo>
        <DisplayName>Howells, Ceri</DisplayName>
        <AccountId>37491</AccountId>
        <AccountType/>
      </UserInfo>
    </SharedWithUsers>
    <QA xmlns="101960c9-2583-49a4-9434-4c0cad7b266a" xsi:nil="true"/>
  </documentManagement>
</p:properties>
</file>

<file path=customXml/itemProps1.xml><?xml version="1.0" encoding="utf-8"?>
<ds:datastoreItem xmlns:ds="http://schemas.openxmlformats.org/officeDocument/2006/customXml" ds:itemID="{EEB8F728-007F-4821-93EE-5BB87BCD6201}"/>
</file>

<file path=customXml/itemProps2.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3.xml><?xml version="1.0" encoding="utf-8"?>
<ds:datastoreItem xmlns:ds="http://schemas.openxmlformats.org/officeDocument/2006/customXml" ds:itemID="{2773DC8F-AB9D-4910-94BF-5076350377A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f8176ab-828b-4b08-9471-75b38aa5aee5"/>
    <ds:schemaRef ds:uri="36f98b4f-ba65-4a7d-9a34-48b23de556cb"/>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1002</TotalTime>
  <Words>1845</Words>
  <Application>Microsoft Office PowerPoint</Application>
  <PresentationFormat>On-screen Show (4:3)</PresentationFormat>
  <Paragraphs>184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Symbol</vt:lpstr>
      <vt:lpstr>Times New Roman</vt:lpstr>
      <vt:lpstr>Eduqas PowerPoint Template</vt:lpstr>
      <vt:lpstr>PowerPoint Presentation</vt:lpstr>
      <vt:lpstr> AO3 – What does it mean in Component 3? </vt:lpstr>
      <vt:lpstr>PowerPoint Presentation</vt:lpstr>
      <vt:lpstr>Context </vt:lpstr>
      <vt:lpstr>2019 paper – Questions 1 and 2 </vt:lpstr>
      <vt:lpstr>PowerPoint Presentation</vt:lpstr>
      <vt:lpstr>Linguistic choices due to context</vt:lpstr>
      <vt:lpstr>PowerPoint Presentation</vt:lpstr>
      <vt:lpstr> Sharpening commentary </vt:lpstr>
      <vt:lpstr>Topic paragraphs </vt:lpstr>
      <vt:lpstr>Topic paragraphs</vt:lpstr>
      <vt:lpstr> A further example </vt:lpstr>
      <vt:lpstr>PowerPoint Presentation</vt:lpstr>
      <vt:lpstr>PowerPoint Presentation</vt:lpstr>
      <vt:lpstr>PowerPoint Presentation</vt:lpstr>
      <vt:lpstr> Suggested classroom approaches </vt:lpstr>
      <vt:lpstr> Approaches </vt:lpstr>
      <vt:lpstr> Approaches </vt:lpstr>
      <vt:lpstr> Activity </vt:lpstr>
      <vt:lpstr> Key points from 2019 Principal’s report  </vt:lpstr>
      <vt:lpstr>Activity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Wilcock, Kirsten</cp:lastModifiedBy>
  <cp:revision>72</cp:revision>
  <cp:lastPrinted>2014-04-03T15:37:56Z</cp:lastPrinted>
  <dcterms:created xsi:type="dcterms:W3CDTF">2015-10-08T10:06:49Z</dcterms:created>
  <dcterms:modified xsi:type="dcterms:W3CDTF">2019-09-07T10:25:24Z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Order">
    <vt:r8>25800</vt:r8>
  </property>
</Properties>
</file>