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6"/>
  </p:notesMasterIdLst>
  <p:handoutMasterIdLst>
    <p:handoutMasterId r:id="rId37"/>
  </p:handoutMasterIdLst>
  <p:sldIdLst>
    <p:sldId id="256" r:id="rId6"/>
    <p:sldId id="301" r:id="rId7"/>
    <p:sldId id="302" r:id="rId8"/>
    <p:sldId id="306" r:id="rId9"/>
    <p:sldId id="307" r:id="rId10"/>
    <p:sldId id="313" r:id="rId11"/>
    <p:sldId id="314"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04" r:id="rId26"/>
    <p:sldId id="308" r:id="rId27"/>
    <p:sldId id="309" r:id="rId28"/>
    <p:sldId id="310" r:id="rId29"/>
    <p:sldId id="316" r:id="rId30"/>
    <p:sldId id="311" r:id="rId31"/>
    <p:sldId id="312" r:id="rId32"/>
    <p:sldId id="315" r:id="rId33"/>
    <p:sldId id="317" r:id="rId34"/>
    <p:sldId id="272" r:id="rId35"/>
  </p:sldIdLst>
  <p:sldSz cx="9144000" cy="6858000" type="screen4x3"/>
  <p:notesSz cx="6797675" cy="9928225"/>
  <p:defaultTextStyle>
    <a:defPPr>
      <a:defRPr lang="en-GB"/>
    </a:defPPr>
    <a:lvl1pPr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napToObjects="1">
      <p:cViewPr varScale="1">
        <p:scale>
          <a:sx n="99" d="100"/>
          <a:sy n="99" d="100"/>
        </p:scale>
        <p:origin x="-34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7D657F0-968B-4493-8D41-377ACAD5A2EE}" type="slidenum">
              <a:rPr lang="en-GB" smtClean="0"/>
              <a:t>‹#›</a:t>
            </a:fld>
            <a:endParaRPr lang="en-GB"/>
          </a:p>
        </p:txBody>
      </p:sp>
    </p:spTree>
    <p:extLst>
      <p:ext uri="{BB962C8B-B14F-4D97-AF65-F5344CB8AC3E}">
        <p14:creationId xmlns:p14="http://schemas.microsoft.com/office/powerpoint/2010/main" val="31348192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6BA8F647-E2F4-47D3-93AC-DD54DA2C68D4}" type="slidenum">
              <a:rPr lang="en-GB" smtClean="0"/>
              <a:t>‹#›</a:t>
            </a:fld>
            <a:endParaRPr lang="en-GB"/>
          </a:p>
        </p:txBody>
      </p:sp>
    </p:spTree>
    <p:extLst>
      <p:ext uri="{BB962C8B-B14F-4D97-AF65-F5344CB8AC3E}">
        <p14:creationId xmlns:p14="http://schemas.microsoft.com/office/powerpoint/2010/main" val="84222588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BA8F647-E2F4-47D3-93AC-DD54DA2C68D4}" type="slidenum">
              <a:rPr lang="en-GB" smtClean="0"/>
              <a:t>1</a:t>
            </a:fld>
            <a:endParaRPr lang="en-GB"/>
          </a:p>
        </p:txBody>
      </p:sp>
      <p:sp>
        <p:nvSpPr>
          <p:cNvPr id="5" name="Date Placeholder 4"/>
          <p:cNvSpPr>
            <a:spLocks noGrp="1"/>
          </p:cNvSpPr>
          <p:nvPr>
            <p:ph type="dt" idx="11"/>
          </p:nvPr>
        </p:nvSpPr>
        <p:spPr/>
        <p:txBody>
          <a:bodyPr/>
          <a:lstStyle/>
          <a:p>
            <a:endParaRPr lang="en-GB"/>
          </a:p>
        </p:txBody>
      </p:sp>
    </p:spTree>
    <p:extLst>
      <p:ext uri="{BB962C8B-B14F-4D97-AF65-F5344CB8AC3E}">
        <p14:creationId xmlns:p14="http://schemas.microsoft.com/office/powerpoint/2010/main" val="246554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BA8F647-E2F4-47D3-93AC-DD54DA2C68D4}" type="slidenum">
              <a:rPr lang="en-GB" smtClean="0"/>
              <a:t>12</a:t>
            </a:fld>
            <a:endParaRPr lang="en-GB"/>
          </a:p>
        </p:txBody>
      </p:sp>
      <p:sp>
        <p:nvSpPr>
          <p:cNvPr id="5" name="Date Placeholder 4"/>
          <p:cNvSpPr>
            <a:spLocks noGrp="1"/>
          </p:cNvSpPr>
          <p:nvPr>
            <p:ph type="dt" idx="11"/>
          </p:nvPr>
        </p:nvSpPr>
        <p:spPr/>
        <p:txBody>
          <a:bodyPr/>
          <a:lstStyle/>
          <a:p>
            <a:endParaRPr lang="en-GB"/>
          </a:p>
        </p:txBody>
      </p:sp>
    </p:spTree>
    <p:extLst>
      <p:ext uri="{BB962C8B-B14F-4D97-AF65-F5344CB8AC3E}">
        <p14:creationId xmlns:p14="http://schemas.microsoft.com/office/powerpoint/2010/main" val="17257008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Corbis-42-53088181_bandw.jpg" descr="\\localhost\Volumes\Other Clients\Eduqas\P17661 Eduqas Brand Identity Guidelines\Links\Corbis-42-53088181.jpg"/>
          <p:cNvPicPr preferRelativeResize="0">
            <a:picLocks/>
          </p:cNvPicPr>
          <p:nvPr userDrawn="1"/>
        </p:nvPicPr>
        <p:blipFill>
          <a:blip r:embed="rId2" r:link="rId3">
            <a:extLst>
              <a:ext uri="{28A0092B-C50C-407E-A947-70E740481C1C}">
                <a14:useLocalDpi xmlns:a14="http://schemas.microsoft.com/office/drawing/2010/main" val="0"/>
              </a:ext>
            </a:extLst>
          </a:blip>
          <a:srcRect l="331" t="9973" r="-331" b="4013"/>
          <a:stretch>
            <a:fillRect/>
          </a:stretch>
        </p:blipFill>
        <p:spPr bwMode="auto">
          <a:xfrm>
            <a:off x="5524500" y="2486025"/>
            <a:ext cx="3262313"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p:txBody>
      </p:sp>
      <p:sp>
        <p:nvSpPr>
          <p:cNvPr id="18" name="Text Placeholder 17"/>
          <p:cNvSpPr>
            <a:spLocks noGrp="1"/>
          </p:cNvSpPr>
          <p:nvPr>
            <p:ph type="body" sz="quarter" idx="15"/>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21673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2"/>
          <p:cNvSpPr>
            <a:spLocks noGrp="1"/>
          </p:cNvSpPr>
          <p:nvPr>
            <p:ph idx="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221489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TextBox 8"/>
          <p:cNvSpPr txBox="1"/>
          <p:nvPr userDrawn="1"/>
        </p:nvSpPr>
        <p:spPr>
          <a:xfrm>
            <a:off x="4791075" y="2560638"/>
            <a:ext cx="3656013" cy="3438525"/>
          </a:xfrm>
          <a:prstGeom prst="rect">
            <a:avLst/>
          </a:prstGeom>
          <a:noFill/>
        </p:spPr>
        <p:txBody>
          <a:bodyPr>
            <a:spAutoFit/>
          </a:bodyPr>
          <a:lstStyle/>
          <a:p>
            <a:pPr marL="285750" indent="-285750" fontAlgn="auto">
              <a:lnSpc>
                <a:spcPct val="150000"/>
              </a:lnSpc>
              <a:spcBef>
                <a:spcPts val="0"/>
              </a:spcBef>
              <a:spcAft>
                <a:spcPts val="0"/>
              </a:spcAft>
              <a:buFont typeface="Arial" panose="020B0604020202020204" pitchFamily="34" charset="0"/>
              <a:buChar char="•"/>
              <a:defRPr/>
            </a:pPr>
            <a:endParaRPr lang="en-GB" baseline="30000" dirty="0">
              <a:solidFill>
                <a:srgbClr val="5A5A59"/>
              </a:solidFill>
              <a:latin typeface="Bliss-Light"/>
              <a:cs typeface="Bliss-Light"/>
            </a:endParaRPr>
          </a:p>
          <a:p>
            <a:pPr fontAlgn="auto">
              <a:lnSpc>
                <a:spcPct val="150000"/>
              </a:lnSpc>
              <a:spcBef>
                <a:spcPts val="0"/>
              </a:spcBef>
              <a:spcAft>
                <a:spcPts val="0"/>
              </a:spcAft>
              <a:defRPr/>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algn="r" fontAlgn="auto">
              <a:lnSpc>
                <a:spcPct val="150000"/>
              </a:lnSpc>
              <a:spcBef>
                <a:spcPts val="0"/>
              </a:spcBef>
              <a:spcAft>
                <a:spcPts val="0"/>
              </a:spcAft>
              <a:defRPr/>
            </a:pPr>
            <a:r>
              <a:rPr lang="en-GB" b="1" baseline="30000" dirty="0">
                <a:solidFill>
                  <a:srgbClr val="5A5A59"/>
                </a:solidFill>
                <a:latin typeface="Bliss-Light"/>
                <a:cs typeface="Bliss-Light"/>
              </a:rPr>
              <a:t>- Name, Organisation, Date</a:t>
            </a:r>
          </a:p>
          <a:p>
            <a:pP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marL="285750" indent="-285750" fontAlgn="auto">
              <a:lnSpc>
                <a:spcPct val="150000"/>
              </a:lnSpc>
              <a:spcBef>
                <a:spcPts val="0"/>
              </a:spcBef>
              <a:spcAft>
                <a:spcPts val="0"/>
              </a:spcAft>
              <a:buFont typeface="Arial" panose="020B0604020202020204" pitchFamily="34" charset="0"/>
              <a:buChar char="•"/>
              <a:defRPr/>
            </a:pPr>
            <a:endParaRPr lang="en-US" sz="1700" dirty="0">
              <a:solidFill>
                <a:srgbClr val="5A5A59"/>
              </a:solidFill>
              <a:latin typeface="Gotham Rounded Book"/>
              <a:cs typeface="Gotham Rounded Book"/>
            </a:endParaRPr>
          </a:p>
        </p:txBody>
      </p:sp>
      <p:sp>
        <p:nvSpPr>
          <p:cNvPr id="4" name="TextBox 9"/>
          <p:cNvSpPr txBox="1"/>
          <p:nvPr userDrawn="1"/>
        </p:nvSpPr>
        <p:spPr>
          <a:xfrm>
            <a:off x="581025" y="2560638"/>
            <a:ext cx="3656013" cy="3438525"/>
          </a:xfrm>
          <a:prstGeom prst="rect">
            <a:avLst/>
          </a:prstGeom>
          <a:noFill/>
        </p:spPr>
        <p:txBody>
          <a:bodyPr>
            <a:spAutoFit/>
          </a:bodyPr>
          <a:lstStyle/>
          <a:p>
            <a:pPr marL="285750" indent="-285750" fontAlgn="auto">
              <a:lnSpc>
                <a:spcPct val="150000"/>
              </a:lnSpc>
              <a:spcBef>
                <a:spcPts val="0"/>
              </a:spcBef>
              <a:spcAft>
                <a:spcPts val="0"/>
              </a:spcAft>
              <a:buFont typeface="Arial" panose="020B0604020202020204" pitchFamily="34" charset="0"/>
              <a:buChar char="•"/>
              <a:defRPr/>
            </a:pPr>
            <a:endParaRPr lang="en-GB" baseline="30000" dirty="0">
              <a:solidFill>
                <a:srgbClr val="5A5A59"/>
              </a:solidFill>
              <a:latin typeface="Bliss-Light"/>
              <a:cs typeface="Bliss-Light"/>
            </a:endParaRPr>
          </a:p>
          <a:p>
            <a:pPr fontAlgn="auto">
              <a:lnSpc>
                <a:spcPct val="150000"/>
              </a:lnSpc>
              <a:spcBef>
                <a:spcPts val="0"/>
              </a:spcBef>
              <a:spcAft>
                <a:spcPts val="0"/>
              </a:spcAft>
              <a:defRPr/>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fontAlgn="auto">
              <a:lnSpc>
                <a:spcPct val="150000"/>
              </a:lnSpc>
              <a:spcBef>
                <a:spcPts val="0"/>
              </a:spcBef>
              <a:spcAft>
                <a:spcPts val="0"/>
              </a:spcAft>
              <a:defRPr/>
            </a:pPr>
            <a:endParaRPr lang="en-GB" sz="1600" b="1" i="1" baseline="30000" dirty="0">
              <a:solidFill>
                <a:srgbClr val="5A5A59"/>
              </a:solidFill>
              <a:latin typeface="Bliss-Light"/>
              <a:cs typeface="Bliss-Light"/>
            </a:endParaRPr>
          </a:p>
          <a:p>
            <a:pPr algn="r" fontAlgn="auto">
              <a:lnSpc>
                <a:spcPct val="150000"/>
              </a:lnSpc>
              <a:spcBef>
                <a:spcPts val="0"/>
              </a:spcBef>
              <a:spcAft>
                <a:spcPts val="0"/>
              </a:spcAft>
              <a:defRPr/>
            </a:pPr>
            <a:r>
              <a:rPr lang="en-GB" b="1" baseline="30000" dirty="0">
                <a:solidFill>
                  <a:srgbClr val="5A5A59"/>
                </a:solidFill>
                <a:latin typeface="Bliss-Light"/>
                <a:cs typeface="Bliss-Light"/>
              </a:rPr>
              <a:t>- Name, Organisation, Date</a:t>
            </a:r>
          </a:p>
          <a:p>
            <a:pP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marL="285750" indent="-285750" fontAlgn="auto">
              <a:lnSpc>
                <a:spcPct val="150000"/>
              </a:lnSpc>
              <a:spcBef>
                <a:spcPts val="0"/>
              </a:spcBef>
              <a:spcAft>
                <a:spcPts val="0"/>
              </a:spcAft>
              <a:buFont typeface="Arial" panose="020B0604020202020204" pitchFamily="34" charset="0"/>
              <a:buChar char="•"/>
              <a:defRP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5358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3" name="Table 10"/>
          <p:cNvGraphicFramePr>
            <a:graphicFrameLocks noGrp="1"/>
          </p:cNvGraphicFramePr>
          <p:nvPr/>
        </p:nvGraphicFramePr>
        <p:xfrm>
          <a:off x="481013" y="2770188"/>
          <a:ext cx="5759450" cy="3009901"/>
        </p:xfrm>
        <a:graphic>
          <a:graphicData uri="http://schemas.openxmlformats.org/drawingml/2006/table">
            <a:tbl>
              <a:tblPr/>
              <a:tblGrid>
                <a:gridCol w="2879725"/>
                <a:gridCol w="2879725"/>
              </a:tblGrid>
              <a:tr h="604838">
                <a:tc gridSpan="2">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Bliss-Light"/>
                          <a:cs typeface="Arial" panose="020B0604020202020204" pitchFamily="34" charset="0"/>
                        </a:rPr>
                        <a:t>Table Heading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5306"/>
                    </a:solidFill>
                  </a:tcPr>
                </a:tc>
                <a:tc hMerge="1">
                  <a:txBody>
                    <a:bodyPr/>
                    <a:lstStyle/>
                    <a:p>
                      <a:endParaRPr lang="en-GB"/>
                    </a:p>
                  </a:txBody>
                  <a:tcPr/>
                </a:tc>
              </a:tr>
              <a:tr h="36830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r>
              <a:tr h="354013">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2"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416526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1241895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9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2470150"/>
            <a:ext cx="8229600"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p>
        </p:txBody>
      </p:sp>
      <p:pic>
        <p:nvPicPr>
          <p:cNvPr id="1028"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4" r:id="rId1"/>
    <p:sldLayoutId id="2147483652" r:id="rId2"/>
    <p:sldLayoutId id="2147483655" r:id="rId3"/>
    <p:sldLayoutId id="2147483656" r:id="rId4"/>
    <p:sldLayoutId id="2147483653" r:id="rId5"/>
  </p:sldLayoutIdLst>
  <p:txStyles>
    <p:titleStyle>
      <a:lvl1pPr algn="l" defTabSz="457200" rtl="0" eaLnBrk="1" fontAlgn="base" hangingPunct="1">
        <a:spcBef>
          <a:spcPct val="0"/>
        </a:spcBef>
        <a:spcAft>
          <a:spcPct val="0"/>
        </a:spcAft>
        <a:defRPr sz="3200" kern="1200">
          <a:solidFill>
            <a:srgbClr val="DF3C06"/>
          </a:solidFill>
          <a:latin typeface="Arial" panose="020B0604020202020204" pitchFamily="34" charset="0"/>
          <a:ea typeface="+mj-ea"/>
          <a:cs typeface="Arial" panose="020B0604020202020204" pitchFamily="34" charset="0"/>
        </a:defRPr>
      </a:lvl1pPr>
      <a:lvl2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2pPr>
      <a:lvl3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3pPr>
      <a:lvl4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4pPr>
      <a:lvl5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5pPr>
      <a:lvl6pPr marL="4572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6pPr>
      <a:lvl7pPr marL="9144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7pPr>
      <a:lvl8pPr marL="13716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8pPr>
      <a:lvl9pPr marL="18288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9pPr>
    </p:titleStyle>
    <p:bodyStyle>
      <a:lvl1pPr algn="l" defTabSz="457200" rtl="0" eaLnBrk="1" fontAlgn="base" hangingPunct="1">
        <a:spcBef>
          <a:spcPct val="20000"/>
        </a:spcBef>
        <a:spcAft>
          <a:spcPct val="0"/>
        </a:spcAft>
        <a:buFont typeface="Arial" panose="020B0604020202020204" pitchFamily="34" charset="0"/>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ducation.exeter.ac.uk/dll/studyskills/harvard_referencing.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RDZm9_uKtyo"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Eduqas_Powerpoint_Templates_for PPT-1.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79400" y="1098550"/>
            <a:ext cx="8445500" cy="3884140"/>
          </a:xfrm>
          <a:prstGeom prst="rect">
            <a:avLst/>
          </a:prstGeom>
          <a:noFill/>
        </p:spPr>
        <p:txBody>
          <a:bodyPr>
            <a:spAutoFit/>
          </a:bodyPr>
          <a:lstStyle/>
          <a:p>
            <a:pPr fontAlgn="auto">
              <a:lnSpc>
                <a:spcPct val="80000"/>
              </a:lnSpc>
              <a:spcBef>
                <a:spcPts val="0"/>
              </a:spcBef>
              <a:spcAft>
                <a:spcPts val="0"/>
              </a:spcAft>
              <a:defRPr/>
            </a:pPr>
            <a:r>
              <a:rPr lang="en-US" sz="4400" kern="1100" spc="-30" dirty="0">
                <a:solidFill>
                  <a:schemeClr val="bg1"/>
                </a:solidFill>
                <a:latin typeface="Gotham Rounded Book"/>
                <a:cs typeface="Gotham Rounded Book"/>
              </a:rPr>
              <a:t>CPD Autumn 2015</a:t>
            </a:r>
            <a:br>
              <a:rPr lang="en-US" sz="4400" kern="1100" spc="-30" dirty="0">
                <a:solidFill>
                  <a:schemeClr val="bg1"/>
                </a:solidFill>
                <a:latin typeface="Gotham Rounded Book"/>
                <a:cs typeface="Gotham Rounded Book"/>
              </a:rPr>
            </a:br>
            <a:endParaRPr lang="en-US" sz="4400" kern="1100" spc="-30" dirty="0" smtClean="0">
              <a:solidFill>
                <a:schemeClr val="bg1"/>
              </a:solidFill>
              <a:latin typeface="Gotham Rounded Book"/>
              <a:cs typeface="Gotham Rounded Book"/>
            </a:endParaRPr>
          </a:p>
          <a:p>
            <a:pPr fontAlgn="auto">
              <a:lnSpc>
                <a:spcPct val="80000"/>
              </a:lnSpc>
              <a:spcBef>
                <a:spcPts val="0"/>
              </a:spcBef>
              <a:spcAft>
                <a:spcPts val="0"/>
              </a:spcAft>
              <a:defRPr/>
            </a:pPr>
            <a:r>
              <a:rPr lang="en-US" sz="4400" kern="1100" spc="-30" dirty="0" smtClean="0">
                <a:solidFill>
                  <a:schemeClr val="bg1"/>
                </a:solidFill>
                <a:latin typeface="Gotham Rounded Book"/>
                <a:cs typeface="Gotham Rounded Book"/>
              </a:rPr>
              <a:t>Component 4</a:t>
            </a:r>
            <a:r>
              <a:rPr lang="en-US" sz="4400" kern="1100" spc="-30" dirty="0">
                <a:solidFill>
                  <a:schemeClr val="bg1"/>
                </a:solidFill>
                <a:latin typeface="Gotham Rounded Book"/>
                <a:cs typeface="Gotham Rounded Book"/>
              </a:rPr>
              <a:t/>
            </a:r>
            <a:br>
              <a:rPr lang="en-US" sz="4400" kern="1100" spc="-30" dirty="0">
                <a:solidFill>
                  <a:schemeClr val="bg1"/>
                </a:solidFill>
                <a:latin typeface="Gotham Rounded Book"/>
                <a:cs typeface="Gotham Rounded Book"/>
              </a:rPr>
            </a:br>
            <a:endParaRPr lang="en-US" sz="4400" kern="1100" spc="-30" dirty="0" smtClean="0">
              <a:solidFill>
                <a:schemeClr val="bg1"/>
              </a:solidFill>
              <a:latin typeface="Gotham Rounded Book"/>
              <a:cs typeface="Gotham Rounded Book"/>
            </a:endParaRPr>
          </a:p>
          <a:p>
            <a:pPr fontAlgn="auto">
              <a:lnSpc>
                <a:spcPct val="80000"/>
              </a:lnSpc>
              <a:spcBef>
                <a:spcPts val="0"/>
              </a:spcBef>
              <a:spcAft>
                <a:spcPts val="0"/>
              </a:spcAft>
              <a:defRPr/>
            </a:pPr>
            <a:r>
              <a:rPr lang="en-US" sz="4400" kern="1100" spc="-30" dirty="0" smtClean="0">
                <a:solidFill>
                  <a:schemeClr val="bg1"/>
                </a:solidFill>
                <a:latin typeface="Gotham Rounded Book"/>
                <a:cs typeface="Gotham Rounded Book"/>
              </a:rPr>
              <a:t>Non </a:t>
            </a:r>
            <a:r>
              <a:rPr lang="en-US" sz="4400" kern="1100" spc="-30" dirty="0">
                <a:solidFill>
                  <a:schemeClr val="bg1"/>
                </a:solidFill>
                <a:latin typeface="Gotham Rounded Book"/>
                <a:cs typeface="Gotham Rounded Book"/>
              </a:rPr>
              <a:t>Exam Assessment</a:t>
            </a:r>
            <a:br>
              <a:rPr lang="en-US" sz="4400" kern="1100" spc="-30" dirty="0">
                <a:solidFill>
                  <a:schemeClr val="bg1"/>
                </a:solidFill>
                <a:latin typeface="Gotham Rounded Book"/>
                <a:cs typeface="Gotham Rounded Book"/>
              </a:rPr>
            </a:br>
            <a:r>
              <a:rPr lang="en-US" sz="4400" kern="1100" spc="-30" dirty="0">
                <a:solidFill>
                  <a:schemeClr val="bg1"/>
                </a:solidFill>
                <a:latin typeface="Gotham Rounded Book"/>
                <a:cs typeface="Gotham Rounded Book"/>
              </a:rPr>
              <a:t/>
            </a:r>
            <a:br>
              <a:rPr lang="en-US" sz="4400" kern="1100" spc="-30" dirty="0">
                <a:solidFill>
                  <a:schemeClr val="bg1"/>
                </a:solidFill>
                <a:latin typeface="Gotham Rounded Book"/>
                <a:cs typeface="Gotham Rounded Book"/>
              </a:rPr>
            </a:br>
            <a:r>
              <a:rPr lang="en-US" sz="4400" kern="1100" spc="-30" dirty="0">
                <a:solidFill>
                  <a:schemeClr val="bg1"/>
                </a:solidFill>
                <a:latin typeface="Gotham Rounded Book"/>
                <a:cs typeface="Gotham Rounded Book"/>
              </a:rPr>
              <a:t>Language and Identity</a:t>
            </a:r>
          </a:p>
        </p:txBody>
      </p:sp>
      <p:pic>
        <p:nvPicPr>
          <p:cNvPr id="717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825" y="6121400"/>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descr="Z:\Pictures\logos\WJEC_Logo_RG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 y="5868988"/>
            <a:ext cx="735013"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5"/>
            <a:ext cx="9144000" cy="5997670"/>
          </a:xfrm>
        </p:spPr>
        <p:txBody>
          <a:bodyPr/>
          <a:lstStyle/>
          <a:p>
            <a:endParaRPr lang="en-GB" sz="2000" dirty="0"/>
          </a:p>
          <a:p>
            <a:r>
              <a:rPr lang="en-GB" sz="1800" dirty="0" smtClean="0"/>
              <a:t>Use </a:t>
            </a:r>
            <a:r>
              <a:rPr lang="en-GB" sz="1800" dirty="0"/>
              <a:t>the idea of an editorial board to encourage feedback amongst the learners. Divide the class into small groups. Each group has to listen to a short presentation by its members about their ideas and their data. They then read each other’s drafts and note the strengths and weaknesses. The following questions could form the basis for discussion:</a:t>
            </a:r>
          </a:p>
          <a:p>
            <a:pPr marL="285750" indent="-285750">
              <a:lnSpc>
                <a:spcPct val="150000"/>
              </a:lnSpc>
              <a:buFont typeface="Arial" panose="020B0604020202020204" pitchFamily="34" charset="0"/>
              <a:buChar char="•"/>
            </a:pPr>
            <a:r>
              <a:rPr lang="en-GB" sz="1800" dirty="0" smtClean="0"/>
              <a:t> </a:t>
            </a:r>
            <a:r>
              <a:rPr lang="en-GB" sz="1800" dirty="0"/>
              <a:t>Is the focus of the question clearly defined?</a:t>
            </a:r>
          </a:p>
          <a:p>
            <a:pPr marL="285750" indent="-285750">
              <a:lnSpc>
                <a:spcPct val="150000"/>
              </a:lnSpc>
              <a:buFont typeface="Arial" panose="020B0604020202020204" pitchFamily="34" charset="0"/>
              <a:buChar char="•"/>
            </a:pPr>
            <a:r>
              <a:rPr lang="en-GB" sz="1800" dirty="0" smtClean="0"/>
              <a:t> </a:t>
            </a:r>
            <a:r>
              <a:rPr lang="en-GB" sz="1800" dirty="0"/>
              <a:t>Is the context of the data clear? e.g. audience, purpose, situation, genre etc.</a:t>
            </a:r>
          </a:p>
          <a:p>
            <a:pPr marL="285750" indent="-285750">
              <a:lnSpc>
                <a:spcPct val="150000"/>
              </a:lnSpc>
              <a:buFont typeface="Arial" panose="020B0604020202020204" pitchFamily="34" charset="0"/>
              <a:buChar char="•"/>
            </a:pPr>
            <a:r>
              <a:rPr lang="en-GB" sz="1800" dirty="0" smtClean="0"/>
              <a:t> </a:t>
            </a:r>
            <a:r>
              <a:rPr lang="en-GB" sz="1800" dirty="0"/>
              <a:t>Are features identified accurately using appropriate linguistic terminology?</a:t>
            </a:r>
          </a:p>
          <a:p>
            <a:pPr marL="285750" indent="-285750">
              <a:lnSpc>
                <a:spcPct val="150000"/>
              </a:lnSpc>
              <a:buFont typeface="Arial" panose="020B0604020202020204" pitchFamily="34" charset="0"/>
              <a:buChar char="•"/>
            </a:pPr>
            <a:r>
              <a:rPr lang="en-GB" sz="1800" dirty="0" smtClean="0"/>
              <a:t> </a:t>
            </a:r>
            <a:r>
              <a:rPr lang="en-GB" sz="1800" dirty="0"/>
              <a:t>Are the effects explored with a clear sense of how meaning is communicated?</a:t>
            </a:r>
          </a:p>
          <a:p>
            <a:pPr marL="285750" indent="-285750">
              <a:lnSpc>
                <a:spcPct val="150000"/>
              </a:lnSpc>
              <a:buFont typeface="Arial" panose="020B0604020202020204" pitchFamily="34" charset="0"/>
              <a:buChar char="•"/>
            </a:pPr>
            <a:r>
              <a:rPr lang="en-GB" sz="1800" dirty="0" smtClean="0"/>
              <a:t> </a:t>
            </a:r>
            <a:r>
              <a:rPr lang="en-GB" sz="1800" dirty="0"/>
              <a:t>Does discussion address the focus of the question?</a:t>
            </a:r>
          </a:p>
          <a:p>
            <a:pPr marL="285750" indent="-285750">
              <a:lnSpc>
                <a:spcPct val="150000"/>
              </a:lnSpc>
              <a:buFont typeface="Arial" panose="020B0604020202020204" pitchFamily="34" charset="0"/>
              <a:buChar char="•"/>
            </a:pPr>
            <a:r>
              <a:rPr lang="en-GB" sz="1800" dirty="0" smtClean="0"/>
              <a:t> </a:t>
            </a:r>
            <a:r>
              <a:rPr lang="en-GB" sz="1800" dirty="0"/>
              <a:t>Is there evidence of an argument developing, or of a theory being explored?</a:t>
            </a:r>
          </a:p>
          <a:p>
            <a:pPr marL="285750" indent="-285750">
              <a:lnSpc>
                <a:spcPct val="150000"/>
              </a:lnSpc>
              <a:buFont typeface="Arial" panose="020B0604020202020204" pitchFamily="34" charset="0"/>
              <a:buChar char="•"/>
            </a:pPr>
            <a:r>
              <a:rPr lang="en-GB" sz="1800" dirty="0" smtClean="0"/>
              <a:t> </a:t>
            </a:r>
            <a:r>
              <a:rPr lang="en-GB" sz="1800" dirty="0"/>
              <a:t>Is the draft easy to read with topic sentences that signpost the focus of each paragraph, and a clear overall framework?</a:t>
            </a:r>
          </a:p>
          <a:p>
            <a:pPr marL="285750" indent="-285750">
              <a:lnSpc>
                <a:spcPct val="150000"/>
              </a:lnSpc>
              <a:buFont typeface="Arial" panose="020B0604020202020204" pitchFamily="34" charset="0"/>
              <a:buChar char="•"/>
            </a:pPr>
            <a:r>
              <a:rPr lang="en-GB" sz="1800" dirty="0" smtClean="0"/>
              <a:t> </a:t>
            </a:r>
            <a:r>
              <a:rPr lang="en-GB" sz="1800" dirty="0"/>
              <a:t>Is the writing technically accurate? e.g. spelling, punctuation etc.</a:t>
            </a:r>
          </a:p>
          <a:p>
            <a:pPr marL="285750" indent="-285750">
              <a:lnSpc>
                <a:spcPct val="150000"/>
              </a:lnSpc>
              <a:buFont typeface="Arial" panose="020B0604020202020204" pitchFamily="34" charset="0"/>
              <a:buChar char="•"/>
            </a:pPr>
            <a:r>
              <a:rPr lang="en-GB" sz="1800" dirty="0" smtClean="0"/>
              <a:t> </a:t>
            </a:r>
            <a:r>
              <a:rPr lang="en-GB" sz="1800" dirty="0"/>
              <a:t>Is the investigation an appropriate length?</a:t>
            </a:r>
          </a:p>
        </p:txBody>
      </p:sp>
    </p:spTree>
    <p:extLst>
      <p:ext uri="{BB962C8B-B14F-4D97-AF65-F5344CB8AC3E}">
        <p14:creationId xmlns:p14="http://schemas.microsoft.com/office/powerpoint/2010/main" val="3599752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601885"/>
          </a:xfrm>
        </p:spPr>
        <p:txBody>
          <a:bodyPr/>
          <a:lstStyle/>
          <a:p>
            <a:pPr>
              <a:lnSpc>
                <a:spcPct val="150000"/>
              </a:lnSpc>
            </a:pPr>
            <a:endParaRPr lang="en-GB" dirty="0"/>
          </a:p>
          <a:p>
            <a:pPr>
              <a:lnSpc>
                <a:spcPct val="150000"/>
              </a:lnSpc>
            </a:pPr>
            <a:r>
              <a:rPr lang="en-GB" dirty="0" smtClean="0"/>
              <a:t>A </a:t>
            </a:r>
            <a:r>
              <a:rPr lang="en-GB" u="sng" dirty="0" smtClean="0"/>
              <a:t>regular</a:t>
            </a:r>
            <a:r>
              <a:rPr lang="en-GB" dirty="0" smtClean="0"/>
              <a:t> </a:t>
            </a:r>
            <a:r>
              <a:rPr lang="en-GB" dirty="0"/>
              <a:t>appointment system with teachers will encourage learners to keep on top of their investigation. This is particularly important in the early stages when discussion of the question focus and wording is critical.</a:t>
            </a:r>
          </a:p>
          <a:p>
            <a:endParaRPr lang="en-GB" dirty="0"/>
          </a:p>
        </p:txBody>
      </p:sp>
    </p:spTree>
    <p:extLst>
      <p:ext uri="{BB962C8B-B14F-4D97-AF65-F5344CB8AC3E}">
        <p14:creationId xmlns:p14="http://schemas.microsoft.com/office/powerpoint/2010/main" val="2981438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5"/>
            <a:ext cx="9144000" cy="702338"/>
          </a:xfrm>
        </p:spPr>
        <p:txBody>
          <a:bodyPr/>
          <a:lstStyle/>
          <a:p>
            <a:r>
              <a:rPr lang="en-GB" b="1" dirty="0" smtClean="0"/>
              <a:t>3. Getting the balance right</a:t>
            </a:r>
            <a:endParaRPr lang="en-GB" b="1" dirty="0"/>
          </a:p>
        </p:txBody>
      </p:sp>
      <p:sp>
        <p:nvSpPr>
          <p:cNvPr id="3" name="Content Placeholder 2"/>
          <p:cNvSpPr>
            <a:spLocks noGrp="1"/>
          </p:cNvSpPr>
          <p:nvPr>
            <p:ph idx="1"/>
          </p:nvPr>
        </p:nvSpPr>
        <p:spPr>
          <a:xfrm>
            <a:off x="0" y="1610436"/>
            <a:ext cx="9144000" cy="5813946"/>
          </a:xfrm>
        </p:spPr>
        <p:txBody>
          <a:bodyPr/>
          <a:lstStyle/>
          <a:p>
            <a:pPr algn="ctr"/>
            <a:r>
              <a:rPr lang="en-GB" b="1" u="sng" dirty="0" smtClean="0"/>
              <a:t>Using appropriate language analysis methods and terminology (AO1)</a:t>
            </a:r>
            <a:endParaRPr lang="en-GB" b="1" u="sng" dirty="0"/>
          </a:p>
          <a:p>
            <a:r>
              <a:rPr lang="en-GB" sz="1800" dirty="0" smtClean="0"/>
              <a:t>AO1 </a:t>
            </a:r>
            <a:r>
              <a:rPr lang="en-GB" sz="1800" dirty="0"/>
              <a:t>is worth half of the marks available for Component 4. It is therefore very important that learners are aware of the key assessment areas: </a:t>
            </a:r>
          </a:p>
          <a:p>
            <a:r>
              <a:rPr lang="en-GB" sz="1800" dirty="0"/>
              <a:t>• applying appropriate methods of analysis (20 marks) </a:t>
            </a:r>
          </a:p>
          <a:p>
            <a:r>
              <a:rPr lang="en-GB" sz="1800" dirty="0"/>
              <a:t>• using associated terminology (10 marks). </a:t>
            </a:r>
          </a:p>
          <a:p>
            <a:endParaRPr lang="en-GB" sz="1800" dirty="0"/>
          </a:p>
          <a:p>
            <a:r>
              <a:rPr lang="en-GB" sz="1800" dirty="0" smtClean="0"/>
              <a:t>Learners </a:t>
            </a:r>
            <a:r>
              <a:rPr lang="en-GB" sz="1800" dirty="0"/>
              <a:t>must show that they are able to draw on the language experiences they have had in their course. The techniques that they have applied to unseen texts should be applied to the data they have collected. This is their opportunity to demonstrate that they can select and use their knowledge to argue a case, interrogate data to support their argument, and come to a conclusion about the </a:t>
            </a:r>
            <a:r>
              <a:rPr lang="en-GB" sz="1800" dirty="0" smtClean="0"/>
              <a:t>ways </a:t>
            </a:r>
            <a:r>
              <a:rPr lang="en-GB" sz="1800" dirty="0"/>
              <a:t>in which language is used to create and communicate a sense of identity. 	</a:t>
            </a:r>
          </a:p>
          <a:p>
            <a:endParaRPr lang="en-GB" sz="1800" dirty="0"/>
          </a:p>
          <a:p>
            <a:endParaRPr lang="en-GB" sz="1800" dirty="0"/>
          </a:p>
        </p:txBody>
      </p:sp>
    </p:spTree>
    <p:extLst>
      <p:ext uri="{BB962C8B-B14F-4D97-AF65-F5344CB8AC3E}">
        <p14:creationId xmlns:p14="http://schemas.microsoft.com/office/powerpoint/2010/main" val="1838844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2640"/>
            <a:ext cx="9144000" cy="5745706"/>
          </a:xfrm>
        </p:spPr>
        <p:txBody>
          <a:bodyPr/>
          <a:lstStyle/>
          <a:p>
            <a:pPr algn="ctr"/>
            <a:r>
              <a:rPr lang="en-GB" b="1" u="sng" dirty="0" smtClean="0"/>
              <a:t>Adopting an appropriate style (AO1)</a:t>
            </a:r>
          </a:p>
          <a:p>
            <a:r>
              <a:rPr lang="en-GB" dirty="0" smtClean="0"/>
              <a:t>The </a:t>
            </a:r>
            <a:r>
              <a:rPr lang="en-GB" dirty="0"/>
              <a:t>third element of AO1 is directly tied to writing style. Learners must choose a formal tenor with appropriate lexical choices for academic writing—they must use:</a:t>
            </a:r>
          </a:p>
          <a:p>
            <a:r>
              <a:rPr lang="en-GB" dirty="0"/>
              <a:t>• coherent written expression (10 marks). </a:t>
            </a:r>
          </a:p>
          <a:p>
            <a:r>
              <a:rPr lang="en-GB" dirty="0" smtClean="0"/>
              <a:t>Learners </a:t>
            </a:r>
            <a:r>
              <a:rPr lang="en-GB" dirty="0"/>
              <a:t>should ensure that they: </a:t>
            </a:r>
          </a:p>
          <a:p>
            <a:r>
              <a:rPr lang="en-GB" dirty="0"/>
              <a:t>• check spelling </a:t>
            </a:r>
          </a:p>
          <a:p>
            <a:r>
              <a:rPr lang="en-GB" dirty="0"/>
              <a:t>• avoid informal expressions </a:t>
            </a:r>
          </a:p>
          <a:p>
            <a:r>
              <a:rPr lang="en-GB" dirty="0"/>
              <a:t>• control sentence structure </a:t>
            </a:r>
          </a:p>
          <a:p>
            <a:r>
              <a:rPr lang="en-GB" dirty="0"/>
              <a:t>• develop paragraphs with clear topic sentences to focus discussion </a:t>
            </a:r>
          </a:p>
          <a:p>
            <a:r>
              <a:rPr lang="en-GB" dirty="0"/>
              <a:t>• have a clear overall framework that guides the reader from the initial hypothesis to the conclusion. </a:t>
            </a:r>
          </a:p>
          <a:p>
            <a:r>
              <a:rPr lang="en-GB" dirty="0"/>
              <a:t>	</a:t>
            </a:r>
          </a:p>
          <a:p>
            <a:endParaRPr lang="en-GB" dirty="0"/>
          </a:p>
        </p:txBody>
      </p:sp>
    </p:spTree>
    <p:extLst>
      <p:ext uri="{BB962C8B-B14F-4D97-AF65-F5344CB8AC3E}">
        <p14:creationId xmlns:p14="http://schemas.microsoft.com/office/powerpoint/2010/main" val="2491151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68990"/>
            <a:ext cx="9144000" cy="5889009"/>
          </a:xfrm>
        </p:spPr>
        <p:txBody>
          <a:bodyPr/>
          <a:lstStyle/>
          <a:p>
            <a:pPr marL="285750" indent="-285750">
              <a:lnSpc>
                <a:spcPct val="100000"/>
              </a:lnSpc>
              <a:buFont typeface="Arial" panose="020B0604020202020204" pitchFamily="34" charset="0"/>
              <a:buChar char="•"/>
            </a:pPr>
            <a:endParaRPr lang="en-GB" dirty="0" smtClean="0"/>
          </a:p>
          <a:p>
            <a:pPr marL="285750" indent="-285750">
              <a:lnSpc>
                <a:spcPct val="100000"/>
              </a:lnSpc>
              <a:buFont typeface="Arial" panose="020B0604020202020204" pitchFamily="34" charset="0"/>
              <a:buChar char="•"/>
            </a:pPr>
            <a:r>
              <a:rPr lang="en-GB" dirty="0" smtClean="0"/>
              <a:t>The </a:t>
            </a:r>
            <a:r>
              <a:rPr lang="en-GB" dirty="0"/>
              <a:t>‘working’ title should have a clearly defined </a:t>
            </a:r>
            <a:r>
              <a:rPr lang="en-GB" dirty="0" smtClean="0"/>
              <a:t>focus, which can </a:t>
            </a:r>
            <a:r>
              <a:rPr lang="en-GB" dirty="0"/>
              <a:t>be adapted or changed at a later stage if the investigation develops in a slightly different direction. It is often helpful for learners to phrase the title as a question so that they have a clear case to argue. The title should offer sufficient range and scope for the investigation without encouraging an overly broad </a:t>
            </a:r>
            <a:r>
              <a:rPr lang="en-GB" dirty="0" smtClean="0"/>
              <a:t>approach</a:t>
            </a:r>
            <a:r>
              <a:rPr lang="en-GB" dirty="0"/>
              <a:t> </a:t>
            </a:r>
            <a:r>
              <a:rPr lang="en-GB" dirty="0" smtClean="0"/>
              <a:t>and  </a:t>
            </a:r>
            <a:r>
              <a:rPr lang="en-GB" dirty="0"/>
              <a:t>learners should </a:t>
            </a:r>
            <a:r>
              <a:rPr lang="en-GB" dirty="0" smtClean="0"/>
              <a:t>always remember </a:t>
            </a:r>
            <a:r>
              <a:rPr lang="en-GB" dirty="0"/>
              <a:t>that they are investigating the links between </a:t>
            </a:r>
            <a:r>
              <a:rPr lang="en-GB" b="1" dirty="0" smtClean="0"/>
              <a:t>LANGUAGE AND IDENTITY</a:t>
            </a:r>
            <a:r>
              <a:rPr lang="en-GB" dirty="0" smtClean="0"/>
              <a:t>.</a:t>
            </a:r>
            <a:endParaRPr lang="en-GB" dirty="0"/>
          </a:p>
          <a:p>
            <a:pPr marL="285750" indent="-285750">
              <a:lnSpc>
                <a:spcPct val="100000"/>
              </a:lnSpc>
              <a:buFont typeface="Arial" panose="020B0604020202020204" pitchFamily="34" charset="0"/>
              <a:buChar char="•"/>
            </a:pPr>
            <a:endParaRPr lang="en-GB" dirty="0" smtClean="0"/>
          </a:p>
          <a:p>
            <a:pPr marL="285750" indent="-285750">
              <a:lnSpc>
                <a:spcPct val="100000"/>
              </a:lnSpc>
              <a:buFont typeface="Arial" panose="020B0604020202020204" pitchFamily="34" charset="0"/>
              <a:buChar char="•"/>
            </a:pPr>
            <a:r>
              <a:rPr lang="en-GB" dirty="0" smtClean="0"/>
              <a:t>It is essential that learners </a:t>
            </a:r>
            <a:r>
              <a:rPr lang="en-GB" dirty="0"/>
              <a:t>plan, draft and edit their work. These are important skills and learners should be encouraged to proof read their assignment very carefully before submission.</a:t>
            </a:r>
          </a:p>
          <a:p>
            <a:pPr marL="285750" indent="-285750">
              <a:lnSpc>
                <a:spcPct val="100000"/>
              </a:lnSpc>
              <a:buFont typeface="Arial" panose="020B0604020202020204" pitchFamily="34" charset="0"/>
              <a:buChar char="•"/>
            </a:pPr>
            <a:endParaRPr lang="en-GB" dirty="0" smtClean="0"/>
          </a:p>
          <a:p>
            <a:pPr marL="285750" indent="-285750">
              <a:lnSpc>
                <a:spcPct val="100000"/>
              </a:lnSpc>
              <a:buFont typeface="Arial" panose="020B0604020202020204" pitchFamily="34" charset="0"/>
              <a:buChar char="•"/>
            </a:pPr>
            <a:r>
              <a:rPr lang="en-GB" dirty="0" smtClean="0"/>
              <a:t>There </a:t>
            </a:r>
            <a:r>
              <a:rPr lang="en-GB" dirty="0"/>
              <a:t>are no specific requirements for the format of the investigation. Learners may set out their work in the way that seems best for the topic and particular focus they have chosen. </a:t>
            </a:r>
            <a:r>
              <a:rPr lang="en-GB" dirty="0" smtClean="0"/>
              <a:t>If headings are used learners </a:t>
            </a:r>
            <a:r>
              <a:rPr lang="en-GB" dirty="0"/>
              <a:t>must be careful that this does not have a limiting effect on the scope and depth of their analysis.</a:t>
            </a:r>
          </a:p>
        </p:txBody>
      </p:sp>
    </p:spTree>
    <p:extLst>
      <p:ext uri="{BB962C8B-B14F-4D97-AF65-F5344CB8AC3E}">
        <p14:creationId xmlns:p14="http://schemas.microsoft.com/office/powerpoint/2010/main" val="2991036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599"/>
          </a:xfrm>
        </p:spPr>
        <p:txBody>
          <a:bodyPr/>
          <a:lstStyle/>
          <a:p>
            <a:pPr algn="ctr"/>
            <a:endParaRPr lang="en-GB" b="1" u="sng" dirty="0" smtClean="0"/>
          </a:p>
          <a:p>
            <a:pPr algn="ctr"/>
            <a:r>
              <a:rPr lang="en-GB" b="1" u="sng" dirty="0" smtClean="0"/>
              <a:t>Demonstrating knowledge (AO2)</a:t>
            </a:r>
          </a:p>
          <a:p>
            <a:pPr marL="285750" indent="-285750">
              <a:lnSpc>
                <a:spcPct val="100000"/>
              </a:lnSpc>
              <a:buFont typeface="Arial" panose="020B0604020202020204" pitchFamily="34" charset="0"/>
              <a:buChar char="•"/>
            </a:pPr>
            <a:r>
              <a:rPr lang="en-GB" dirty="0" smtClean="0"/>
              <a:t>Learners should use </a:t>
            </a:r>
            <a:r>
              <a:rPr lang="en-GB" dirty="0"/>
              <a:t>their knowledge of linguistic approaches to underpin their investigation. There is no need to recount theories and learners should be careful not to force their data to fit theories</a:t>
            </a:r>
            <a:r>
              <a:rPr lang="en-GB" dirty="0" smtClean="0"/>
              <a:t>.</a:t>
            </a:r>
          </a:p>
          <a:p>
            <a:pPr marL="285750" indent="-285750">
              <a:lnSpc>
                <a:spcPct val="100000"/>
              </a:lnSpc>
              <a:buFont typeface="Arial" panose="020B0604020202020204" pitchFamily="34" charset="0"/>
              <a:buChar char="•"/>
            </a:pPr>
            <a:endParaRPr lang="en-GB" dirty="0"/>
          </a:p>
          <a:p>
            <a:pPr marL="285750" indent="-285750">
              <a:lnSpc>
                <a:spcPct val="100000"/>
              </a:lnSpc>
              <a:buFont typeface="Arial" panose="020B0604020202020204" pitchFamily="34" charset="0"/>
              <a:buChar char="•"/>
            </a:pPr>
            <a:r>
              <a:rPr lang="en-GB" dirty="0"/>
              <a:t>AO2 is marked out of 20 </a:t>
            </a:r>
            <a:r>
              <a:rPr lang="en-GB" dirty="0" smtClean="0"/>
              <a:t>and learners should  </a:t>
            </a:r>
            <a:r>
              <a:rPr lang="en-GB" dirty="0"/>
              <a:t>select relevant knowledge to underpin the argument. A good place to start is with the language levels—learners should think about how each level may be applied to their investigation</a:t>
            </a:r>
            <a:r>
              <a:rPr lang="en-GB" dirty="0" smtClean="0"/>
              <a:t>.</a:t>
            </a:r>
          </a:p>
          <a:p>
            <a:pPr marL="285750" indent="-285750">
              <a:lnSpc>
                <a:spcPct val="100000"/>
              </a:lnSpc>
              <a:buFont typeface="Arial" panose="020B0604020202020204" pitchFamily="34" charset="0"/>
              <a:buChar char="•"/>
            </a:pPr>
            <a:endParaRPr lang="en-GB" dirty="0"/>
          </a:p>
          <a:p>
            <a:pPr marL="285750" indent="-285750">
              <a:lnSpc>
                <a:spcPct val="100000"/>
              </a:lnSpc>
              <a:buFont typeface="Arial" panose="020B0604020202020204" pitchFamily="34" charset="0"/>
              <a:buChar char="•"/>
            </a:pPr>
            <a:r>
              <a:rPr lang="en-GB" dirty="0" smtClean="0"/>
              <a:t>Footnotes </a:t>
            </a:r>
            <a:r>
              <a:rPr lang="en-GB" dirty="0"/>
              <a:t>and a bibliography should be used to acknowledge </a:t>
            </a:r>
            <a:r>
              <a:rPr lang="en-GB" dirty="0" smtClean="0"/>
              <a:t>references. </a:t>
            </a:r>
            <a:r>
              <a:rPr lang="en-GB" dirty="0"/>
              <a:t>This should be done in a recognised format such as the </a:t>
            </a:r>
            <a:r>
              <a:rPr lang="en-GB" dirty="0" smtClean="0"/>
              <a:t>Harvard </a:t>
            </a:r>
            <a:r>
              <a:rPr lang="en-GB" dirty="0"/>
              <a:t>system. What is most important is that learners are accurate in making references to texts and sources, and consistent in their approach </a:t>
            </a:r>
            <a:r>
              <a:rPr lang="en-GB" dirty="0" smtClean="0"/>
              <a:t>to </a:t>
            </a:r>
            <a:r>
              <a:rPr lang="en-GB" dirty="0"/>
              <a:t>referencing. </a:t>
            </a:r>
            <a:r>
              <a:rPr lang="en-GB" dirty="0" smtClean="0"/>
              <a:t>The bibliography and footnotes are not included in the word count.</a:t>
            </a:r>
            <a:endParaRPr lang="en-GB" dirty="0"/>
          </a:p>
        </p:txBody>
      </p:sp>
    </p:spTree>
    <p:extLst>
      <p:ext uri="{BB962C8B-B14F-4D97-AF65-F5344CB8AC3E}">
        <p14:creationId xmlns:p14="http://schemas.microsoft.com/office/powerpoint/2010/main" val="2998690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Exeter University has produced a useful guide to Harvard referencing for students as part of their Study Skills series: (</a:t>
            </a:r>
            <a:r>
              <a:rPr lang="en-GB" dirty="0">
                <a:hlinkClick r:id="rId2"/>
              </a:rPr>
              <a:t>http://education.exeter.ac.uk/dll/studyskills/harvard_referencing.htm</a:t>
            </a:r>
            <a:r>
              <a:rPr lang="en-GB" dirty="0" smtClean="0"/>
              <a:t>)</a:t>
            </a:r>
          </a:p>
          <a:p>
            <a:r>
              <a:rPr lang="en-GB" dirty="0" smtClean="0"/>
              <a:t> </a:t>
            </a:r>
            <a:endParaRPr lang="en-GB" dirty="0"/>
          </a:p>
          <a:p>
            <a:endParaRPr lang="en-GB" dirty="0"/>
          </a:p>
        </p:txBody>
      </p:sp>
    </p:spTree>
    <p:extLst>
      <p:ext uri="{BB962C8B-B14F-4D97-AF65-F5344CB8AC3E}">
        <p14:creationId xmlns:p14="http://schemas.microsoft.com/office/powerpoint/2010/main" val="544186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7230"/>
            <a:ext cx="9144000" cy="5820770"/>
          </a:xfrm>
        </p:spPr>
        <p:txBody>
          <a:bodyPr/>
          <a:lstStyle/>
          <a:p>
            <a:pPr algn="ctr"/>
            <a:endParaRPr lang="en-GB" b="1" u="sng" dirty="0" smtClean="0"/>
          </a:p>
          <a:p>
            <a:pPr algn="ctr"/>
            <a:r>
              <a:rPr lang="en-GB" b="1" u="sng" dirty="0" smtClean="0"/>
              <a:t>Analysing and evaluating contextual factors and the creation of meaning (AO3)</a:t>
            </a:r>
          </a:p>
          <a:p>
            <a:r>
              <a:rPr lang="en-GB" dirty="0" smtClean="0"/>
              <a:t>AO3 </a:t>
            </a:r>
            <a:r>
              <a:rPr lang="en-GB" dirty="0"/>
              <a:t>is marked out of 20 and learners need to understand the context of the data they have selected. It is very important that they make an accurate record of where it has come from. This should include </a:t>
            </a:r>
            <a:r>
              <a:rPr lang="en-GB" dirty="0" smtClean="0"/>
              <a:t>times/dates</a:t>
            </a:r>
            <a:r>
              <a:rPr lang="en-GB" dirty="0"/>
              <a:t>, the physical context, the text type, details of participants, and any other significant information. This will help learners to appreciate their data within its language-use context. The information should form the basis for their analysis—they should try to understand how contextual factors have shaped the language choices, and the relationship between these and the meaning. Key to this is an understanding of pragmatics. </a:t>
            </a:r>
            <a:r>
              <a:rPr lang="en-GB" sz="1800" dirty="0"/>
              <a:t>	</a:t>
            </a:r>
          </a:p>
          <a:p>
            <a:endParaRPr lang="en-GB" dirty="0"/>
          </a:p>
        </p:txBody>
      </p:sp>
    </p:spTree>
    <p:extLst>
      <p:ext uri="{BB962C8B-B14F-4D97-AF65-F5344CB8AC3E}">
        <p14:creationId xmlns:p14="http://schemas.microsoft.com/office/powerpoint/2010/main" val="1551009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79509"/>
          </a:xfrm>
        </p:spPr>
        <p:txBody>
          <a:bodyPr/>
          <a:lstStyle/>
          <a:p>
            <a:pPr algn="ctr"/>
            <a:r>
              <a:rPr lang="en-GB" b="1" dirty="0"/>
              <a:t>The importance of engaging with the data</a:t>
            </a:r>
          </a:p>
        </p:txBody>
      </p:sp>
      <p:sp>
        <p:nvSpPr>
          <p:cNvPr id="3" name="Content Placeholder 2"/>
          <p:cNvSpPr>
            <a:spLocks noGrp="1"/>
          </p:cNvSpPr>
          <p:nvPr>
            <p:ph idx="1"/>
          </p:nvPr>
        </p:nvSpPr>
        <p:spPr>
          <a:xfrm>
            <a:off x="457200" y="1733266"/>
            <a:ext cx="8229600" cy="4640238"/>
          </a:xfrm>
        </p:spPr>
        <p:txBody>
          <a:bodyPr/>
          <a:lstStyle/>
          <a:p>
            <a:r>
              <a:rPr lang="en-GB" dirty="0"/>
              <a:t>Component 4 encourages learners to engage with language concepts and issues that have a personal relevance. It offers the opportunity to develop specific areas of interest. This is why it is very important that data is collected independently and that the title raises a question that learners want to answer. </a:t>
            </a:r>
            <a:endParaRPr lang="en-GB" dirty="0" smtClean="0"/>
          </a:p>
          <a:p>
            <a:endParaRPr lang="en-GB" dirty="0" smtClean="0"/>
          </a:p>
          <a:p>
            <a:r>
              <a:rPr lang="en-GB" dirty="0" smtClean="0"/>
              <a:t>The </a:t>
            </a:r>
            <a:r>
              <a:rPr lang="en-GB" dirty="0"/>
              <a:t>investigation needs to be between 2500-3500 words: if it is shorter than this, the argument will lack depth and breadth; if it is longer than this, the focus may lack precision</a:t>
            </a:r>
            <a:r>
              <a:rPr lang="en-GB" dirty="0" smtClean="0"/>
              <a:t>.</a:t>
            </a:r>
            <a:endParaRPr lang="en-GB" dirty="0"/>
          </a:p>
        </p:txBody>
      </p:sp>
    </p:spTree>
    <p:extLst>
      <p:ext uri="{BB962C8B-B14F-4D97-AF65-F5344CB8AC3E}">
        <p14:creationId xmlns:p14="http://schemas.microsoft.com/office/powerpoint/2010/main" val="19862081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897039"/>
            <a:ext cx="8418513" cy="4121624"/>
          </a:xfrm>
        </p:spPr>
        <p:txBody>
          <a:bodyPr/>
          <a:lstStyle/>
          <a:p>
            <a:pPr>
              <a:lnSpc>
                <a:spcPct val="150000"/>
              </a:lnSpc>
            </a:pPr>
            <a:r>
              <a:rPr lang="en-GB" sz="2000" dirty="0"/>
              <a:t>The aim is for learners to produce insightful, accurate and well-argued investigations which engage with and evaluate:</a:t>
            </a:r>
          </a:p>
          <a:p>
            <a:pPr>
              <a:lnSpc>
                <a:spcPct val="150000"/>
              </a:lnSpc>
            </a:pPr>
            <a:r>
              <a:rPr lang="en-GB" sz="2000" dirty="0"/>
              <a:t>• the meaning of the data and the ways in which it communicates with the target audience</a:t>
            </a:r>
          </a:p>
          <a:p>
            <a:pPr>
              <a:lnSpc>
                <a:spcPct val="150000"/>
              </a:lnSpc>
            </a:pPr>
            <a:r>
              <a:rPr lang="en-GB" sz="2000" dirty="0"/>
              <a:t>• the key language features of the data</a:t>
            </a:r>
          </a:p>
          <a:p>
            <a:pPr>
              <a:lnSpc>
                <a:spcPct val="150000"/>
              </a:lnSpc>
            </a:pPr>
            <a:r>
              <a:rPr lang="en-GB" sz="2000" dirty="0"/>
              <a:t>• any variations in language use according to use, user and context</a:t>
            </a:r>
          </a:p>
          <a:p>
            <a:pPr>
              <a:lnSpc>
                <a:spcPct val="150000"/>
              </a:lnSpc>
            </a:pPr>
            <a:r>
              <a:rPr lang="en-GB" sz="2000" dirty="0"/>
              <a:t>• attitudes to language and its users.</a:t>
            </a:r>
          </a:p>
          <a:p>
            <a:endParaRPr lang="en-GB" dirty="0"/>
          </a:p>
        </p:txBody>
      </p:sp>
    </p:spTree>
    <p:extLst>
      <p:ext uri="{BB962C8B-B14F-4D97-AF65-F5344CB8AC3E}">
        <p14:creationId xmlns:p14="http://schemas.microsoft.com/office/powerpoint/2010/main" val="1015888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4"/>
            <a:ext cx="8418513" cy="5813425"/>
          </a:xfrm>
        </p:spPr>
        <p:txBody>
          <a:bodyPr/>
          <a:lstStyle/>
          <a:p>
            <a:endParaRPr lang="en-GB" dirty="0" smtClean="0"/>
          </a:p>
          <a:p>
            <a:pPr>
              <a:lnSpc>
                <a:spcPct val="150000"/>
              </a:lnSpc>
            </a:pPr>
            <a:r>
              <a:rPr lang="en-GB" b="1" dirty="0" smtClean="0"/>
              <a:t>Learners </a:t>
            </a:r>
            <a:r>
              <a:rPr lang="en-GB" b="1" dirty="0"/>
              <a:t>are required to choose from the following </a:t>
            </a:r>
            <a:r>
              <a:rPr lang="en-GB" b="1" dirty="0" smtClean="0"/>
              <a:t>four Key </a:t>
            </a:r>
            <a:r>
              <a:rPr lang="en-GB" b="1" dirty="0"/>
              <a:t>Topic Areas:</a:t>
            </a:r>
          </a:p>
          <a:p>
            <a:endParaRPr lang="en-GB" dirty="0"/>
          </a:p>
          <a:p>
            <a:pPr marL="457200" indent="-457200">
              <a:lnSpc>
                <a:spcPct val="150000"/>
              </a:lnSpc>
              <a:buFont typeface="Arial" panose="020B0604020202020204" pitchFamily="34" charset="0"/>
              <a:buChar char="•"/>
            </a:pPr>
            <a:r>
              <a:rPr lang="en-GB" dirty="0"/>
              <a:t>Language and Self-Representation</a:t>
            </a:r>
          </a:p>
          <a:p>
            <a:pPr marL="457200" indent="-457200">
              <a:lnSpc>
                <a:spcPct val="150000"/>
              </a:lnSpc>
              <a:buFont typeface="Arial" panose="020B0604020202020204" pitchFamily="34" charset="0"/>
              <a:buChar char="•"/>
            </a:pPr>
            <a:r>
              <a:rPr lang="en-GB" dirty="0"/>
              <a:t>Language and Gender</a:t>
            </a:r>
          </a:p>
          <a:p>
            <a:pPr marL="457200" indent="-457200">
              <a:lnSpc>
                <a:spcPct val="150000"/>
              </a:lnSpc>
              <a:buFont typeface="Arial" panose="020B0604020202020204" pitchFamily="34" charset="0"/>
              <a:buChar char="•"/>
            </a:pPr>
            <a:r>
              <a:rPr lang="en-GB" dirty="0"/>
              <a:t>Language and Culture</a:t>
            </a:r>
          </a:p>
          <a:p>
            <a:pPr marL="457200" indent="-457200">
              <a:lnSpc>
                <a:spcPct val="150000"/>
              </a:lnSpc>
              <a:buFont typeface="Arial" panose="020B0604020202020204" pitchFamily="34" charset="0"/>
              <a:buChar char="•"/>
            </a:pPr>
            <a:r>
              <a:rPr lang="en-GB" dirty="0"/>
              <a:t>Language Diversity</a:t>
            </a:r>
          </a:p>
          <a:p>
            <a:endParaRPr lang="en-GB" dirty="0"/>
          </a:p>
        </p:txBody>
      </p:sp>
    </p:spTree>
    <p:extLst>
      <p:ext uri="{BB962C8B-B14F-4D97-AF65-F5344CB8AC3E}">
        <p14:creationId xmlns:p14="http://schemas.microsoft.com/office/powerpoint/2010/main" val="2970161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a:t>Sample Projects (taken from the </a:t>
            </a:r>
            <a:r>
              <a:rPr lang="en-GB" dirty="0" smtClean="0"/>
              <a:t>Teachers’ </a:t>
            </a:r>
            <a:r>
              <a:rPr lang="en-GB" dirty="0"/>
              <a:t>Guide)</a:t>
            </a:r>
          </a:p>
        </p:txBody>
      </p:sp>
      <p:sp>
        <p:nvSpPr>
          <p:cNvPr id="3" name="Rectangle 2"/>
          <p:cNvSpPr/>
          <p:nvPr/>
        </p:nvSpPr>
        <p:spPr>
          <a:xfrm>
            <a:off x="368300" y="2281186"/>
            <a:ext cx="7736172" cy="3785652"/>
          </a:xfrm>
          <a:prstGeom prst="rect">
            <a:avLst/>
          </a:prstGeom>
        </p:spPr>
        <p:txBody>
          <a:bodyPr wrap="square">
            <a:spAutoFit/>
          </a:bodyPr>
          <a:lstStyle/>
          <a:p>
            <a:pPr>
              <a:lnSpc>
                <a:spcPct val="150000"/>
              </a:lnSpc>
            </a:pPr>
            <a:r>
              <a:rPr lang="en-GB" sz="2000" dirty="0">
                <a:solidFill>
                  <a:srgbClr val="E75306"/>
                </a:solidFill>
              </a:rPr>
              <a:t>IDENTITY AND SELF-REPRESENTATION </a:t>
            </a:r>
          </a:p>
          <a:p>
            <a:pPr>
              <a:lnSpc>
                <a:spcPct val="150000"/>
              </a:lnSpc>
            </a:pPr>
            <a:r>
              <a:rPr lang="en-GB" sz="2000" dirty="0">
                <a:solidFill>
                  <a:srgbClr val="E75306"/>
                </a:solidFill>
              </a:rPr>
              <a:t>Possible areas of focus: a comparison of different written or spoken styles used by a learner according to context; variations according to audience and purpose; analysis of linguistic idiosyncrasies and distinctive prosodic features that characterise a learner’s speech patterns; comparative study of writing for the self (e.g. diaries) and for others (e.g. letters, essays etc.) </a:t>
            </a:r>
          </a:p>
          <a:p>
            <a:pPr>
              <a:lnSpc>
                <a:spcPct val="150000"/>
              </a:lnSpc>
            </a:pPr>
            <a:r>
              <a:rPr lang="en-GB" sz="2000" dirty="0">
                <a:solidFill>
                  <a:srgbClr val="E75306"/>
                </a:solidFill>
              </a:rPr>
              <a:t>Data: transcriptions; written data; personal observation. </a:t>
            </a:r>
          </a:p>
        </p:txBody>
      </p:sp>
    </p:spTree>
    <p:extLst>
      <p:ext uri="{BB962C8B-B14F-4D97-AF65-F5344CB8AC3E}">
        <p14:creationId xmlns:p14="http://schemas.microsoft.com/office/powerpoint/2010/main" val="4274747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33340"/>
            <a:ext cx="9144000" cy="5724659"/>
          </a:xfrm>
        </p:spPr>
        <p:txBody>
          <a:bodyPr/>
          <a:lstStyle/>
          <a:p>
            <a:pPr algn="ctr"/>
            <a:r>
              <a:rPr lang="en-GB" b="1" dirty="0" smtClean="0">
                <a:solidFill>
                  <a:srgbClr val="E75306"/>
                </a:solidFill>
              </a:rPr>
              <a:t>Sample Projects (taken from the Teachers’ Guide)</a:t>
            </a:r>
          </a:p>
          <a:p>
            <a:pPr algn="ctr"/>
            <a:r>
              <a:rPr lang="en-GB" b="1" dirty="0" smtClean="0">
                <a:solidFill>
                  <a:srgbClr val="E75306"/>
                </a:solidFill>
              </a:rPr>
              <a:t>IDENTITY </a:t>
            </a:r>
            <a:r>
              <a:rPr lang="en-GB" b="1" dirty="0">
                <a:solidFill>
                  <a:srgbClr val="E75306"/>
                </a:solidFill>
              </a:rPr>
              <a:t>AND GENDER </a:t>
            </a:r>
          </a:p>
          <a:p>
            <a:pPr marL="457200" indent="-457200">
              <a:buFont typeface="Arial" panose="020B0604020202020204" pitchFamily="34" charset="0"/>
              <a:buChar char="•"/>
            </a:pPr>
            <a:r>
              <a:rPr lang="en-GB" dirty="0">
                <a:solidFill>
                  <a:srgbClr val="E75306"/>
                </a:solidFill>
              </a:rPr>
              <a:t>Possible areas of focus: how sexism in language and gendered language affect identity; stereotyping; the linguistic identity of participants in single gender and mixed gender informal conversations; the language of male and female politicians and their media image; the identity created by female bloggers/vloggers; attitudes to women over time expressed through written texts e.g. advertisements, conduct literature, newspaper reports.</a:t>
            </a:r>
          </a:p>
          <a:p>
            <a:r>
              <a:rPr lang="en-GB" dirty="0">
                <a:solidFill>
                  <a:srgbClr val="E75306"/>
                </a:solidFill>
              </a:rPr>
              <a:t> </a:t>
            </a:r>
          </a:p>
          <a:p>
            <a:pPr marL="457200" indent="-457200">
              <a:buFont typeface="Arial" panose="020B0604020202020204" pitchFamily="34" charset="0"/>
              <a:buChar char="•"/>
            </a:pPr>
            <a:r>
              <a:rPr lang="en-GB" dirty="0">
                <a:solidFill>
                  <a:srgbClr val="E75306"/>
                </a:solidFill>
              </a:rPr>
              <a:t>Data: audio/visual data; transcriptions; written texts; multi-modal texts; research data; statistics; personal observation. 	</a:t>
            </a:r>
          </a:p>
          <a:p>
            <a:endParaRPr lang="en-GB" dirty="0">
              <a:solidFill>
                <a:srgbClr val="FF0000"/>
              </a:solidFill>
            </a:endParaRPr>
          </a:p>
        </p:txBody>
      </p:sp>
    </p:spTree>
    <p:extLst>
      <p:ext uri="{BB962C8B-B14F-4D97-AF65-F5344CB8AC3E}">
        <p14:creationId xmlns:p14="http://schemas.microsoft.com/office/powerpoint/2010/main" val="3348522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838512"/>
            <a:ext cx="9144000" cy="6019487"/>
          </a:xfrm>
        </p:spPr>
        <p:txBody>
          <a:bodyPr/>
          <a:lstStyle/>
          <a:p>
            <a:pPr algn="ctr"/>
            <a:endParaRPr lang="en-GB" sz="2000" dirty="0" smtClean="0"/>
          </a:p>
          <a:p>
            <a:pPr algn="ctr"/>
            <a:r>
              <a:rPr lang="en-GB" sz="2000" b="1" dirty="0" smtClean="0"/>
              <a:t>IDENTITY </a:t>
            </a:r>
            <a:r>
              <a:rPr lang="en-GB" sz="2000" b="1" dirty="0"/>
              <a:t>AND </a:t>
            </a:r>
            <a:r>
              <a:rPr lang="en-GB" sz="2000" b="1" dirty="0" smtClean="0"/>
              <a:t>CULTURE</a:t>
            </a:r>
          </a:p>
          <a:p>
            <a:pPr marL="342900" indent="-342900">
              <a:lnSpc>
                <a:spcPct val="150000"/>
              </a:lnSpc>
              <a:buFont typeface="Arial" panose="020B0604020202020204" pitchFamily="34" charset="0"/>
              <a:buChar char="•"/>
            </a:pPr>
            <a:r>
              <a:rPr lang="en-GB" sz="2000" dirty="0" smtClean="0"/>
              <a:t>Possible areas of focus: politicians’ self-presentation in parliament; a comparative study of interviewers and their relationship with their guests; politicians’ engagement with the electorate in different contexts e.g. formal interview, on the doorstep, through election broadcasts etc.; a stand-up comedian’s creation of a persona on stage; the persona of a particular commentator and the relationship established with the target audience e.g. sports, state event etc.; a comparative study of first person narratives. </a:t>
            </a:r>
          </a:p>
          <a:p>
            <a:pPr>
              <a:lnSpc>
                <a:spcPct val="150000"/>
              </a:lnSpc>
            </a:pPr>
            <a:endParaRPr lang="en-GB" sz="2000" dirty="0"/>
          </a:p>
          <a:p>
            <a:pPr marL="457200" indent="-457200">
              <a:lnSpc>
                <a:spcPct val="150000"/>
              </a:lnSpc>
              <a:buFont typeface="Arial" panose="020B0604020202020204" pitchFamily="34" charset="0"/>
              <a:buChar char="•"/>
            </a:pPr>
            <a:r>
              <a:rPr lang="en-GB" sz="2000" dirty="0"/>
              <a:t>Data: audio/visual data; transcriptions; literary and non-literary written texts; personal observation; research data.</a:t>
            </a:r>
          </a:p>
        </p:txBody>
      </p:sp>
    </p:spTree>
    <p:extLst>
      <p:ext uri="{BB962C8B-B14F-4D97-AF65-F5344CB8AC3E}">
        <p14:creationId xmlns:p14="http://schemas.microsoft.com/office/powerpoint/2010/main" val="873829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4"/>
            <a:ext cx="9144000" cy="5813425"/>
          </a:xfrm>
        </p:spPr>
        <p:txBody>
          <a:bodyPr/>
          <a:lstStyle/>
          <a:p>
            <a:pPr algn="ctr"/>
            <a:endParaRPr lang="en-GB" sz="2000" dirty="0" smtClean="0"/>
          </a:p>
          <a:p>
            <a:pPr algn="ctr"/>
            <a:r>
              <a:rPr lang="en-GB" sz="2000" b="1" dirty="0" smtClean="0"/>
              <a:t>IDENTITY </a:t>
            </a:r>
            <a:r>
              <a:rPr lang="en-GB" sz="2000" b="1" dirty="0"/>
              <a:t>AND LANGUAGE DIVERSITY</a:t>
            </a:r>
          </a:p>
          <a:p>
            <a:endParaRPr lang="en-GB" sz="2000" dirty="0"/>
          </a:p>
          <a:p>
            <a:pPr>
              <a:lnSpc>
                <a:spcPct val="150000"/>
              </a:lnSpc>
            </a:pPr>
            <a:r>
              <a:rPr lang="en-GB" sz="2000" dirty="0" smtClean="0"/>
              <a:t>	</a:t>
            </a:r>
            <a:r>
              <a:rPr lang="en-GB" sz="2000" b="1" dirty="0" smtClean="0"/>
              <a:t>AAVE </a:t>
            </a:r>
            <a:endParaRPr lang="en-GB" sz="2000" b="1" dirty="0"/>
          </a:p>
          <a:p>
            <a:pPr>
              <a:lnSpc>
                <a:spcPct val="150000"/>
              </a:lnSpc>
            </a:pPr>
            <a:r>
              <a:rPr lang="en-GB" sz="2000" dirty="0" smtClean="0"/>
              <a:t>	Possible </a:t>
            </a:r>
            <a:r>
              <a:rPr lang="en-GB" sz="2000" dirty="0"/>
              <a:t>areas of focus: a comparison of song lyrics considering rappers’ </a:t>
            </a:r>
            <a:r>
              <a:rPr lang="en-GB" sz="2000" dirty="0" smtClean="0"/>
              <a:t>	representations </a:t>
            </a:r>
            <a:r>
              <a:rPr lang="en-GB" sz="2000" dirty="0"/>
              <a:t>of a distinctive persona; comparative study of AAVE and </a:t>
            </a:r>
            <a:r>
              <a:rPr lang="en-GB" sz="2000" dirty="0" smtClean="0"/>
              <a:t>	SE </a:t>
            </a:r>
            <a:r>
              <a:rPr lang="en-GB" sz="2000" dirty="0"/>
              <a:t>considering the links to identity and self-presentation; sociolinguistic </a:t>
            </a:r>
            <a:r>
              <a:rPr lang="en-GB" sz="2000" dirty="0" smtClean="0"/>
              <a:t>	study </a:t>
            </a:r>
            <a:r>
              <a:rPr lang="en-GB" sz="2000" dirty="0"/>
              <a:t>looking at the movement between AAVE and SE (e.g. covert/overt </a:t>
            </a:r>
            <a:r>
              <a:rPr lang="en-GB" sz="2000" dirty="0" smtClean="0"/>
              <a:t>	prestige</a:t>
            </a:r>
            <a:r>
              <a:rPr lang="en-GB" sz="2000" dirty="0"/>
              <a:t>, code switching, attitudes etc.). </a:t>
            </a:r>
            <a:endParaRPr lang="en-GB" sz="2000" dirty="0" smtClean="0"/>
          </a:p>
          <a:p>
            <a:pPr>
              <a:lnSpc>
                <a:spcPct val="150000"/>
              </a:lnSpc>
            </a:pPr>
            <a:endParaRPr lang="en-GB" sz="2000" dirty="0"/>
          </a:p>
          <a:p>
            <a:pPr>
              <a:lnSpc>
                <a:spcPct val="150000"/>
              </a:lnSpc>
            </a:pPr>
            <a:r>
              <a:rPr lang="en-GB" sz="2000" dirty="0" smtClean="0"/>
              <a:t>	Data</a:t>
            </a:r>
            <a:r>
              <a:rPr lang="en-GB" sz="2000" dirty="0"/>
              <a:t>: recordings and transcriptions; research data; statistics; personal </a:t>
            </a:r>
            <a:r>
              <a:rPr lang="en-GB" sz="2000" dirty="0" smtClean="0"/>
              <a:t>	observation</a:t>
            </a:r>
            <a:r>
              <a:rPr lang="en-GB" sz="2000" dirty="0"/>
              <a:t>; literary/non-literary texts. </a:t>
            </a:r>
          </a:p>
          <a:p>
            <a:endParaRPr lang="en-GB" dirty="0"/>
          </a:p>
          <a:p>
            <a:endParaRPr lang="en-GB" sz="2000" dirty="0"/>
          </a:p>
        </p:txBody>
      </p:sp>
    </p:spTree>
    <p:extLst>
      <p:ext uri="{BB962C8B-B14F-4D97-AF65-F5344CB8AC3E}">
        <p14:creationId xmlns:p14="http://schemas.microsoft.com/office/powerpoint/2010/main" val="890132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 y="1044575"/>
            <a:ext cx="9144000" cy="5948653"/>
          </a:xfrm>
        </p:spPr>
        <p:txBody>
          <a:bodyPr/>
          <a:lstStyle/>
          <a:p>
            <a:pPr>
              <a:lnSpc>
                <a:spcPct val="150000"/>
              </a:lnSpc>
            </a:pPr>
            <a:endParaRPr lang="en-GB" sz="2000" dirty="0" smtClean="0"/>
          </a:p>
          <a:p>
            <a:pPr>
              <a:lnSpc>
                <a:spcPct val="150000"/>
              </a:lnSpc>
            </a:pPr>
            <a:endParaRPr lang="en-GB" sz="2000" dirty="0"/>
          </a:p>
          <a:p>
            <a:pPr>
              <a:lnSpc>
                <a:spcPct val="150000"/>
              </a:lnSpc>
            </a:pPr>
            <a:r>
              <a:rPr lang="en-GB" sz="2000" dirty="0" smtClean="0"/>
              <a:t>	</a:t>
            </a:r>
            <a:r>
              <a:rPr lang="en-GB" sz="2000" b="1" dirty="0" smtClean="0"/>
              <a:t>Other </a:t>
            </a:r>
            <a:r>
              <a:rPr lang="en-GB" sz="2000" b="1" dirty="0"/>
              <a:t>‘</a:t>
            </a:r>
            <a:r>
              <a:rPr lang="en-GB" sz="2000" b="1" dirty="0" err="1"/>
              <a:t>Englishes</a:t>
            </a:r>
            <a:r>
              <a:rPr lang="en-GB" sz="2000" b="1" dirty="0"/>
              <a:t>’ </a:t>
            </a:r>
          </a:p>
          <a:p>
            <a:pPr>
              <a:lnSpc>
                <a:spcPct val="150000"/>
              </a:lnSpc>
            </a:pPr>
            <a:r>
              <a:rPr lang="en-GB" sz="2000" dirty="0" smtClean="0"/>
              <a:t>	Possible </a:t>
            </a:r>
            <a:r>
              <a:rPr lang="en-GB" sz="2000" dirty="0"/>
              <a:t>areas of focus: language and occupation; the link between identity </a:t>
            </a:r>
            <a:r>
              <a:rPr lang="en-GB" sz="2000" dirty="0" smtClean="0"/>
              <a:t>	and </a:t>
            </a:r>
            <a:r>
              <a:rPr lang="en-GB" sz="2000" dirty="0"/>
              <a:t>the use of a distinctive form of English e.g. </a:t>
            </a:r>
            <a:r>
              <a:rPr lang="en-GB" sz="2000" dirty="0" err="1"/>
              <a:t>Wenglish</a:t>
            </a:r>
            <a:r>
              <a:rPr lang="en-GB" sz="2000" dirty="0"/>
              <a:t>, Cockney rhyming </a:t>
            </a:r>
            <a:r>
              <a:rPr lang="en-GB" sz="2000" dirty="0" smtClean="0"/>
              <a:t>	slang</a:t>
            </a:r>
            <a:r>
              <a:rPr lang="en-GB" sz="2000" dirty="0"/>
              <a:t>, urban youth speak; the difficulties colloquial and idiomatic language </a:t>
            </a:r>
            <a:r>
              <a:rPr lang="en-GB" sz="2000" dirty="0" smtClean="0"/>
              <a:t>	can </a:t>
            </a:r>
            <a:r>
              <a:rPr lang="en-GB" sz="2000" dirty="0"/>
              <a:t>cause for people on the autistic spectrum. </a:t>
            </a:r>
            <a:endParaRPr lang="en-GB" sz="2000" dirty="0" smtClean="0"/>
          </a:p>
          <a:p>
            <a:pPr>
              <a:lnSpc>
                <a:spcPct val="150000"/>
              </a:lnSpc>
            </a:pPr>
            <a:endParaRPr lang="en-GB" sz="2000" dirty="0"/>
          </a:p>
          <a:p>
            <a:pPr>
              <a:lnSpc>
                <a:spcPct val="150000"/>
              </a:lnSpc>
            </a:pPr>
            <a:r>
              <a:rPr lang="en-GB" sz="2000" dirty="0" smtClean="0"/>
              <a:t>	Data</a:t>
            </a:r>
            <a:r>
              <a:rPr lang="en-GB" sz="2000" dirty="0"/>
              <a:t>: transcriptions; research data; personal observation. 	</a:t>
            </a:r>
            <a:endParaRPr lang="en-GB" sz="2000" dirty="0" smtClean="0"/>
          </a:p>
          <a:p>
            <a:pPr>
              <a:lnSpc>
                <a:spcPct val="150000"/>
              </a:lnSpc>
            </a:pPr>
            <a:endParaRPr lang="en-GB" sz="2000" dirty="0"/>
          </a:p>
          <a:p>
            <a:pPr>
              <a:lnSpc>
                <a:spcPct val="150000"/>
              </a:lnSpc>
            </a:pPr>
            <a:r>
              <a:rPr lang="en-GB" sz="2000" dirty="0" smtClean="0"/>
              <a:t>. </a:t>
            </a:r>
            <a:endParaRPr lang="en-GB" sz="2000" dirty="0"/>
          </a:p>
          <a:p>
            <a:endParaRPr lang="en-GB" sz="2000" dirty="0"/>
          </a:p>
          <a:p>
            <a:endParaRPr lang="en-GB" sz="2000" dirty="0"/>
          </a:p>
          <a:p>
            <a:endParaRPr lang="en-GB" dirty="0"/>
          </a:p>
        </p:txBody>
      </p:sp>
    </p:spTree>
    <p:extLst>
      <p:ext uri="{BB962C8B-B14F-4D97-AF65-F5344CB8AC3E}">
        <p14:creationId xmlns:p14="http://schemas.microsoft.com/office/powerpoint/2010/main" val="644960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1046163"/>
          </a:xfrm>
        </p:spPr>
        <p:txBody>
          <a:bodyPr/>
          <a:lstStyle/>
          <a:p>
            <a:pPr>
              <a:lnSpc>
                <a:spcPct val="150000"/>
              </a:lnSpc>
            </a:pPr>
            <a:endParaRPr lang="en-GB" sz="2000" dirty="0" smtClean="0"/>
          </a:p>
          <a:p>
            <a:pPr>
              <a:lnSpc>
                <a:spcPct val="150000"/>
              </a:lnSpc>
            </a:pPr>
            <a:endParaRPr lang="en-GB" sz="2000" dirty="0"/>
          </a:p>
          <a:p>
            <a:pPr>
              <a:lnSpc>
                <a:spcPct val="150000"/>
              </a:lnSpc>
            </a:pPr>
            <a:r>
              <a:rPr lang="en-GB" sz="2000" b="1" dirty="0" smtClean="0"/>
              <a:t>Regional </a:t>
            </a:r>
            <a:r>
              <a:rPr lang="en-GB" sz="2000" b="1" dirty="0"/>
              <a:t>Variation </a:t>
            </a:r>
          </a:p>
          <a:p>
            <a:pPr>
              <a:lnSpc>
                <a:spcPct val="150000"/>
              </a:lnSpc>
            </a:pPr>
            <a:r>
              <a:rPr lang="en-GB" sz="2000" dirty="0"/>
              <a:t>Possible areas of focus: attitudes to regional accents and the linguistic identities associated with them; presentation of character through different accents and dialects in written texts; a comparative study of RP and social accents like Estuary English.</a:t>
            </a:r>
          </a:p>
          <a:p>
            <a:pPr>
              <a:lnSpc>
                <a:spcPct val="150000"/>
              </a:lnSpc>
            </a:pPr>
            <a:endParaRPr lang="en-GB" sz="2000" dirty="0"/>
          </a:p>
          <a:p>
            <a:pPr>
              <a:lnSpc>
                <a:spcPct val="150000"/>
              </a:lnSpc>
            </a:pPr>
            <a:r>
              <a:rPr lang="en-GB" sz="2000" dirty="0"/>
              <a:t>Data: transcriptions; audio data; research data; statistics; personal observation; historical documents. </a:t>
            </a:r>
          </a:p>
          <a:p>
            <a:endParaRPr lang="en-GB" dirty="0"/>
          </a:p>
        </p:txBody>
      </p:sp>
    </p:spTree>
    <p:extLst>
      <p:ext uri="{BB962C8B-B14F-4D97-AF65-F5344CB8AC3E}">
        <p14:creationId xmlns:p14="http://schemas.microsoft.com/office/powerpoint/2010/main" val="29521931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1634231"/>
          </a:xfrm>
        </p:spPr>
        <p:txBody>
          <a:bodyPr/>
          <a:lstStyle/>
          <a:p>
            <a:r>
              <a:rPr lang="en-GB" b="1" dirty="0" smtClean="0"/>
              <a:t>Discussion: How might these 2015 titles be adapted to fit the new specification?</a:t>
            </a:r>
            <a:endParaRPr lang="en-GB" b="1" dirty="0"/>
          </a:p>
        </p:txBody>
      </p:sp>
      <p:sp>
        <p:nvSpPr>
          <p:cNvPr id="3" name="Content Placeholder 2"/>
          <p:cNvSpPr>
            <a:spLocks noGrp="1"/>
          </p:cNvSpPr>
          <p:nvPr>
            <p:ph idx="1"/>
          </p:nvPr>
        </p:nvSpPr>
        <p:spPr>
          <a:xfrm>
            <a:off x="457200" y="2562896"/>
            <a:ext cx="8229600" cy="4295103"/>
          </a:xfrm>
        </p:spPr>
        <p:txBody>
          <a:bodyPr/>
          <a:lstStyle/>
          <a:p>
            <a:pPr>
              <a:lnSpc>
                <a:spcPct val="100000"/>
              </a:lnSpc>
            </a:pPr>
            <a:r>
              <a:rPr lang="en-GB" b="1" dirty="0">
                <a:solidFill>
                  <a:srgbClr val="E75306"/>
                </a:solidFill>
              </a:rPr>
              <a:t>Does the use of taboo language involving race in stand up comedians’ material vary according to time and ethnicity</a:t>
            </a:r>
            <a:r>
              <a:rPr lang="en-GB" u="sng" dirty="0">
                <a:solidFill>
                  <a:srgbClr val="E75306"/>
                </a:solidFill>
              </a:rPr>
              <a:t>?</a:t>
            </a:r>
          </a:p>
          <a:p>
            <a:r>
              <a:rPr lang="en-GB" dirty="0" smtClean="0">
                <a:solidFill>
                  <a:srgbClr val="E75306"/>
                </a:solidFill>
              </a:rPr>
              <a:t>	Data</a:t>
            </a:r>
            <a:r>
              <a:rPr lang="en-GB" dirty="0">
                <a:solidFill>
                  <a:srgbClr val="E75306"/>
                </a:solidFill>
              </a:rPr>
              <a:t>: transcriptions of </a:t>
            </a:r>
            <a:r>
              <a:rPr lang="en-GB" dirty="0" err="1">
                <a:solidFill>
                  <a:srgbClr val="E75306"/>
                </a:solidFill>
              </a:rPr>
              <a:t>Shappi</a:t>
            </a:r>
            <a:r>
              <a:rPr lang="en-GB" dirty="0">
                <a:solidFill>
                  <a:srgbClr val="E75306"/>
                </a:solidFill>
              </a:rPr>
              <a:t> </a:t>
            </a:r>
            <a:r>
              <a:rPr lang="en-GB" dirty="0" err="1">
                <a:solidFill>
                  <a:srgbClr val="E75306"/>
                </a:solidFill>
              </a:rPr>
              <a:t>Khorsandi</a:t>
            </a:r>
            <a:r>
              <a:rPr lang="en-GB" dirty="0">
                <a:solidFill>
                  <a:srgbClr val="E75306"/>
                </a:solidFill>
              </a:rPr>
              <a:t>, Paul </a:t>
            </a:r>
            <a:r>
              <a:rPr lang="en-GB" dirty="0" err="1">
                <a:solidFill>
                  <a:srgbClr val="E75306"/>
                </a:solidFill>
              </a:rPr>
              <a:t>Chowdhry</a:t>
            </a:r>
            <a:r>
              <a:rPr lang="en-GB" dirty="0">
                <a:solidFill>
                  <a:srgbClr val="E75306"/>
                </a:solidFill>
              </a:rPr>
              <a:t> and </a:t>
            </a:r>
            <a:r>
              <a:rPr lang="en-GB" dirty="0" smtClean="0">
                <a:solidFill>
                  <a:srgbClr val="E75306"/>
                </a:solidFill>
              </a:rPr>
              <a:t>	Bernard </a:t>
            </a:r>
            <a:r>
              <a:rPr lang="en-GB" dirty="0">
                <a:solidFill>
                  <a:srgbClr val="E75306"/>
                </a:solidFill>
              </a:rPr>
              <a:t>Manning’s routines using </a:t>
            </a:r>
            <a:r>
              <a:rPr lang="en-GB" dirty="0" smtClean="0">
                <a:solidFill>
                  <a:srgbClr val="E75306"/>
                </a:solidFill>
              </a:rPr>
              <a:t>YouTube clips </a:t>
            </a:r>
          </a:p>
          <a:p>
            <a:endParaRPr lang="en-GB" dirty="0" smtClean="0">
              <a:solidFill>
                <a:srgbClr val="E75306"/>
              </a:solidFill>
            </a:endParaRPr>
          </a:p>
          <a:p>
            <a:pPr>
              <a:lnSpc>
                <a:spcPct val="100000"/>
              </a:lnSpc>
            </a:pPr>
            <a:r>
              <a:rPr lang="en-GB" b="1" dirty="0" smtClean="0">
                <a:solidFill>
                  <a:srgbClr val="E75306"/>
                </a:solidFill>
              </a:rPr>
              <a:t>An investigation into how regional language and dialect are portrayed within the context of docudrama</a:t>
            </a:r>
          </a:p>
          <a:p>
            <a:r>
              <a:rPr lang="en-GB" dirty="0">
                <a:solidFill>
                  <a:srgbClr val="E75306"/>
                </a:solidFill>
              </a:rPr>
              <a:t>	</a:t>
            </a:r>
            <a:r>
              <a:rPr lang="en-GB" dirty="0" smtClean="0">
                <a:solidFill>
                  <a:srgbClr val="E75306"/>
                </a:solidFill>
              </a:rPr>
              <a:t>Data: YouTube clips from ‘Geordie Shore’, ‘Educating Yorkshire’ 	and ‘Made in Chelsea’; Deborah </a:t>
            </a:r>
            <a:r>
              <a:rPr lang="en-GB" dirty="0" err="1" smtClean="0">
                <a:solidFill>
                  <a:srgbClr val="E75306"/>
                </a:solidFill>
              </a:rPr>
              <a:t>Tannen</a:t>
            </a:r>
            <a:r>
              <a:rPr lang="en-GB" dirty="0">
                <a:solidFill>
                  <a:srgbClr val="E75306"/>
                </a:solidFill>
              </a:rPr>
              <a:t>;</a:t>
            </a:r>
            <a:r>
              <a:rPr lang="en-GB" dirty="0" smtClean="0">
                <a:solidFill>
                  <a:srgbClr val="E75306"/>
                </a:solidFill>
              </a:rPr>
              <a:t> </a:t>
            </a:r>
            <a:r>
              <a:rPr lang="en-GB" dirty="0" err="1" smtClean="0">
                <a:solidFill>
                  <a:srgbClr val="E75306"/>
                </a:solidFill>
              </a:rPr>
              <a:t>Lakoff’s</a:t>
            </a:r>
            <a:r>
              <a:rPr lang="en-GB" dirty="0" smtClean="0">
                <a:solidFill>
                  <a:srgbClr val="E75306"/>
                </a:solidFill>
              </a:rPr>
              <a:t> Deficit Theory</a:t>
            </a:r>
          </a:p>
          <a:p>
            <a:pPr marL="457200" indent="-457200">
              <a:buFont typeface="+mj-lt"/>
              <a:buAutoNum type="arabicPeriod"/>
            </a:pPr>
            <a:endParaRPr lang="en-GB" dirty="0" smtClean="0">
              <a:solidFill>
                <a:srgbClr val="E75306"/>
              </a:solidFill>
            </a:endParaRPr>
          </a:p>
          <a:p>
            <a:endParaRPr lang="en-GB" dirty="0"/>
          </a:p>
          <a:p>
            <a:endParaRPr lang="en-GB" dirty="0"/>
          </a:p>
        </p:txBody>
      </p:sp>
    </p:spTree>
    <p:extLst>
      <p:ext uri="{BB962C8B-B14F-4D97-AF65-F5344CB8AC3E}">
        <p14:creationId xmlns:p14="http://schemas.microsoft.com/office/powerpoint/2010/main" val="3980182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600924"/>
          </a:xfrm>
        </p:spPr>
        <p:txBody>
          <a:bodyPr/>
          <a:lstStyle/>
          <a:p>
            <a:endParaRPr lang="en-GB" sz="2000" u="sng" dirty="0" smtClean="0"/>
          </a:p>
          <a:p>
            <a:endParaRPr lang="en-GB" sz="2000" u="sng" dirty="0"/>
          </a:p>
          <a:p>
            <a:r>
              <a:rPr lang="en-GB" sz="2000" b="1" dirty="0" smtClean="0"/>
              <a:t>Differences between the connotations of adjectives used by British and American English speakers</a:t>
            </a:r>
          </a:p>
          <a:p>
            <a:pPr>
              <a:lnSpc>
                <a:spcPct val="150000"/>
              </a:lnSpc>
            </a:pPr>
            <a:r>
              <a:rPr lang="en-GB" sz="2000" dirty="0" smtClean="0"/>
              <a:t>	Data: transcriptions of British and American televised baking 	competitions using </a:t>
            </a:r>
            <a:r>
              <a:rPr lang="en-GB" sz="2000" dirty="0"/>
              <a:t>Y</a:t>
            </a:r>
            <a:r>
              <a:rPr lang="en-GB" sz="2000" dirty="0" smtClean="0"/>
              <a:t>ouTube clips; semantic grids in the style of 	Ronald Carter </a:t>
            </a:r>
          </a:p>
          <a:p>
            <a:pPr>
              <a:lnSpc>
                <a:spcPct val="150000"/>
              </a:lnSpc>
            </a:pPr>
            <a:endParaRPr lang="en-GB" sz="2000" dirty="0" smtClean="0"/>
          </a:p>
          <a:p>
            <a:r>
              <a:rPr lang="en-GB" sz="2000" b="1" dirty="0" smtClean="0"/>
              <a:t>The differing motivations affecting conversational styles between men and women</a:t>
            </a:r>
          </a:p>
          <a:p>
            <a:pPr>
              <a:lnSpc>
                <a:spcPct val="150000"/>
              </a:lnSpc>
            </a:pPr>
            <a:r>
              <a:rPr lang="en-GB" sz="2000" dirty="0" smtClean="0"/>
              <a:t>	Data: two transcriptions from Top Gear episodes with one including 	an interview with Katie Price, using </a:t>
            </a:r>
            <a:r>
              <a:rPr lang="en-GB" sz="2000" dirty="0"/>
              <a:t>Y</a:t>
            </a:r>
            <a:r>
              <a:rPr lang="en-GB" sz="2000" dirty="0" smtClean="0"/>
              <a:t>ouTube clips; Deborah </a:t>
            </a:r>
            <a:r>
              <a:rPr lang="en-GB" sz="2000" dirty="0" err="1" smtClean="0"/>
              <a:t>Tannen</a:t>
            </a:r>
            <a:endParaRPr lang="en-GB" sz="2000" dirty="0"/>
          </a:p>
          <a:p>
            <a:endParaRPr lang="en-GB" sz="2000" dirty="0"/>
          </a:p>
        </p:txBody>
      </p:sp>
    </p:spTree>
    <p:extLst>
      <p:ext uri="{BB962C8B-B14F-4D97-AF65-F5344CB8AC3E}">
        <p14:creationId xmlns:p14="http://schemas.microsoft.com/office/powerpoint/2010/main" val="35019086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317588"/>
          </a:xfrm>
        </p:spPr>
        <p:txBody>
          <a:bodyPr/>
          <a:lstStyle/>
          <a:p>
            <a:endParaRPr lang="en-GB" sz="2000" u="sng" dirty="0" smtClean="0"/>
          </a:p>
          <a:p>
            <a:endParaRPr lang="en-GB" sz="2000" b="1" dirty="0"/>
          </a:p>
          <a:p>
            <a:r>
              <a:rPr lang="en-GB" sz="2000" b="1" dirty="0" smtClean="0"/>
              <a:t>How do two quite different female speakers, Clinton and Watson, use language to explore gender equality? </a:t>
            </a:r>
          </a:p>
          <a:p>
            <a:pPr>
              <a:lnSpc>
                <a:spcPct val="150000"/>
              </a:lnSpc>
            </a:pPr>
            <a:r>
              <a:rPr lang="en-GB" sz="2000" dirty="0" smtClean="0"/>
              <a:t>	Data: transcriptions of Hilary Clinton’s ‘Women’s Rights are Human 	Rights’ 1995 speech and Emma Watson’s 2014 speech launching 	the UN </a:t>
            </a:r>
            <a:r>
              <a:rPr lang="en-GB" sz="2000" dirty="0" err="1" smtClean="0"/>
              <a:t>HeForShe</a:t>
            </a:r>
            <a:r>
              <a:rPr lang="en-GB" sz="2000" dirty="0" smtClean="0"/>
              <a:t> campaign.</a:t>
            </a:r>
          </a:p>
          <a:p>
            <a:pPr>
              <a:lnSpc>
                <a:spcPct val="150000"/>
              </a:lnSpc>
            </a:pPr>
            <a:endParaRPr lang="en-GB" sz="2000" dirty="0" smtClean="0"/>
          </a:p>
          <a:p>
            <a:pPr>
              <a:lnSpc>
                <a:spcPct val="150000"/>
              </a:lnSpc>
            </a:pPr>
            <a:r>
              <a:rPr lang="en-GB" sz="2000" b="1" dirty="0"/>
              <a:t>How magazines use language to address </a:t>
            </a:r>
            <a:r>
              <a:rPr lang="en-GB" sz="2000" b="1" dirty="0" smtClean="0"/>
              <a:t>women?</a:t>
            </a:r>
            <a:endParaRPr lang="en-GB" sz="2000" b="1" dirty="0"/>
          </a:p>
          <a:p>
            <a:pPr>
              <a:lnSpc>
                <a:spcPct val="150000"/>
              </a:lnSpc>
            </a:pPr>
            <a:r>
              <a:rPr lang="en-GB" sz="2000" dirty="0"/>
              <a:t>	Data: Magazine articles and advertisements from </a:t>
            </a:r>
            <a:r>
              <a:rPr lang="en-GB" sz="2000" dirty="0" smtClean="0"/>
              <a:t>women’s	magazines between </a:t>
            </a:r>
            <a:r>
              <a:rPr lang="en-GB" sz="2000" dirty="0"/>
              <a:t>1931 and </a:t>
            </a:r>
            <a:r>
              <a:rPr lang="en-GB" sz="2000" dirty="0" smtClean="0"/>
              <a:t>2015;Deborah </a:t>
            </a:r>
            <a:r>
              <a:rPr lang="en-GB" sz="2000" dirty="0" err="1" smtClean="0"/>
              <a:t>Tannen</a:t>
            </a:r>
            <a:endParaRPr lang="en-GB" sz="2000" dirty="0"/>
          </a:p>
          <a:p>
            <a:endParaRPr lang="en-GB" sz="2000" dirty="0"/>
          </a:p>
          <a:p>
            <a:pPr>
              <a:lnSpc>
                <a:spcPct val="150000"/>
              </a:lnSpc>
            </a:pPr>
            <a:endParaRPr lang="en-GB" sz="2000" dirty="0"/>
          </a:p>
        </p:txBody>
      </p:sp>
    </p:spTree>
    <p:extLst>
      <p:ext uri="{BB962C8B-B14F-4D97-AF65-F5344CB8AC3E}">
        <p14:creationId xmlns:p14="http://schemas.microsoft.com/office/powerpoint/2010/main" val="13168374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 y="1044575"/>
            <a:ext cx="9144000" cy="6541081"/>
          </a:xfrm>
        </p:spPr>
        <p:txBody>
          <a:bodyPr/>
          <a:lstStyle/>
          <a:p>
            <a:endParaRPr lang="en-GB" sz="2000" u="sng" dirty="0" smtClean="0"/>
          </a:p>
          <a:p>
            <a:endParaRPr lang="en-GB" sz="2000" u="sng" dirty="0"/>
          </a:p>
          <a:p>
            <a:r>
              <a:rPr lang="en-GB" sz="2000" b="1" dirty="0" smtClean="0"/>
              <a:t>A </a:t>
            </a:r>
            <a:r>
              <a:rPr lang="en-GB" sz="2000" b="1" dirty="0"/>
              <a:t>study of political speeches delivered at the commencement and conclusion of wars</a:t>
            </a:r>
          </a:p>
          <a:p>
            <a:pPr>
              <a:lnSpc>
                <a:spcPct val="150000"/>
              </a:lnSpc>
            </a:pPr>
            <a:r>
              <a:rPr lang="en-GB" sz="2000" dirty="0"/>
              <a:t>	Data: Margaret Thatcher’s victory speech in 1982 and Churchill’s 	speech </a:t>
            </a:r>
            <a:r>
              <a:rPr lang="en-GB" sz="2000" dirty="0" smtClean="0"/>
              <a:t>1940; </a:t>
            </a:r>
            <a:r>
              <a:rPr lang="en-GB" sz="2000" dirty="0" err="1" smtClean="0"/>
              <a:t>Labov</a:t>
            </a:r>
            <a:r>
              <a:rPr lang="en-GB" sz="2000" dirty="0" smtClean="0"/>
              <a:t> - narrative structure</a:t>
            </a:r>
          </a:p>
          <a:p>
            <a:pPr>
              <a:lnSpc>
                <a:spcPct val="150000"/>
              </a:lnSpc>
            </a:pPr>
            <a:endParaRPr lang="en-GB" sz="2000" dirty="0"/>
          </a:p>
          <a:p>
            <a:r>
              <a:rPr lang="en-GB" sz="2000" b="1" dirty="0"/>
              <a:t>How language is used in Beowulf to vilify the female figure of Grendel’s mother whilst presenting the male figures as moral and heroic</a:t>
            </a:r>
          </a:p>
          <a:p>
            <a:pPr>
              <a:lnSpc>
                <a:spcPct val="150000"/>
              </a:lnSpc>
            </a:pPr>
            <a:r>
              <a:rPr lang="en-GB" sz="2000" dirty="0"/>
              <a:t>	Data: extracts from </a:t>
            </a:r>
            <a:r>
              <a:rPr lang="en-GB" sz="2000" dirty="0" smtClean="0"/>
              <a:t>Beowulf;</a:t>
            </a:r>
            <a:r>
              <a:rPr lang="en-GB" sz="2000" dirty="0"/>
              <a:t>	</a:t>
            </a:r>
            <a:r>
              <a:rPr lang="en-GB" sz="2000" dirty="0" smtClean="0"/>
              <a:t> critical studies</a:t>
            </a:r>
          </a:p>
          <a:p>
            <a:pPr>
              <a:lnSpc>
                <a:spcPct val="150000"/>
              </a:lnSpc>
            </a:pPr>
            <a:endParaRPr lang="en-GB" sz="2000" u="sng" dirty="0"/>
          </a:p>
          <a:p>
            <a:r>
              <a:rPr lang="en-GB" sz="2000" b="1" dirty="0"/>
              <a:t>Are there differences between the way males and females use language on social media?</a:t>
            </a:r>
          </a:p>
          <a:p>
            <a:pPr>
              <a:lnSpc>
                <a:spcPct val="150000"/>
              </a:lnSpc>
            </a:pPr>
            <a:r>
              <a:rPr lang="en-GB" sz="2000" dirty="0"/>
              <a:t>	Data: tweets from Katy Perry and Justin </a:t>
            </a:r>
            <a:r>
              <a:rPr lang="en-GB" sz="2000" dirty="0" smtClean="0"/>
              <a:t>Bieber; Deborah </a:t>
            </a:r>
            <a:r>
              <a:rPr lang="en-GB" sz="2000" dirty="0" err="1" smtClean="0"/>
              <a:t>Tannen</a:t>
            </a:r>
            <a:endParaRPr lang="en-GB" dirty="0"/>
          </a:p>
        </p:txBody>
      </p:sp>
    </p:spTree>
    <p:extLst>
      <p:ext uri="{BB962C8B-B14F-4D97-AF65-F5344CB8AC3E}">
        <p14:creationId xmlns:p14="http://schemas.microsoft.com/office/powerpoint/2010/main" val="909420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5"/>
            <a:ext cx="9144000" cy="5813425"/>
          </a:xfrm>
        </p:spPr>
        <p:txBody>
          <a:bodyPr/>
          <a:lstStyle/>
          <a:p>
            <a:r>
              <a:rPr lang="en-GB" sz="2800" b="1" dirty="0"/>
              <a:t>Learners should aim to</a:t>
            </a:r>
            <a:r>
              <a:rPr lang="en-GB" sz="2800" b="1" dirty="0" smtClean="0"/>
              <a:t>:</a:t>
            </a:r>
            <a:endParaRPr lang="en-GB" sz="2800" b="1" dirty="0"/>
          </a:p>
          <a:p>
            <a:pPr marL="457200" indent="-457200">
              <a:buFont typeface="Arial" panose="020B0604020202020204" pitchFamily="34" charset="0"/>
              <a:buChar char="•"/>
            </a:pPr>
            <a:r>
              <a:rPr lang="en-GB" sz="2800" dirty="0" smtClean="0"/>
              <a:t>develop </a:t>
            </a:r>
            <a:r>
              <a:rPr lang="en-GB" sz="2800" dirty="0"/>
              <a:t>skills in making linguistic judgements</a:t>
            </a:r>
          </a:p>
          <a:p>
            <a:pPr marL="457200" indent="-457200">
              <a:buFont typeface="Arial" panose="020B0604020202020204" pitchFamily="34" charset="0"/>
              <a:buChar char="•"/>
            </a:pPr>
            <a:r>
              <a:rPr lang="en-GB" sz="2800" dirty="0"/>
              <a:t>assess current theories</a:t>
            </a:r>
          </a:p>
          <a:p>
            <a:pPr marL="457200" indent="-457200">
              <a:buFont typeface="Arial" panose="020B0604020202020204" pitchFamily="34" charset="0"/>
              <a:buChar char="•"/>
            </a:pPr>
            <a:r>
              <a:rPr lang="en-GB" sz="2800" dirty="0"/>
              <a:t>plan, draft and edit their own work</a:t>
            </a:r>
          </a:p>
          <a:p>
            <a:endParaRPr lang="en-GB" sz="2800" dirty="0"/>
          </a:p>
          <a:p>
            <a:r>
              <a:rPr lang="en-GB" sz="2800" b="1" dirty="0"/>
              <a:t>Learners are required </a:t>
            </a:r>
            <a:r>
              <a:rPr lang="en-GB" sz="2800" b="1" dirty="0" smtClean="0"/>
              <a:t>to:</a:t>
            </a:r>
            <a:endParaRPr lang="en-GB" sz="2800" b="1" dirty="0"/>
          </a:p>
          <a:p>
            <a:pPr marL="514350" indent="-514350">
              <a:buFont typeface="+mj-lt"/>
              <a:buAutoNum type="arabicPeriod"/>
            </a:pPr>
            <a:r>
              <a:rPr lang="en-GB" sz="2800" dirty="0" smtClean="0"/>
              <a:t>choose </a:t>
            </a:r>
            <a:r>
              <a:rPr lang="en-GB" sz="2800" dirty="0"/>
              <a:t>a topic and offer a hypothesis about language and identity</a:t>
            </a:r>
          </a:p>
          <a:p>
            <a:pPr marL="514350" indent="-514350">
              <a:buFont typeface="+mj-lt"/>
              <a:buAutoNum type="arabicPeriod"/>
            </a:pPr>
            <a:r>
              <a:rPr lang="en-GB" sz="2800" dirty="0"/>
              <a:t>get the investigation underway by gathering data relevant to their theory</a:t>
            </a:r>
          </a:p>
          <a:p>
            <a:pPr marL="514350" indent="-514350">
              <a:buFont typeface="+mj-lt"/>
              <a:buAutoNum type="arabicPeriod"/>
            </a:pPr>
            <a:r>
              <a:rPr lang="en-GB" sz="2800" dirty="0"/>
              <a:t>get the balance right by interrogating their data and reflecting on </a:t>
            </a:r>
            <a:r>
              <a:rPr lang="en-GB" sz="2800" dirty="0" smtClean="0"/>
              <a:t>findings, ensuring </a:t>
            </a:r>
            <a:r>
              <a:rPr lang="en-GB" sz="2800" dirty="0"/>
              <a:t>that AO1, AO2 and AO3 are all targeted</a:t>
            </a:r>
          </a:p>
          <a:p>
            <a:endParaRPr lang="en-GB" dirty="0"/>
          </a:p>
        </p:txBody>
      </p:sp>
    </p:spTree>
    <p:extLst>
      <p:ext uri="{BB962C8B-B14F-4D97-AF65-F5344CB8AC3E}">
        <p14:creationId xmlns:p14="http://schemas.microsoft.com/office/powerpoint/2010/main" val="42691438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Eduqas_Powerpoint_Templates_for PPT-1.psd"/>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79400" y="414338"/>
            <a:ext cx="4768850" cy="635000"/>
          </a:xfrm>
          <a:prstGeom prst="rect">
            <a:avLst/>
          </a:prstGeom>
          <a:noFill/>
        </p:spPr>
        <p:txBody>
          <a:bodyPr>
            <a:spAutoFit/>
          </a:bodyPr>
          <a:lstStyle/>
          <a:p>
            <a:pPr fontAlgn="auto">
              <a:lnSpc>
                <a:spcPct val="80000"/>
              </a:lnSpc>
              <a:spcBef>
                <a:spcPts val="0"/>
              </a:spcBef>
              <a:spcAft>
                <a:spcPts val="0"/>
              </a:spcAft>
              <a:defRPr/>
            </a:pPr>
            <a:r>
              <a:rPr lang="en-US" sz="4400" kern="1100" spc="-30" dirty="0">
                <a:solidFill>
                  <a:schemeClr val="bg1"/>
                </a:solidFill>
                <a:latin typeface="Gotham Rounded Book"/>
                <a:cs typeface="Gotham Rounded Book"/>
              </a:rPr>
              <a:t>Any Questions?</a:t>
            </a:r>
          </a:p>
        </p:txBody>
      </p:sp>
      <p:sp>
        <p:nvSpPr>
          <p:cNvPr id="6" name="TextBox 5"/>
          <p:cNvSpPr txBox="1"/>
          <p:nvPr/>
        </p:nvSpPr>
        <p:spPr>
          <a:xfrm>
            <a:off x="279400" y="1147763"/>
            <a:ext cx="8247063" cy="3600450"/>
          </a:xfrm>
          <a:prstGeom prst="rect">
            <a:avLst/>
          </a:prstGeom>
          <a:noFill/>
        </p:spPr>
        <p:txBody>
          <a:bodyPr>
            <a:spAutoFit/>
          </a:bodyPr>
          <a:lstStyle/>
          <a:p>
            <a:pPr fontAlgn="auto">
              <a:spcBef>
                <a:spcPts val="0"/>
              </a:spcBef>
              <a:spcAft>
                <a:spcPts val="0"/>
              </a:spcAft>
              <a:defRPr/>
            </a:pPr>
            <a:r>
              <a:rPr lang="en-GB" sz="2000" dirty="0">
                <a:solidFill>
                  <a:schemeClr val="bg1"/>
                </a:solidFill>
                <a:latin typeface="Gotham Rounded Book" pitchFamily="50" charset="0"/>
                <a:cs typeface="+mn-cs"/>
              </a:rPr>
              <a:t>Contact our specialist Subject Officers and administrative team for your subject with any queries.  </a:t>
            </a:r>
          </a:p>
          <a:p>
            <a:pPr fontAlgn="auto">
              <a:spcBef>
                <a:spcPts val="0"/>
              </a:spcBef>
              <a:spcAft>
                <a:spcPts val="0"/>
              </a:spcAft>
              <a:defRPr/>
            </a:pPr>
            <a:endParaRPr lang="en-GB" sz="2400" dirty="0">
              <a:latin typeface="Bliss-Light"/>
              <a:cs typeface="+mn-cs"/>
            </a:endParaRPr>
          </a:p>
          <a:p>
            <a:pPr fontAlgn="auto">
              <a:spcBef>
                <a:spcPts val="0"/>
              </a:spcBef>
              <a:spcAft>
                <a:spcPts val="0"/>
              </a:spcAft>
              <a:defRPr/>
            </a:pPr>
            <a:r>
              <a:rPr lang="en-US" sz="2000" kern="1100" spc="-50">
                <a:solidFill>
                  <a:schemeClr val="bg1"/>
                </a:solidFill>
                <a:latin typeface="Gotham Rounded Book"/>
                <a:cs typeface="Gotham Rounded Book"/>
              </a:rPr>
              <a:t>s</a:t>
            </a:r>
            <a:r>
              <a:rPr lang="en-US" sz="2000" kern="1100" spc="-50" smtClean="0">
                <a:solidFill>
                  <a:schemeClr val="bg1"/>
                </a:solidFill>
                <a:latin typeface="Gotham Rounded Book"/>
                <a:cs typeface="Gotham Rounded Book"/>
              </a:rPr>
              <a:t>ally.melhuish@eduqas.co.uk</a:t>
            </a:r>
            <a:endParaRPr lang="en-US" sz="2000" kern="1100" spc="-50" dirty="0">
              <a:solidFill>
                <a:schemeClr val="bg1"/>
              </a:solidFill>
              <a:latin typeface="Gotham Rounded Book"/>
              <a:cs typeface="Gotham Rounded Book"/>
            </a:endParaRPr>
          </a:p>
          <a:p>
            <a:pPr fontAlgn="auto">
              <a:spcBef>
                <a:spcPts val="0"/>
              </a:spcBef>
              <a:spcAft>
                <a:spcPts val="0"/>
              </a:spcAft>
              <a:defRPr/>
            </a:pPr>
            <a:endParaRPr lang="en-US" sz="2000" kern="1100" spc="-50" dirty="0">
              <a:latin typeface="Gotham Rounded Book"/>
              <a:cs typeface="Gotham Rounded Book"/>
            </a:endParaRPr>
          </a:p>
          <a:p>
            <a:pPr fontAlgn="auto">
              <a:spcBef>
                <a:spcPts val="0"/>
              </a:spcBef>
              <a:spcAft>
                <a:spcPts val="0"/>
              </a:spcAft>
              <a:defRPr/>
            </a:pPr>
            <a:r>
              <a:rPr lang="en-US" sz="2000" kern="1100" spc="-50" dirty="0">
                <a:latin typeface="Gotham Rounded Book"/>
                <a:cs typeface="Gotham Rounded Book"/>
              </a:rPr>
              <a:t>@</a:t>
            </a:r>
            <a:r>
              <a:rPr lang="en-US" sz="2000" kern="1100" spc="-50" dirty="0" err="1">
                <a:latin typeface="Gotham Rounded Book"/>
                <a:cs typeface="Gotham Rounded Book"/>
              </a:rPr>
              <a:t>eduqas</a:t>
            </a:r>
            <a:endParaRPr lang="en-US" sz="2000" kern="1100" spc="-50" dirty="0">
              <a:latin typeface="Gotham Rounded Book"/>
              <a:cs typeface="Gotham Rounded Book"/>
            </a:endParaRPr>
          </a:p>
          <a:p>
            <a:pPr fontAlgn="auto">
              <a:spcBef>
                <a:spcPts val="0"/>
              </a:spcBef>
              <a:spcAft>
                <a:spcPts val="0"/>
              </a:spcAft>
              <a:defRPr/>
            </a:pPr>
            <a:endParaRPr lang="en-US" sz="2000" kern="1100" spc="-50" dirty="0">
              <a:solidFill>
                <a:srgbClr val="F7B385"/>
              </a:solidFill>
              <a:latin typeface="Gotham Rounded Book"/>
              <a:cs typeface="Gotham Rounded Book"/>
            </a:endParaRPr>
          </a:p>
          <a:p>
            <a:pPr fontAlgn="auto">
              <a:spcBef>
                <a:spcPts val="0"/>
              </a:spcBef>
              <a:spcAft>
                <a:spcPts val="0"/>
              </a:spcAft>
              <a:defRPr/>
            </a:pPr>
            <a:r>
              <a:rPr lang="en-US" sz="2000" kern="1100" spc="-50" dirty="0">
                <a:latin typeface="Gotham Rounded Book"/>
                <a:cs typeface="Gotham Rounded Book"/>
              </a:rPr>
              <a:t>eduqas.co.uk</a:t>
            </a:r>
          </a:p>
          <a:p>
            <a:pPr fontAlgn="auto">
              <a:spcBef>
                <a:spcPts val="0"/>
              </a:spcBef>
              <a:spcAft>
                <a:spcPts val="0"/>
              </a:spcAft>
              <a:defRPr/>
            </a:pPr>
            <a:endParaRPr lang="en-US" sz="2000" kern="1100" spc="-50" dirty="0">
              <a:solidFill>
                <a:srgbClr val="F7B385"/>
              </a:solidFill>
              <a:latin typeface="Gotham Rounded Book"/>
              <a:cs typeface="Gotham Rounded Book"/>
            </a:endParaRPr>
          </a:p>
          <a:p>
            <a:pPr fontAlgn="auto">
              <a:spcBef>
                <a:spcPts val="0"/>
              </a:spcBef>
              <a:spcAft>
                <a:spcPts val="0"/>
              </a:spcAft>
              <a:defRPr/>
            </a:pPr>
            <a:endParaRPr lang="en-GB" sz="4400" dirty="0">
              <a:latin typeface="+mn-lt"/>
              <a:cs typeface="+mn-cs"/>
            </a:endParaRPr>
          </a:p>
        </p:txBody>
      </p:sp>
      <p:pic>
        <p:nvPicPr>
          <p:cNvPr id="143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 y="6121400"/>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1575795"/>
          </a:xfrm>
        </p:spPr>
        <p:txBody>
          <a:bodyPr/>
          <a:lstStyle/>
          <a:p>
            <a:pPr marL="514350" indent="-514350" algn="ctr">
              <a:buAutoNum type="arabicPeriod"/>
            </a:pPr>
            <a:r>
              <a:rPr lang="en-GB" b="1" dirty="0" smtClean="0"/>
              <a:t>Choosing a Topic</a:t>
            </a:r>
          </a:p>
          <a:p>
            <a:pPr marL="514350" indent="-514350" algn="ctr">
              <a:buAutoNum type="arabicPeriod"/>
            </a:pPr>
            <a:endParaRPr lang="en-GB" b="1" dirty="0" smtClean="0"/>
          </a:p>
          <a:p>
            <a:r>
              <a:rPr lang="en-GB" b="1" dirty="0" smtClean="0"/>
              <a:t>Sample Activities (adapted from the Teachers’ Guide)</a:t>
            </a:r>
            <a:endParaRPr lang="en-GB" b="1" dirty="0"/>
          </a:p>
        </p:txBody>
      </p:sp>
      <p:sp>
        <p:nvSpPr>
          <p:cNvPr id="3" name="Content Placeholder 2"/>
          <p:cNvSpPr>
            <a:spLocks noGrp="1"/>
          </p:cNvSpPr>
          <p:nvPr>
            <p:ph idx="1"/>
          </p:nvPr>
        </p:nvSpPr>
        <p:spPr>
          <a:xfrm>
            <a:off x="457200" y="2620370"/>
            <a:ext cx="8229600" cy="3103537"/>
          </a:xfrm>
        </p:spPr>
        <p:txBody>
          <a:bodyPr/>
          <a:lstStyle/>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Ask </a:t>
            </a:r>
            <a:r>
              <a:rPr lang="en-GB" dirty="0"/>
              <a:t>learners to make a list of any linguistic knowledge they already have under the headings of ‘Self-representation’, ‘Gender’, ‘Culture’, and ‘Diversity’. Then ask them to list possible data which could be collected for an investigation in each case. Discuss the suggestions and encourage critical evaluation of the strengths and weaknesses of the potential material, the possible difficulties in collecting it etc. </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458641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085769"/>
          </a:xfrm>
        </p:spPr>
        <p:txBody>
          <a:bodyPr/>
          <a:lstStyle/>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smtClean="0"/>
              <a:t>Divide </a:t>
            </a:r>
            <a:r>
              <a:rPr lang="en-GB" sz="2000" dirty="0"/>
              <a:t>the class into four and allocate each group one of the four topic areas. Ask each group to carry out some research into the topic in order to feedback to the class in the form of a 15-minute presentation. This task will aim to build on the previous one, encouraging learners to extend what they already know</a:t>
            </a:r>
            <a:r>
              <a:rPr lang="en-GB" sz="2000" dirty="0">
                <a:solidFill>
                  <a:srgbClr val="FF0000"/>
                </a:solidFill>
              </a:rPr>
              <a:t>. </a:t>
            </a:r>
            <a:r>
              <a:rPr lang="en-GB" sz="2000" dirty="0"/>
              <a:t>It will help learners decide which topic area they are interested in investigating.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2000" dirty="0"/>
              <a:t>Group learners according to the topic area they intend to investigate. Ask each group to draw up a list of linguistic theories which may have relevance to an investigation in the area. </a:t>
            </a:r>
          </a:p>
          <a:p>
            <a:r>
              <a:rPr lang="en-GB" sz="2000" dirty="0"/>
              <a:t> </a:t>
            </a:r>
          </a:p>
          <a:p>
            <a:r>
              <a:rPr lang="en-GB" dirty="0"/>
              <a:t>	</a:t>
            </a:r>
          </a:p>
        </p:txBody>
      </p:sp>
    </p:spTree>
    <p:extLst>
      <p:ext uri="{BB962C8B-B14F-4D97-AF65-F5344CB8AC3E}">
        <p14:creationId xmlns:p14="http://schemas.microsoft.com/office/powerpoint/2010/main" val="2337617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775700" cy="6360777"/>
          </a:xfrm>
        </p:spPr>
        <p:txBody>
          <a:bodyPr/>
          <a:lstStyle/>
          <a:p>
            <a:endParaRPr lang="en-GB" sz="1800" dirty="0"/>
          </a:p>
          <a:p>
            <a:pPr marL="342900" indent="-342900">
              <a:buFont typeface="Arial" panose="020B0604020202020204" pitchFamily="34" charset="0"/>
              <a:buChar char="•"/>
            </a:pPr>
            <a:r>
              <a:rPr lang="en-GB" sz="2000" dirty="0"/>
              <a:t>Give learners a selection of short sample texts (spoken and written) relating to issues of self-representation, gender, culture and diversity. Ask them to analyse and evaluate the examples, identifying the register, text type and key linguistic features. Then ask them to decide what kind of investigation each example could be used to support. </a:t>
            </a:r>
            <a:r>
              <a:rPr lang="en-GB" sz="2000" dirty="0" smtClean="0"/>
              <a:t>e.g</a:t>
            </a:r>
            <a:r>
              <a:rPr lang="en-GB" sz="2000" dirty="0"/>
              <a:t>.</a:t>
            </a:r>
          </a:p>
          <a:p>
            <a:r>
              <a:rPr lang="en-GB" sz="2000" dirty="0"/>
              <a:t> </a:t>
            </a:r>
            <a:endParaRPr lang="en-GB" sz="2000" dirty="0" smtClean="0"/>
          </a:p>
          <a:p>
            <a:pPr marL="342900" indent="-342900">
              <a:lnSpc>
                <a:spcPct val="150000"/>
              </a:lnSpc>
              <a:buFont typeface="Arial" panose="020B0604020202020204" pitchFamily="34" charset="0"/>
              <a:buChar char="•"/>
            </a:pPr>
            <a:r>
              <a:rPr lang="en-GB" sz="2000" dirty="0" smtClean="0"/>
              <a:t>extract </a:t>
            </a:r>
            <a:r>
              <a:rPr lang="en-GB" sz="2000" dirty="0"/>
              <a:t>from Ed Miliband’s interview with Russell Brand  </a:t>
            </a:r>
            <a:r>
              <a:rPr lang="en-GB" sz="2000" dirty="0">
                <a:hlinkClick r:id="rId2"/>
              </a:rPr>
              <a:t>https://</a:t>
            </a:r>
            <a:r>
              <a:rPr lang="en-GB" sz="2000" dirty="0" smtClean="0">
                <a:hlinkClick r:id="rId2"/>
              </a:rPr>
              <a:t>www.youtube.com/watch?v=RDZm9_uKtyo</a:t>
            </a:r>
            <a:r>
              <a:rPr lang="en-GB" sz="2000" dirty="0" smtClean="0"/>
              <a:t> [Language </a:t>
            </a:r>
            <a:r>
              <a:rPr lang="en-GB" sz="2000" dirty="0"/>
              <a:t>and Culture: politics] </a:t>
            </a:r>
          </a:p>
          <a:p>
            <a:pPr marL="342900" indent="-342900">
              <a:lnSpc>
                <a:spcPct val="150000"/>
              </a:lnSpc>
              <a:buFont typeface="Arial" panose="020B0604020202020204" pitchFamily="34" charset="0"/>
              <a:buChar char="•"/>
            </a:pPr>
            <a:r>
              <a:rPr lang="en-GB" sz="2000" dirty="0"/>
              <a:t>examples of advertisements from 1950s [Language and Gender OR Language and Culture] </a:t>
            </a:r>
          </a:p>
          <a:p>
            <a:pPr marL="342900" indent="-342900">
              <a:lnSpc>
                <a:spcPct val="150000"/>
              </a:lnSpc>
              <a:buFont typeface="Arial" panose="020B0604020202020204" pitchFamily="34" charset="0"/>
              <a:buChar char="•"/>
            </a:pPr>
            <a:r>
              <a:rPr lang="en-GB" sz="2000" dirty="0"/>
              <a:t>extract from Stewart Lee’s ‘Comedy Vehicle’ (Language and Culture: comedy] </a:t>
            </a:r>
          </a:p>
          <a:p>
            <a:endParaRPr lang="en-GB" sz="1800" dirty="0"/>
          </a:p>
        </p:txBody>
      </p:sp>
    </p:spTree>
    <p:extLst>
      <p:ext uri="{BB962C8B-B14F-4D97-AF65-F5344CB8AC3E}">
        <p14:creationId xmlns:p14="http://schemas.microsoft.com/office/powerpoint/2010/main" val="3363044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523650"/>
          </a:xfrm>
        </p:spPr>
        <p:txBody>
          <a:bodyPr/>
          <a:lstStyle/>
          <a:p>
            <a:pPr marL="342900" indent="-342900">
              <a:lnSpc>
                <a:spcPct val="150000"/>
              </a:lnSpc>
              <a:buFont typeface="Arial" panose="020B0604020202020204" pitchFamily="34" charset="0"/>
              <a:buChar char="•"/>
            </a:pPr>
            <a:r>
              <a:rPr lang="en-GB" sz="2000" dirty="0"/>
              <a:t>extracts from Tony White’s Foxy-T and Stephen </a:t>
            </a:r>
            <a:r>
              <a:rPr lang="en-GB" sz="2000" dirty="0" err="1"/>
              <a:t>Kelman’s</a:t>
            </a:r>
            <a:r>
              <a:rPr lang="en-GB" sz="2000" dirty="0"/>
              <a:t> Pigeon English [Language Diversity: other </a:t>
            </a:r>
            <a:r>
              <a:rPr lang="en-GB" sz="2000" dirty="0" err="1"/>
              <a:t>Englishes</a:t>
            </a:r>
            <a:r>
              <a:rPr lang="en-GB" sz="2000" dirty="0"/>
              <a:t>] </a:t>
            </a:r>
          </a:p>
          <a:p>
            <a:pPr marL="342900" indent="-342900">
              <a:lnSpc>
                <a:spcPct val="150000"/>
              </a:lnSpc>
              <a:buFont typeface="Arial" panose="020B0604020202020204" pitchFamily="34" charset="0"/>
              <a:buChar char="•"/>
            </a:pPr>
            <a:r>
              <a:rPr lang="en-GB" sz="2000" dirty="0" smtClean="0"/>
              <a:t>transcript </a:t>
            </a:r>
            <a:r>
              <a:rPr lang="en-GB" sz="2000" dirty="0"/>
              <a:t>of informal conversation between young people of different genders [Language and Gender OR Language Diversity: other </a:t>
            </a:r>
            <a:r>
              <a:rPr lang="en-GB" sz="2000" dirty="0" err="1"/>
              <a:t>Englishes</a:t>
            </a:r>
            <a:r>
              <a:rPr lang="en-GB" sz="2000" dirty="0"/>
              <a:t>] </a:t>
            </a:r>
          </a:p>
          <a:p>
            <a:pPr marL="342900" indent="-342900">
              <a:lnSpc>
                <a:spcPct val="150000"/>
              </a:lnSpc>
              <a:buFont typeface="Arial" panose="020B0604020202020204" pitchFamily="34" charset="0"/>
              <a:buChar char="•"/>
            </a:pPr>
            <a:r>
              <a:rPr lang="en-GB" sz="2000" dirty="0"/>
              <a:t>rap lyrics [Language Diversity: AAVE] </a:t>
            </a:r>
          </a:p>
          <a:p>
            <a:pPr marL="342900" indent="-342900">
              <a:lnSpc>
                <a:spcPct val="150000"/>
              </a:lnSpc>
              <a:buFont typeface="Arial" panose="020B0604020202020204" pitchFamily="34" charset="0"/>
              <a:buChar char="•"/>
            </a:pPr>
            <a:r>
              <a:rPr lang="en-GB" sz="2000" dirty="0"/>
              <a:t>diary entries [self-representation] </a:t>
            </a:r>
          </a:p>
          <a:p>
            <a:pPr marL="342900" indent="-342900">
              <a:lnSpc>
                <a:spcPct val="150000"/>
              </a:lnSpc>
              <a:buFont typeface="Arial" panose="020B0604020202020204" pitchFamily="34" charset="0"/>
              <a:buChar char="•"/>
            </a:pPr>
            <a:r>
              <a:rPr lang="en-GB" sz="2000" dirty="0"/>
              <a:t>extracts from interview shows with a female presenter e.g. ‘Desert Island Discs’ (Kirsty Young, BBC Radio 4), ‘The One Show’ (Alex Jones, BBC1), ‘Loose Women’ (ITV) [Language and Gender OR Language and Culture] etc. </a:t>
            </a:r>
          </a:p>
          <a:p>
            <a:r>
              <a:rPr lang="en-GB" dirty="0"/>
              <a:t>	</a:t>
            </a:r>
          </a:p>
          <a:p>
            <a:endParaRPr lang="en-GB" dirty="0"/>
          </a:p>
          <a:p>
            <a:endParaRPr lang="en-GB" dirty="0"/>
          </a:p>
        </p:txBody>
      </p:sp>
    </p:spTree>
    <p:extLst>
      <p:ext uri="{BB962C8B-B14F-4D97-AF65-F5344CB8AC3E}">
        <p14:creationId xmlns:p14="http://schemas.microsoft.com/office/powerpoint/2010/main" val="197751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30927"/>
            <a:ext cx="9144000" cy="647747"/>
          </a:xfrm>
        </p:spPr>
        <p:txBody>
          <a:bodyPr/>
          <a:lstStyle/>
          <a:p>
            <a:pPr algn="ctr"/>
            <a:r>
              <a:rPr lang="en-GB" b="1" dirty="0" smtClean="0"/>
              <a:t>2. Getting the investigation underway</a:t>
            </a:r>
            <a:endParaRPr lang="en-GB" b="1" dirty="0"/>
          </a:p>
        </p:txBody>
      </p:sp>
      <p:sp>
        <p:nvSpPr>
          <p:cNvPr id="3" name="Content Placeholder 2"/>
          <p:cNvSpPr>
            <a:spLocks noGrp="1"/>
          </p:cNvSpPr>
          <p:nvPr>
            <p:ph idx="1"/>
          </p:nvPr>
        </p:nvSpPr>
        <p:spPr>
          <a:xfrm>
            <a:off x="0" y="1692322"/>
            <a:ext cx="9144000" cy="5049672"/>
          </a:xfrm>
        </p:spPr>
        <p:txBody>
          <a:bodyPr/>
          <a:lstStyle/>
          <a:p>
            <a:pPr>
              <a:lnSpc>
                <a:spcPct val="100000"/>
              </a:lnSpc>
            </a:pPr>
            <a:r>
              <a:rPr lang="en-GB" sz="1600" dirty="0">
                <a:solidFill>
                  <a:srgbClr val="E75306"/>
                </a:solidFill>
              </a:rPr>
              <a:t>Learners should:</a:t>
            </a:r>
          </a:p>
          <a:p>
            <a:pPr marL="285750" indent="-285750">
              <a:buFont typeface="Arial" panose="020B0604020202020204" pitchFamily="34" charset="0"/>
              <a:buChar char="•"/>
            </a:pPr>
            <a:r>
              <a:rPr lang="en-GB" sz="1600" dirty="0" smtClean="0">
                <a:solidFill>
                  <a:srgbClr val="E75306"/>
                </a:solidFill>
              </a:rPr>
              <a:t>read </a:t>
            </a:r>
            <a:r>
              <a:rPr lang="en-GB" sz="1600" dirty="0">
                <a:solidFill>
                  <a:srgbClr val="E75306"/>
                </a:solidFill>
              </a:rPr>
              <a:t>around the </a:t>
            </a:r>
            <a:r>
              <a:rPr lang="en-GB" sz="1600" b="1" dirty="0" smtClean="0">
                <a:solidFill>
                  <a:srgbClr val="E75306"/>
                </a:solidFill>
              </a:rPr>
              <a:t>LANGUAGE AND IDENTITY </a:t>
            </a:r>
            <a:r>
              <a:rPr lang="en-GB" sz="1600" dirty="0" smtClean="0">
                <a:solidFill>
                  <a:srgbClr val="E75306"/>
                </a:solidFill>
              </a:rPr>
              <a:t>topic </a:t>
            </a:r>
            <a:r>
              <a:rPr lang="en-GB" sz="1600" dirty="0">
                <a:solidFill>
                  <a:srgbClr val="E75306"/>
                </a:solidFill>
              </a:rPr>
              <a:t>area they intend to </a:t>
            </a:r>
            <a:r>
              <a:rPr lang="en-GB" sz="1600" dirty="0" smtClean="0">
                <a:solidFill>
                  <a:srgbClr val="E75306"/>
                </a:solidFill>
              </a:rPr>
              <a:t>investigate</a:t>
            </a:r>
          </a:p>
          <a:p>
            <a:pPr marL="285750" indent="-285750">
              <a:buFont typeface="Arial" panose="020B0604020202020204" pitchFamily="34" charset="0"/>
              <a:buChar char="•"/>
            </a:pPr>
            <a:r>
              <a:rPr lang="en-GB" sz="1600" dirty="0" smtClean="0">
                <a:solidFill>
                  <a:srgbClr val="E75306"/>
                </a:solidFill>
              </a:rPr>
              <a:t>have </a:t>
            </a:r>
            <a:r>
              <a:rPr lang="en-GB" sz="1600" dirty="0">
                <a:solidFill>
                  <a:srgbClr val="E75306"/>
                </a:solidFill>
              </a:rPr>
              <a:t>some sense of the hypothesis they wish to test</a:t>
            </a:r>
          </a:p>
          <a:p>
            <a:pPr marL="285750" indent="-285750">
              <a:buFont typeface="Arial" panose="020B0604020202020204" pitchFamily="34" charset="0"/>
              <a:buChar char="•"/>
            </a:pPr>
            <a:r>
              <a:rPr lang="en-GB" sz="1600" dirty="0" smtClean="0">
                <a:solidFill>
                  <a:srgbClr val="E75306"/>
                </a:solidFill>
              </a:rPr>
              <a:t>decide </a:t>
            </a:r>
            <a:r>
              <a:rPr lang="en-GB" sz="1600" dirty="0">
                <a:solidFill>
                  <a:srgbClr val="E75306"/>
                </a:solidFill>
              </a:rPr>
              <a:t>what kind of spoken/written data they will need in order to investigate their particular theory (the material selected must be sufficient to support a 2500-3500 word investigation)</a:t>
            </a:r>
          </a:p>
          <a:p>
            <a:pPr marL="285750" indent="-285750">
              <a:buFont typeface="Arial" panose="020B0604020202020204" pitchFamily="34" charset="0"/>
              <a:buChar char="•"/>
            </a:pPr>
            <a:r>
              <a:rPr lang="en-GB" sz="1600" dirty="0" smtClean="0">
                <a:solidFill>
                  <a:srgbClr val="E75306"/>
                </a:solidFill>
              </a:rPr>
              <a:t>decide </a:t>
            </a:r>
            <a:r>
              <a:rPr lang="en-GB" sz="1600" dirty="0">
                <a:solidFill>
                  <a:srgbClr val="E75306"/>
                </a:solidFill>
              </a:rPr>
              <a:t>whether it will be beneficial to collect original material from surveys/questionnaires etc</a:t>
            </a:r>
            <a:r>
              <a:rPr lang="en-GB" sz="1600" dirty="0" smtClean="0">
                <a:solidFill>
                  <a:srgbClr val="E75306"/>
                </a:solidFill>
              </a:rPr>
              <a:t>.</a:t>
            </a:r>
          </a:p>
          <a:p>
            <a:pPr marL="285750" indent="-285750">
              <a:buFont typeface="Arial" panose="020B0604020202020204" pitchFamily="34" charset="0"/>
              <a:buChar char="•"/>
            </a:pPr>
            <a:r>
              <a:rPr lang="en-GB" sz="1600" dirty="0" smtClean="0">
                <a:solidFill>
                  <a:srgbClr val="E75306"/>
                </a:solidFill>
              </a:rPr>
              <a:t>read </a:t>
            </a:r>
            <a:r>
              <a:rPr lang="en-GB" sz="1600" dirty="0">
                <a:solidFill>
                  <a:srgbClr val="E75306"/>
                </a:solidFill>
              </a:rPr>
              <a:t>all material closely in order to check that it has sufficient scope for discussion</a:t>
            </a:r>
          </a:p>
          <a:p>
            <a:pPr marL="285750" indent="-285750">
              <a:buFont typeface="Arial" panose="020B0604020202020204" pitchFamily="34" charset="0"/>
              <a:buChar char="•"/>
            </a:pPr>
            <a:r>
              <a:rPr lang="en-GB" sz="1600" dirty="0" smtClean="0">
                <a:solidFill>
                  <a:srgbClr val="E75306"/>
                </a:solidFill>
              </a:rPr>
              <a:t>interrogate </a:t>
            </a:r>
            <a:r>
              <a:rPr lang="en-GB" sz="1600" dirty="0">
                <a:solidFill>
                  <a:srgbClr val="E75306"/>
                </a:solidFill>
              </a:rPr>
              <a:t>the data, annotating the text(s) and identifying interesting language features and, where relevant, drawing conclusions from original field work</a:t>
            </a:r>
          </a:p>
          <a:p>
            <a:pPr marL="285750" indent="-285750">
              <a:buFont typeface="Arial" panose="020B0604020202020204" pitchFamily="34" charset="0"/>
              <a:buChar char="•"/>
            </a:pPr>
            <a:r>
              <a:rPr lang="en-GB" sz="1600" dirty="0" smtClean="0">
                <a:solidFill>
                  <a:srgbClr val="E75306"/>
                </a:solidFill>
              </a:rPr>
              <a:t>work </a:t>
            </a:r>
            <a:r>
              <a:rPr lang="en-GB" sz="1600" dirty="0">
                <a:solidFill>
                  <a:srgbClr val="E75306"/>
                </a:solidFill>
              </a:rPr>
              <a:t>on a carefully focused question with precise wording and a clear sense of direction</a:t>
            </a:r>
          </a:p>
          <a:p>
            <a:pPr marL="285750" indent="-285750">
              <a:buFont typeface="Arial" panose="020B0604020202020204" pitchFamily="34" charset="0"/>
              <a:buChar char="•"/>
            </a:pPr>
            <a:r>
              <a:rPr lang="en-GB" sz="1600" dirty="0" smtClean="0">
                <a:solidFill>
                  <a:srgbClr val="E75306"/>
                </a:solidFill>
              </a:rPr>
              <a:t>plan </a:t>
            </a:r>
            <a:r>
              <a:rPr lang="en-GB" sz="1600" dirty="0">
                <a:solidFill>
                  <a:srgbClr val="E75306"/>
                </a:solidFill>
              </a:rPr>
              <a:t>and then draft their response, ensuring that there is a clear structure and that the discussion is developed appropriately</a:t>
            </a:r>
          </a:p>
          <a:p>
            <a:pPr marL="285750" indent="-285750">
              <a:buFont typeface="Arial" panose="020B0604020202020204" pitchFamily="34" charset="0"/>
              <a:buChar char="•"/>
            </a:pPr>
            <a:r>
              <a:rPr lang="en-GB" sz="1600" dirty="0" smtClean="0">
                <a:solidFill>
                  <a:srgbClr val="E75306"/>
                </a:solidFill>
              </a:rPr>
              <a:t>reflect </a:t>
            </a:r>
            <a:r>
              <a:rPr lang="en-GB" sz="1600" dirty="0">
                <a:solidFill>
                  <a:srgbClr val="E75306"/>
                </a:solidFill>
              </a:rPr>
              <a:t>on their findings in order to draw conclusions about their initial </a:t>
            </a:r>
            <a:r>
              <a:rPr lang="en-GB" sz="1800" dirty="0">
                <a:solidFill>
                  <a:srgbClr val="E75306"/>
                </a:solidFill>
              </a:rPr>
              <a:t>premise</a:t>
            </a:r>
          </a:p>
          <a:p>
            <a:pPr marL="285750" indent="-285750">
              <a:buFont typeface="Arial" panose="020B0604020202020204" pitchFamily="34" charset="0"/>
              <a:buChar char="•"/>
            </a:pPr>
            <a:r>
              <a:rPr lang="en-GB" sz="1600" dirty="0" smtClean="0">
                <a:solidFill>
                  <a:srgbClr val="E75306"/>
                </a:solidFill>
              </a:rPr>
              <a:t>edit </a:t>
            </a:r>
            <a:r>
              <a:rPr lang="en-GB" sz="1600" dirty="0">
                <a:solidFill>
                  <a:srgbClr val="E75306"/>
                </a:solidFill>
              </a:rPr>
              <a:t>and proofread their investigation thoroughly</a:t>
            </a:r>
            <a:r>
              <a:rPr lang="en-GB" sz="1800" dirty="0"/>
              <a:t>.</a:t>
            </a:r>
          </a:p>
        </p:txBody>
      </p:sp>
    </p:spTree>
    <p:extLst>
      <p:ext uri="{BB962C8B-B14F-4D97-AF65-F5344CB8AC3E}">
        <p14:creationId xmlns:p14="http://schemas.microsoft.com/office/powerpoint/2010/main" val="2004656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b="1" dirty="0" smtClean="0"/>
              <a:t>Sample Activities (adapted from the Teachers’ Guide)</a:t>
            </a:r>
            <a:endParaRPr lang="en-GB" b="1" dirty="0"/>
          </a:p>
        </p:txBody>
      </p:sp>
      <p:sp>
        <p:nvSpPr>
          <p:cNvPr id="3" name="Content Placeholder 2"/>
          <p:cNvSpPr>
            <a:spLocks noGrp="1"/>
          </p:cNvSpPr>
          <p:nvPr>
            <p:ph idx="1"/>
          </p:nvPr>
        </p:nvSpPr>
        <p:spPr>
          <a:xfrm>
            <a:off x="457200" y="2894120"/>
            <a:ext cx="8229600" cy="3738691"/>
          </a:xfrm>
        </p:spPr>
        <p:txBody>
          <a:bodyPr/>
          <a:lstStyle/>
          <a:p>
            <a:r>
              <a:rPr lang="en-GB" dirty="0">
                <a:solidFill>
                  <a:srgbClr val="E75306"/>
                </a:solidFill>
              </a:rPr>
              <a:t>Encourage learners to be proactive in acquiring the data for their investigation. Set clear deadlines and get small groups to consider each other’s data collection. Discussion can address the intended topic area, the proposed focus of the question, the range of linguistic features and an evaluation of the material’s suitability. Each learner should be able to put the case for their data—and take account of feedback.</a:t>
            </a:r>
          </a:p>
          <a:p>
            <a:endParaRPr lang="en-GB" dirty="0"/>
          </a:p>
        </p:txBody>
      </p:sp>
    </p:spTree>
    <p:extLst>
      <p:ext uri="{BB962C8B-B14F-4D97-AF65-F5344CB8AC3E}">
        <p14:creationId xmlns:p14="http://schemas.microsoft.com/office/powerpoint/2010/main" val="528049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e1033d4c-53f7-4655-8cf6-8161ad0c09ed" ContentTypeId="0x0101001E6C9A6871140C4A8493C743FF1C286B" PreviousValue="false"/>
</file>

<file path=customXml/item2.xml><?xml version="1.0" encoding="utf-8"?>
<ct:contentTypeSchema xmlns:ct="http://schemas.microsoft.com/office/2006/metadata/contentType" xmlns:ma="http://schemas.microsoft.com/office/2006/metadata/properties/metaAttributes" ct:_="" ma:_="" ma:contentTypeName="Job Description" ma:contentTypeID="0x0101001E6C9A6871140C4A8493C743FF1C286B001B9DB2B621AB6F46A93F434A47C5DF8C" ma:contentTypeVersion="3" ma:contentTypeDescription="" ma:contentTypeScope="" ma:versionID="b610525922ca8690b78a873948673607">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a9b483702df5a83c121134b895d7a8b4"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WJEC_x0020_Available_x0020_Online" minOccurs="0"/>
                <xsd:element ref="ns1:PublishingStartDate" minOccurs="0"/>
                <xsd:element ref="ns1:PublishingExpirationDat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7" nillable="true" ma:displayName="Scheduling Start Date" ma:internalName="PublishingStartDate">
      <xsd:simpleType>
        <xsd:restriction base="dms:Unknown"/>
      </xsd:simpleType>
    </xsd:element>
    <xsd:element name="PublishingExpirationDate" ma:index="8"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6" nillable="true" ma:displayName="WJEC Available Online" ma:default="0" ma:internalName="WJEC_x0020_Available_x0020_Online">
      <xsd:simpleType>
        <xsd:restriction base="dms:Boolean"/>
      </xsd:simple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WJEC_x0020_Available_x0020_Online xmlns="2f2f9355-f80e-4d7b-937a-0c27cfa03643">false</WJEC_x0020_Available_x0020_Online>
    <TaxCatchAll xmlns="2f2f9355-f80e-4d7b-937a-0c27cfa03643"/>
    <RoutingRuleDescription xmlns="http://schemas.microsoft.com/sharepoint/v3" xsi:nil="true"/>
    <PublishingExpirationDate xmlns="http://schemas.microsoft.com/sharepoint/v3" xsi:nil="true"/>
    <PublishingStartDate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Props1.xml><?xml version="1.0" encoding="utf-8"?>
<ds:datastoreItem xmlns:ds="http://schemas.openxmlformats.org/officeDocument/2006/customXml" ds:itemID="{9E1025C9-6F04-4E91-9E8F-4FB3919BC737}"/>
</file>

<file path=customXml/itemProps2.xml><?xml version="1.0" encoding="utf-8"?>
<ds:datastoreItem xmlns:ds="http://schemas.openxmlformats.org/officeDocument/2006/customXml" ds:itemID="{CE8FC29B-BA0A-4FAC-A879-A2CAB6EA5BE8}"/>
</file>

<file path=customXml/itemProps3.xml><?xml version="1.0" encoding="utf-8"?>
<ds:datastoreItem xmlns:ds="http://schemas.openxmlformats.org/officeDocument/2006/customXml" ds:itemID="{3D9FB68D-A36F-4F40-9DDD-C7C8C55F1F0F}"/>
</file>

<file path=customXml/itemProps4.xml><?xml version="1.0" encoding="utf-8"?>
<ds:datastoreItem xmlns:ds="http://schemas.openxmlformats.org/officeDocument/2006/customXml" ds:itemID="{2773DC8F-AB9D-4910-94BF-5076350377AD}"/>
</file>

<file path=docProps/app.xml><?xml version="1.0" encoding="utf-8"?>
<Properties xmlns="http://schemas.openxmlformats.org/officeDocument/2006/extended-properties" xmlns:vt="http://schemas.openxmlformats.org/officeDocument/2006/docPropsVTypes">
  <Template>Ppt0000000</Template>
  <TotalTime>7401</TotalTime>
  <Words>2330</Words>
  <Application>Microsoft Office PowerPoint</Application>
  <PresentationFormat>On-screen Show (4:3)</PresentationFormat>
  <Paragraphs>191</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hughes</dc:creator>
  <cp:lastModifiedBy>WJEC</cp:lastModifiedBy>
  <cp:revision>77</cp:revision>
  <cp:lastPrinted>2014-04-03T15:37:56Z</cp:lastPrinted>
  <dcterms:created xsi:type="dcterms:W3CDTF">2015-08-17T10:35:28Z</dcterms:created>
  <dcterms:modified xsi:type="dcterms:W3CDTF">2015-09-30T13:21:48Z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0x0101001E6C9A6871140C4A8493C743FF1C286B001B9DB2B621AB6F46A93F434A47C5DF8C</vt:lpwstr>
  </property>
  <property fmtid="{D5CDD505-2E9C-101B-9397-08002B2CF9AE}" pid="3" name="IconOverlay">
    <vt:lpwstr/>
  </property>
  <property fmtid="{D5CDD505-2E9C-101B-9397-08002B2CF9AE}" pid="4" name="WJEC Department">
    <vt:lpwstr/>
  </property>
</Properties>
</file>