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26"/>
  </p:notesMasterIdLst>
  <p:handoutMasterIdLst>
    <p:handoutMasterId r:id="rId27"/>
  </p:handoutMasterIdLst>
  <p:sldIdLst>
    <p:sldId id="256" r:id="rId6"/>
    <p:sldId id="295" r:id="rId7"/>
    <p:sldId id="303" r:id="rId8"/>
    <p:sldId id="304" r:id="rId9"/>
    <p:sldId id="305" r:id="rId10"/>
    <p:sldId id="307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8" r:id="rId19"/>
    <p:sldId id="316" r:id="rId20"/>
    <p:sldId id="317" r:id="rId21"/>
    <p:sldId id="319" r:id="rId22"/>
    <p:sldId id="320" r:id="rId23"/>
    <p:sldId id="321" r:id="rId24"/>
    <p:sldId id="322" r:id="rId25"/>
  </p:sldIdLst>
  <p:sldSz cx="9144000" cy="6858000" type="screen4x3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5A59"/>
    <a:srgbClr val="A5A6A5"/>
    <a:srgbClr val="F7B385"/>
    <a:srgbClr val="DF3C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0" autoAdjust="0"/>
    <p:restoredTop sz="94677" autoAdjust="0"/>
  </p:normalViewPr>
  <p:slideViewPr>
    <p:cSldViewPr snapToGrid="0" snapToObjects="1">
      <p:cViewPr varScale="1">
        <p:scale>
          <a:sx n="79" d="100"/>
          <a:sy n="79" d="100"/>
        </p:scale>
        <p:origin x="-28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3C8AA-2B2A-4337-B6E1-ACF4E6020354}" type="datetimeFigureOut">
              <a:rPr lang="en-GB" smtClean="0"/>
              <a:t>05/01/2017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280DE-3B87-478B-9458-16EA64D64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329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0968A-7EF6-4DE1-978D-22D49D18B8A6}" type="datetimeFigureOut">
              <a:rPr lang="en-GB" smtClean="0"/>
              <a:t>05/01/2017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CBB84-E678-4AB9-AD18-737FAF45A9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924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C20C-B4BE-564F-9344-0F648460F265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6B98A-A3DE-914F-A6C2-F296375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99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C20C-B4BE-564F-9344-0F648460F265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6B98A-A3DE-914F-A6C2-F296375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67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C20C-B4BE-564F-9344-0F648460F265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6B98A-A3DE-914F-A6C2-F296375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31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duqas_Powerpoint_Templates_for PPT-1.psd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844"/>
          <a:stretch/>
        </p:blipFill>
        <p:spPr>
          <a:xfrm>
            <a:off x="0" y="0"/>
            <a:ext cx="9144000" cy="57714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456" y="5915809"/>
            <a:ext cx="1413162" cy="729052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278740" y="1420305"/>
            <a:ext cx="46257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our specialist Subject Officers and administrative support team for your subject with any queries. 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72430" y="2523486"/>
            <a:ext cx="4632079" cy="724436"/>
          </a:xfrm>
        </p:spPr>
        <p:txBody>
          <a:bodyPr>
            <a:noAutofit/>
          </a:bodyPr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Insert contact details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78740" y="511585"/>
            <a:ext cx="7576456" cy="908720"/>
          </a:xfrm>
        </p:spPr>
        <p:txBody>
          <a:bodyPr>
            <a:normAutofit/>
          </a:bodyPr>
          <a:lstStyle>
            <a:lvl1pPr algn="l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Any Questions?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99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C20C-B4BE-564F-9344-0F648460F265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6B98A-A3DE-914F-A6C2-F296375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74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C20C-B4BE-564F-9344-0F648460F265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6B98A-A3DE-914F-A6C2-F296375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939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C20C-B4BE-564F-9344-0F648460F265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6B98A-A3DE-914F-A6C2-F296375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012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C20C-B4BE-564F-9344-0F648460F265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6B98A-A3DE-914F-A6C2-F296375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7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C20C-B4BE-564F-9344-0F648460F265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6B98A-A3DE-914F-A6C2-F296375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2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C20C-B4BE-564F-9344-0F648460F265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6B98A-A3DE-914F-A6C2-F296375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317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C20C-B4BE-564F-9344-0F648460F265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6B98A-A3DE-914F-A6C2-F296375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02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C20C-B4BE-564F-9344-0F648460F265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6B98A-A3DE-914F-A6C2-F296375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83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6C20C-B4BE-564F-9344-0F648460F265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6B98A-A3DE-914F-A6C2-F296375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matthew.oatley@eduqas.co.uk" TargetMode="External"/><Relationship Id="rId2" Type="http://schemas.openxmlformats.org/officeDocument/2006/relationships/hyperlink" Target="mailto:alan.clague@eduqas.co.uk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cp.educ.cam.ac.uk/qualifications/wjec-and-eduqas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www.eduqas.co.uk/qualifications/latin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duqas_Powerpoint_Templates_for PPT-1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7798" y="1098550"/>
            <a:ext cx="8299451" cy="250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endParaRPr lang="en-US" sz="2000" kern="1100" spc="-30" dirty="0" smtClean="0">
              <a:solidFill>
                <a:srgbClr val="F7B385"/>
              </a:solidFill>
              <a:latin typeface="Gotham Rounded Book"/>
              <a:cs typeface="Gotham Rounded Book"/>
            </a:endParaRPr>
          </a:p>
          <a:p>
            <a:pPr>
              <a:lnSpc>
                <a:spcPct val="80000"/>
              </a:lnSpc>
            </a:pPr>
            <a:r>
              <a:rPr lang="en-US" sz="4400" kern="1100" spc="-3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GCSE Latin </a:t>
            </a:r>
          </a:p>
          <a:p>
            <a:pPr>
              <a:lnSpc>
                <a:spcPct val="80000"/>
              </a:lnSpc>
            </a:pPr>
            <a:r>
              <a:rPr lang="en-US" sz="4400" kern="1100" spc="-3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Component 3A </a:t>
            </a:r>
          </a:p>
          <a:p>
            <a:pPr>
              <a:lnSpc>
                <a:spcPct val="80000"/>
              </a:lnSpc>
            </a:pPr>
            <a:r>
              <a:rPr lang="en-US" sz="4400" kern="1100" spc="-3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Latin Literature (Narratives)</a:t>
            </a:r>
            <a:endParaRPr lang="en-US" sz="4400" kern="1100" spc="-30" dirty="0">
              <a:solidFill>
                <a:srgbClr val="F7B385"/>
              </a:solidFill>
              <a:latin typeface="Gotham Rounded Book"/>
              <a:cs typeface="Gotham Rounded Book"/>
            </a:endParaRPr>
          </a:p>
          <a:p>
            <a:pPr>
              <a:lnSpc>
                <a:spcPct val="80000"/>
              </a:lnSpc>
            </a:pPr>
            <a:endParaRPr lang="en-US" sz="4400" kern="1100" spc="-30" dirty="0" smtClean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33600" y="5969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7798" y="729218"/>
            <a:ext cx="221932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January 2017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7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019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duqas_Powerpoint_Templates_for PPT-2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761" y="401740"/>
            <a:ext cx="787525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fr-FR" sz="3600" kern="1100" spc="-50" dirty="0" err="1">
                <a:solidFill>
                  <a:srgbClr val="DF3C06"/>
                </a:solidFill>
                <a:latin typeface="Gotham Rounded Book"/>
                <a:cs typeface="Gotham Rounded Book"/>
              </a:rPr>
              <a:t>Appreciation</a:t>
            </a:r>
            <a:r>
              <a:rPr lang="fr-FR" sz="36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 of </a:t>
            </a:r>
            <a:r>
              <a:rPr lang="fr-FR" sz="3600" kern="1100" spc="-50" dirty="0" err="1">
                <a:solidFill>
                  <a:srgbClr val="DF3C06"/>
                </a:solidFill>
                <a:latin typeface="Gotham Rounded Book"/>
                <a:cs typeface="Gotham Rounded Book"/>
              </a:rPr>
              <a:t>Literary</a:t>
            </a:r>
            <a:r>
              <a:rPr lang="fr-FR" sz="36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 Style</a:t>
            </a:r>
            <a:endParaRPr lang="en-US" sz="3100" kern="1100" spc="-50" dirty="0">
              <a:solidFill>
                <a:srgbClr val="DF3C06"/>
              </a:solidFill>
              <a:latin typeface="Gotham Rounded Book"/>
              <a:cs typeface="Gotham Rounded Book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271" y="1074509"/>
            <a:ext cx="8037749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Low tariff questions: </a:t>
            </a:r>
          </a:p>
          <a:p>
            <a:pPr marL="8001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specific features in the Latin</a:t>
            </a:r>
          </a:p>
          <a:p>
            <a:pPr marL="8001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Metaphors and similes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Higher tariff questions (4, 6 or 8 marks)</a:t>
            </a:r>
          </a:p>
          <a:p>
            <a:pPr marL="8001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Style question</a:t>
            </a:r>
          </a:p>
          <a:p>
            <a:pPr marL="8001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Close reference to the Latin required</a:t>
            </a:r>
          </a:p>
          <a:p>
            <a:pPr marL="8001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Reference to BOTH content AND style required for full marks.</a:t>
            </a:r>
          </a:p>
          <a:p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endParaRPr lang="en-GB" altLang="en-US" sz="2000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259" y="270935"/>
            <a:ext cx="20235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dirty="0">
              <a:solidFill>
                <a:srgbClr val="A5A6A5"/>
              </a:solidFill>
              <a:latin typeface="Bliss-Light"/>
              <a:cs typeface="Bliss-Ligh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7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705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duqas_Powerpoint_Templates_for PPT-2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761" y="401740"/>
            <a:ext cx="787525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36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Literary Style</a:t>
            </a:r>
            <a:endParaRPr lang="en-US" sz="3100" kern="1100" spc="-50" dirty="0">
              <a:solidFill>
                <a:srgbClr val="DF3C06"/>
              </a:solidFill>
              <a:latin typeface="Gotham Rounded Book"/>
              <a:cs typeface="Gotham Rounded Book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271" y="1074509"/>
            <a:ext cx="788668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Choice of words and word order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Sound effects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Rhythm in verse passages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Common literary devices:</a:t>
            </a:r>
          </a:p>
          <a:p>
            <a:pPr marL="8001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Simile</a:t>
            </a:r>
          </a:p>
          <a:p>
            <a:pPr marL="8001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Metaphor</a:t>
            </a:r>
          </a:p>
          <a:p>
            <a:pPr marL="8001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Alliteration</a:t>
            </a:r>
          </a:p>
          <a:p>
            <a:pPr marL="8001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Assonance</a:t>
            </a:r>
          </a:p>
          <a:p>
            <a:pPr marL="8001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Asyndeton</a:t>
            </a:r>
          </a:p>
          <a:p>
            <a:pPr marL="8001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Chiasmus</a:t>
            </a:r>
          </a:p>
          <a:p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endParaRPr lang="en-GB" altLang="en-US" sz="2000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259" y="270935"/>
            <a:ext cx="20235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dirty="0">
              <a:solidFill>
                <a:srgbClr val="A5A6A5"/>
              </a:solidFill>
              <a:latin typeface="Bliss-Light"/>
              <a:cs typeface="Bliss-Ligh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7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769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duqas_Powerpoint_Templates_for PPT-2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761" y="401740"/>
            <a:ext cx="787525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36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Summative essay</a:t>
            </a:r>
            <a:endParaRPr lang="en-US" sz="3100" kern="1100" spc="-50" dirty="0">
              <a:solidFill>
                <a:srgbClr val="DF3C06"/>
              </a:solidFill>
              <a:latin typeface="Gotham Rounded Book"/>
              <a:cs typeface="Gotham Rounded Book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269" y="1074509"/>
            <a:ext cx="8741598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12 marks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Overall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theme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Reference should be made to Latin and English sections of prescribed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Assessed by marking grid (see </a:t>
            </a:r>
            <a:r>
              <a:rPr lang="en-GB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Assessment of 12 mark questions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r>
              <a:rPr lang="en-GB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endParaRPr lang="en-GB" altLang="en-US" sz="2000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259" y="270935"/>
            <a:ext cx="20235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dirty="0">
              <a:solidFill>
                <a:srgbClr val="A5A6A5"/>
              </a:solidFill>
              <a:latin typeface="Bliss-Light"/>
              <a:cs typeface="Bliss-Ligh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7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654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duqas_Powerpoint_Templates_for PPT-2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761" y="401740"/>
            <a:ext cx="7875259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36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Knowledge and Understanding (Preparing Students 1)</a:t>
            </a:r>
            <a:endParaRPr lang="en-US" sz="3100" kern="1100" spc="-50" dirty="0">
              <a:solidFill>
                <a:srgbClr val="DF3C06"/>
              </a:solidFill>
              <a:latin typeface="Gotham Rounded Book"/>
              <a:cs typeface="Gotham Rounded Book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270" y="1380469"/>
            <a:ext cx="7886689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Translate the text</a:t>
            </a:r>
          </a:p>
          <a:p>
            <a:pPr marL="8001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How do you normally do this?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Study the English sections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Eduqas resources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also include approaches to T&amp;L</a:t>
            </a:r>
          </a:p>
          <a:p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endParaRPr lang="en-GB" altLang="en-US" sz="2000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259" y="270935"/>
            <a:ext cx="20235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dirty="0">
              <a:solidFill>
                <a:srgbClr val="A5A6A5"/>
              </a:solidFill>
              <a:latin typeface="Bliss-Light"/>
              <a:cs typeface="Bliss-Ligh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7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028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duqas_Powerpoint_Templates_for PPT-2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761" y="401739"/>
            <a:ext cx="7875259" cy="108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GB" sz="36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Appreciation of literary </a:t>
            </a:r>
            <a:r>
              <a:rPr lang="en-GB" sz="3600" kern="1100" spc="-50" dirty="0" smtClean="0">
                <a:solidFill>
                  <a:srgbClr val="DF3C06"/>
                </a:solidFill>
                <a:latin typeface="Gotham Rounded Book"/>
                <a:cs typeface="Gotham Rounded Book"/>
              </a:rPr>
              <a:t>style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GB" sz="100" kern="1100" spc="-50" dirty="0" smtClean="0">
                <a:solidFill>
                  <a:srgbClr val="DF3C06"/>
                </a:solidFill>
                <a:latin typeface="Gotham Rounded Book"/>
                <a:cs typeface="Gotham Rounded Book"/>
              </a:rPr>
              <a:t> </a:t>
            </a:r>
            <a:r>
              <a:rPr lang="en-GB" sz="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/>
            </a:r>
            <a:br>
              <a:rPr lang="en-GB" sz="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</a:br>
            <a:r>
              <a:rPr lang="en-GB" sz="36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(Preparing Students 2: General advice)</a:t>
            </a:r>
            <a:endParaRPr lang="en-US" sz="3100" kern="1100" spc="-50" dirty="0">
              <a:solidFill>
                <a:srgbClr val="DF3C06"/>
              </a:solidFill>
              <a:latin typeface="Gotham Rounded Book"/>
              <a:cs typeface="Gotham Rounded Book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270" y="1380469"/>
            <a:ext cx="8250709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1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Ovid/Tacitus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wrote in Latin, not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English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Support your answer with short, accurate Latin quotes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Summarise or translate the Latin you are quoting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Before writing any answer, highlight/underline key words/ideas in the line(s) to which the question refers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R.T.Q. and A.T.Q.</a:t>
            </a:r>
          </a:p>
          <a:p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endParaRPr lang="en-GB" altLang="en-US" sz="2000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259" y="270935"/>
            <a:ext cx="20235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dirty="0">
              <a:solidFill>
                <a:srgbClr val="A5A6A5"/>
              </a:solidFill>
              <a:latin typeface="Bliss-Light"/>
              <a:cs typeface="Bliss-Ligh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7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910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duqas_Powerpoint_Templates_for PPT-2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761" y="401740"/>
            <a:ext cx="787525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36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Word order (Preparing Students 3)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3269" y="1074509"/>
            <a:ext cx="882822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Has 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author put a key idea or word at the start of the line (verse)?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Has the author put a key idea or word at the end of line (verse)?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Does the adjective come before noun?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 the adjective separated from noun?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 adjacent words convey the same idea and reinforce each other?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Has the author emphasised a contrast by juxtaposing two words with starkly contrasting meanings?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Has the author used a chiasmus (ABBA)? If so, what is the effect?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Have any adjectives been emphasised by placement before their nouns?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Are any other words in unusual positions (e.g. verbs)? What is the effect?</a:t>
            </a:r>
          </a:p>
          <a:p>
            <a:endParaRPr lang="en-GB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endParaRPr lang="en-GB" altLang="en-US" sz="2000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259" y="270935"/>
            <a:ext cx="20235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dirty="0">
              <a:solidFill>
                <a:srgbClr val="A5A6A5"/>
              </a:solidFill>
              <a:latin typeface="Bliss-Light"/>
              <a:cs typeface="Bliss-Ligh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7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953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duqas_Powerpoint_Templates_for PPT-2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761" y="401740"/>
            <a:ext cx="7991965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36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Stylistic features (Preparing Students 4)</a:t>
            </a:r>
            <a:endParaRPr lang="en-US" sz="3100" kern="1100" spc="-50" dirty="0">
              <a:solidFill>
                <a:srgbClr val="DF3C06"/>
              </a:solidFill>
              <a:latin typeface="Gotham Rounded Book"/>
              <a:cs typeface="Gotham Rounded Book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271" y="1074509"/>
            <a:ext cx="788668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Has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author used any particularly striking or memorable images/words/phrases?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Are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there technical literary devices being used, e.g. similes, metaphors, rhetorical questions?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Does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sound in any way match what is being described?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Does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author repeat certain words? If so, why?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same basic idea repeated in several different ways? (E.g. a number of adjectives or a number of verbs reinforcing each other?)</a:t>
            </a:r>
          </a:p>
          <a:p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endParaRPr lang="en-GB" altLang="en-US" sz="2000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259" y="270935"/>
            <a:ext cx="20235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dirty="0">
              <a:solidFill>
                <a:srgbClr val="A5A6A5"/>
              </a:solidFill>
              <a:latin typeface="Bliss-Light"/>
              <a:cs typeface="Bliss-Ligh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7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610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duqas_Powerpoint_Templates_for PPT-2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761" y="401740"/>
            <a:ext cx="8068967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36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Rhythm in Verse (Preparing Students 5)</a:t>
            </a:r>
            <a:endParaRPr lang="en-US" sz="3100" kern="1100" spc="-50" dirty="0">
              <a:solidFill>
                <a:srgbClr val="DF3C06"/>
              </a:solidFill>
              <a:latin typeface="Gotham Rounded Book"/>
              <a:cs typeface="Gotham Rounded Book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271" y="1074509"/>
            <a:ext cx="7886689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Any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line can have a minimum of 13 or maximum of 17 syllables.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Add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up the syllables:  a lower number points to a slower rhythm, a high number suggests speed.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Does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speed of the rhythm match what is being described in the line? If so, explain this to the examiner.</a:t>
            </a:r>
          </a:p>
          <a:p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endParaRPr lang="en-GB" altLang="en-US" sz="2000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259" y="270935"/>
            <a:ext cx="20235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dirty="0">
              <a:solidFill>
                <a:srgbClr val="A5A6A5"/>
              </a:solidFill>
              <a:latin typeface="Bliss-Light"/>
              <a:cs typeface="Bliss-Ligh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7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867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duqas_Powerpoint_Templates_for PPT-2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761" y="401739"/>
            <a:ext cx="7875259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GB" sz="36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Summative Essay </a:t>
            </a:r>
            <a:br>
              <a:rPr lang="en-GB" sz="36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</a:br>
            <a:r>
              <a:rPr lang="en-GB" sz="36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(Preparing Students 6)</a:t>
            </a:r>
            <a:endParaRPr lang="en-US" sz="3100" kern="1100" spc="-50" dirty="0">
              <a:solidFill>
                <a:srgbClr val="DF3C06"/>
              </a:solidFill>
              <a:latin typeface="Gotham Rounded Book"/>
              <a:cs typeface="Gotham Rounded Book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270" y="1380469"/>
            <a:ext cx="8250709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1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Encourage them to think about the prescription as a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whole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Balanced and logical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argument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Argument supported by reference to the story (don’t quote Latin, English paraphrase is fine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Continuous English prose (i.e. NO bullet points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!)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See Tacitus tasks designed to encourage them to think about the whole prescription</a:t>
            </a:r>
          </a:p>
          <a:p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endParaRPr lang="en-GB" altLang="en-US" sz="2000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259" y="270935"/>
            <a:ext cx="20235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dirty="0">
              <a:solidFill>
                <a:srgbClr val="A5A6A5"/>
              </a:solidFill>
              <a:latin typeface="Bliss-Light"/>
              <a:cs typeface="Bliss-Ligh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7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327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duqas_Powerpoint_Templates_for PPT-2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761" y="401739"/>
            <a:ext cx="7875259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GB" sz="36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Final thoughts</a:t>
            </a:r>
            <a:br>
              <a:rPr lang="en-GB" sz="36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</a:br>
            <a:r>
              <a:rPr lang="en-GB" sz="36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(from the 2016 </a:t>
            </a:r>
            <a:r>
              <a:rPr lang="en-GB" sz="3600" kern="1100" spc="-50" dirty="0" smtClean="0">
                <a:solidFill>
                  <a:srgbClr val="DF3C06"/>
                </a:solidFill>
                <a:latin typeface="Gotham Rounded Book"/>
                <a:cs typeface="Gotham Rounded Book"/>
              </a:rPr>
              <a:t>Examiners</a:t>
            </a:r>
            <a:r>
              <a:rPr lang="en-GB" sz="36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’ </a:t>
            </a:r>
            <a:r>
              <a:rPr lang="en-GB" sz="3600" kern="1100" spc="-50" dirty="0" smtClean="0">
                <a:solidFill>
                  <a:srgbClr val="DF3C06"/>
                </a:solidFill>
                <a:latin typeface="Gotham Rounded Book"/>
                <a:cs typeface="Gotham Rounded Book"/>
              </a:rPr>
              <a:t>Report</a:t>
            </a:r>
            <a:r>
              <a:rPr lang="en-GB" sz="36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)</a:t>
            </a:r>
            <a:endParaRPr lang="en-US" sz="3100" kern="1100" spc="-50" dirty="0">
              <a:solidFill>
                <a:srgbClr val="DF3C06"/>
              </a:solidFill>
              <a:latin typeface="Gotham Rounded Book"/>
              <a:cs typeface="Gotham Rounded Book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270" y="1380469"/>
            <a:ext cx="868384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1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Style questions need to focus on style, and not rely too heavily on content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Explanation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how the author’s style reinforces his meaning is key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Stylistic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comments need to be accompanied by precisely quoted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Latin.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Technical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literary terms are not required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Line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references must be observed precisely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the concluding essay, argument should be backed up with suitable references.</a:t>
            </a:r>
          </a:p>
          <a:p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endParaRPr lang="en-GB" altLang="en-US" sz="2000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259" y="270935"/>
            <a:ext cx="20235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dirty="0">
              <a:solidFill>
                <a:srgbClr val="A5A6A5"/>
              </a:solidFill>
              <a:latin typeface="Bliss-Light"/>
              <a:cs typeface="Bliss-Ligh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7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197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duqas_Powerpoint_Templates_for PPT-2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761" y="401740"/>
            <a:ext cx="6948283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6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Aims and Objectives</a:t>
            </a:r>
            <a:endParaRPr lang="en-US" sz="3100" kern="1100" spc="-50" dirty="0" smtClean="0">
              <a:solidFill>
                <a:srgbClr val="DF3C06"/>
              </a:solidFill>
              <a:latin typeface="Gotham Rounded Book"/>
              <a:cs typeface="Gotham Rounded Book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271" y="1074509"/>
            <a:ext cx="788668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gain knowledge of the format of the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scrutinise the content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requirements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consider methods for teaching and learning literature</a:t>
            </a:r>
          </a:p>
          <a:p>
            <a:pPr lvl="0"/>
            <a:endParaRPr lang="en-GB" altLang="en-US" sz="2000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259" y="270935"/>
            <a:ext cx="20235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dirty="0">
              <a:solidFill>
                <a:srgbClr val="A5A6A5"/>
              </a:solidFill>
              <a:latin typeface="Bliss-Light"/>
              <a:cs typeface="Bliss-Ligh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7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157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2430" y="2523486"/>
            <a:ext cx="7709520" cy="724436"/>
          </a:xfrm>
        </p:spPr>
        <p:txBody>
          <a:bodyPr/>
          <a:lstStyle/>
          <a:p>
            <a:pPr marL="342900" indent="-342900" eaLnBrk="0" fontAlgn="base" hangingPunct="0">
              <a:spcAft>
                <a:spcPct val="0"/>
              </a:spcAft>
              <a:buFontTx/>
              <a:buChar char="•"/>
            </a:pPr>
            <a:r>
              <a:rPr lang="en-GB" altLang="en-US" kern="0" dirty="0" smtClean="0">
                <a:solidFill>
                  <a:prstClr val="white"/>
                </a:solidFill>
                <a:latin typeface="Arial"/>
                <a:ea typeface="ＭＳ Ｐゴシック"/>
              </a:rPr>
              <a:t>Alan Clague (Subject Officer)</a:t>
            </a:r>
            <a:endParaRPr lang="en-GB" altLang="en-US" kern="0" dirty="0">
              <a:solidFill>
                <a:prstClr val="white"/>
              </a:solidFill>
              <a:latin typeface="Arial"/>
              <a:ea typeface="ＭＳ Ｐゴシック"/>
            </a:endParaRPr>
          </a:p>
          <a:p>
            <a:pPr marL="0" indent="0" eaLnBrk="0" fontAlgn="base" hangingPunct="0">
              <a:spcAft>
                <a:spcPct val="0"/>
              </a:spcAft>
              <a:buNone/>
            </a:pPr>
            <a:r>
              <a:rPr lang="en-GB" altLang="en-US" kern="0" dirty="0">
                <a:solidFill>
                  <a:prstClr val="white"/>
                </a:solidFill>
                <a:latin typeface="Arial"/>
                <a:ea typeface="ＭＳ Ｐゴシック"/>
              </a:rPr>
              <a:t>	</a:t>
            </a:r>
            <a:r>
              <a:rPr lang="en-GB" altLang="en-US" kern="0" dirty="0" smtClean="0">
                <a:solidFill>
                  <a:prstClr val="white"/>
                </a:solidFill>
                <a:latin typeface="Arial"/>
                <a:ea typeface="ＭＳ Ｐゴシック"/>
                <a:hlinkClick r:id="rId2"/>
              </a:rPr>
              <a:t>alan.clague@eduqas.co.uk</a:t>
            </a:r>
            <a:r>
              <a:rPr lang="en-GB" altLang="en-US" kern="0" dirty="0" smtClean="0">
                <a:solidFill>
                  <a:prstClr val="white"/>
                </a:solidFill>
                <a:latin typeface="Arial"/>
                <a:ea typeface="ＭＳ Ｐゴシック"/>
              </a:rPr>
              <a:t> </a:t>
            </a:r>
            <a:endParaRPr lang="en-GB" altLang="en-US" kern="0" dirty="0">
              <a:solidFill>
                <a:prstClr val="white"/>
              </a:solidFill>
              <a:latin typeface="Arial"/>
              <a:ea typeface="ＭＳ Ｐゴシック"/>
            </a:endParaRPr>
          </a:p>
          <a:p>
            <a:pPr marL="342900" indent="-342900" eaLnBrk="0" fontAlgn="base" hangingPunct="0">
              <a:spcAft>
                <a:spcPct val="0"/>
              </a:spcAft>
              <a:buFontTx/>
              <a:buChar char="•"/>
            </a:pPr>
            <a:r>
              <a:rPr lang="en-GB" altLang="en-US" kern="0" dirty="0">
                <a:solidFill>
                  <a:prstClr val="white"/>
                </a:solidFill>
                <a:latin typeface="Arial"/>
                <a:ea typeface="ＭＳ Ｐゴシック"/>
              </a:rPr>
              <a:t>Matt </a:t>
            </a:r>
            <a:r>
              <a:rPr lang="en-GB" altLang="en-US" kern="0" dirty="0" smtClean="0">
                <a:solidFill>
                  <a:prstClr val="white"/>
                </a:solidFill>
                <a:latin typeface="Arial"/>
                <a:ea typeface="ＭＳ Ｐゴシック"/>
              </a:rPr>
              <a:t>Oatley (Subject </a:t>
            </a:r>
            <a:r>
              <a:rPr lang="en-GB" altLang="en-US" kern="0" dirty="0">
                <a:solidFill>
                  <a:prstClr val="white"/>
                </a:solidFill>
                <a:latin typeface="Arial"/>
                <a:ea typeface="ＭＳ Ｐゴシック"/>
              </a:rPr>
              <a:t>Support </a:t>
            </a:r>
            <a:r>
              <a:rPr lang="en-GB" altLang="en-US" kern="0" dirty="0" smtClean="0">
                <a:solidFill>
                  <a:prstClr val="white"/>
                </a:solidFill>
                <a:latin typeface="Arial"/>
                <a:ea typeface="ＭＳ Ｐゴシック"/>
              </a:rPr>
              <a:t>Officer) </a:t>
            </a:r>
            <a:endParaRPr lang="en-GB" altLang="en-US" kern="0" dirty="0">
              <a:solidFill>
                <a:prstClr val="white"/>
              </a:solidFill>
              <a:latin typeface="Arial"/>
              <a:ea typeface="ＭＳ Ｐゴシック"/>
            </a:endParaRPr>
          </a:p>
          <a:p>
            <a:pPr marL="0" indent="0" eaLnBrk="0" fontAlgn="base" hangingPunct="0">
              <a:spcAft>
                <a:spcPct val="0"/>
              </a:spcAft>
              <a:buNone/>
            </a:pPr>
            <a:r>
              <a:rPr lang="en-GB" altLang="en-US" kern="0" dirty="0">
                <a:solidFill>
                  <a:prstClr val="white"/>
                </a:solidFill>
                <a:latin typeface="Arial"/>
                <a:ea typeface="ＭＳ Ｐゴシック"/>
              </a:rPr>
              <a:t>	</a:t>
            </a:r>
            <a:r>
              <a:rPr lang="en-GB" altLang="en-US" kern="0" dirty="0" smtClean="0">
                <a:solidFill>
                  <a:prstClr val="white"/>
                </a:solidFill>
                <a:latin typeface="Arial"/>
                <a:ea typeface="ＭＳ Ｐゴシック"/>
                <a:hlinkClick r:id="rId3"/>
              </a:rPr>
              <a:t>matthew.oatley@eduqas.co.uk</a:t>
            </a:r>
            <a:r>
              <a:rPr lang="en-GB" altLang="en-US" kern="0" dirty="0" smtClean="0">
                <a:solidFill>
                  <a:prstClr val="white"/>
                </a:solidFill>
                <a:latin typeface="Arial"/>
                <a:ea typeface="ＭＳ Ｐゴシック"/>
              </a:rPr>
              <a:t> </a:t>
            </a:r>
          </a:p>
          <a:p>
            <a:pPr marL="0" indent="0" eaLnBrk="0" fontAlgn="base" hangingPunct="0">
              <a:spcAft>
                <a:spcPct val="0"/>
              </a:spcAft>
              <a:buNone/>
            </a:pPr>
            <a:r>
              <a:rPr lang="en-GB" altLang="en-US" kern="0" dirty="0">
                <a:solidFill>
                  <a:prstClr val="white"/>
                </a:solidFill>
                <a:latin typeface="Arial"/>
                <a:ea typeface="ＭＳ Ｐゴシック"/>
              </a:rPr>
              <a:t>	</a:t>
            </a:r>
            <a:r>
              <a:rPr lang="en-GB" altLang="en-US" kern="0" dirty="0" smtClean="0">
                <a:solidFill>
                  <a:prstClr val="white"/>
                </a:solidFill>
                <a:latin typeface="Arial"/>
                <a:ea typeface="ＭＳ Ｐゴシック"/>
              </a:rPr>
              <a:t>029 </a:t>
            </a:r>
            <a:r>
              <a:rPr lang="en-GB" altLang="en-US" kern="0" dirty="0">
                <a:solidFill>
                  <a:prstClr val="white"/>
                </a:solidFill>
                <a:latin typeface="Arial"/>
                <a:ea typeface="ＭＳ Ｐゴシック"/>
              </a:rPr>
              <a:t>2026 </a:t>
            </a:r>
            <a:r>
              <a:rPr lang="en-GB" altLang="en-US" kern="0" dirty="0" smtClean="0">
                <a:solidFill>
                  <a:prstClr val="white"/>
                </a:solidFill>
                <a:latin typeface="Arial"/>
                <a:ea typeface="ＭＳ Ｐゴシック"/>
              </a:rPr>
              <a:t>5054</a:t>
            </a:r>
          </a:p>
          <a:p>
            <a:pPr marL="0" indent="0" eaLnBrk="0" fontAlgn="base" hangingPunct="0">
              <a:spcAft>
                <a:spcPct val="0"/>
              </a:spcAft>
              <a:buNone/>
            </a:pPr>
            <a:r>
              <a:rPr lang="en-GB" altLang="en-US" kern="0" dirty="0" smtClean="0">
                <a:solidFill>
                  <a:prstClr val="white"/>
                </a:solidFill>
                <a:latin typeface="Arial"/>
                <a:ea typeface="ＭＳ Ｐゴシック"/>
              </a:rPr>
              <a:t> </a:t>
            </a:r>
            <a:endParaRPr lang="en-GB" altLang="en-US" kern="0" dirty="0">
              <a:solidFill>
                <a:prstClr val="white"/>
              </a:solidFill>
              <a:latin typeface="Arial"/>
              <a:ea typeface="ＭＳ Ｐゴシック"/>
            </a:endParaRP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Any Questions?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40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duqas_Powerpoint_Templates_for PPT-2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761" y="401740"/>
            <a:ext cx="6948283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6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Latin Literature (Narratives)</a:t>
            </a:r>
            <a:endParaRPr lang="en-US" sz="3100" kern="1100" spc="-50" dirty="0" smtClean="0">
              <a:solidFill>
                <a:srgbClr val="DF3C06"/>
              </a:solidFill>
              <a:latin typeface="Gotham Rounded Book"/>
              <a:cs typeface="Gotham Rounded Book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271" y="1074509"/>
            <a:ext cx="7886689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hour written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examination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Total marks available: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AO2 and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AO3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20% of the total GCSE qualification</a:t>
            </a:r>
          </a:p>
          <a:p>
            <a:pPr lvl="0"/>
            <a:endParaRPr lang="en-GB" altLang="en-US" sz="2000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259" y="270935"/>
            <a:ext cx="20235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dirty="0">
              <a:solidFill>
                <a:srgbClr val="A5A6A5"/>
              </a:solidFill>
              <a:latin typeface="Bliss-Light"/>
              <a:cs typeface="Bliss-Ligh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7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3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duqas_Powerpoint_Templates_for PPT-2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761" y="401740"/>
            <a:ext cx="6948283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6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Content of Component 3a</a:t>
            </a:r>
            <a:endParaRPr lang="en-US" sz="3100" kern="1100" spc="-50" dirty="0" smtClean="0">
              <a:solidFill>
                <a:srgbClr val="DF3C06"/>
              </a:solidFill>
              <a:latin typeface="Gotham Rounded Book"/>
              <a:cs typeface="Gotham Rounded Book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271" y="1074509"/>
            <a:ext cx="7886689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Approx. 90 lines of Latin from a single narrative author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Students study EITHER prose (lightly adapted) OR verse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Each pair of texts will be examined for </a:t>
            </a:r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two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sessions (e.g. 2018, 2019)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further part of the narrative in English translation must be studied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“Open book”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Wide range of supporting materials available as downloads on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CSCP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Eduqas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websites</a:t>
            </a:r>
          </a:p>
          <a:p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endParaRPr lang="en-GB" altLang="en-US" sz="2000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259" y="270935"/>
            <a:ext cx="20235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dirty="0">
              <a:solidFill>
                <a:srgbClr val="A5A6A5"/>
              </a:solidFill>
              <a:latin typeface="Bliss-Light"/>
              <a:cs typeface="Bliss-Ligh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7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80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duqas_Powerpoint_Templates_for PPT-2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761" y="401740"/>
            <a:ext cx="787525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36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Prescribed texts 2018-19</a:t>
            </a:r>
            <a:endParaRPr lang="en-US" sz="3100" kern="1100" spc="-50" dirty="0">
              <a:solidFill>
                <a:srgbClr val="DF3C06"/>
              </a:solidFill>
              <a:latin typeface="Gotham Rounded Book"/>
              <a:cs typeface="Gotham Rounded Book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271" y="1074509"/>
            <a:ext cx="7886689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Ovid: </a:t>
            </a:r>
            <a:r>
              <a:rPr lang="en-GB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Echo and Narcissus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(from Metamorphoses 8)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Tacitus: </a:t>
            </a:r>
            <a:r>
              <a:rPr lang="en-GB" sz="24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Germanicus</a:t>
            </a:r>
            <a:r>
              <a:rPr lang="en-GB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en-GB" sz="24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Piso</a:t>
            </a:r>
            <a:r>
              <a:rPr lang="en-GB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(Annals 2 and 3, abridged)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Base your teaching on the WJEC/Eduqas version of each text as supplied online.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Sections of English translation </a:t>
            </a:r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MUST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be studied.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Summaries printed in italics are simply to aid continuity and will not be tested.</a:t>
            </a:r>
          </a:p>
          <a:p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endParaRPr lang="en-GB" altLang="en-US" sz="2000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259" y="270935"/>
            <a:ext cx="20235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dirty="0">
              <a:solidFill>
                <a:srgbClr val="A5A6A5"/>
              </a:solidFill>
              <a:latin typeface="Bliss-Light"/>
              <a:cs typeface="Bliss-Ligh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7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591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duqas_Powerpoint_Templates_for PPT-2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761" y="401740"/>
            <a:ext cx="787525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36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Warning: Cambridge Latin Anthology</a:t>
            </a:r>
            <a:endParaRPr lang="en-US" sz="3100" kern="1100" spc="-50" dirty="0">
              <a:solidFill>
                <a:srgbClr val="DF3C06"/>
              </a:solidFill>
              <a:latin typeface="Gotham Rounded Book"/>
              <a:cs typeface="Gotham Rounded Book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271" y="1074508"/>
            <a:ext cx="7886689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Note that the edition of the text is NOT the one printed in the CLA.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However, the facing vocabulary supplied may be of use.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Teachers’ Handbook may be helpful to some teachers.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It is the WJEC/Eduqas version of texts (Latin and English) used in the examination.</a:t>
            </a:r>
          </a:p>
          <a:p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endParaRPr lang="en-GB" altLang="en-US" sz="2000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259" y="270935"/>
            <a:ext cx="20235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dirty="0">
              <a:solidFill>
                <a:srgbClr val="A5A6A5"/>
              </a:solidFill>
              <a:latin typeface="Bliss-Light"/>
              <a:cs typeface="Bliss-Ligh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7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285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duqas_Powerpoint_Templates_for PPT-2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761" y="401740"/>
            <a:ext cx="787525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36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Component 3a Rationale</a:t>
            </a:r>
            <a:endParaRPr lang="en-US" sz="3100" kern="1100" spc="-50" dirty="0">
              <a:solidFill>
                <a:srgbClr val="DF3C06"/>
              </a:solidFill>
              <a:latin typeface="Gotham Rounded Book"/>
              <a:cs typeface="Gotham Rounded Book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271" y="1074508"/>
            <a:ext cx="7886689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90 lines of Latin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Shorter than Component 2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Latin text is supplemented by English section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Wider appreciation of narrative and author’s technique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English sections vital for the </a:t>
            </a:r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summative essay question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English sections also tested in smaller questions.</a:t>
            </a:r>
          </a:p>
          <a:p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endParaRPr lang="en-GB" altLang="en-US" sz="2000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259" y="270935"/>
            <a:ext cx="20235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dirty="0">
              <a:solidFill>
                <a:srgbClr val="A5A6A5"/>
              </a:solidFill>
              <a:latin typeface="Bliss-Light"/>
              <a:cs typeface="Bliss-Ligh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7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225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duqas_Powerpoint_Templates_for PPT-2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761" y="401740"/>
            <a:ext cx="787525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36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Question styles</a:t>
            </a:r>
            <a:endParaRPr lang="en-US" sz="3100" kern="1100" spc="-50" dirty="0">
              <a:solidFill>
                <a:srgbClr val="DF3C06"/>
              </a:solidFill>
              <a:latin typeface="Gotham Rounded Book"/>
              <a:cs typeface="Gotham Rounded Book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271" y="1074509"/>
            <a:ext cx="7886689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Advantages of the “Open book” approach.</a:t>
            </a:r>
          </a:p>
          <a:p>
            <a:pPr marL="8001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Personal response to texts</a:t>
            </a:r>
          </a:p>
          <a:p>
            <a:pPr marL="8001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Avoidance of rehearsed answers to closed questions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 translation of blocks of Latin required.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Challenging literary questions require good understanding of the Latin.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Some questions require candidates to select and translate significant words or phrases</a:t>
            </a:r>
          </a:p>
          <a:p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endParaRPr lang="en-GB" altLang="en-US" sz="2000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259" y="270935"/>
            <a:ext cx="20235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dirty="0">
              <a:solidFill>
                <a:srgbClr val="A5A6A5"/>
              </a:solidFill>
              <a:latin typeface="Bliss-Light"/>
              <a:cs typeface="Bliss-Ligh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7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214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duqas_Powerpoint_Templates_for PPT-2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761" y="401740"/>
            <a:ext cx="787525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36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Questions to test understanding</a:t>
            </a:r>
            <a:endParaRPr lang="en-US" sz="3100" kern="1100" spc="-50" dirty="0">
              <a:solidFill>
                <a:srgbClr val="DF3C06"/>
              </a:solidFill>
              <a:latin typeface="Gotham Rounded Book"/>
              <a:cs typeface="Gotham Rounded Book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271" y="1074509"/>
            <a:ext cx="7886689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Low tariff questions to test understanding of Latin and English sections of the prescribed texts.</a:t>
            </a:r>
          </a:p>
          <a:p>
            <a:pPr marL="8001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Selection of specific items from the Latin</a:t>
            </a:r>
          </a:p>
          <a:p>
            <a:pPr marL="8001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Identification of people, gods, names etc. necessary to understand the text</a:t>
            </a:r>
          </a:p>
          <a:p>
            <a:pPr marL="8001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Selection of the correct items from a list of translations/ statements</a:t>
            </a:r>
          </a:p>
          <a:p>
            <a:pPr marL="80010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Overall comprehension of a </a:t>
            </a:r>
            <a:r>
              <a:rPr lang="en-GB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sentence/section </a:t>
            </a:r>
            <a:r>
              <a:rPr lang="en-GB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Latin</a:t>
            </a:r>
          </a:p>
          <a:p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endParaRPr lang="en-GB" altLang="en-US" sz="2000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259" y="270935"/>
            <a:ext cx="20235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dirty="0">
              <a:solidFill>
                <a:srgbClr val="A5A6A5"/>
              </a:solidFill>
              <a:latin typeface="Bliss-Light"/>
              <a:cs typeface="Bliss-Ligh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7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30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riefing" ma:contentTypeID="0x01010031B2DF3C58A34A45B4B1CBDCB6F0046A00DA5BE6EF286B6E47939FE994BF928911" ma:contentTypeVersion="3" ma:contentTypeDescription="" ma:contentTypeScope="" ma:versionID="a244b3781adfeeee29e2e50667c15417">
  <xsd:schema xmlns:xsd="http://www.w3.org/2001/XMLSchema" xmlns:xs="http://www.w3.org/2001/XMLSchema" xmlns:p="http://schemas.microsoft.com/office/2006/metadata/properties" xmlns:ns1="http://schemas.microsoft.com/sharepoint/v3" xmlns:ns3="2f2f9355-f80e-4d7b-937a-0c27cfa03643" targetNamespace="http://schemas.microsoft.com/office/2006/metadata/properties" ma:root="true" ma:fieldsID="02c245e3ef26b3118adb234f40f9dc46" ns1:_="" ns3:_="">
    <xsd:import namespace="http://schemas.microsoft.com/sharepoint/v3"/>
    <xsd:import namespace="2f2f9355-f80e-4d7b-937a-0c27cfa03643"/>
    <xsd:element name="properties">
      <xsd:complexType>
        <xsd:sequence>
          <xsd:element name="documentManagement">
            <xsd:complexType>
              <xsd:all>
                <xsd:element ref="ns1:RoutingRuleDescription" minOccurs="0"/>
                <xsd:element ref="ns3:WJEC_x0020_Language" minOccurs="0"/>
                <xsd:element ref="ns3:aa87a6a0bdfe4bfb97a25745bc8270e2" minOccurs="0"/>
                <xsd:element ref="ns3:TaxCatchAll" minOccurs="0"/>
                <xsd:element ref="ns3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3" nillable="true" ma:displayName="Description" ma:internalName="RoutingRuleDescription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2f9355-f80e-4d7b-937a-0c27cfa03643" elementFormDefault="qualified">
    <xsd:import namespace="http://schemas.microsoft.com/office/2006/documentManagement/types"/>
    <xsd:import namespace="http://schemas.microsoft.com/office/infopath/2007/PartnerControls"/>
    <xsd:element name="WJEC_x0020_Language" ma:index="5" nillable="true" ma:displayName="WJEC Language" ma:default="English" ma:internalName="WJEC_x0020_Languag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nglish"/>
                    <xsd:enumeration value="Welsh"/>
                  </xsd:restriction>
                </xsd:simpleType>
              </xsd:element>
            </xsd:sequence>
          </xsd:extension>
        </xsd:complexContent>
      </xsd:complexType>
    </xsd:element>
    <xsd:element name="aa87a6a0bdfe4bfb97a25745bc8270e2" ma:index="11" nillable="true" ma:taxonomy="true" ma:internalName="aa87a6a0bdfe4bfb97a25745bc8270e2" ma:taxonomyFieldName="WJEC_x0020_Department" ma:displayName="WJEC Department" ma:default="" ma:fieldId="{aa87a6a0-bdfe-4bfb-97a2-5745bc8270e2}" ma:taxonomyMulti="true" ma:sspId="e1033d4c-53f7-4655-8cf6-8161ad0c09ed" ma:termSetId="076cd7ee-ac20-4cd2-af1f-bceb730fade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0729da46-0308-4dd4-bc10-948bb8b78bdd}" ma:internalName="TaxCatchAll" ma:showField="CatchAllData" ma:web="80fa5a14-001d-49fc-a373-148672bd42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0729da46-0308-4dd4-bc10-948bb8b78bdd}" ma:internalName="TaxCatchAllLabel" ma:readOnly="true" ma:showField="CatchAllDataLabel" ma:web="80fa5a14-001d-49fc-a373-148672bd42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 ma:index="2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JEC_x0020_Language xmlns="2f2f9355-f80e-4d7b-937a-0c27cfa03643">
      <Value>English</Value>
    </WJEC_x0020_Language>
    <TaxCatchAll xmlns="2f2f9355-f80e-4d7b-937a-0c27cfa03643"/>
    <RoutingRuleDescription xmlns="http://schemas.microsoft.com/sharepoint/v3" xsi:nil="true"/>
    <aa87a6a0bdfe4bfb97a25745bc8270e2 xmlns="2f2f9355-f80e-4d7b-937a-0c27cfa03643">
      <Terms xmlns="http://schemas.microsoft.com/office/infopath/2007/PartnerControls"/>
    </aa87a6a0bdfe4bfb97a25745bc8270e2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e1033d4c-53f7-4655-8cf6-8161ad0c09ed" ContentTypeId="0x01010031B2DF3C58A34A45B4B1CBDCB6F0046A" PreviousValue="false"/>
</file>

<file path=customXml/itemProps1.xml><?xml version="1.0" encoding="utf-8"?>
<ds:datastoreItem xmlns:ds="http://schemas.openxmlformats.org/officeDocument/2006/customXml" ds:itemID="{5C014926-0888-4076-87F7-0F5CC2B21676}"/>
</file>

<file path=customXml/itemProps2.xml><?xml version="1.0" encoding="utf-8"?>
<ds:datastoreItem xmlns:ds="http://schemas.openxmlformats.org/officeDocument/2006/customXml" ds:itemID="{8E5500A5-E9E1-4542-9D2A-1ED9F8686AD3}"/>
</file>

<file path=customXml/itemProps3.xml><?xml version="1.0" encoding="utf-8"?>
<ds:datastoreItem xmlns:ds="http://schemas.openxmlformats.org/officeDocument/2006/customXml" ds:itemID="{38F4C619-E2C1-4108-95A7-CF8CA0150B63}"/>
</file>

<file path=customXml/itemProps4.xml><?xml version="1.0" encoding="utf-8"?>
<ds:datastoreItem xmlns:ds="http://schemas.openxmlformats.org/officeDocument/2006/customXml" ds:itemID="{676D174A-0EB4-41C6-9706-CC1B8E4BFEBA}"/>
</file>

<file path=docProps/app.xml><?xml version="1.0" encoding="utf-8"?>
<Properties xmlns="http://schemas.openxmlformats.org/officeDocument/2006/extended-properties" xmlns:vt="http://schemas.openxmlformats.org/officeDocument/2006/docPropsVTypes">
  <TotalTime>2438</TotalTime>
  <Words>1004</Words>
  <Application>Microsoft Office PowerPoint</Application>
  <PresentationFormat>On-screen Show (4:3)</PresentationFormat>
  <Paragraphs>168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Any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Golley Slater</dc:creator>
  <cp:lastModifiedBy>Matt</cp:lastModifiedBy>
  <cp:revision>132</cp:revision>
  <cp:lastPrinted>2017-01-03T12:43:06Z</cp:lastPrinted>
  <dcterms:created xsi:type="dcterms:W3CDTF">2014-04-03T09:30:20Z</dcterms:created>
  <dcterms:modified xsi:type="dcterms:W3CDTF">2017-01-05T11:10:46Z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0x01010031B2DF3C58A34A45B4B1CBDCB6F0046A00DA5BE6EF286B6E47939FE994BF928911</vt:lpwstr>
  </property>
  <property fmtid="{D5CDD505-2E9C-101B-9397-08002B2CF9AE}" pid="3" name="WJEC_x0020_Department">
    <vt:lpwstr/>
  </property>
  <property fmtid="{D5CDD505-2E9C-101B-9397-08002B2CF9AE}" pid="4" name="WJEC Department">
    <vt:lpwstr/>
  </property>
</Properties>
</file>