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66" r:id="rId6"/>
    <p:sldId id="258" r:id="rId7"/>
    <p:sldId id="298" r:id="rId8"/>
    <p:sldId id="299" r:id="rId9"/>
    <p:sldId id="300" r:id="rId10"/>
    <p:sldId id="301" r:id="rId11"/>
    <p:sldId id="302" r:id="rId12"/>
    <p:sldId id="303" r:id="rId13"/>
    <p:sldId id="304" r:id="rId14"/>
    <p:sldId id="305" r:id="rId15"/>
    <p:sldId id="313" r:id="rId16"/>
    <p:sldId id="314" r:id="rId17"/>
    <p:sldId id="306" r:id="rId18"/>
    <p:sldId id="307" r:id="rId19"/>
    <p:sldId id="315" r:id="rId20"/>
    <p:sldId id="316" r:id="rId21"/>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88801" autoAdjust="0"/>
  </p:normalViewPr>
  <p:slideViewPr>
    <p:cSldViewPr snapToGrid="0" snapToObjects="1">
      <p:cViewPr varScale="1">
        <p:scale>
          <a:sx n="90" d="100"/>
          <a:sy n="90" d="100"/>
        </p:scale>
        <p:origin x="8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Rhodri" userId="bbf62a2f-afc5-4c1d-a2cb-a1f15da14854" providerId="ADAL" clId="{577AF337-AAF8-4D38-8724-FBCBC0FE9BCE}"/>
    <pc:docChg chg="delSld">
      <pc:chgData name="Jones, Rhodri" userId="bbf62a2f-afc5-4c1d-a2cb-a1f15da14854" providerId="ADAL" clId="{577AF337-AAF8-4D38-8724-FBCBC0FE9BCE}" dt="2019-10-02T15:11:37.924" v="2" actId="2696"/>
      <pc:docMkLst>
        <pc:docMk/>
      </pc:docMkLst>
      <pc:sldChg chg="del">
        <pc:chgData name="Jones, Rhodri" userId="bbf62a2f-afc5-4c1d-a2cb-a1f15da14854" providerId="ADAL" clId="{577AF337-AAF8-4D38-8724-FBCBC0FE9BCE}" dt="2019-10-02T15:11:36.170" v="0" actId="2696"/>
        <pc:sldMkLst>
          <pc:docMk/>
          <pc:sldMk cId="1270155500" sldId="262"/>
        </pc:sldMkLst>
      </pc:sldChg>
      <pc:sldChg chg="del">
        <pc:chgData name="Jones, Rhodri" userId="bbf62a2f-afc5-4c1d-a2cb-a1f15da14854" providerId="ADAL" clId="{577AF337-AAF8-4D38-8724-FBCBC0FE9BCE}" dt="2019-10-02T15:11:37.924" v="2" actId="2696"/>
        <pc:sldMkLst>
          <pc:docMk/>
          <pc:sldMk cId="1873156282" sldId="263"/>
        </pc:sldMkLst>
      </pc:sldChg>
      <pc:sldChg chg="del">
        <pc:chgData name="Jones, Rhodri" userId="bbf62a2f-afc5-4c1d-a2cb-a1f15da14854" providerId="ADAL" clId="{577AF337-AAF8-4D38-8724-FBCBC0FE9BCE}" dt="2019-10-02T15:11:37.172" v="1" actId="2696"/>
        <pc:sldMkLst>
          <pc:docMk/>
          <pc:sldMk cId="1561555425" sldId="296"/>
        </pc:sldMkLst>
      </pc:sldChg>
    </pc:docChg>
  </pc:docChgLst>
  <pc:docChgLst>
    <pc:chgData name="Jones, Rhodri" userId="bbf62a2f-afc5-4c1d-a2cb-a1f15da14854" providerId="ADAL" clId="{1806839E-F3B2-4A86-8705-D7561CF5248D}"/>
    <pc:docChg chg="undo custSel delSld modSld">
      <pc:chgData name="Jones, Rhodri" userId="bbf62a2f-afc5-4c1d-a2cb-a1f15da14854" providerId="ADAL" clId="{1806839E-F3B2-4A86-8705-D7561CF5248D}" dt="2019-09-06T11:54:09.234" v="700" actId="20577"/>
      <pc:docMkLst>
        <pc:docMk/>
      </pc:docMkLst>
      <pc:sldChg chg="modSp">
        <pc:chgData name="Jones, Rhodri" userId="bbf62a2f-afc5-4c1d-a2cb-a1f15da14854" providerId="ADAL" clId="{1806839E-F3B2-4A86-8705-D7561CF5248D}" dt="2019-09-06T09:58:29.260" v="1" actId="20577"/>
        <pc:sldMkLst>
          <pc:docMk/>
          <pc:sldMk cId="2114537626" sldId="256"/>
        </pc:sldMkLst>
        <pc:spChg chg="mod">
          <ac:chgData name="Jones, Rhodri" userId="bbf62a2f-afc5-4c1d-a2cb-a1f15da14854" providerId="ADAL" clId="{1806839E-F3B2-4A86-8705-D7561CF5248D}" dt="2019-09-06T09:58:29.260" v="1" actId="20577"/>
          <ac:spMkLst>
            <pc:docMk/>
            <pc:sldMk cId="2114537626" sldId="256"/>
            <ac:spMk id="2" creationId="{00000000-0000-0000-0000-000000000000}"/>
          </ac:spMkLst>
        </pc:spChg>
      </pc:sldChg>
      <pc:sldChg chg="delSp modSp">
        <pc:chgData name="Jones, Rhodri" userId="bbf62a2f-afc5-4c1d-a2cb-a1f15da14854" providerId="ADAL" clId="{1806839E-F3B2-4A86-8705-D7561CF5248D}" dt="2019-09-06T10:34:44.649" v="113" actId="1076"/>
        <pc:sldMkLst>
          <pc:docMk/>
          <pc:sldMk cId="4170457539" sldId="258"/>
        </pc:sldMkLst>
        <pc:spChg chg="mod">
          <ac:chgData name="Jones, Rhodri" userId="bbf62a2f-afc5-4c1d-a2cb-a1f15da14854" providerId="ADAL" clId="{1806839E-F3B2-4A86-8705-D7561CF5248D}" dt="2019-09-06T10:20:09.570" v="76" actId="20577"/>
          <ac:spMkLst>
            <pc:docMk/>
            <pc:sldMk cId="4170457539" sldId="258"/>
            <ac:spMk id="2" creationId="{00000000-0000-0000-0000-000000000000}"/>
          </ac:spMkLst>
        </pc:spChg>
        <pc:spChg chg="mod">
          <ac:chgData name="Jones, Rhodri" userId="bbf62a2f-afc5-4c1d-a2cb-a1f15da14854" providerId="ADAL" clId="{1806839E-F3B2-4A86-8705-D7561CF5248D}" dt="2019-09-06T10:33:42.285" v="89" actId="403"/>
          <ac:spMkLst>
            <pc:docMk/>
            <pc:sldMk cId="4170457539" sldId="258"/>
            <ac:spMk id="3" creationId="{00000000-0000-0000-0000-000000000000}"/>
          </ac:spMkLst>
        </pc:spChg>
        <pc:spChg chg="mod">
          <ac:chgData name="Jones, Rhodri" userId="bbf62a2f-afc5-4c1d-a2cb-a1f15da14854" providerId="ADAL" clId="{1806839E-F3B2-4A86-8705-D7561CF5248D}" dt="2019-09-06T10:34:44.649" v="113" actId="1076"/>
          <ac:spMkLst>
            <pc:docMk/>
            <pc:sldMk cId="4170457539" sldId="258"/>
            <ac:spMk id="5" creationId="{00000000-0000-0000-0000-000000000000}"/>
          </ac:spMkLst>
        </pc:spChg>
        <pc:spChg chg="del">
          <ac:chgData name="Jones, Rhodri" userId="bbf62a2f-afc5-4c1d-a2cb-a1f15da14854" providerId="ADAL" clId="{1806839E-F3B2-4A86-8705-D7561CF5248D}" dt="2019-09-06T10:33:59.282" v="91" actId="478"/>
          <ac:spMkLst>
            <pc:docMk/>
            <pc:sldMk cId="4170457539" sldId="258"/>
            <ac:spMk id="6" creationId="{C1BBCD10-22A5-4104-B8D4-52DFBF45F8E6}"/>
          </ac:spMkLst>
        </pc:spChg>
        <pc:spChg chg="del">
          <ac:chgData name="Jones, Rhodri" userId="bbf62a2f-afc5-4c1d-a2cb-a1f15da14854" providerId="ADAL" clId="{1806839E-F3B2-4A86-8705-D7561CF5248D}" dt="2019-09-06T10:33:56.431" v="90" actId="478"/>
          <ac:spMkLst>
            <pc:docMk/>
            <pc:sldMk cId="4170457539" sldId="258"/>
            <ac:spMk id="7" creationId="{1AA45119-4E49-4F95-8A1C-3A207C701ACD}"/>
          </ac:spMkLst>
        </pc:spChg>
      </pc:sldChg>
      <pc:sldChg chg="modSp">
        <pc:chgData name="Jones, Rhodri" userId="bbf62a2f-afc5-4c1d-a2cb-a1f15da14854" providerId="ADAL" clId="{1806839E-F3B2-4A86-8705-D7561CF5248D}" dt="2019-09-06T10:00:48.376" v="65" actId="20577"/>
        <pc:sldMkLst>
          <pc:docMk/>
          <pc:sldMk cId="1630652965" sldId="266"/>
        </pc:sldMkLst>
        <pc:spChg chg="mod">
          <ac:chgData name="Jones, Rhodri" userId="bbf62a2f-afc5-4c1d-a2cb-a1f15da14854" providerId="ADAL" clId="{1806839E-F3B2-4A86-8705-D7561CF5248D}" dt="2019-09-06T09:58:37.802" v="2" actId="20577"/>
          <ac:spMkLst>
            <pc:docMk/>
            <pc:sldMk cId="1630652965" sldId="266"/>
            <ac:spMk id="2" creationId="{D66851E6-1C79-4DBE-B2B8-B15EA3205EF0}"/>
          </ac:spMkLst>
        </pc:spChg>
        <pc:spChg chg="mod">
          <ac:chgData name="Jones, Rhodri" userId="bbf62a2f-afc5-4c1d-a2cb-a1f15da14854" providerId="ADAL" clId="{1806839E-F3B2-4A86-8705-D7561CF5248D}" dt="2019-09-06T10:00:48.376" v="65" actId="20577"/>
          <ac:spMkLst>
            <pc:docMk/>
            <pc:sldMk cId="1630652965" sldId="266"/>
            <ac:spMk id="3" creationId="{CBCA9CFF-DEB1-447E-89D2-6E021D940B98}"/>
          </ac:spMkLst>
        </pc:spChg>
        <pc:spChg chg="mod">
          <ac:chgData name="Jones, Rhodri" userId="bbf62a2f-afc5-4c1d-a2cb-a1f15da14854" providerId="ADAL" clId="{1806839E-F3B2-4A86-8705-D7561CF5248D}" dt="2019-09-06T09:59:53.527" v="25" actId="113"/>
          <ac:spMkLst>
            <pc:docMk/>
            <pc:sldMk cId="1630652965" sldId="266"/>
            <ac:spMk id="4" creationId="{4E326E75-5855-4360-9083-13F2DBF433F7}"/>
          </ac:spMkLst>
        </pc:spChg>
      </pc:sldChg>
      <pc:sldChg chg="modSp">
        <pc:chgData name="Jones, Rhodri" userId="bbf62a2f-afc5-4c1d-a2cb-a1f15da14854" providerId="ADAL" clId="{1806839E-F3B2-4A86-8705-D7561CF5248D}" dt="2019-09-06T10:38:30.963" v="210" actId="1076"/>
        <pc:sldMkLst>
          <pc:docMk/>
          <pc:sldMk cId="3720276444" sldId="298"/>
        </pc:sldMkLst>
        <pc:spChg chg="mod">
          <ac:chgData name="Jones, Rhodri" userId="bbf62a2f-afc5-4c1d-a2cb-a1f15da14854" providerId="ADAL" clId="{1806839E-F3B2-4A86-8705-D7561CF5248D}" dt="2019-09-06T10:34:57.697" v="115" actId="20577"/>
          <ac:spMkLst>
            <pc:docMk/>
            <pc:sldMk cId="3720276444" sldId="298"/>
            <ac:spMk id="2" creationId="{D66851E6-1C79-4DBE-B2B8-B15EA3205EF0}"/>
          </ac:spMkLst>
        </pc:spChg>
        <pc:spChg chg="mod">
          <ac:chgData name="Jones, Rhodri" userId="bbf62a2f-afc5-4c1d-a2cb-a1f15da14854" providerId="ADAL" clId="{1806839E-F3B2-4A86-8705-D7561CF5248D}" dt="2019-09-06T10:38:30.963" v="210" actId="1076"/>
          <ac:spMkLst>
            <pc:docMk/>
            <pc:sldMk cId="3720276444" sldId="298"/>
            <ac:spMk id="3" creationId="{CBCA9CFF-DEB1-447E-89D2-6E021D940B98}"/>
          </ac:spMkLst>
        </pc:spChg>
        <pc:spChg chg="mod">
          <ac:chgData name="Jones, Rhodri" userId="bbf62a2f-afc5-4c1d-a2cb-a1f15da14854" providerId="ADAL" clId="{1806839E-F3B2-4A86-8705-D7561CF5248D}" dt="2019-09-06T10:38:18.467" v="209" actId="255"/>
          <ac:spMkLst>
            <pc:docMk/>
            <pc:sldMk cId="3720276444" sldId="298"/>
            <ac:spMk id="4" creationId="{4E326E75-5855-4360-9083-13F2DBF433F7}"/>
          </ac:spMkLst>
        </pc:spChg>
      </pc:sldChg>
      <pc:sldChg chg="modSp">
        <pc:chgData name="Jones, Rhodri" userId="bbf62a2f-afc5-4c1d-a2cb-a1f15da14854" providerId="ADAL" clId="{1806839E-F3B2-4A86-8705-D7561CF5248D}" dt="2019-09-06T10:42:17.935" v="228" actId="20577"/>
        <pc:sldMkLst>
          <pc:docMk/>
          <pc:sldMk cId="3771726512" sldId="299"/>
        </pc:sldMkLst>
        <pc:spChg chg="mod">
          <ac:chgData name="Jones, Rhodri" userId="bbf62a2f-afc5-4c1d-a2cb-a1f15da14854" providerId="ADAL" clId="{1806839E-F3B2-4A86-8705-D7561CF5248D}" dt="2019-09-06T10:38:42.150" v="211" actId="20577"/>
          <ac:spMkLst>
            <pc:docMk/>
            <pc:sldMk cId="3771726512" sldId="299"/>
            <ac:spMk id="2" creationId="{D66851E6-1C79-4DBE-B2B8-B15EA3205EF0}"/>
          </ac:spMkLst>
        </pc:spChg>
        <pc:spChg chg="mod">
          <ac:chgData name="Jones, Rhodri" userId="bbf62a2f-afc5-4c1d-a2cb-a1f15da14854" providerId="ADAL" clId="{1806839E-F3B2-4A86-8705-D7561CF5248D}" dt="2019-09-06T10:42:17.935" v="228" actId="20577"/>
          <ac:spMkLst>
            <pc:docMk/>
            <pc:sldMk cId="3771726512" sldId="299"/>
            <ac:spMk id="3" creationId="{CBCA9CFF-DEB1-447E-89D2-6E021D940B98}"/>
          </ac:spMkLst>
        </pc:spChg>
        <pc:spChg chg="mod">
          <ac:chgData name="Jones, Rhodri" userId="bbf62a2f-afc5-4c1d-a2cb-a1f15da14854" providerId="ADAL" clId="{1806839E-F3B2-4A86-8705-D7561CF5248D}" dt="2019-09-06T10:42:04.800" v="224" actId="1076"/>
          <ac:spMkLst>
            <pc:docMk/>
            <pc:sldMk cId="3771726512" sldId="299"/>
            <ac:spMk id="4" creationId="{4E326E75-5855-4360-9083-13F2DBF433F7}"/>
          </ac:spMkLst>
        </pc:spChg>
      </pc:sldChg>
      <pc:sldChg chg="modSp">
        <pc:chgData name="Jones, Rhodri" userId="bbf62a2f-afc5-4c1d-a2cb-a1f15da14854" providerId="ADAL" clId="{1806839E-F3B2-4A86-8705-D7561CF5248D}" dt="2019-09-06T10:58:52.691" v="306" actId="27636"/>
        <pc:sldMkLst>
          <pc:docMk/>
          <pc:sldMk cId="575486519" sldId="300"/>
        </pc:sldMkLst>
        <pc:spChg chg="mod">
          <ac:chgData name="Jones, Rhodri" userId="bbf62a2f-afc5-4c1d-a2cb-a1f15da14854" providerId="ADAL" clId="{1806839E-F3B2-4A86-8705-D7561CF5248D}" dt="2019-09-06T10:58:07.330" v="290" actId="20577"/>
          <ac:spMkLst>
            <pc:docMk/>
            <pc:sldMk cId="575486519" sldId="300"/>
            <ac:spMk id="2" creationId="{D66851E6-1C79-4DBE-B2B8-B15EA3205EF0}"/>
          </ac:spMkLst>
        </pc:spChg>
        <pc:spChg chg="mod">
          <ac:chgData name="Jones, Rhodri" userId="bbf62a2f-afc5-4c1d-a2cb-a1f15da14854" providerId="ADAL" clId="{1806839E-F3B2-4A86-8705-D7561CF5248D}" dt="2019-09-06T10:56:15.723" v="230" actId="14100"/>
          <ac:spMkLst>
            <pc:docMk/>
            <pc:sldMk cId="575486519" sldId="300"/>
            <ac:spMk id="3" creationId="{CBCA9CFF-DEB1-447E-89D2-6E021D940B98}"/>
          </ac:spMkLst>
        </pc:spChg>
        <pc:spChg chg="mod">
          <ac:chgData name="Jones, Rhodri" userId="bbf62a2f-afc5-4c1d-a2cb-a1f15da14854" providerId="ADAL" clId="{1806839E-F3B2-4A86-8705-D7561CF5248D}" dt="2019-09-06T10:58:52.691" v="306" actId="27636"/>
          <ac:spMkLst>
            <pc:docMk/>
            <pc:sldMk cId="575486519" sldId="300"/>
            <ac:spMk id="4" creationId="{4E326E75-5855-4360-9083-13F2DBF433F7}"/>
          </ac:spMkLst>
        </pc:spChg>
      </pc:sldChg>
      <pc:sldChg chg="modSp">
        <pc:chgData name="Jones, Rhodri" userId="bbf62a2f-afc5-4c1d-a2cb-a1f15da14854" providerId="ADAL" clId="{1806839E-F3B2-4A86-8705-D7561CF5248D}" dt="2019-09-06T11:07:30.994" v="345" actId="14100"/>
        <pc:sldMkLst>
          <pc:docMk/>
          <pc:sldMk cId="4021486504" sldId="301"/>
        </pc:sldMkLst>
        <pc:spChg chg="mod">
          <ac:chgData name="Jones, Rhodri" userId="bbf62a2f-afc5-4c1d-a2cb-a1f15da14854" providerId="ADAL" clId="{1806839E-F3B2-4A86-8705-D7561CF5248D}" dt="2019-09-06T11:05:47.395" v="307" actId="20577"/>
          <ac:spMkLst>
            <pc:docMk/>
            <pc:sldMk cId="4021486504" sldId="301"/>
            <ac:spMk id="2" creationId="{D66851E6-1C79-4DBE-B2B8-B15EA3205EF0}"/>
          </ac:spMkLst>
        </pc:spChg>
        <pc:spChg chg="mod">
          <ac:chgData name="Jones, Rhodri" userId="bbf62a2f-afc5-4c1d-a2cb-a1f15da14854" providerId="ADAL" clId="{1806839E-F3B2-4A86-8705-D7561CF5248D}" dt="2019-09-06T11:06:15.281" v="311" actId="20577"/>
          <ac:spMkLst>
            <pc:docMk/>
            <pc:sldMk cId="4021486504" sldId="301"/>
            <ac:spMk id="3" creationId="{CBCA9CFF-DEB1-447E-89D2-6E021D940B98}"/>
          </ac:spMkLst>
        </pc:spChg>
        <pc:spChg chg="mod">
          <ac:chgData name="Jones, Rhodri" userId="bbf62a2f-afc5-4c1d-a2cb-a1f15da14854" providerId="ADAL" clId="{1806839E-F3B2-4A86-8705-D7561CF5248D}" dt="2019-09-06T11:07:30.994" v="345" actId="14100"/>
          <ac:spMkLst>
            <pc:docMk/>
            <pc:sldMk cId="4021486504" sldId="301"/>
            <ac:spMk id="4" creationId="{4E326E75-5855-4360-9083-13F2DBF433F7}"/>
          </ac:spMkLst>
        </pc:spChg>
      </pc:sldChg>
      <pc:sldChg chg="modSp">
        <pc:chgData name="Jones, Rhodri" userId="bbf62a2f-afc5-4c1d-a2cb-a1f15da14854" providerId="ADAL" clId="{1806839E-F3B2-4A86-8705-D7561CF5248D}" dt="2019-09-06T11:09:19.187" v="391" actId="20577"/>
        <pc:sldMkLst>
          <pc:docMk/>
          <pc:sldMk cId="2999900104" sldId="302"/>
        </pc:sldMkLst>
        <pc:spChg chg="mod">
          <ac:chgData name="Jones, Rhodri" userId="bbf62a2f-afc5-4c1d-a2cb-a1f15da14854" providerId="ADAL" clId="{1806839E-F3B2-4A86-8705-D7561CF5248D}" dt="2019-09-06T11:09:19.187" v="391" actId="20577"/>
          <ac:spMkLst>
            <pc:docMk/>
            <pc:sldMk cId="2999900104" sldId="302"/>
            <ac:spMk id="2" creationId="{D66851E6-1C79-4DBE-B2B8-B15EA3205EF0}"/>
          </ac:spMkLst>
        </pc:spChg>
        <pc:spChg chg="mod">
          <ac:chgData name="Jones, Rhodri" userId="bbf62a2f-afc5-4c1d-a2cb-a1f15da14854" providerId="ADAL" clId="{1806839E-F3B2-4A86-8705-D7561CF5248D}" dt="2019-09-06T11:07:53.337" v="347" actId="14100"/>
          <ac:spMkLst>
            <pc:docMk/>
            <pc:sldMk cId="2999900104" sldId="302"/>
            <ac:spMk id="3" creationId="{CBCA9CFF-DEB1-447E-89D2-6E021D940B98}"/>
          </ac:spMkLst>
        </pc:spChg>
        <pc:spChg chg="mod">
          <ac:chgData name="Jones, Rhodri" userId="bbf62a2f-afc5-4c1d-a2cb-a1f15da14854" providerId="ADAL" clId="{1806839E-F3B2-4A86-8705-D7561CF5248D}" dt="2019-09-06T11:09:06.273" v="390" actId="1076"/>
          <ac:spMkLst>
            <pc:docMk/>
            <pc:sldMk cId="2999900104" sldId="302"/>
            <ac:spMk id="4" creationId="{4E326E75-5855-4360-9083-13F2DBF433F7}"/>
          </ac:spMkLst>
        </pc:spChg>
      </pc:sldChg>
      <pc:sldChg chg="modSp">
        <pc:chgData name="Jones, Rhodri" userId="bbf62a2f-afc5-4c1d-a2cb-a1f15da14854" providerId="ADAL" clId="{1806839E-F3B2-4A86-8705-D7561CF5248D}" dt="2019-09-06T11:13:47.363" v="448" actId="404"/>
        <pc:sldMkLst>
          <pc:docMk/>
          <pc:sldMk cId="4172100380" sldId="303"/>
        </pc:sldMkLst>
        <pc:spChg chg="mod">
          <ac:chgData name="Jones, Rhodri" userId="bbf62a2f-afc5-4c1d-a2cb-a1f15da14854" providerId="ADAL" clId="{1806839E-F3B2-4A86-8705-D7561CF5248D}" dt="2019-09-06T11:09:23.073" v="392" actId="20577"/>
          <ac:spMkLst>
            <pc:docMk/>
            <pc:sldMk cId="4172100380" sldId="303"/>
            <ac:spMk id="2" creationId="{D66851E6-1C79-4DBE-B2B8-B15EA3205EF0}"/>
          </ac:spMkLst>
        </pc:spChg>
        <pc:spChg chg="mod">
          <ac:chgData name="Jones, Rhodri" userId="bbf62a2f-afc5-4c1d-a2cb-a1f15da14854" providerId="ADAL" clId="{1806839E-F3B2-4A86-8705-D7561CF5248D}" dt="2019-09-06T11:09:43.423" v="394"/>
          <ac:spMkLst>
            <pc:docMk/>
            <pc:sldMk cId="4172100380" sldId="303"/>
            <ac:spMk id="3" creationId="{CBCA9CFF-DEB1-447E-89D2-6E021D940B98}"/>
          </ac:spMkLst>
        </pc:spChg>
        <pc:spChg chg="mod">
          <ac:chgData name="Jones, Rhodri" userId="bbf62a2f-afc5-4c1d-a2cb-a1f15da14854" providerId="ADAL" clId="{1806839E-F3B2-4A86-8705-D7561CF5248D}" dt="2019-09-06T11:13:47.363" v="448" actId="404"/>
          <ac:spMkLst>
            <pc:docMk/>
            <pc:sldMk cId="4172100380" sldId="303"/>
            <ac:spMk id="4" creationId="{4E326E75-5855-4360-9083-13F2DBF433F7}"/>
          </ac:spMkLst>
        </pc:spChg>
      </pc:sldChg>
      <pc:sldChg chg="modSp">
        <pc:chgData name="Jones, Rhodri" userId="bbf62a2f-afc5-4c1d-a2cb-a1f15da14854" providerId="ADAL" clId="{1806839E-F3B2-4A86-8705-D7561CF5248D}" dt="2019-09-06T11:15:19.344" v="488" actId="20577"/>
        <pc:sldMkLst>
          <pc:docMk/>
          <pc:sldMk cId="1146801061" sldId="304"/>
        </pc:sldMkLst>
        <pc:spChg chg="mod">
          <ac:chgData name="Jones, Rhodri" userId="bbf62a2f-afc5-4c1d-a2cb-a1f15da14854" providerId="ADAL" clId="{1806839E-F3B2-4A86-8705-D7561CF5248D}" dt="2019-09-06T11:14:08.745" v="450" actId="20577"/>
          <ac:spMkLst>
            <pc:docMk/>
            <pc:sldMk cId="1146801061" sldId="304"/>
            <ac:spMk id="2" creationId="{D66851E6-1C79-4DBE-B2B8-B15EA3205EF0}"/>
          </ac:spMkLst>
        </pc:spChg>
        <pc:spChg chg="mod">
          <ac:chgData name="Jones, Rhodri" userId="bbf62a2f-afc5-4c1d-a2cb-a1f15da14854" providerId="ADAL" clId="{1806839E-F3B2-4A86-8705-D7561CF5248D}" dt="2019-09-06T11:14:06.669" v="449"/>
          <ac:spMkLst>
            <pc:docMk/>
            <pc:sldMk cId="1146801061" sldId="304"/>
            <ac:spMk id="3" creationId="{CBCA9CFF-DEB1-447E-89D2-6E021D940B98}"/>
          </ac:spMkLst>
        </pc:spChg>
        <pc:spChg chg="mod">
          <ac:chgData name="Jones, Rhodri" userId="bbf62a2f-afc5-4c1d-a2cb-a1f15da14854" providerId="ADAL" clId="{1806839E-F3B2-4A86-8705-D7561CF5248D}" dt="2019-09-06T11:15:19.344" v="488" actId="20577"/>
          <ac:spMkLst>
            <pc:docMk/>
            <pc:sldMk cId="1146801061" sldId="304"/>
            <ac:spMk id="4" creationId="{4E326E75-5855-4360-9083-13F2DBF433F7}"/>
          </ac:spMkLst>
        </pc:spChg>
      </pc:sldChg>
      <pc:sldChg chg="addSp modSp">
        <pc:chgData name="Jones, Rhodri" userId="bbf62a2f-afc5-4c1d-a2cb-a1f15da14854" providerId="ADAL" clId="{1806839E-F3B2-4A86-8705-D7561CF5248D}" dt="2019-09-06T11:18:49.894" v="515" actId="27636"/>
        <pc:sldMkLst>
          <pc:docMk/>
          <pc:sldMk cId="424735140" sldId="305"/>
        </pc:sldMkLst>
        <pc:spChg chg="mod">
          <ac:chgData name="Jones, Rhodri" userId="bbf62a2f-afc5-4c1d-a2cb-a1f15da14854" providerId="ADAL" clId="{1806839E-F3B2-4A86-8705-D7561CF5248D}" dt="2019-09-06T11:16:38.818" v="489" actId="20577"/>
          <ac:spMkLst>
            <pc:docMk/>
            <pc:sldMk cId="424735140" sldId="305"/>
            <ac:spMk id="2" creationId="{D66851E6-1C79-4DBE-B2B8-B15EA3205EF0}"/>
          </ac:spMkLst>
        </pc:spChg>
        <pc:spChg chg="mod">
          <ac:chgData name="Jones, Rhodri" userId="bbf62a2f-afc5-4c1d-a2cb-a1f15da14854" providerId="ADAL" clId="{1806839E-F3B2-4A86-8705-D7561CF5248D}" dt="2019-09-06T11:16:48.615" v="490"/>
          <ac:spMkLst>
            <pc:docMk/>
            <pc:sldMk cId="424735140" sldId="305"/>
            <ac:spMk id="3" creationId="{CBCA9CFF-DEB1-447E-89D2-6E021D940B98}"/>
          </ac:spMkLst>
        </pc:spChg>
        <pc:spChg chg="mod">
          <ac:chgData name="Jones, Rhodri" userId="bbf62a2f-afc5-4c1d-a2cb-a1f15da14854" providerId="ADAL" clId="{1806839E-F3B2-4A86-8705-D7561CF5248D}" dt="2019-09-06T11:18:44.130" v="511" actId="948"/>
          <ac:spMkLst>
            <pc:docMk/>
            <pc:sldMk cId="424735140" sldId="305"/>
            <ac:spMk id="4" creationId="{4E326E75-5855-4360-9083-13F2DBF433F7}"/>
          </ac:spMkLst>
        </pc:spChg>
        <pc:spChg chg="add mod">
          <ac:chgData name="Jones, Rhodri" userId="bbf62a2f-afc5-4c1d-a2cb-a1f15da14854" providerId="ADAL" clId="{1806839E-F3B2-4A86-8705-D7561CF5248D}" dt="2019-09-06T11:18:49.894" v="515" actId="27636"/>
          <ac:spMkLst>
            <pc:docMk/>
            <pc:sldMk cId="424735140" sldId="305"/>
            <ac:spMk id="5" creationId="{3C760E73-BB92-4DB4-B147-52CF5C5E05C6}"/>
          </ac:spMkLst>
        </pc:spChg>
      </pc:sldChg>
      <pc:sldChg chg="modSp">
        <pc:chgData name="Jones, Rhodri" userId="bbf62a2f-afc5-4c1d-a2cb-a1f15da14854" providerId="ADAL" clId="{1806839E-F3B2-4A86-8705-D7561CF5248D}" dt="2019-09-06T11:30:09.910" v="555" actId="27636"/>
        <pc:sldMkLst>
          <pc:docMk/>
          <pc:sldMk cId="1539636619" sldId="306"/>
        </pc:sldMkLst>
        <pc:spChg chg="mod">
          <ac:chgData name="Jones, Rhodri" userId="bbf62a2f-afc5-4c1d-a2cb-a1f15da14854" providerId="ADAL" clId="{1806839E-F3B2-4A86-8705-D7561CF5248D}" dt="2019-09-06T11:28:59.824" v="527" actId="20577"/>
          <ac:spMkLst>
            <pc:docMk/>
            <pc:sldMk cId="1539636619" sldId="306"/>
            <ac:spMk id="2" creationId="{D66851E6-1C79-4DBE-B2B8-B15EA3205EF0}"/>
          </ac:spMkLst>
        </pc:spChg>
        <pc:spChg chg="mod">
          <ac:chgData name="Jones, Rhodri" userId="bbf62a2f-afc5-4c1d-a2cb-a1f15da14854" providerId="ADAL" clId="{1806839E-F3B2-4A86-8705-D7561CF5248D}" dt="2019-09-06T11:29:14.375" v="529" actId="14100"/>
          <ac:spMkLst>
            <pc:docMk/>
            <pc:sldMk cId="1539636619" sldId="306"/>
            <ac:spMk id="3" creationId="{CBCA9CFF-DEB1-447E-89D2-6E021D940B98}"/>
          </ac:spMkLst>
        </pc:spChg>
        <pc:spChg chg="mod">
          <ac:chgData name="Jones, Rhodri" userId="bbf62a2f-afc5-4c1d-a2cb-a1f15da14854" providerId="ADAL" clId="{1806839E-F3B2-4A86-8705-D7561CF5248D}" dt="2019-09-06T11:30:09.910" v="555" actId="27636"/>
          <ac:spMkLst>
            <pc:docMk/>
            <pc:sldMk cId="1539636619" sldId="306"/>
            <ac:spMk id="4" creationId="{4E326E75-5855-4360-9083-13F2DBF433F7}"/>
          </ac:spMkLst>
        </pc:spChg>
      </pc:sldChg>
      <pc:sldChg chg="modSp">
        <pc:chgData name="Jones, Rhodri" userId="bbf62a2f-afc5-4c1d-a2cb-a1f15da14854" providerId="ADAL" clId="{1806839E-F3B2-4A86-8705-D7561CF5248D}" dt="2019-09-06T11:54:09.234" v="700" actId="20577"/>
        <pc:sldMkLst>
          <pc:docMk/>
          <pc:sldMk cId="266809228" sldId="307"/>
        </pc:sldMkLst>
        <pc:spChg chg="mod">
          <ac:chgData name="Jones, Rhodri" userId="bbf62a2f-afc5-4c1d-a2cb-a1f15da14854" providerId="ADAL" clId="{1806839E-F3B2-4A86-8705-D7561CF5248D}" dt="2019-09-06T11:54:09.234" v="700" actId="20577"/>
          <ac:spMkLst>
            <pc:docMk/>
            <pc:sldMk cId="266809228" sldId="307"/>
            <ac:spMk id="2" creationId="{D66851E6-1C79-4DBE-B2B8-B15EA3205EF0}"/>
          </ac:spMkLst>
        </pc:spChg>
        <pc:spChg chg="mod">
          <ac:chgData name="Jones, Rhodri" userId="bbf62a2f-afc5-4c1d-a2cb-a1f15da14854" providerId="ADAL" clId="{1806839E-F3B2-4A86-8705-D7561CF5248D}" dt="2019-09-06T11:32:37.584" v="573" actId="20577"/>
          <ac:spMkLst>
            <pc:docMk/>
            <pc:sldMk cId="266809228" sldId="307"/>
            <ac:spMk id="3" creationId="{CBCA9CFF-DEB1-447E-89D2-6E021D940B98}"/>
          </ac:spMkLst>
        </pc:spChg>
        <pc:spChg chg="mod">
          <ac:chgData name="Jones, Rhodri" userId="bbf62a2f-afc5-4c1d-a2cb-a1f15da14854" providerId="ADAL" clId="{1806839E-F3B2-4A86-8705-D7561CF5248D}" dt="2019-09-06T11:32:36.094" v="571" actId="1076"/>
          <ac:spMkLst>
            <pc:docMk/>
            <pc:sldMk cId="266809228" sldId="307"/>
            <ac:spMk id="4" creationId="{4E326E75-5855-4360-9083-13F2DBF433F7}"/>
          </ac:spMkLst>
        </pc:spChg>
      </pc:sldChg>
      <pc:sldChg chg="modSp">
        <pc:chgData name="Jones, Rhodri" userId="bbf62a2f-afc5-4c1d-a2cb-a1f15da14854" providerId="ADAL" clId="{1806839E-F3B2-4A86-8705-D7561CF5248D}" dt="2019-09-06T11:20:00.347" v="521" actId="403"/>
        <pc:sldMkLst>
          <pc:docMk/>
          <pc:sldMk cId="1414940547" sldId="313"/>
        </pc:sldMkLst>
        <pc:spChg chg="mod">
          <ac:chgData name="Jones, Rhodri" userId="bbf62a2f-afc5-4c1d-a2cb-a1f15da14854" providerId="ADAL" clId="{1806839E-F3B2-4A86-8705-D7561CF5248D}" dt="2019-09-06T11:19:21.098" v="516" actId="20577"/>
          <ac:spMkLst>
            <pc:docMk/>
            <pc:sldMk cId="1414940547" sldId="313"/>
            <ac:spMk id="3" creationId="{CBCA9CFF-DEB1-447E-89D2-6E021D940B98}"/>
          </ac:spMkLst>
        </pc:spChg>
        <pc:spChg chg="mod">
          <ac:chgData name="Jones, Rhodri" userId="bbf62a2f-afc5-4c1d-a2cb-a1f15da14854" providerId="ADAL" clId="{1806839E-F3B2-4A86-8705-D7561CF5248D}" dt="2019-09-06T11:20:00.347" v="521" actId="403"/>
          <ac:spMkLst>
            <pc:docMk/>
            <pc:sldMk cId="1414940547" sldId="313"/>
            <ac:spMk id="4" creationId="{4E326E75-5855-4360-9083-13F2DBF433F7}"/>
          </ac:spMkLst>
        </pc:spChg>
        <pc:spChg chg="mod">
          <ac:chgData name="Jones, Rhodri" userId="bbf62a2f-afc5-4c1d-a2cb-a1f15da14854" providerId="ADAL" clId="{1806839E-F3B2-4A86-8705-D7561CF5248D}" dt="2019-09-06T11:19:51.562" v="520" actId="27636"/>
          <ac:spMkLst>
            <pc:docMk/>
            <pc:sldMk cId="1414940547" sldId="313"/>
            <ac:spMk id="5" creationId="{3C760E73-BB92-4DB4-B147-52CF5C5E05C6}"/>
          </ac:spMkLst>
        </pc:spChg>
      </pc:sldChg>
      <pc:sldChg chg="modSp">
        <pc:chgData name="Jones, Rhodri" userId="bbf62a2f-afc5-4c1d-a2cb-a1f15da14854" providerId="ADAL" clId="{1806839E-F3B2-4A86-8705-D7561CF5248D}" dt="2019-09-06T11:28:37.588" v="526" actId="27636"/>
        <pc:sldMkLst>
          <pc:docMk/>
          <pc:sldMk cId="3568199645" sldId="314"/>
        </pc:sldMkLst>
        <pc:spChg chg="mod">
          <ac:chgData name="Jones, Rhodri" userId="bbf62a2f-afc5-4c1d-a2cb-a1f15da14854" providerId="ADAL" clId="{1806839E-F3B2-4A86-8705-D7561CF5248D}" dt="2019-09-06T11:28:13.894" v="522" actId="20577"/>
          <ac:spMkLst>
            <pc:docMk/>
            <pc:sldMk cId="3568199645" sldId="314"/>
            <ac:spMk id="3" creationId="{CBCA9CFF-DEB1-447E-89D2-6E021D940B98}"/>
          </ac:spMkLst>
        </pc:spChg>
        <pc:spChg chg="mod">
          <ac:chgData name="Jones, Rhodri" userId="bbf62a2f-afc5-4c1d-a2cb-a1f15da14854" providerId="ADAL" clId="{1806839E-F3B2-4A86-8705-D7561CF5248D}" dt="2019-09-06T11:28:28.147" v="524" actId="27636"/>
          <ac:spMkLst>
            <pc:docMk/>
            <pc:sldMk cId="3568199645" sldId="314"/>
            <ac:spMk id="4" creationId="{4E326E75-5855-4360-9083-13F2DBF433F7}"/>
          </ac:spMkLst>
        </pc:spChg>
        <pc:spChg chg="mod">
          <ac:chgData name="Jones, Rhodri" userId="bbf62a2f-afc5-4c1d-a2cb-a1f15da14854" providerId="ADAL" clId="{1806839E-F3B2-4A86-8705-D7561CF5248D}" dt="2019-09-06T11:28:37.588" v="526" actId="27636"/>
          <ac:spMkLst>
            <pc:docMk/>
            <pc:sldMk cId="3568199645" sldId="314"/>
            <ac:spMk id="5" creationId="{3C760E73-BB92-4DB4-B147-52CF5C5E05C6}"/>
          </ac:spMkLst>
        </pc:spChg>
      </pc:sldChg>
      <pc:sldChg chg="addSp modSp">
        <pc:chgData name="Jones, Rhodri" userId="bbf62a2f-afc5-4c1d-a2cb-a1f15da14854" providerId="ADAL" clId="{1806839E-F3B2-4A86-8705-D7561CF5248D}" dt="2019-09-06T11:54:00.725" v="699" actId="20577"/>
        <pc:sldMkLst>
          <pc:docMk/>
          <pc:sldMk cId="2043563802" sldId="315"/>
        </pc:sldMkLst>
        <pc:spChg chg="mod">
          <ac:chgData name="Jones, Rhodri" userId="bbf62a2f-afc5-4c1d-a2cb-a1f15da14854" providerId="ADAL" clId="{1806839E-F3B2-4A86-8705-D7561CF5248D}" dt="2019-09-06T11:54:00.725" v="699" actId="20577"/>
          <ac:spMkLst>
            <pc:docMk/>
            <pc:sldMk cId="2043563802" sldId="315"/>
            <ac:spMk id="2" creationId="{D66851E6-1C79-4DBE-B2B8-B15EA3205EF0}"/>
          </ac:spMkLst>
        </pc:spChg>
        <pc:spChg chg="mod">
          <ac:chgData name="Jones, Rhodri" userId="bbf62a2f-afc5-4c1d-a2cb-a1f15da14854" providerId="ADAL" clId="{1806839E-F3B2-4A86-8705-D7561CF5248D}" dt="2019-09-06T11:33:14.740" v="578" actId="20577"/>
          <ac:spMkLst>
            <pc:docMk/>
            <pc:sldMk cId="2043563802" sldId="315"/>
            <ac:spMk id="3" creationId="{CBCA9CFF-DEB1-447E-89D2-6E021D940B98}"/>
          </ac:spMkLst>
        </pc:spChg>
        <pc:spChg chg="mod">
          <ac:chgData name="Jones, Rhodri" userId="bbf62a2f-afc5-4c1d-a2cb-a1f15da14854" providerId="ADAL" clId="{1806839E-F3B2-4A86-8705-D7561CF5248D}" dt="2019-09-06T11:36:11.932" v="639" actId="27636"/>
          <ac:spMkLst>
            <pc:docMk/>
            <pc:sldMk cId="2043563802" sldId="315"/>
            <ac:spMk id="4" creationId="{4E326E75-5855-4360-9083-13F2DBF433F7}"/>
          </ac:spMkLst>
        </pc:spChg>
        <pc:spChg chg="add mod">
          <ac:chgData name="Jones, Rhodri" userId="bbf62a2f-afc5-4c1d-a2cb-a1f15da14854" providerId="ADAL" clId="{1806839E-F3B2-4A86-8705-D7561CF5248D}" dt="2019-09-06T11:35:28.054" v="631" actId="14100"/>
          <ac:spMkLst>
            <pc:docMk/>
            <pc:sldMk cId="2043563802" sldId="315"/>
            <ac:spMk id="5" creationId="{9235BA9D-AC92-43A7-B65C-5CF558C92EDF}"/>
          </ac:spMkLst>
        </pc:spChg>
        <pc:spChg chg="add mod">
          <ac:chgData name="Jones, Rhodri" userId="bbf62a2f-afc5-4c1d-a2cb-a1f15da14854" providerId="ADAL" clId="{1806839E-F3B2-4A86-8705-D7561CF5248D}" dt="2019-09-06T11:36:24.634" v="641" actId="14100"/>
          <ac:spMkLst>
            <pc:docMk/>
            <pc:sldMk cId="2043563802" sldId="315"/>
            <ac:spMk id="6" creationId="{E5BBC6CF-5FC2-4F3F-B6BF-B4D96365B12B}"/>
          </ac:spMkLst>
        </pc:spChg>
      </pc:sldChg>
      <pc:sldChg chg="modSp">
        <pc:chgData name="Jones, Rhodri" userId="bbf62a2f-afc5-4c1d-a2cb-a1f15da14854" providerId="ADAL" clId="{1806839E-F3B2-4A86-8705-D7561CF5248D}" dt="2019-09-06T11:38:38.593" v="693" actId="14100"/>
        <pc:sldMkLst>
          <pc:docMk/>
          <pc:sldMk cId="1143757808" sldId="316"/>
        </pc:sldMkLst>
        <pc:spChg chg="mod">
          <ac:chgData name="Jones, Rhodri" userId="bbf62a2f-afc5-4c1d-a2cb-a1f15da14854" providerId="ADAL" clId="{1806839E-F3B2-4A86-8705-D7561CF5248D}" dt="2019-09-06T11:37:04.553" v="643" actId="20577"/>
          <ac:spMkLst>
            <pc:docMk/>
            <pc:sldMk cId="1143757808" sldId="316"/>
            <ac:spMk id="2" creationId="{D66851E6-1C79-4DBE-B2B8-B15EA3205EF0}"/>
          </ac:spMkLst>
        </pc:spChg>
        <pc:spChg chg="mod">
          <ac:chgData name="Jones, Rhodri" userId="bbf62a2f-afc5-4c1d-a2cb-a1f15da14854" providerId="ADAL" clId="{1806839E-F3B2-4A86-8705-D7561CF5248D}" dt="2019-09-06T11:37:16.433" v="661" actId="20577"/>
          <ac:spMkLst>
            <pc:docMk/>
            <pc:sldMk cId="1143757808" sldId="316"/>
            <ac:spMk id="3" creationId="{CBCA9CFF-DEB1-447E-89D2-6E021D940B98}"/>
          </ac:spMkLst>
        </pc:spChg>
        <pc:spChg chg="mod">
          <ac:chgData name="Jones, Rhodri" userId="bbf62a2f-afc5-4c1d-a2cb-a1f15da14854" providerId="ADAL" clId="{1806839E-F3B2-4A86-8705-D7561CF5248D}" dt="2019-09-06T11:38:38.593" v="693" actId="14100"/>
          <ac:spMkLst>
            <pc:docMk/>
            <pc:sldMk cId="1143757808" sldId="316"/>
            <ac:spMk id="4" creationId="{4E326E75-5855-4360-9083-13F2DBF433F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02/10/2019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Important to emphasise that AO4 is double-weighted in Section A: making</a:t>
            </a:r>
            <a:r>
              <a:rPr lang="en-GB" baseline="0" dirty="0"/>
              <a:t> few and/or generalised links between the texts is self-penalising for candidates.</a:t>
            </a:r>
          </a:p>
          <a:p>
            <a:r>
              <a:rPr lang="en-GB" baseline="0" dirty="0"/>
              <a:t>In Section B, AO3 is NOT assessed in part (</a:t>
            </a:r>
            <a:r>
              <a:rPr lang="en-GB" baseline="0" dirty="0" err="1"/>
              <a:t>i</a:t>
            </a:r>
            <a:r>
              <a:rPr lang="en-GB" baseline="0" dirty="0"/>
              <a:t>) (the extract question) and AO1 is NOT assessed in part (ii) (the essay question).</a:t>
            </a:r>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2</a:t>
            </a:fld>
            <a:endParaRPr lang="en-GB"/>
          </a:p>
        </p:txBody>
      </p:sp>
    </p:spTree>
    <p:extLst>
      <p:ext uri="{BB962C8B-B14F-4D97-AF65-F5344CB8AC3E}">
        <p14:creationId xmlns:p14="http://schemas.microsoft.com/office/powerpoint/2010/main" val="2112343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In Cold Blood</a:t>
            </a:r>
            <a:r>
              <a:rPr lang="en-GB" i="0" dirty="0"/>
              <a:t> was again by far the most popular choice, although slightly less so</a:t>
            </a:r>
            <a:r>
              <a:rPr lang="en-GB" i="0" baseline="0" dirty="0"/>
              <a:t> than last year</a:t>
            </a:r>
            <a:r>
              <a:rPr lang="en-GB" i="0" dirty="0"/>
              <a:t> – two-thirds of candidates studied this text. (</a:t>
            </a:r>
            <a:r>
              <a:rPr lang="en-GB" i="1" dirty="0"/>
              <a:t>Once</a:t>
            </a:r>
            <a:r>
              <a:rPr lang="en-GB" i="1" baseline="0" dirty="0"/>
              <a:t> in a House on Fire</a:t>
            </a:r>
            <a:r>
              <a:rPr lang="en-GB" i="0" baseline="0" dirty="0"/>
              <a:t> was the next most popular, with 22%)</a:t>
            </a:r>
            <a:endParaRPr lang="en-GB" i="1"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16</a:t>
            </a:fld>
            <a:endParaRPr lang="en-GB"/>
          </a:p>
        </p:txBody>
      </p:sp>
    </p:spTree>
    <p:extLst>
      <p:ext uri="{BB962C8B-B14F-4D97-AF65-F5344CB8AC3E}">
        <p14:creationId xmlns:p14="http://schemas.microsoft.com/office/powerpoint/2010/main" val="3089735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PERSIA grid is adapted from a resource produced by Emma Smith for applying context to the anthology poems. This activity is also one that could be used with students as part of preparation for Section B(ii)</a:t>
            </a:r>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17</a:t>
            </a:fld>
            <a:endParaRPr lang="en-GB"/>
          </a:p>
        </p:txBody>
      </p:sp>
    </p:spTree>
    <p:extLst>
      <p:ext uri="{BB962C8B-B14F-4D97-AF65-F5344CB8AC3E}">
        <p14:creationId xmlns:p14="http://schemas.microsoft.com/office/powerpoint/2010/main" val="3636577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Descriptor paragraphs and the question from the exam paper. Some</a:t>
            </a:r>
            <a:r>
              <a:rPr lang="en-GB" baseline="0" dirty="0"/>
              <a:t> candidates are still simply copying this information virtually word-for-word as their opening paragraph, gaining no credit. More successful candidates used this information about genre, audience and purpose to inform their analysis of the text. Note the change in the wording of the question: the focus is on ‘</a:t>
            </a:r>
            <a:r>
              <a:rPr lang="en-GB" b="1" baseline="0" dirty="0"/>
              <a:t>attitudes</a:t>
            </a:r>
            <a:r>
              <a:rPr lang="en-GB" baseline="0" dirty="0"/>
              <a:t> to London’, and this is designed to lead candidates away from a descriptive/feature-spotting approach.</a:t>
            </a:r>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4</a:t>
            </a:fld>
            <a:endParaRPr lang="en-GB"/>
          </a:p>
        </p:txBody>
      </p:sp>
    </p:spTree>
    <p:extLst>
      <p:ext uri="{BB962C8B-B14F-4D97-AF65-F5344CB8AC3E}">
        <p14:creationId xmlns:p14="http://schemas.microsoft.com/office/powerpoint/2010/main" val="3588958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Standard</a:t>
            </a:r>
            <a:r>
              <a:rPr lang="en-GB" i="0" baseline="0" dirty="0"/>
              <a:t> format for question: reminder about integrated </a:t>
            </a:r>
            <a:r>
              <a:rPr lang="en-GB" i="0" baseline="0" dirty="0" err="1"/>
              <a:t>lang</a:t>
            </a:r>
            <a:r>
              <a:rPr lang="en-GB" i="0" baseline="0" dirty="0"/>
              <a:t>/lit approaches (AO1), then a direction to explore HOW a particular theme or character(s) is presented (AO2)</a:t>
            </a:r>
            <a:endParaRPr lang="en-GB" i="0"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9</a:t>
            </a:fld>
            <a:endParaRPr lang="en-GB"/>
          </a:p>
        </p:txBody>
      </p:sp>
    </p:spTree>
    <p:extLst>
      <p:ext uri="{BB962C8B-B14F-4D97-AF65-F5344CB8AC3E}">
        <p14:creationId xmlns:p14="http://schemas.microsoft.com/office/powerpoint/2010/main" val="962035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Might be helpful to ask delegates to imagine that they have been given this piece of work by one of their students. What approaches would they take to marking it? They will have a paper copies of the three extracts, together with the extract itself and the </a:t>
            </a:r>
            <a:r>
              <a:rPr lang="en-GB" i="0" dirty="0" err="1"/>
              <a:t>markscheme</a:t>
            </a:r>
            <a:r>
              <a:rPr lang="en-GB" i="0" dirty="0"/>
              <a:t>. The extract is from the most popular text, In Cold Blood, but there may be some delegates who are teaching one of the other texts. </a:t>
            </a:r>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10</a:t>
            </a:fld>
            <a:endParaRPr lang="en-GB"/>
          </a:p>
        </p:txBody>
      </p:sp>
    </p:spTree>
    <p:extLst>
      <p:ext uri="{BB962C8B-B14F-4D97-AF65-F5344CB8AC3E}">
        <p14:creationId xmlns:p14="http://schemas.microsoft.com/office/powerpoint/2010/main" val="2249042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extract is taken from an answer scoring 11/24 (note the comment on</a:t>
            </a:r>
            <a:r>
              <a:rPr lang="en-GB" baseline="0" dirty="0"/>
              <a:t> the printed version of the extract)</a:t>
            </a:r>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11</a:t>
            </a:fld>
            <a:endParaRPr lang="en-GB"/>
          </a:p>
        </p:txBody>
      </p:sp>
    </p:spTree>
    <p:extLst>
      <p:ext uri="{BB962C8B-B14F-4D97-AF65-F5344CB8AC3E}">
        <p14:creationId xmlns:p14="http://schemas.microsoft.com/office/powerpoint/2010/main" val="335943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extract is taken from an answer scoring 21/24 </a:t>
            </a:r>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12</a:t>
            </a:fld>
            <a:endParaRPr lang="en-GB"/>
          </a:p>
        </p:txBody>
      </p:sp>
    </p:spTree>
    <p:extLst>
      <p:ext uri="{BB962C8B-B14F-4D97-AF65-F5344CB8AC3E}">
        <p14:creationId xmlns:p14="http://schemas.microsoft.com/office/powerpoint/2010/main" val="932450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extract is taken from an answer scoring 15/24 </a:t>
            </a:r>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13</a:t>
            </a:fld>
            <a:endParaRPr lang="en-GB"/>
          </a:p>
        </p:txBody>
      </p:sp>
    </p:spTree>
    <p:extLst>
      <p:ext uri="{BB962C8B-B14F-4D97-AF65-F5344CB8AC3E}">
        <p14:creationId xmlns:p14="http://schemas.microsoft.com/office/powerpoint/2010/main" val="2107674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AO3 is worth 8 marks out of 16 on Section</a:t>
            </a:r>
            <a:r>
              <a:rPr lang="en-GB" baseline="0" dirty="0"/>
              <a:t> B</a:t>
            </a:r>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14</a:t>
            </a:fld>
            <a:endParaRPr lang="en-GB"/>
          </a:p>
        </p:txBody>
      </p:sp>
    </p:spTree>
    <p:extLst>
      <p:ext uri="{BB962C8B-B14F-4D97-AF65-F5344CB8AC3E}">
        <p14:creationId xmlns:p14="http://schemas.microsoft.com/office/powerpoint/2010/main" val="180930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AO3 is worth 8 marks out of 16 on Section</a:t>
            </a:r>
            <a:r>
              <a:rPr lang="en-GB" baseline="0" dirty="0"/>
              <a:t> B</a:t>
            </a:r>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15</a:t>
            </a:fld>
            <a:endParaRPr lang="en-GB"/>
          </a:p>
        </p:txBody>
      </p:sp>
    </p:spTree>
    <p:extLst>
      <p:ext uri="{BB962C8B-B14F-4D97-AF65-F5344CB8AC3E}">
        <p14:creationId xmlns:p14="http://schemas.microsoft.com/office/powerpoint/2010/main" val="1501039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5951" y="362827"/>
            <a:ext cx="8669214" cy="808038"/>
          </a:xfrm>
        </p:spPr>
        <p:txBody>
          <a:bodyPr/>
          <a:lstStyle/>
          <a:p>
            <a:r>
              <a:rPr lang="en-GB" dirty="0" err="1"/>
              <a:t>Eduqas</a:t>
            </a:r>
            <a:r>
              <a:rPr lang="en-GB" dirty="0"/>
              <a:t> GCE English Language and Literature</a:t>
            </a:r>
          </a:p>
          <a:p>
            <a:r>
              <a:rPr lang="en-GB" dirty="0"/>
              <a:t>Component 3</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Analysing extracts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a:bodyPr>
          <a:lstStyle/>
          <a:p>
            <a:pPr lvl="0" defTabSz="914400">
              <a:spcBef>
                <a:spcPts val="0"/>
              </a:spcBef>
            </a:pPr>
            <a:r>
              <a:rPr lang="en-GB" dirty="0">
                <a:solidFill>
                  <a:prstClr val="black"/>
                </a:solidFill>
                <a:latin typeface="Arial"/>
                <a:ea typeface="Arial"/>
                <a:cs typeface="Arial"/>
                <a:sym typeface="Arial"/>
              </a:rPr>
              <a:t>The following examples are extracts from candidates’ responses to Section B(</a:t>
            </a:r>
            <a:r>
              <a:rPr lang="en-GB" dirty="0" err="1">
                <a:solidFill>
                  <a:prstClr val="black"/>
                </a:solidFill>
                <a:latin typeface="Arial"/>
                <a:ea typeface="Arial"/>
                <a:cs typeface="Arial"/>
                <a:sym typeface="Arial"/>
              </a:rPr>
              <a:t>i</a:t>
            </a:r>
            <a:r>
              <a:rPr lang="en-GB" dirty="0">
                <a:solidFill>
                  <a:prstClr val="black"/>
                </a:solidFill>
                <a:latin typeface="Arial"/>
                <a:ea typeface="Arial"/>
                <a:cs typeface="Arial"/>
                <a:sym typeface="Arial"/>
              </a:rPr>
              <a:t>) </a:t>
            </a:r>
            <a:r>
              <a:rPr lang="en-GB" dirty="0">
                <a:solidFill>
                  <a:prstClr val="black"/>
                </a:solidFill>
                <a:latin typeface="Arial"/>
                <a:cs typeface="Arial"/>
                <a:sym typeface="Arial"/>
              </a:rPr>
              <a:t>in the 2019 examination.</a:t>
            </a:r>
          </a:p>
          <a:p>
            <a:pPr lvl="0" defTabSz="914400">
              <a:spcBef>
                <a:spcPts val="0"/>
              </a:spcBef>
            </a:pPr>
            <a:endParaRPr lang="en-GB" dirty="0">
              <a:solidFill>
                <a:prstClr val="black"/>
              </a:solidFill>
              <a:latin typeface="Arial"/>
              <a:cs typeface="Arial"/>
              <a:sym typeface="Arial"/>
            </a:endParaRPr>
          </a:p>
          <a:p>
            <a:pPr lvl="0" defTabSz="914400">
              <a:spcBef>
                <a:spcPts val="0"/>
              </a:spcBef>
            </a:pPr>
            <a:endParaRPr lang="en-GB" dirty="0">
              <a:solidFill>
                <a:prstClr val="black"/>
              </a:solidFill>
              <a:latin typeface="Arial"/>
              <a:cs typeface="Arial"/>
              <a:sym typeface="Arial"/>
            </a:endParaRPr>
          </a:p>
          <a:p>
            <a:pPr lvl="0" defTabSz="914400">
              <a:spcBef>
                <a:spcPts val="0"/>
              </a:spcBef>
            </a:pPr>
            <a:r>
              <a:rPr lang="en-GB" b="1" dirty="0">
                <a:solidFill>
                  <a:prstClr val="black"/>
                </a:solidFill>
                <a:latin typeface="Arial"/>
                <a:cs typeface="Arial"/>
                <a:sym typeface="Arial"/>
              </a:rPr>
              <a:t>Activity</a:t>
            </a:r>
          </a:p>
          <a:p>
            <a:pPr lvl="0" defTabSz="914400">
              <a:spcBef>
                <a:spcPts val="0"/>
              </a:spcBef>
            </a:pPr>
            <a:endParaRPr lang="en-GB" sz="800" b="1" dirty="0">
              <a:solidFill>
                <a:prstClr val="black"/>
              </a:solidFill>
              <a:latin typeface="Arial"/>
              <a:cs typeface="Arial"/>
              <a:sym typeface="Arial"/>
            </a:endParaRPr>
          </a:p>
          <a:p>
            <a:pPr marL="285750" lvl="0" indent="-285750" defTabSz="914400">
              <a:spcBef>
                <a:spcPts val="0"/>
              </a:spcBef>
              <a:buFont typeface="Arial" panose="020B0604020202020204" pitchFamily="34" charset="0"/>
              <a:buChar char="•"/>
            </a:pPr>
            <a:r>
              <a:rPr lang="en-GB" dirty="0">
                <a:solidFill>
                  <a:prstClr val="black"/>
                </a:solidFill>
                <a:latin typeface="Arial"/>
                <a:cs typeface="Arial"/>
                <a:sym typeface="Arial"/>
              </a:rPr>
              <a:t>Annotate the extract with comments (both strengths and weaknesses) for </a:t>
            </a:r>
            <a:r>
              <a:rPr lang="en-GB" dirty="0">
                <a:solidFill>
                  <a:srgbClr val="FF0000"/>
                </a:solidFill>
                <a:latin typeface="Arial"/>
                <a:cs typeface="Arial"/>
                <a:sym typeface="Arial"/>
              </a:rPr>
              <a:t>AO1 </a:t>
            </a:r>
            <a:r>
              <a:rPr lang="en-GB" dirty="0">
                <a:solidFill>
                  <a:prstClr val="black"/>
                </a:solidFill>
                <a:latin typeface="Arial"/>
                <a:cs typeface="Arial"/>
                <a:sym typeface="Arial"/>
              </a:rPr>
              <a:t>and </a:t>
            </a:r>
            <a:r>
              <a:rPr lang="en-GB" dirty="0">
                <a:solidFill>
                  <a:srgbClr val="0070C0"/>
                </a:solidFill>
              </a:rPr>
              <a:t>AO2</a:t>
            </a:r>
            <a:r>
              <a:rPr lang="en-GB" dirty="0">
                <a:solidFill>
                  <a:prstClr val="black"/>
                </a:solidFill>
                <a:latin typeface="Arial"/>
                <a:cs typeface="Arial"/>
                <a:sym typeface="Arial"/>
              </a:rPr>
              <a:t> </a:t>
            </a:r>
            <a:endParaRPr lang="en-GB" dirty="0">
              <a:solidFill>
                <a:prstClr val="black"/>
              </a:solidFill>
              <a:latin typeface="Calibri"/>
              <a:cs typeface="+mn-cs"/>
            </a:endParaRPr>
          </a:p>
          <a:p>
            <a:pPr marL="285750" lvl="0" indent="-285750" defTabSz="914400">
              <a:spcBef>
                <a:spcPts val="0"/>
              </a:spcBef>
              <a:buFont typeface="Arial" panose="020B0604020202020204" pitchFamily="34" charset="0"/>
              <a:buChar char="•"/>
            </a:pPr>
            <a:endParaRPr lang="en-GB" dirty="0">
              <a:solidFill>
                <a:prstClr val="black"/>
              </a:solidFill>
              <a:latin typeface="Arial"/>
              <a:ea typeface="Arial"/>
              <a:cs typeface="Arial"/>
              <a:sym typeface="Arial"/>
            </a:endParaRPr>
          </a:p>
          <a:p>
            <a:pPr marL="285750" lvl="0" indent="-285750" defTabSz="914400">
              <a:spcBef>
                <a:spcPts val="0"/>
              </a:spcBef>
              <a:buFont typeface="Arial" panose="020B0604020202020204" pitchFamily="34" charset="0"/>
              <a:buChar char="•"/>
            </a:pPr>
            <a:r>
              <a:rPr lang="en-GB" dirty="0">
                <a:solidFill>
                  <a:prstClr val="black"/>
                </a:solidFill>
                <a:latin typeface="Arial"/>
                <a:ea typeface="Arial"/>
                <a:cs typeface="Arial"/>
                <a:sym typeface="Arial"/>
              </a:rPr>
              <a:t>List the advice for improvement that you would </a:t>
            </a:r>
          </a:p>
          <a:p>
            <a:pPr lvl="0" defTabSz="914400">
              <a:spcBef>
                <a:spcPts val="0"/>
              </a:spcBef>
            </a:pPr>
            <a:r>
              <a:rPr lang="en-GB" dirty="0">
                <a:solidFill>
                  <a:prstClr val="black"/>
                </a:solidFill>
                <a:latin typeface="Arial"/>
                <a:ea typeface="Arial"/>
                <a:cs typeface="Arial"/>
                <a:sym typeface="Arial"/>
              </a:rPr>
              <a:t>   give this candidate</a:t>
            </a:r>
          </a:p>
        </p:txBody>
      </p:sp>
    </p:spTree>
    <p:extLst>
      <p:ext uri="{BB962C8B-B14F-4D97-AF65-F5344CB8AC3E}">
        <p14:creationId xmlns:p14="http://schemas.microsoft.com/office/powerpoint/2010/main" val="1146801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 </a:t>
            </a:r>
            <a:r>
              <a:rPr lang="en-US" dirty="0"/>
              <a:t>Section B (</a:t>
            </a:r>
            <a:r>
              <a:rPr lang="en-US" dirty="0" err="1"/>
              <a:t>i</a:t>
            </a:r>
            <a:r>
              <a:rPr lang="en-US" dirty="0"/>
              <a:t>): Extract 1</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4303874" cy="5005940"/>
          </a:xfrm>
        </p:spPr>
        <p:txBody>
          <a:bodyPr>
            <a:normAutofit/>
          </a:bodyPr>
          <a:lstStyle/>
          <a:p>
            <a:pPr lvl="0" algn="ctr">
              <a:spcBef>
                <a:spcPts val="600"/>
              </a:spcBef>
              <a:spcAft>
                <a:spcPts val="600"/>
              </a:spcAft>
            </a:pPr>
            <a:r>
              <a:rPr lang="en-GB" sz="2800" b="1" dirty="0">
                <a:solidFill>
                  <a:prstClr val="black"/>
                </a:solidFill>
              </a:rPr>
              <a:t>What went well…</a:t>
            </a:r>
          </a:p>
          <a:p>
            <a:pPr marL="342900" lvl="0" indent="-342900">
              <a:spcBef>
                <a:spcPts val="600"/>
              </a:spcBef>
              <a:spcAft>
                <a:spcPts val="600"/>
              </a:spcAft>
              <a:buFont typeface="Arial" panose="020B0604020202020204" pitchFamily="34" charset="0"/>
              <a:buChar char="•"/>
            </a:pPr>
            <a:r>
              <a:rPr lang="en-GB" sz="2800" dirty="0">
                <a:solidFill>
                  <a:prstClr val="black"/>
                </a:solidFill>
              </a:rPr>
              <a:t>makes some close reference to extract</a:t>
            </a:r>
          </a:p>
          <a:p>
            <a:pPr marL="342900" lvl="0" indent="-342900">
              <a:spcBef>
                <a:spcPts val="600"/>
              </a:spcBef>
              <a:spcAft>
                <a:spcPts val="600"/>
              </a:spcAft>
              <a:buFont typeface="Arial" panose="020B0604020202020204" pitchFamily="34" charset="0"/>
              <a:buChar char="•"/>
            </a:pPr>
            <a:r>
              <a:rPr lang="en-GB" sz="2800" dirty="0">
                <a:solidFill>
                  <a:prstClr val="black"/>
                </a:solidFill>
              </a:rPr>
              <a:t>uses some relevant terminology</a:t>
            </a:r>
          </a:p>
          <a:p>
            <a:pPr marL="342900" lvl="0" indent="-342900">
              <a:spcBef>
                <a:spcPts val="600"/>
              </a:spcBef>
              <a:spcAft>
                <a:spcPts val="600"/>
              </a:spcAft>
              <a:buFont typeface="Arial" panose="020B0604020202020204" pitchFamily="34" charset="0"/>
              <a:buChar char="•"/>
            </a:pPr>
            <a:r>
              <a:rPr lang="en-GB" sz="2800" dirty="0">
                <a:solidFill>
                  <a:prstClr val="black"/>
                </a:solidFill>
              </a:rPr>
              <a:t>makes some accurate points about Bonnie Clutter’s health</a:t>
            </a:r>
          </a:p>
          <a:p>
            <a:pPr marL="342900" lvl="0" indent="-342900">
              <a:spcBef>
                <a:spcPts val="600"/>
              </a:spcBef>
              <a:spcAft>
                <a:spcPts val="600"/>
              </a:spcAft>
              <a:buFont typeface="Arial" panose="020B0604020202020204" pitchFamily="34" charset="0"/>
              <a:buChar char="•"/>
            </a:pPr>
            <a:r>
              <a:rPr lang="en-GB" sz="2800" dirty="0">
                <a:solidFill>
                  <a:prstClr val="black"/>
                </a:solidFill>
              </a:rPr>
              <a:t>relevance to question</a:t>
            </a:r>
          </a:p>
        </p:txBody>
      </p:sp>
      <p:sp>
        <p:nvSpPr>
          <p:cNvPr id="5" name="Text Placeholder 3">
            <a:extLst>
              <a:ext uri="{FF2B5EF4-FFF2-40B4-BE49-F238E27FC236}">
                <a16:creationId xmlns:a16="http://schemas.microsoft.com/office/drawing/2014/main" id="{3C760E73-BB92-4DB4-B147-52CF5C5E05C6}"/>
              </a:ext>
            </a:extLst>
          </p:cNvPr>
          <p:cNvSpPr txBox="1">
            <a:spLocks/>
          </p:cNvSpPr>
          <p:nvPr/>
        </p:nvSpPr>
        <p:spPr>
          <a:xfrm>
            <a:off x="4572000" y="1653277"/>
            <a:ext cx="4303874" cy="5005940"/>
          </a:xfrm>
          <a:prstGeom prst="rect">
            <a:avLst/>
          </a:prstGeom>
          <a:solidFill>
            <a:schemeClr val="accent6">
              <a:lumMod val="20000"/>
              <a:lumOff val="80000"/>
            </a:schemeClr>
          </a:solidFill>
        </p:spPr>
        <p:txBody>
          <a:bodyPr vert="horz" lIns="91440" tIns="45720" rIns="91440" bIns="45720" rtlCol="0">
            <a:normAutofit fontScale="92500" lnSpcReduction="20000"/>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ctr">
              <a:spcBef>
                <a:spcPts val="600"/>
              </a:spcBef>
              <a:spcAft>
                <a:spcPts val="600"/>
              </a:spcAft>
            </a:pPr>
            <a:r>
              <a:rPr lang="en-GB" sz="3000" b="1" dirty="0">
                <a:solidFill>
                  <a:prstClr val="black"/>
                </a:solidFill>
              </a:rPr>
              <a:t>Even better if…</a:t>
            </a:r>
          </a:p>
          <a:p>
            <a:pPr marL="342900" lvl="0" indent="-342900">
              <a:spcBef>
                <a:spcPts val="600"/>
              </a:spcBef>
              <a:spcAft>
                <a:spcPts val="600"/>
              </a:spcAft>
              <a:buFont typeface="Arial" panose="020B0604020202020204" pitchFamily="34" charset="0"/>
              <a:buChar char="•"/>
            </a:pPr>
            <a:r>
              <a:rPr lang="en-GB" sz="2800" dirty="0">
                <a:solidFill>
                  <a:prstClr val="black"/>
                </a:solidFill>
              </a:rPr>
              <a:t>check definition of syndetic/asyndetic</a:t>
            </a:r>
          </a:p>
          <a:p>
            <a:pPr marL="342900" lvl="0" indent="-342900">
              <a:spcBef>
                <a:spcPts val="600"/>
              </a:spcBef>
              <a:spcAft>
                <a:spcPts val="600"/>
              </a:spcAft>
              <a:buFont typeface="Arial" panose="020B0604020202020204" pitchFamily="34" charset="0"/>
              <a:buChar char="•"/>
            </a:pPr>
            <a:r>
              <a:rPr lang="en-GB" sz="2800" dirty="0">
                <a:solidFill>
                  <a:prstClr val="black"/>
                </a:solidFill>
              </a:rPr>
              <a:t>explore connotations of ‘pious’ and ‘delicate’</a:t>
            </a:r>
          </a:p>
          <a:p>
            <a:pPr marL="342900" lvl="0" indent="-342900">
              <a:spcBef>
                <a:spcPts val="600"/>
              </a:spcBef>
              <a:spcAft>
                <a:spcPts val="600"/>
              </a:spcAft>
              <a:buFont typeface="Arial" panose="020B0604020202020204" pitchFamily="34" charset="0"/>
              <a:buChar char="•"/>
            </a:pPr>
            <a:r>
              <a:rPr lang="en-GB" sz="2800" dirty="0">
                <a:solidFill>
                  <a:prstClr val="black"/>
                </a:solidFill>
              </a:rPr>
              <a:t>justify the comment about Mr Clutter using the phrase ‘little spells’ to ‘belittle’ his wife’s health issues</a:t>
            </a:r>
          </a:p>
          <a:p>
            <a:pPr marL="342900" lvl="0" indent="-342900">
              <a:spcBef>
                <a:spcPts val="600"/>
              </a:spcBef>
              <a:spcAft>
                <a:spcPts val="600"/>
              </a:spcAft>
              <a:buFont typeface="Arial" panose="020B0604020202020204" pitchFamily="34" charset="0"/>
              <a:buChar char="•"/>
            </a:pPr>
            <a:r>
              <a:rPr lang="en-GB" sz="2800" dirty="0">
                <a:solidFill>
                  <a:prstClr val="black"/>
                </a:solidFill>
              </a:rPr>
              <a:t>further explain the point about ‘magical and fairy-like’</a:t>
            </a:r>
          </a:p>
        </p:txBody>
      </p:sp>
    </p:spTree>
    <p:extLst>
      <p:ext uri="{BB962C8B-B14F-4D97-AF65-F5344CB8AC3E}">
        <p14:creationId xmlns:p14="http://schemas.microsoft.com/office/powerpoint/2010/main" val="424735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 </a:t>
            </a:r>
            <a:r>
              <a:rPr lang="en-US" dirty="0"/>
              <a:t>Section B (</a:t>
            </a:r>
            <a:r>
              <a:rPr lang="en-US" dirty="0" err="1"/>
              <a:t>i</a:t>
            </a:r>
            <a:r>
              <a:rPr lang="en-US" dirty="0"/>
              <a:t>): Extract 2</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4303874" cy="5005940"/>
          </a:xfrm>
        </p:spPr>
        <p:txBody>
          <a:bodyPr>
            <a:normAutofit fontScale="85000" lnSpcReduction="20000"/>
          </a:bodyPr>
          <a:lstStyle/>
          <a:p>
            <a:pPr algn="ctr"/>
            <a:r>
              <a:rPr lang="en-GB" sz="3300" b="1" dirty="0"/>
              <a:t>What went well…</a:t>
            </a:r>
          </a:p>
          <a:p>
            <a:pPr marL="342900" indent="-342900">
              <a:buFont typeface="Arial" panose="020B0604020202020204" pitchFamily="34" charset="0"/>
              <a:buChar char="•"/>
            </a:pPr>
            <a:r>
              <a:rPr lang="en-GB" sz="2800" dirty="0"/>
              <a:t>makes close reference to extract</a:t>
            </a:r>
          </a:p>
          <a:p>
            <a:pPr marL="342900" indent="-342900">
              <a:buFont typeface="Arial" panose="020B0604020202020204" pitchFamily="34" charset="0"/>
              <a:buChar char="•"/>
            </a:pPr>
            <a:r>
              <a:rPr lang="en-GB" sz="2800" dirty="0"/>
              <a:t>precise use of a variety of  relevant terminology</a:t>
            </a:r>
          </a:p>
          <a:p>
            <a:pPr marL="342900" indent="-342900">
              <a:buFont typeface="Arial" panose="020B0604020202020204" pitchFamily="34" charset="0"/>
              <a:buChar char="•"/>
            </a:pPr>
            <a:r>
              <a:rPr lang="en-GB" sz="2800" dirty="0"/>
              <a:t>secure discussion of the connotations of ‘shadowed terrain’</a:t>
            </a:r>
          </a:p>
          <a:p>
            <a:pPr marL="342900" indent="-342900">
              <a:buFont typeface="Arial" panose="020B0604020202020204" pitchFamily="34" charset="0"/>
              <a:buChar char="•"/>
            </a:pPr>
            <a:r>
              <a:rPr lang="en-GB" sz="2800" dirty="0"/>
              <a:t>moves confidently between specific and general points</a:t>
            </a:r>
          </a:p>
          <a:p>
            <a:pPr marL="342900" indent="-342900">
              <a:buFont typeface="Arial" panose="020B0604020202020204" pitchFamily="34" charset="0"/>
              <a:buChar char="•"/>
            </a:pPr>
            <a:r>
              <a:rPr lang="en-GB" sz="2800" dirty="0"/>
              <a:t>keeps relating analysis back to the question – presentation of family</a:t>
            </a:r>
          </a:p>
          <a:p>
            <a:pPr marL="342900" indent="-342900">
              <a:buFont typeface="Arial" panose="020B0604020202020204" pitchFamily="34" charset="0"/>
              <a:buChar char="•"/>
            </a:pPr>
            <a:r>
              <a:rPr lang="en-GB" sz="2800" dirty="0"/>
              <a:t>shows awareness of subtext</a:t>
            </a:r>
            <a:endParaRPr lang="en-GB" sz="2800" dirty="0">
              <a:solidFill>
                <a:prstClr val="black"/>
              </a:solidFill>
            </a:endParaRPr>
          </a:p>
        </p:txBody>
      </p:sp>
      <p:sp>
        <p:nvSpPr>
          <p:cNvPr id="5" name="Text Placeholder 3">
            <a:extLst>
              <a:ext uri="{FF2B5EF4-FFF2-40B4-BE49-F238E27FC236}">
                <a16:creationId xmlns:a16="http://schemas.microsoft.com/office/drawing/2014/main" id="{3C760E73-BB92-4DB4-B147-52CF5C5E05C6}"/>
              </a:ext>
            </a:extLst>
          </p:cNvPr>
          <p:cNvSpPr txBox="1">
            <a:spLocks/>
          </p:cNvSpPr>
          <p:nvPr/>
        </p:nvSpPr>
        <p:spPr>
          <a:xfrm>
            <a:off x="4572000" y="1653277"/>
            <a:ext cx="4303874" cy="5005940"/>
          </a:xfrm>
          <a:prstGeom prst="rect">
            <a:avLst/>
          </a:prstGeom>
          <a:solidFill>
            <a:schemeClr val="accent6">
              <a:lumMod val="20000"/>
              <a:lumOff val="80000"/>
            </a:schemeClr>
          </a:solidFill>
        </p:spPr>
        <p:txBody>
          <a:bodyPr vert="horz" lIns="91440" tIns="45720" rIns="91440" bIns="45720" rtlCol="0">
            <a:normAutofit fontScale="92500"/>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ctr">
              <a:spcBef>
                <a:spcPts val="600"/>
              </a:spcBef>
              <a:spcAft>
                <a:spcPts val="600"/>
              </a:spcAft>
            </a:pPr>
            <a:r>
              <a:rPr lang="en-GB" sz="3000" b="1" dirty="0">
                <a:solidFill>
                  <a:prstClr val="black"/>
                </a:solidFill>
              </a:rPr>
              <a:t>Even better if…</a:t>
            </a:r>
          </a:p>
          <a:p>
            <a:pPr marL="342900" indent="-342900">
              <a:buFont typeface="Arial" panose="020B0604020202020204" pitchFamily="34" charset="0"/>
              <a:buChar char="•"/>
            </a:pPr>
            <a:r>
              <a:rPr lang="en-GB" sz="2800" dirty="0"/>
              <a:t>deeper explanation of the connotations of ‘sunlight’</a:t>
            </a:r>
          </a:p>
          <a:p>
            <a:pPr marL="342900" indent="-342900">
              <a:buFont typeface="Arial" panose="020B0604020202020204" pitchFamily="34" charset="0"/>
              <a:buChar char="•"/>
            </a:pPr>
            <a:r>
              <a:rPr lang="en-GB" sz="2800" dirty="0"/>
              <a:t>go on to relate this to the suggestion that Bonnie’s health issues are physical rather than mental</a:t>
            </a:r>
          </a:p>
          <a:p>
            <a:pPr marL="342900" indent="-342900">
              <a:buFont typeface="Arial" panose="020B0604020202020204" pitchFamily="34" charset="0"/>
              <a:buChar char="•"/>
            </a:pPr>
            <a:r>
              <a:rPr lang="en-GB" sz="2800" dirty="0"/>
              <a:t>consider possible reader responses/reactions</a:t>
            </a:r>
          </a:p>
        </p:txBody>
      </p:sp>
    </p:spTree>
    <p:extLst>
      <p:ext uri="{BB962C8B-B14F-4D97-AF65-F5344CB8AC3E}">
        <p14:creationId xmlns:p14="http://schemas.microsoft.com/office/powerpoint/2010/main" val="1414940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 </a:t>
            </a:r>
            <a:r>
              <a:rPr lang="en-US" dirty="0"/>
              <a:t>Section B (</a:t>
            </a:r>
            <a:r>
              <a:rPr lang="en-US" dirty="0" err="1"/>
              <a:t>i</a:t>
            </a:r>
            <a:r>
              <a:rPr lang="en-US" dirty="0"/>
              <a:t>): Extract 3</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4303874" cy="5005940"/>
          </a:xfrm>
        </p:spPr>
        <p:txBody>
          <a:bodyPr>
            <a:normAutofit fontScale="92500" lnSpcReduction="20000"/>
          </a:bodyPr>
          <a:lstStyle/>
          <a:p>
            <a:pPr algn="ctr"/>
            <a:r>
              <a:rPr lang="en-GB" sz="3300" b="1" dirty="0"/>
              <a:t>What went well…</a:t>
            </a:r>
          </a:p>
          <a:p>
            <a:pPr marL="342900" indent="-342900">
              <a:buFont typeface="Arial" panose="020B0604020202020204" pitchFamily="34" charset="0"/>
              <a:buChar char="•"/>
            </a:pPr>
            <a:r>
              <a:rPr lang="en-US" sz="2800" dirty="0"/>
              <a:t>makes some close reference to extract</a:t>
            </a:r>
          </a:p>
          <a:p>
            <a:pPr marL="342900" indent="-342900">
              <a:buFont typeface="Arial" panose="020B0604020202020204" pitchFamily="34" charset="0"/>
              <a:buChar char="•"/>
            </a:pPr>
            <a:r>
              <a:rPr lang="en-US" sz="2800" dirty="0"/>
              <a:t>use of some relevant terminology</a:t>
            </a:r>
          </a:p>
          <a:p>
            <a:pPr marL="342900" indent="-342900">
              <a:buFont typeface="Arial" panose="020B0604020202020204" pitchFamily="34" charset="0"/>
              <a:buChar char="•"/>
            </a:pPr>
            <a:r>
              <a:rPr lang="en-US" sz="2800" dirty="0"/>
              <a:t>sensible comment on the meaning and implications of the rhetorical question</a:t>
            </a:r>
          </a:p>
          <a:p>
            <a:pPr marL="342900" indent="-342900">
              <a:buFont typeface="Arial" panose="020B0604020202020204" pitchFamily="34" charset="0"/>
              <a:buChar char="•"/>
            </a:pPr>
            <a:r>
              <a:rPr lang="en-US" sz="2800" dirty="0"/>
              <a:t>shows awareness of how presentation of family is used to suggest differences between appearance and reality</a:t>
            </a:r>
          </a:p>
        </p:txBody>
      </p:sp>
      <p:sp>
        <p:nvSpPr>
          <p:cNvPr id="5" name="Text Placeholder 3">
            <a:extLst>
              <a:ext uri="{FF2B5EF4-FFF2-40B4-BE49-F238E27FC236}">
                <a16:creationId xmlns:a16="http://schemas.microsoft.com/office/drawing/2014/main" id="{3C760E73-BB92-4DB4-B147-52CF5C5E05C6}"/>
              </a:ext>
            </a:extLst>
          </p:cNvPr>
          <p:cNvSpPr txBox="1">
            <a:spLocks/>
          </p:cNvSpPr>
          <p:nvPr/>
        </p:nvSpPr>
        <p:spPr>
          <a:xfrm>
            <a:off x="4572000" y="1653277"/>
            <a:ext cx="4303874" cy="5005940"/>
          </a:xfrm>
          <a:prstGeom prst="rect">
            <a:avLst/>
          </a:prstGeom>
          <a:solidFill>
            <a:schemeClr val="accent6">
              <a:lumMod val="20000"/>
              <a:lumOff val="80000"/>
            </a:schemeClr>
          </a:solidFill>
        </p:spPr>
        <p:txBody>
          <a:bodyPr vert="horz" lIns="91440" tIns="45720" rIns="91440" bIns="45720" rtlCol="0">
            <a:normAutofit fontScale="92500" lnSpcReduction="20000"/>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lgn="ctr">
              <a:spcBef>
                <a:spcPts val="600"/>
              </a:spcBef>
              <a:spcAft>
                <a:spcPts val="600"/>
              </a:spcAft>
            </a:pPr>
            <a:r>
              <a:rPr lang="en-GB" sz="3000" b="1" dirty="0">
                <a:solidFill>
                  <a:prstClr val="black"/>
                </a:solidFill>
              </a:rPr>
              <a:t>Even better if…</a:t>
            </a:r>
          </a:p>
          <a:p>
            <a:pPr marL="342900" indent="-342900">
              <a:buFont typeface="Arial" panose="020B0604020202020204" pitchFamily="34" charset="0"/>
              <a:buChar char="•"/>
            </a:pPr>
            <a:r>
              <a:rPr lang="en-US" sz="2800" dirty="0"/>
              <a:t>more justification needed for how </a:t>
            </a:r>
            <a:r>
              <a:rPr lang="en-US" sz="2800" dirty="0" err="1"/>
              <a:t>Mrs</a:t>
            </a:r>
            <a:r>
              <a:rPr lang="en-US" sz="2800" dirty="0"/>
              <a:t> Clutter is not ‘a typical female character’ and not ‘motherly’</a:t>
            </a:r>
          </a:p>
          <a:p>
            <a:pPr marL="342900" indent="-342900">
              <a:buFont typeface="Arial" panose="020B0604020202020204" pitchFamily="34" charset="0"/>
              <a:buChar char="•"/>
            </a:pPr>
            <a:r>
              <a:rPr lang="en-US" sz="2800" dirty="0"/>
              <a:t>no need for full quotation as the candidate repeats the key sections anyway</a:t>
            </a:r>
          </a:p>
          <a:p>
            <a:pPr marL="342900" indent="-342900">
              <a:buFont typeface="Arial" panose="020B0604020202020204" pitchFamily="34" charset="0"/>
              <a:buChar char="•"/>
            </a:pPr>
            <a:r>
              <a:rPr lang="en-US" sz="2800" dirty="0"/>
              <a:t>‘behind locked doors’ needs terminology and an explanation that moves beyond paraphrase</a:t>
            </a:r>
          </a:p>
        </p:txBody>
      </p:sp>
    </p:spTree>
    <p:extLst>
      <p:ext uri="{BB962C8B-B14F-4D97-AF65-F5344CB8AC3E}">
        <p14:creationId xmlns:p14="http://schemas.microsoft.com/office/powerpoint/2010/main" val="3568199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912560" cy="724436"/>
          </a:xfrm>
        </p:spPr>
        <p:txBody>
          <a:bodyPr/>
          <a:lstStyle/>
          <a:p>
            <a:r>
              <a:rPr lang="en-US" dirty="0"/>
              <a:t>Comments on context (AO3) from Component 3 </a:t>
            </a:r>
          </a:p>
          <a:p>
            <a:r>
              <a:rPr lang="en-US" dirty="0"/>
              <a:t>report: Section B(ii)</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0750" y="2206171"/>
            <a:ext cx="8922500" cy="4449810"/>
          </a:xfrm>
        </p:spPr>
        <p:txBody>
          <a:bodyPr>
            <a:normAutofit/>
          </a:bodyPr>
          <a:lstStyle/>
          <a:p>
            <a:pPr lvl="0"/>
            <a:r>
              <a:rPr lang="en-GB" sz="2800" dirty="0"/>
              <a:t>Context also remained a problem for many, with some candidates including very little and others going to the other extreme by writing context-led essays that included very detailed biographical, social and historical contextual information at the expense of close textual analysis. The most successful approach is to use relevant contextual points to illuminate analysis of the text, embedding these points in every paragraph – only a minority of candidates showed an ability to do this successfully.</a:t>
            </a:r>
            <a:endParaRPr lang="en-GB" sz="2800" dirty="0">
              <a:latin typeface="Arial"/>
              <a:ea typeface="Arial"/>
              <a:cs typeface="Arial"/>
              <a:sym typeface="Arial"/>
            </a:endParaRPr>
          </a:p>
        </p:txBody>
      </p:sp>
    </p:spTree>
    <p:extLst>
      <p:ext uri="{BB962C8B-B14F-4D97-AF65-F5344CB8AC3E}">
        <p14:creationId xmlns:p14="http://schemas.microsoft.com/office/powerpoint/2010/main" val="153963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a:t>Component 3</a:t>
            </a:r>
            <a:endParaRPr lang="en-GB" dirty="0"/>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895520" cy="724436"/>
          </a:xfrm>
        </p:spPr>
        <p:txBody>
          <a:bodyPr/>
          <a:lstStyle/>
          <a:p>
            <a:r>
              <a:rPr lang="en-US" dirty="0"/>
              <a:t>Comments on context (AO3) from Component 3 </a:t>
            </a:r>
          </a:p>
          <a:p>
            <a:r>
              <a:rPr lang="en-US" dirty="0"/>
              <a:t>report: Section B(ii)</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2227435"/>
            <a:ext cx="8922500" cy="4513607"/>
          </a:xfrm>
        </p:spPr>
        <p:txBody>
          <a:bodyPr>
            <a:normAutofit fontScale="92500" lnSpcReduction="10000"/>
          </a:bodyPr>
          <a:lstStyle/>
          <a:p>
            <a:r>
              <a:rPr lang="en-US" sz="2000" dirty="0"/>
              <a:t>(</a:t>
            </a:r>
            <a:r>
              <a:rPr lang="en-US" sz="2000" i="1" dirty="0"/>
              <a:t>Once in a House on Fire</a:t>
            </a:r>
            <a:r>
              <a:rPr lang="en-US" sz="2000" dirty="0"/>
              <a:t>)</a:t>
            </a:r>
          </a:p>
          <a:p>
            <a:r>
              <a:rPr lang="en-US" sz="2000" dirty="0"/>
              <a:t>Some candidates referred to an impressively detailed range of context – </a:t>
            </a:r>
          </a:p>
          <a:p>
            <a:r>
              <a:rPr lang="en-US" sz="2000" dirty="0"/>
              <a:t>for example, legislation relating to the establishment of comprehensive schools – </a:t>
            </a:r>
          </a:p>
          <a:p>
            <a:r>
              <a:rPr lang="en-US" sz="2000" dirty="0"/>
              <a:t>but often made this the main focus of the essay without linking it to close </a:t>
            </a:r>
          </a:p>
          <a:p>
            <a:r>
              <a:rPr lang="en-US" sz="2000" dirty="0"/>
              <a:t>linguistic and literary analysis of the text. </a:t>
            </a:r>
          </a:p>
          <a:p>
            <a:endParaRPr lang="en-US" sz="2000" dirty="0"/>
          </a:p>
          <a:p>
            <a:r>
              <a:rPr lang="en-US" sz="2000" dirty="0"/>
              <a:t>(</a:t>
            </a:r>
            <a:r>
              <a:rPr lang="en-US" sz="2000" i="1" dirty="0"/>
              <a:t>In Cold Blood</a:t>
            </a:r>
            <a:r>
              <a:rPr lang="en-US" sz="2000" dirty="0"/>
              <a:t>)</a:t>
            </a:r>
          </a:p>
          <a:p>
            <a:r>
              <a:rPr lang="en-US" sz="2000" dirty="0"/>
              <a:t>Some candidates successfully incorporated contextual links with Capote’s own </a:t>
            </a:r>
          </a:p>
          <a:p>
            <a:r>
              <a:rPr lang="en-US" sz="2000" dirty="0"/>
              <a:t>family background but others wrote lengthy introductions describing the author’s </a:t>
            </a:r>
          </a:p>
          <a:p>
            <a:r>
              <a:rPr lang="en-US" sz="2000" dirty="0"/>
              <a:t>research techniques but without a specific focus on the actual task. Making links </a:t>
            </a:r>
          </a:p>
          <a:p>
            <a:r>
              <a:rPr lang="en-US" sz="2000" dirty="0"/>
              <a:t>to the concept of the American Dream also proved to be productive for many </a:t>
            </a:r>
          </a:p>
          <a:p>
            <a:r>
              <a:rPr lang="en-US" sz="2000" dirty="0"/>
              <a:t>candidates, as long as this was related back to the presentation of ‘family life’ as </a:t>
            </a:r>
          </a:p>
          <a:p>
            <a:r>
              <a:rPr lang="en-US" sz="2000" dirty="0"/>
              <a:t>specified in the question.</a:t>
            </a:r>
          </a:p>
        </p:txBody>
      </p:sp>
    </p:spTree>
    <p:extLst>
      <p:ext uri="{BB962C8B-B14F-4D97-AF65-F5344CB8AC3E}">
        <p14:creationId xmlns:p14="http://schemas.microsoft.com/office/powerpoint/2010/main" val="26680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895520" cy="724436"/>
          </a:xfrm>
        </p:spPr>
        <p:txBody>
          <a:bodyPr/>
          <a:lstStyle/>
          <a:p>
            <a:r>
              <a:rPr lang="fr-FR" dirty="0"/>
              <a:t>Section B(ii): </a:t>
            </a:r>
            <a:r>
              <a:rPr lang="fr-FR" dirty="0" err="1"/>
              <a:t>essay</a:t>
            </a:r>
            <a:r>
              <a:rPr lang="fr-FR" dirty="0"/>
              <a:t> questions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02230" y="1568273"/>
            <a:ext cx="8922500" cy="4492286"/>
          </a:xfrm>
        </p:spPr>
        <p:txBody>
          <a:bodyPr>
            <a:normAutofit lnSpcReduction="10000"/>
          </a:bodyPr>
          <a:lstStyle/>
          <a:p>
            <a:r>
              <a:rPr lang="en-US" sz="1600" i="1" dirty="0"/>
              <a:t>Either</a:t>
            </a:r>
            <a:r>
              <a:rPr lang="en-US" sz="1600" dirty="0"/>
              <a:t>,</a:t>
            </a:r>
          </a:p>
          <a:p>
            <a:r>
              <a:rPr lang="en-US" sz="1600" dirty="0"/>
              <a:t>Go on to discuss attitudes to education in the 1980s elsewhere in </a:t>
            </a:r>
            <a:r>
              <a:rPr lang="en-US" sz="1600" i="1" dirty="0"/>
              <a:t>Once in a House on Fire</a:t>
            </a:r>
            <a:r>
              <a:rPr lang="en-US" sz="1600" dirty="0"/>
              <a:t>.</a:t>
            </a:r>
          </a:p>
          <a:p>
            <a:endParaRPr lang="en-US" sz="1600" dirty="0"/>
          </a:p>
          <a:p>
            <a:r>
              <a:rPr lang="en-US" sz="1600" i="1" dirty="0"/>
              <a:t>Or,</a:t>
            </a:r>
          </a:p>
          <a:p>
            <a:r>
              <a:rPr lang="en-US" sz="1600" dirty="0"/>
              <a:t>Go on to explore how </a:t>
            </a:r>
            <a:r>
              <a:rPr lang="en-US" sz="1600" dirty="0" err="1"/>
              <a:t>Diski</a:t>
            </a:r>
            <a:r>
              <a:rPr lang="en-US" sz="1600" dirty="0"/>
              <a:t> presents memory elsewhere in </a:t>
            </a:r>
            <a:r>
              <a:rPr lang="en-US" sz="1600" i="1" dirty="0"/>
              <a:t>Skating to Antarctica</a:t>
            </a:r>
            <a:r>
              <a:rPr lang="en-US" sz="1600" dirty="0"/>
              <a:t>. </a:t>
            </a:r>
          </a:p>
          <a:p>
            <a:endParaRPr lang="en-US" sz="1600" dirty="0"/>
          </a:p>
          <a:p>
            <a:r>
              <a:rPr lang="en-US" sz="1600" i="1" dirty="0"/>
              <a:t>Or,</a:t>
            </a:r>
          </a:p>
          <a:p>
            <a:r>
              <a:rPr lang="en-US" sz="1600" dirty="0"/>
              <a:t>Go on to explore how Eggers presents different attitudes to illness and injury elsewhere in </a:t>
            </a:r>
          </a:p>
          <a:p>
            <a:r>
              <a:rPr lang="en-US" sz="1600" i="1" dirty="0"/>
              <a:t>A Heartbreaking Work of Staggering Genius</a:t>
            </a:r>
            <a:r>
              <a:rPr lang="en-US" sz="1600" dirty="0"/>
              <a:t>. </a:t>
            </a:r>
          </a:p>
          <a:p>
            <a:endParaRPr lang="en-US" sz="1600" dirty="0"/>
          </a:p>
          <a:p>
            <a:r>
              <a:rPr lang="en-US" sz="1600" i="1" dirty="0"/>
              <a:t>Or,</a:t>
            </a:r>
          </a:p>
          <a:p>
            <a:r>
              <a:rPr lang="en-US" sz="1600" dirty="0"/>
              <a:t>Go on to explore how Capote presents family life in 1950s America elsewhere in </a:t>
            </a:r>
            <a:r>
              <a:rPr lang="en-US" sz="1600" i="1" dirty="0"/>
              <a:t>In Cold Blood</a:t>
            </a:r>
            <a:r>
              <a:rPr lang="en-US" sz="1600" dirty="0"/>
              <a:t>. </a:t>
            </a:r>
          </a:p>
          <a:p>
            <a:endParaRPr lang="en-US" sz="1600" dirty="0"/>
          </a:p>
          <a:p>
            <a:r>
              <a:rPr lang="en-US" sz="1600" i="1" dirty="0"/>
              <a:t>Or,</a:t>
            </a:r>
          </a:p>
          <a:p>
            <a:r>
              <a:rPr lang="en-US" sz="1600" dirty="0"/>
              <a:t>Go on to explore how Orwell presents his comrades of different nationalities and his attitudes towards them elsewhere in </a:t>
            </a:r>
            <a:r>
              <a:rPr lang="en-US" sz="1600" i="1" dirty="0"/>
              <a:t>Homage to Catalonia</a:t>
            </a:r>
            <a:r>
              <a:rPr lang="en-US" sz="1600" dirty="0"/>
              <a:t>. 	 </a:t>
            </a:r>
          </a:p>
        </p:txBody>
      </p:sp>
      <p:sp>
        <p:nvSpPr>
          <p:cNvPr id="5" name="Rounded Rectangular Callout 5">
            <a:extLst>
              <a:ext uri="{FF2B5EF4-FFF2-40B4-BE49-F238E27FC236}">
                <a16:creationId xmlns:a16="http://schemas.microsoft.com/office/drawing/2014/main" id="{9235BA9D-AC92-43A7-B65C-5CF558C92EDF}"/>
              </a:ext>
            </a:extLst>
          </p:cNvPr>
          <p:cNvSpPr/>
          <p:nvPr/>
        </p:nvSpPr>
        <p:spPr>
          <a:xfrm>
            <a:off x="6648466" y="659552"/>
            <a:ext cx="2376264" cy="1080120"/>
          </a:xfrm>
          <a:prstGeom prst="wedgeRoundRectCallout">
            <a:avLst>
              <a:gd name="adj1" fmla="val -120142"/>
              <a:gd name="adj2" fmla="val 7940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question will sometimes include a specific prompt relating to the context</a:t>
            </a:r>
          </a:p>
        </p:txBody>
      </p:sp>
      <p:sp>
        <p:nvSpPr>
          <p:cNvPr id="6" name="Rounded Rectangular Callout 6">
            <a:extLst>
              <a:ext uri="{FF2B5EF4-FFF2-40B4-BE49-F238E27FC236}">
                <a16:creationId xmlns:a16="http://schemas.microsoft.com/office/drawing/2014/main" id="{E5BBC6CF-5FC2-4F3F-B6BF-B4D96365B12B}"/>
              </a:ext>
            </a:extLst>
          </p:cNvPr>
          <p:cNvSpPr/>
          <p:nvPr/>
        </p:nvSpPr>
        <p:spPr>
          <a:xfrm>
            <a:off x="6278486" y="5622384"/>
            <a:ext cx="2736304" cy="1152128"/>
          </a:xfrm>
          <a:prstGeom prst="wedgeRoundRectCallout">
            <a:avLst>
              <a:gd name="adj1" fmla="val -194979"/>
              <a:gd name="adj2" fmla="val -2869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All questions specify the essay response must be based on evidence from ‘elsewhere’ in the text – candidates will get no credit for referring to the extract</a:t>
            </a:r>
          </a:p>
        </p:txBody>
      </p:sp>
    </p:spTree>
    <p:extLst>
      <p:ext uri="{BB962C8B-B14F-4D97-AF65-F5344CB8AC3E}">
        <p14:creationId xmlns:p14="http://schemas.microsoft.com/office/powerpoint/2010/main" val="2043563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895520" cy="724436"/>
          </a:xfrm>
        </p:spPr>
        <p:txBody>
          <a:bodyPr/>
          <a:lstStyle/>
          <a:p>
            <a:r>
              <a:rPr lang="en-US" dirty="0"/>
              <a:t>Activity</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265814" y="1762486"/>
            <a:ext cx="8346558" cy="4513607"/>
          </a:xfrm>
        </p:spPr>
        <p:txBody>
          <a:bodyPr>
            <a:normAutofit/>
          </a:bodyPr>
          <a:lstStyle/>
          <a:p>
            <a:pPr>
              <a:spcBef>
                <a:spcPts val="600"/>
              </a:spcBef>
              <a:spcAft>
                <a:spcPts val="600"/>
              </a:spcAft>
            </a:pPr>
            <a:r>
              <a:rPr lang="en-US" dirty="0"/>
              <a:t>In groups, select one of the essay questions from the 2019 paper:</a:t>
            </a:r>
          </a:p>
          <a:p>
            <a:pPr marL="1085850" lvl="1" indent="-342900">
              <a:spcBef>
                <a:spcPts val="600"/>
              </a:spcBef>
              <a:spcAft>
                <a:spcPts val="600"/>
              </a:spcAft>
              <a:buFont typeface="Arial" panose="020B0604020202020204" pitchFamily="34" charset="0"/>
              <a:buChar char="•"/>
            </a:pPr>
            <a:r>
              <a:rPr lang="en-US" dirty="0"/>
              <a:t>Select three relevant key episodes (other than the extract) which could be used in a response.</a:t>
            </a:r>
          </a:p>
          <a:p>
            <a:pPr marL="1085850" lvl="1" indent="-342900">
              <a:spcBef>
                <a:spcPts val="600"/>
              </a:spcBef>
              <a:spcAft>
                <a:spcPts val="600"/>
              </a:spcAft>
              <a:buFont typeface="Arial" panose="020B0604020202020204" pitchFamily="34" charset="0"/>
              <a:buChar char="•"/>
            </a:pPr>
            <a:r>
              <a:rPr lang="en-US" dirty="0"/>
              <a:t>For each key episode, use the PERSIA grid to record one specific contextual point linked to each key episode.</a:t>
            </a:r>
          </a:p>
          <a:p>
            <a:pPr marL="1085850" lvl="1" indent="-342900">
              <a:spcBef>
                <a:spcPts val="600"/>
              </a:spcBef>
              <a:spcAft>
                <a:spcPts val="600"/>
              </a:spcAft>
              <a:buFont typeface="Arial" panose="020B0604020202020204" pitchFamily="34" charset="0"/>
              <a:buChar char="•"/>
            </a:pPr>
            <a:r>
              <a:rPr lang="en-US" dirty="0"/>
              <a:t>Aim for a variety of different types of contextual point.</a:t>
            </a:r>
          </a:p>
        </p:txBody>
      </p:sp>
    </p:spTree>
    <p:extLst>
      <p:ext uri="{BB962C8B-B14F-4D97-AF65-F5344CB8AC3E}">
        <p14:creationId xmlns:p14="http://schemas.microsoft.com/office/powerpoint/2010/main" val="114375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038050"/>
            <a:ext cx="5917712" cy="724436"/>
          </a:xfrm>
        </p:spPr>
        <p:txBody>
          <a:bodyPr/>
          <a:lstStyle/>
          <a:p>
            <a:r>
              <a:rPr lang="en-GB" dirty="0"/>
              <a:t>Non-literary Texts: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653277"/>
            <a:ext cx="8852926" cy="4767401"/>
          </a:xfrm>
        </p:spPr>
        <p:txBody>
          <a:bodyPr>
            <a:normAutofit fontScale="92500" lnSpcReduction="20000"/>
          </a:bodyPr>
          <a:lstStyle/>
          <a:p>
            <a:r>
              <a:rPr lang="en-GB" sz="2800" dirty="0"/>
              <a:t>Written examination: 2 hours (80 marks)</a:t>
            </a:r>
          </a:p>
          <a:p>
            <a:r>
              <a:rPr lang="en-GB" dirty="0"/>
              <a:t> </a:t>
            </a:r>
          </a:p>
          <a:p>
            <a:r>
              <a:rPr lang="en-GB" b="1" dirty="0"/>
              <a:t>Section A: Comparative analysis of spoken non-literary texts (40 marks)</a:t>
            </a:r>
            <a:endParaRPr lang="en-GB" dirty="0"/>
          </a:p>
          <a:p>
            <a:pPr marL="285750" indent="-285750">
              <a:buFont typeface="Arial" panose="020B0604020202020204" pitchFamily="34" charset="0"/>
              <a:buChar char="•"/>
            </a:pPr>
            <a:r>
              <a:rPr lang="en-GB" b="1" dirty="0"/>
              <a:t>Three</a:t>
            </a:r>
            <a:r>
              <a:rPr lang="en-GB" dirty="0"/>
              <a:t> extracts from spoken texts of </a:t>
            </a:r>
            <a:r>
              <a:rPr lang="en-GB" b="1" dirty="0"/>
              <a:t>different types </a:t>
            </a:r>
            <a:r>
              <a:rPr lang="en-GB" dirty="0"/>
              <a:t>on the </a:t>
            </a:r>
            <a:r>
              <a:rPr lang="en-GB" b="1" dirty="0"/>
              <a:t>same</a:t>
            </a:r>
            <a:r>
              <a:rPr lang="en-GB" dirty="0"/>
              <a:t> theme or topic. </a:t>
            </a:r>
          </a:p>
          <a:p>
            <a:pPr marL="285750" indent="-285750">
              <a:buFont typeface="Arial" panose="020B0604020202020204" pitchFamily="34" charset="0"/>
              <a:buChar char="•"/>
            </a:pPr>
            <a:r>
              <a:rPr lang="en-GB" b="1" dirty="0"/>
              <a:t>At least one </a:t>
            </a:r>
            <a:r>
              <a:rPr lang="en-GB" dirty="0"/>
              <a:t>text will be a </a:t>
            </a:r>
            <a:r>
              <a:rPr lang="en-GB" b="1" dirty="0"/>
              <a:t>transcript.</a:t>
            </a:r>
          </a:p>
          <a:p>
            <a:r>
              <a:rPr lang="en-GB" b="1" dirty="0">
                <a:solidFill>
                  <a:prstClr val="black"/>
                </a:solidFill>
              </a:rPr>
              <a:t>	</a:t>
            </a:r>
            <a:r>
              <a:rPr lang="en-GB" dirty="0">
                <a:solidFill>
                  <a:prstClr val="black"/>
                </a:solidFill>
              </a:rPr>
              <a:t>One hour   </a:t>
            </a:r>
            <a:r>
              <a:rPr lang="en-GB" dirty="0">
                <a:solidFill>
                  <a:srgbClr val="FF0000"/>
                </a:solidFill>
              </a:rPr>
              <a:t>AO1 : 10 marks     </a:t>
            </a:r>
            <a:r>
              <a:rPr lang="en-GB" dirty="0">
                <a:solidFill>
                  <a:srgbClr val="0070C0"/>
                </a:solidFill>
              </a:rPr>
              <a:t>AO2 : 10 marks    </a:t>
            </a:r>
            <a:r>
              <a:rPr lang="en-GB" b="1" dirty="0">
                <a:solidFill>
                  <a:srgbClr val="7030A0"/>
                </a:solidFill>
              </a:rPr>
              <a:t>AO4 : 20 marks</a:t>
            </a:r>
          </a:p>
          <a:p>
            <a:endParaRPr lang="en-GB" dirty="0"/>
          </a:p>
          <a:p>
            <a:r>
              <a:rPr lang="en-GB" b="1" dirty="0"/>
              <a:t>Section B: Non-literary text study (closed book) (40 marks)</a:t>
            </a:r>
            <a:endParaRPr lang="en-GB" dirty="0"/>
          </a:p>
          <a:p>
            <a:pPr marL="285750" indent="-285750">
              <a:buFont typeface="Arial" panose="020B0604020202020204" pitchFamily="34" charset="0"/>
              <a:buChar char="•"/>
            </a:pPr>
            <a:r>
              <a:rPr lang="en-GB" b="1" dirty="0"/>
              <a:t>One</a:t>
            </a:r>
            <a:r>
              <a:rPr lang="en-GB" dirty="0"/>
              <a:t> compulsory extract-based task: 24 marks</a:t>
            </a:r>
          </a:p>
          <a:p>
            <a:r>
              <a:rPr lang="en-GB" dirty="0">
                <a:solidFill>
                  <a:prstClr val="black"/>
                </a:solidFill>
              </a:rPr>
              <a:t>	35 minutes   </a:t>
            </a:r>
            <a:r>
              <a:rPr lang="en-GB" dirty="0">
                <a:solidFill>
                  <a:srgbClr val="FF0000"/>
                </a:solidFill>
              </a:rPr>
              <a:t>AO1 : 12 marks     </a:t>
            </a:r>
            <a:r>
              <a:rPr lang="en-GB" dirty="0">
                <a:solidFill>
                  <a:srgbClr val="0070C0"/>
                </a:solidFill>
              </a:rPr>
              <a:t>AO2 : 12 marks  </a:t>
            </a:r>
            <a:endParaRPr lang="en-GB" dirty="0"/>
          </a:p>
          <a:p>
            <a:pPr marL="285750" indent="-285750">
              <a:buFont typeface="Arial" panose="020B0604020202020204" pitchFamily="34" charset="0"/>
              <a:buChar char="•"/>
            </a:pPr>
            <a:r>
              <a:rPr lang="en-GB" b="1" dirty="0"/>
              <a:t>One</a:t>
            </a:r>
            <a:r>
              <a:rPr lang="en-GB" dirty="0"/>
              <a:t> compulsory essay question on the set text: 16 marks</a:t>
            </a:r>
          </a:p>
          <a:p>
            <a:r>
              <a:rPr lang="en-GB" dirty="0">
                <a:solidFill>
                  <a:prstClr val="black"/>
                </a:solidFill>
              </a:rPr>
              <a:t>	25 minutes   </a:t>
            </a:r>
            <a:r>
              <a:rPr lang="en-GB" dirty="0">
                <a:solidFill>
                  <a:srgbClr val="0070C0"/>
                </a:solidFill>
              </a:rPr>
              <a:t>AO2 : 8 marks	</a:t>
            </a:r>
            <a:r>
              <a:rPr lang="en-GB" dirty="0">
                <a:solidFill>
                  <a:srgbClr val="00B050"/>
                </a:solidFill>
              </a:rPr>
              <a:t>AO3: 8 marks</a:t>
            </a:r>
            <a:r>
              <a:rPr lang="en-GB" dirty="0">
                <a:solidFill>
                  <a:srgbClr val="0070C0"/>
                </a:solidFill>
              </a:rPr>
              <a:t>	</a:t>
            </a:r>
            <a:endParaRPr lang="en-GB" dirty="0"/>
          </a:p>
        </p:txBody>
      </p:sp>
    </p:spTree>
    <p:extLst>
      <p:ext uri="{BB962C8B-B14F-4D97-AF65-F5344CB8AC3E}">
        <p14:creationId xmlns:p14="http://schemas.microsoft.com/office/powerpoint/2010/main" val="1630652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 3</a:t>
            </a:r>
            <a:endParaRPr lang="en-GB" dirty="0"/>
          </a:p>
        </p:txBody>
      </p:sp>
      <p:sp>
        <p:nvSpPr>
          <p:cNvPr id="3" name="Text Placeholder 2"/>
          <p:cNvSpPr>
            <a:spLocks noGrp="1"/>
          </p:cNvSpPr>
          <p:nvPr>
            <p:ph type="body" sz="quarter" idx="10"/>
          </p:nvPr>
        </p:nvSpPr>
        <p:spPr>
          <a:xfrm>
            <a:off x="184911" y="1053637"/>
            <a:ext cx="8721491" cy="1103154"/>
          </a:xfrm>
        </p:spPr>
        <p:txBody>
          <a:bodyPr/>
          <a:lstStyle/>
          <a:p>
            <a:r>
              <a:rPr lang="en-US" dirty="0"/>
              <a:t>In Section A, candidates will need to demonstrate that they can:</a:t>
            </a:r>
          </a:p>
          <a:p>
            <a:endParaRPr lang="en-GB" dirty="0"/>
          </a:p>
        </p:txBody>
      </p:sp>
      <p:sp>
        <p:nvSpPr>
          <p:cNvPr id="5" name="Text Placeholder 4"/>
          <p:cNvSpPr>
            <a:spLocks noGrp="1"/>
          </p:cNvSpPr>
          <p:nvPr>
            <p:ph type="body" sz="quarter" idx="12"/>
          </p:nvPr>
        </p:nvSpPr>
        <p:spPr>
          <a:xfrm>
            <a:off x="211255" y="2146332"/>
            <a:ext cx="8721490" cy="4661972"/>
          </a:xfrm>
        </p:spPr>
        <p:txBody>
          <a:bodyPr>
            <a:normAutofit fontScale="92500"/>
          </a:bodyPr>
          <a:lstStyle/>
          <a:p>
            <a:pPr marL="342900" lvl="0" indent="-342900" defTabSz="914400">
              <a:spcBef>
                <a:spcPts val="0"/>
              </a:spcBef>
              <a:buFont typeface="Arial" panose="020B0604020202020204" pitchFamily="34" charset="0"/>
              <a:buChar char="•"/>
            </a:pPr>
            <a:r>
              <a:rPr lang="en-GB" dirty="0">
                <a:solidFill>
                  <a:prstClr val="black"/>
                </a:solidFill>
              </a:rPr>
              <a:t>Use </a:t>
            </a:r>
            <a:r>
              <a:rPr lang="en-GB" b="1" dirty="0">
                <a:solidFill>
                  <a:prstClr val="black"/>
                </a:solidFill>
              </a:rPr>
              <a:t>integrated</a:t>
            </a:r>
            <a:r>
              <a:rPr lang="en-GB" dirty="0">
                <a:solidFill>
                  <a:prstClr val="black"/>
                </a:solidFill>
              </a:rPr>
              <a:t> linguistic and literary approaches </a:t>
            </a:r>
            <a:r>
              <a:rPr lang="en-GB" dirty="0">
                <a:solidFill>
                  <a:srgbClr val="FF0000"/>
                </a:solidFill>
              </a:rPr>
              <a:t>(AO1)</a:t>
            </a:r>
          </a:p>
          <a:p>
            <a:pPr marL="342900" lvl="0" indent="-342900" defTabSz="914400">
              <a:spcBef>
                <a:spcPts val="0"/>
              </a:spcBef>
              <a:buFont typeface="Arial" panose="020B0604020202020204" pitchFamily="34" charset="0"/>
              <a:buChar char="•"/>
            </a:pPr>
            <a:endParaRPr lang="en-GB" dirty="0">
              <a:solidFill>
                <a:srgbClr val="FF0000"/>
              </a:solidFill>
            </a:endParaRPr>
          </a:p>
          <a:p>
            <a:pPr marL="342900" lvl="0" indent="-342900" defTabSz="914400">
              <a:spcBef>
                <a:spcPts val="0"/>
              </a:spcBef>
              <a:buFont typeface="Arial" panose="020B0604020202020204" pitchFamily="34" charset="0"/>
              <a:buChar char="•"/>
            </a:pPr>
            <a:r>
              <a:rPr lang="en-GB" dirty="0">
                <a:solidFill>
                  <a:prstClr val="black"/>
                </a:solidFill>
              </a:rPr>
              <a:t>Analyse </a:t>
            </a:r>
            <a:r>
              <a:rPr lang="en-GB" b="1" dirty="0">
                <a:solidFill>
                  <a:prstClr val="black"/>
                </a:solidFill>
              </a:rPr>
              <a:t>how</a:t>
            </a:r>
            <a:r>
              <a:rPr lang="en-GB" dirty="0">
                <a:solidFill>
                  <a:prstClr val="black"/>
                </a:solidFill>
              </a:rPr>
              <a:t> meanings are shaped in the three extracts </a:t>
            </a:r>
            <a:r>
              <a:rPr lang="en-GB" dirty="0">
                <a:solidFill>
                  <a:srgbClr val="4F81BD"/>
                </a:solidFill>
              </a:rPr>
              <a:t>(AO2)</a:t>
            </a:r>
          </a:p>
          <a:p>
            <a:pPr marL="342900" lvl="0" indent="-342900" defTabSz="914400">
              <a:spcBef>
                <a:spcPts val="0"/>
              </a:spcBef>
              <a:buFont typeface="Arial" panose="020B0604020202020204" pitchFamily="34" charset="0"/>
              <a:buChar char="•"/>
            </a:pPr>
            <a:endParaRPr lang="en-GB" dirty="0">
              <a:solidFill>
                <a:srgbClr val="4F81BD"/>
              </a:solidFill>
            </a:endParaRPr>
          </a:p>
          <a:p>
            <a:pPr marL="342900" lvl="0" indent="-342900" defTabSz="914400">
              <a:spcBef>
                <a:spcPts val="0"/>
              </a:spcBef>
              <a:buFont typeface="Arial" panose="020B0604020202020204" pitchFamily="34" charset="0"/>
              <a:buChar char="•"/>
            </a:pPr>
            <a:r>
              <a:rPr lang="en-GB" dirty="0">
                <a:solidFill>
                  <a:prstClr val="black"/>
                </a:solidFill>
              </a:rPr>
              <a:t>Use accurately a </a:t>
            </a:r>
            <a:r>
              <a:rPr lang="en-GB" b="1" dirty="0">
                <a:solidFill>
                  <a:prstClr val="black"/>
                </a:solidFill>
              </a:rPr>
              <a:t>range</a:t>
            </a:r>
            <a:r>
              <a:rPr lang="en-GB" dirty="0">
                <a:solidFill>
                  <a:prstClr val="black"/>
                </a:solidFill>
              </a:rPr>
              <a:t> of linguistic and literary </a:t>
            </a:r>
            <a:r>
              <a:rPr lang="en-GB" b="1" dirty="0">
                <a:solidFill>
                  <a:prstClr val="black"/>
                </a:solidFill>
              </a:rPr>
              <a:t>terminology</a:t>
            </a:r>
            <a:r>
              <a:rPr lang="en-GB" dirty="0">
                <a:solidFill>
                  <a:prstClr val="black"/>
                </a:solidFill>
              </a:rPr>
              <a:t>, </a:t>
            </a:r>
          </a:p>
          <a:p>
            <a:pPr lvl="0" defTabSz="914400">
              <a:spcBef>
                <a:spcPts val="0"/>
              </a:spcBef>
            </a:pPr>
            <a:r>
              <a:rPr lang="en-GB" dirty="0">
                <a:solidFill>
                  <a:prstClr val="black"/>
                </a:solidFill>
              </a:rPr>
              <a:t>     including terminology relating to </a:t>
            </a:r>
            <a:r>
              <a:rPr lang="en-GB" b="1" dirty="0">
                <a:solidFill>
                  <a:prstClr val="black"/>
                </a:solidFill>
              </a:rPr>
              <a:t>spoken language </a:t>
            </a:r>
            <a:r>
              <a:rPr lang="en-GB" dirty="0">
                <a:solidFill>
                  <a:srgbClr val="FF0000"/>
                </a:solidFill>
              </a:rPr>
              <a:t>(AO1)</a:t>
            </a:r>
          </a:p>
          <a:p>
            <a:pPr lvl="0" defTabSz="914400">
              <a:spcBef>
                <a:spcPts val="0"/>
              </a:spcBef>
            </a:pPr>
            <a:endParaRPr lang="en-GB" dirty="0">
              <a:solidFill>
                <a:srgbClr val="FF0000"/>
              </a:solidFill>
            </a:endParaRPr>
          </a:p>
          <a:p>
            <a:pPr marL="342900" lvl="0" indent="-342900" defTabSz="914400">
              <a:spcBef>
                <a:spcPts val="0"/>
              </a:spcBef>
              <a:buFont typeface="Arial" panose="020B0604020202020204" pitchFamily="34" charset="0"/>
              <a:buChar char="•"/>
            </a:pPr>
            <a:r>
              <a:rPr lang="en-GB" b="1" dirty="0">
                <a:solidFill>
                  <a:prstClr val="black"/>
                </a:solidFill>
              </a:rPr>
              <a:t>Organise</a:t>
            </a:r>
            <a:r>
              <a:rPr lang="en-GB" dirty="0">
                <a:solidFill>
                  <a:prstClr val="black"/>
                </a:solidFill>
              </a:rPr>
              <a:t> responses in a clear and effective </a:t>
            </a:r>
            <a:r>
              <a:rPr lang="en-GB" b="1" dirty="0">
                <a:solidFill>
                  <a:prstClr val="black"/>
                </a:solidFill>
              </a:rPr>
              <a:t>academic style </a:t>
            </a:r>
          </a:p>
          <a:p>
            <a:pPr lvl="0" defTabSz="914400">
              <a:spcBef>
                <a:spcPts val="0"/>
              </a:spcBef>
            </a:pPr>
            <a:r>
              <a:rPr lang="en-GB" dirty="0">
                <a:solidFill>
                  <a:prstClr val="black"/>
                </a:solidFill>
              </a:rPr>
              <a:t>     and register with </a:t>
            </a:r>
            <a:r>
              <a:rPr lang="en-GB" b="1" dirty="0">
                <a:solidFill>
                  <a:prstClr val="black"/>
                </a:solidFill>
              </a:rPr>
              <a:t>coherent</a:t>
            </a:r>
            <a:r>
              <a:rPr lang="en-GB" dirty="0">
                <a:solidFill>
                  <a:prstClr val="black"/>
                </a:solidFill>
              </a:rPr>
              <a:t> written expression </a:t>
            </a:r>
            <a:r>
              <a:rPr lang="en-GB" dirty="0">
                <a:solidFill>
                  <a:srgbClr val="FF0000"/>
                </a:solidFill>
              </a:rPr>
              <a:t>(AO1)</a:t>
            </a:r>
          </a:p>
          <a:p>
            <a:pPr lvl="0" defTabSz="914400">
              <a:spcBef>
                <a:spcPts val="0"/>
              </a:spcBef>
            </a:pPr>
            <a:endParaRPr lang="en-GB" dirty="0">
              <a:solidFill>
                <a:srgbClr val="FF0000"/>
              </a:solidFill>
            </a:endParaRPr>
          </a:p>
          <a:p>
            <a:pPr marL="342900" lvl="0" indent="-342900" defTabSz="914400">
              <a:spcBef>
                <a:spcPts val="0"/>
              </a:spcBef>
              <a:buFont typeface="Arial" panose="020B0604020202020204" pitchFamily="34" charset="0"/>
              <a:buChar char="•"/>
            </a:pPr>
            <a:r>
              <a:rPr lang="en-GB" dirty="0">
                <a:solidFill>
                  <a:prstClr val="black"/>
                </a:solidFill>
              </a:rPr>
              <a:t>Explore </a:t>
            </a:r>
            <a:r>
              <a:rPr lang="en-GB" b="1" dirty="0">
                <a:solidFill>
                  <a:prstClr val="black"/>
                </a:solidFill>
              </a:rPr>
              <a:t>connections</a:t>
            </a:r>
            <a:r>
              <a:rPr lang="en-GB" dirty="0">
                <a:solidFill>
                  <a:prstClr val="black"/>
                </a:solidFill>
              </a:rPr>
              <a:t> between texts, informed by </a:t>
            </a:r>
          </a:p>
          <a:p>
            <a:pPr lvl="0" defTabSz="914400">
              <a:spcBef>
                <a:spcPts val="0"/>
              </a:spcBef>
            </a:pPr>
            <a:r>
              <a:rPr lang="en-GB" dirty="0">
                <a:solidFill>
                  <a:prstClr val="black"/>
                </a:solidFill>
              </a:rPr>
              <a:t>     linguistic and literary concepts and methods </a:t>
            </a:r>
            <a:r>
              <a:rPr lang="en-GB" dirty="0">
                <a:solidFill>
                  <a:srgbClr val="8064A2"/>
                </a:solidFill>
              </a:rPr>
              <a:t>(AO4)</a:t>
            </a:r>
          </a:p>
          <a:p>
            <a:endParaRPr lang="en-GB" dirty="0"/>
          </a:p>
        </p:txBody>
      </p:sp>
    </p:spTree>
    <p:extLst>
      <p:ext uri="{BB962C8B-B14F-4D97-AF65-F5344CB8AC3E}">
        <p14:creationId xmlns:p14="http://schemas.microsoft.com/office/powerpoint/2010/main" val="417045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88844" y="1008354"/>
            <a:ext cx="5917712" cy="724436"/>
          </a:xfrm>
        </p:spPr>
        <p:txBody>
          <a:bodyPr/>
          <a:lstStyle/>
          <a:p>
            <a:r>
              <a:rPr lang="en-GB" dirty="0"/>
              <a:t>Section A:</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573764"/>
            <a:ext cx="8852926" cy="5125210"/>
          </a:xfrm>
        </p:spPr>
        <p:txBody>
          <a:bodyPr>
            <a:noAutofit/>
          </a:bodyPr>
          <a:lstStyle/>
          <a:p>
            <a:pPr lvl="0" defTabSz="914400">
              <a:spcBef>
                <a:spcPts val="0"/>
              </a:spcBef>
            </a:pPr>
            <a:r>
              <a:rPr lang="en-GB" sz="2000" b="1" dirty="0">
                <a:solidFill>
                  <a:prstClr val="black"/>
                </a:solidFill>
              </a:rPr>
              <a:t>For this task, candidates will need to demonstrate their ability to read closely three linked spoken language extracts.</a:t>
            </a:r>
          </a:p>
          <a:p>
            <a:pPr lvl="0" defTabSz="914400">
              <a:spcBef>
                <a:spcPts val="0"/>
              </a:spcBef>
            </a:pPr>
            <a:endParaRPr lang="en-GB" sz="1100" b="1" dirty="0">
              <a:solidFill>
                <a:prstClr val="black"/>
              </a:solidFill>
            </a:endParaRPr>
          </a:p>
          <a:p>
            <a:pPr lvl="0" defTabSz="914400">
              <a:spcBef>
                <a:spcPts val="0"/>
              </a:spcBef>
            </a:pPr>
            <a:r>
              <a:rPr lang="en-GB" sz="1900" b="1" dirty="0">
                <a:solidFill>
                  <a:prstClr val="black"/>
                </a:solidFill>
              </a:rPr>
              <a:t>Text A:</a:t>
            </a:r>
            <a:r>
              <a:rPr lang="en-GB" sz="1900" dirty="0">
                <a:solidFill>
                  <a:prstClr val="black"/>
                </a:solidFill>
              </a:rPr>
              <a:t> 	An extract from a speech delivered on 6</a:t>
            </a:r>
            <a:r>
              <a:rPr lang="en-GB" sz="1900" baseline="30000" dirty="0">
                <a:solidFill>
                  <a:prstClr val="black"/>
                </a:solidFill>
              </a:rPr>
              <a:t>th</a:t>
            </a:r>
            <a:r>
              <a:rPr lang="en-GB" sz="1900" dirty="0">
                <a:solidFill>
                  <a:prstClr val="black"/>
                </a:solidFill>
              </a:rPr>
              <a:t> May 2016 by Sadiq Khan, 	who had just been elected Mayor of London.</a:t>
            </a:r>
          </a:p>
          <a:p>
            <a:pPr lvl="0" defTabSz="914400">
              <a:spcBef>
                <a:spcPts val="0"/>
              </a:spcBef>
            </a:pPr>
            <a:r>
              <a:rPr lang="en-GB" sz="1900" dirty="0">
                <a:solidFill>
                  <a:prstClr val="black"/>
                </a:solidFill>
              </a:rPr>
              <a:t> </a:t>
            </a:r>
          </a:p>
          <a:p>
            <a:pPr lvl="0" defTabSz="914400">
              <a:spcBef>
                <a:spcPts val="0"/>
              </a:spcBef>
            </a:pPr>
            <a:r>
              <a:rPr lang="en-GB" sz="1900" b="1" dirty="0">
                <a:solidFill>
                  <a:prstClr val="black"/>
                </a:solidFill>
              </a:rPr>
              <a:t>Text B: 	</a:t>
            </a:r>
            <a:r>
              <a:rPr lang="en-GB" sz="1900" dirty="0">
                <a:solidFill>
                  <a:prstClr val="black"/>
                </a:solidFill>
              </a:rPr>
              <a:t>An extract from a 2016 vlog entitled ‘The Truth About Living in 	London’. The speaker, a German woman who lives in London, gives 	her opinions about living in the city and advice for those who are 	thinking about moving there.</a:t>
            </a:r>
          </a:p>
          <a:p>
            <a:pPr lvl="0" defTabSz="914400">
              <a:spcBef>
                <a:spcPts val="0"/>
              </a:spcBef>
            </a:pPr>
            <a:r>
              <a:rPr lang="en-GB" sz="1900" b="1" dirty="0">
                <a:solidFill>
                  <a:prstClr val="black"/>
                </a:solidFill>
              </a:rPr>
              <a:t> </a:t>
            </a:r>
            <a:endParaRPr lang="en-GB" sz="1900" dirty="0">
              <a:solidFill>
                <a:prstClr val="black"/>
              </a:solidFill>
            </a:endParaRPr>
          </a:p>
          <a:p>
            <a:pPr lvl="0" defTabSz="914400">
              <a:spcBef>
                <a:spcPts val="0"/>
              </a:spcBef>
            </a:pPr>
            <a:r>
              <a:rPr lang="en-GB" sz="1900" b="1" dirty="0">
                <a:solidFill>
                  <a:prstClr val="black"/>
                </a:solidFill>
              </a:rPr>
              <a:t>Text C: 	</a:t>
            </a:r>
            <a:r>
              <a:rPr lang="en-GB" sz="1900" dirty="0">
                <a:solidFill>
                  <a:prstClr val="black"/>
                </a:solidFill>
              </a:rPr>
              <a:t>The introduction to a 2017 podcast which guides the listener on a 	walk around parts of London. The podcast is aimed primarily at an 	American audience and is spoken by Rick </a:t>
            </a:r>
            <a:r>
              <a:rPr lang="en-GB" sz="1900" dirty="0" err="1">
                <a:solidFill>
                  <a:prstClr val="black"/>
                </a:solidFill>
              </a:rPr>
              <a:t>Steves</a:t>
            </a:r>
            <a:r>
              <a:rPr lang="en-GB" sz="1900" dirty="0">
                <a:solidFill>
                  <a:prstClr val="black"/>
                </a:solidFill>
              </a:rPr>
              <a:t>, who hosts a travel 	website and produces popular guides for tourists.</a:t>
            </a:r>
          </a:p>
          <a:p>
            <a:pPr lvl="0" defTabSz="914400">
              <a:spcBef>
                <a:spcPts val="0"/>
              </a:spcBef>
            </a:pPr>
            <a:endParaRPr lang="en-GB" sz="1000" dirty="0">
              <a:solidFill>
                <a:prstClr val="black"/>
              </a:solidFill>
            </a:endParaRPr>
          </a:p>
          <a:p>
            <a:pPr lvl="0" defTabSz="914400">
              <a:spcBef>
                <a:spcPts val="0"/>
              </a:spcBef>
            </a:pPr>
            <a:r>
              <a:rPr lang="en-GB" sz="2000" b="1" dirty="0">
                <a:solidFill>
                  <a:prstClr val="black"/>
                </a:solidFill>
              </a:rPr>
              <a:t>Compare and contrast the presentation of attitudes to London in Texts A-C.</a:t>
            </a:r>
            <a:endParaRPr lang="en-GB" sz="2000" dirty="0">
              <a:solidFill>
                <a:srgbClr val="DF3C06"/>
              </a:solidFill>
              <a:ea typeface="Arial"/>
              <a:sym typeface="Arial"/>
            </a:endParaRPr>
          </a:p>
        </p:txBody>
      </p:sp>
    </p:spTree>
    <p:extLst>
      <p:ext uri="{BB962C8B-B14F-4D97-AF65-F5344CB8AC3E}">
        <p14:creationId xmlns:p14="http://schemas.microsoft.com/office/powerpoint/2010/main" val="372027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052370"/>
            <a:ext cx="5917712" cy="567708"/>
          </a:xfrm>
        </p:spPr>
        <p:txBody>
          <a:bodyPr/>
          <a:lstStyle/>
          <a:p>
            <a:r>
              <a:rPr lang="en-GB" dirty="0"/>
              <a:t>Assessment Objectives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45537" y="1891816"/>
            <a:ext cx="8852926" cy="4767401"/>
          </a:xfrm>
        </p:spPr>
        <p:txBody>
          <a:bodyPr>
            <a:normAutofit/>
          </a:bodyPr>
          <a:lstStyle/>
          <a:p>
            <a:pPr lvl="0" defTabSz="914400">
              <a:spcBef>
                <a:spcPts val="0"/>
              </a:spcBef>
            </a:pPr>
            <a:r>
              <a:rPr lang="en-GB" b="1" dirty="0">
                <a:solidFill>
                  <a:srgbClr val="FF0000"/>
                </a:solidFill>
              </a:rPr>
              <a:t>AO1</a:t>
            </a:r>
            <a:r>
              <a:rPr lang="en-GB" b="1" dirty="0">
                <a:solidFill>
                  <a:prstClr val="black"/>
                </a:solidFill>
              </a:rPr>
              <a:t> – </a:t>
            </a:r>
            <a:r>
              <a:rPr lang="en-GB" dirty="0">
                <a:solidFill>
                  <a:prstClr val="black"/>
                </a:solidFill>
              </a:rPr>
              <a:t>(10 marks)</a:t>
            </a:r>
          </a:p>
          <a:p>
            <a:pPr lvl="0" defTabSz="914400">
              <a:spcBef>
                <a:spcPts val="0"/>
              </a:spcBef>
            </a:pPr>
            <a:r>
              <a:rPr lang="en-GB" dirty="0">
                <a:solidFill>
                  <a:prstClr val="black"/>
                </a:solidFill>
              </a:rPr>
              <a:t>Apply concepts and methods from integrated linguistic and literary study as appropriate, using associated terminology and coherent written expression</a:t>
            </a:r>
          </a:p>
          <a:p>
            <a:pPr lvl="0" defTabSz="914400">
              <a:spcBef>
                <a:spcPts val="0"/>
              </a:spcBef>
            </a:pPr>
            <a:r>
              <a:rPr lang="en-GB" dirty="0">
                <a:solidFill>
                  <a:prstClr val="black"/>
                </a:solidFill>
              </a:rPr>
              <a:t> </a:t>
            </a:r>
          </a:p>
          <a:p>
            <a:pPr lvl="0" defTabSz="914400">
              <a:spcBef>
                <a:spcPts val="0"/>
              </a:spcBef>
            </a:pPr>
            <a:r>
              <a:rPr lang="en-GB" b="1" dirty="0">
                <a:solidFill>
                  <a:srgbClr val="4F81BD"/>
                </a:solidFill>
              </a:rPr>
              <a:t>AO2</a:t>
            </a:r>
            <a:r>
              <a:rPr lang="en-GB" b="1" dirty="0">
                <a:solidFill>
                  <a:prstClr val="black"/>
                </a:solidFill>
              </a:rPr>
              <a:t> – </a:t>
            </a:r>
            <a:r>
              <a:rPr lang="en-GB" dirty="0">
                <a:solidFill>
                  <a:prstClr val="black"/>
                </a:solidFill>
              </a:rPr>
              <a:t>(10 marks)</a:t>
            </a:r>
          </a:p>
          <a:p>
            <a:pPr lvl="0" defTabSz="914400">
              <a:spcBef>
                <a:spcPts val="0"/>
              </a:spcBef>
            </a:pPr>
            <a:r>
              <a:rPr lang="en-GB" dirty="0">
                <a:solidFill>
                  <a:prstClr val="black"/>
                </a:solidFill>
              </a:rPr>
              <a:t>Analyse ways in which meanings are shaped in texts</a:t>
            </a:r>
          </a:p>
          <a:p>
            <a:pPr lvl="0" defTabSz="914400">
              <a:spcBef>
                <a:spcPts val="0"/>
              </a:spcBef>
            </a:pPr>
            <a:r>
              <a:rPr lang="en-GB" dirty="0">
                <a:solidFill>
                  <a:prstClr val="black"/>
                </a:solidFill>
              </a:rPr>
              <a:t> </a:t>
            </a:r>
          </a:p>
          <a:p>
            <a:pPr lvl="0" defTabSz="914400">
              <a:spcBef>
                <a:spcPts val="0"/>
              </a:spcBef>
            </a:pPr>
            <a:r>
              <a:rPr lang="en-GB" b="1" dirty="0">
                <a:solidFill>
                  <a:srgbClr val="8064A2"/>
                </a:solidFill>
              </a:rPr>
              <a:t>AO4</a:t>
            </a:r>
            <a:r>
              <a:rPr lang="en-GB" b="1" dirty="0">
                <a:solidFill>
                  <a:prstClr val="black"/>
                </a:solidFill>
              </a:rPr>
              <a:t> – </a:t>
            </a:r>
            <a:r>
              <a:rPr lang="en-GB" dirty="0">
                <a:solidFill>
                  <a:prstClr val="black"/>
                </a:solidFill>
              </a:rPr>
              <a:t>(20 marks)</a:t>
            </a:r>
          </a:p>
          <a:p>
            <a:pPr lvl="0" defTabSz="914400">
              <a:spcBef>
                <a:spcPts val="0"/>
              </a:spcBef>
            </a:pPr>
            <a:r>
              <a:rPr lang="en-GB" dirty="0">
                <a:solidFill>
                  <a:prstClr val="black"/>
                </a:solidFill>
              </a:rPr>
              <a:t>Explore connections across texts, informed by linguistic and literary concepts and methods</a:t>
            </a:r>
          </a:p>
          <a:p>
            <a:endParaRPr lang="en-GB" dirty="0"/>
          </a:p>
          <a:p>
            <a:endParaRPr lang="en-GB" dirty="0"/>
          </a:p>
        </p:txBody>
      </p:sp>
    </p:spTree>
    <p:extLst>
      <p:ext uri="{BB962C8B-B14F-4D97-AF65-F5344CB8AC3E}">
        <p14:creationId xmlns:p14="http://schemas.microsoft.com/office/powerpoint/2010/main" val="377172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88844" y="1038050"/>
            <a:ext cx="8852926" cy="724436"/>
          </a:xfrm>
        </p:spPr>
        <p:txBody>
          <a:bodyPr/>
          <a:lstStyle/>
          <a:p>
            <a:r>
              <a:rPr lang="en-US" dirty="0"/>
              <a:t>Key advice from Component 3 report: Section A</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653277"/>
            <a:ext cx="8852926" cy="5015880"/>
          </a:xfrm>
        </p:spPr>
        <p:txBody>
          <a:bodyPr>
            <a:normAutofit lnSpcReduction="10000"/>
          </a:bodyPr>
          <a:lstStyle/>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An introduction should be short and sharp, identifying key purposes/ideas of each text and starting to make some valid connections – do not just repeat the descriptor paragraphs, or write a ‘generic’ comparison about the similarities and differences between transcribed and non-transcribed extracts.</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Consistent focus throughout essay on similarities and differences in</a:t>
            </a:r>
            <a:r>
              <a:rPr lang="en-GB" sz="2000" b="1" dirty="0">
                <a:solidFill>
                  <a:prstClr val="black"/>
                </a:solidFill>
                <a:latin typeface="Arial"/>
                <a:ea typeface="Arial"/>
                <a:cs typeface="Arial"/>
                <a:sym typeface="Arial"/>
              </a:rPr>
              <a:t> attitudes</a:t>
            </a:r>
            <a:r>
              <a:rPr lang="en-GB" sz="2000" dirty="0">
                <a:solidFill>
                  <a:prstClr val="black"/>
                </a:solidFill>
                <a:latin typeface="Arial"/>
                <a:ea typeface="Arial"/>
                <a:cs typeface="Arial"/>
                <a:sym typeface="Arial"/>
              </a:rPr>
              <a:t> to London was the most successful approach: this year, the question was worded specifically to direct candidates to do this (although many still did not).</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More successful answers analysed specific spoken features, evaluating HOW these features convey the speaker’s attitudes.</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Candidates should refer to the ‘speaker’ and the ‘audience’, NOT the ‘writer’ and the ‘reader’.</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As AO4 is double-weighted, successful candidates compared and contrasted throughout the answer.</a:t>
            </a:r>
          </a:p>
        </p:txBody>
      </p:sp>
    </p:spTree>
    <p:extLst>
      <p:ext uri="{BB962C8B-B14F-4D97-AF65-F5344CB8AC3E}">
        <p14:creationId xmlns:p14="http://schemas.microsoft.com/office/powerpoint/2010/main" val="57548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895520" cy="724436"/>
          </a:xfrm>
        </p:spPr>
        <p:txBody>
          <a:bodyPr/>
          <a:lstStyle/>
          <a:p>
            <a:r>
              <a:rPr lang="en-US" dirty="0"/>
              <a:t>In Section B, candidates will need to demonstrate that they can:</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02230" y="2180051"/>
            <a:ext cx="8922500" cy="4230688"/>
          </a:xfrm>
        </p:spPr>
        <p:txBody>
          <a:bodyPr>
            <a:normAutofit/>
          </a:bodyPr>
          <a:lstStyle/>
          <a:p>
            <a:pPr marL="342900" lvl="0" indent="-342900" defTabSz="914400">
              <a:spcBef>
                <a:spcPts val="0"/>
              </a:spcBef>
              <a:buFont typeface="Arial" panose="020B0604020202020204" pitchFamily="34" charset="0"/>
              <a:buChar char="•"/>
            </a:pPr>
            <a:r>
              <a:rPr lang="en-GB" dirty="0">
                <a:solidFill>
                  <a:prstClr val="black"/>
                </a:solidFill>
              </a:rPr>
              <a:t>Analyse </a:t>
            </a:r>
            <a:r>
              <a:rPr lang="en-GB" b="1" dirty="0">
                <a:solidFill>
                  <a:prstClr val="black"/>
                </a:solidFill>
              </a:rPr>
              <a:t>how</a:t>
            </a:r>
            <a:r>
              <a:rPr lang="en-GB" dirty="0">
                <a:solidFill>
                  <a:prstClr val="black"/>
                </a:solidFill>
              </a:rPr>
              <a:t> meanings are shaped in the extract and elsewhere in the set text </a:t>
            </a:r>
            <a:r>
              <a:rPr lang="en-GB" dirty="0">
                <a:solidFill>
                  <a:srgbClr val="4F81BD"/>
                </a:solidFill>
              </a:rPr>
              <a:t>(AO2)</a:t>
            </a:r>
          </a:p>
          <a:p>
            <a:pPr lvl="0" defTabSz="914400">
              <a:spcBef>
                <a:spcPts val="0"/>
              </a:spcBef>
            </a:pPr>
            <a:endParaRPr lang="en-GB" dirty="0">
              <a:solidFill>
                <a:srgbClr val="4F81BD"/>
              </a:solidFill>
            </a:endParaRPr>
          </a:p>
          <a:p>
            <a:pPr marL="342900" lvl="0" indent="-342900" defTabSz="914400">
              <a:spcBef>
                <a:spcPts val="0"/>
              </a:spcBef>
              <a:buFont typeface="Arial" panose="020B0604020202020204" pitchFamily="34" charset="0"/>
              <a:buChar char="•"/>
            </a:pPr>
            <a:r>
              <a:rPr lang="en-GB" dirty="0">
                <a:solidFill>
                  <a:prstClr val="black"/>
                </a:solidFill>
              </a:rPr>
              <a:t>In the extract answer, use </a:t>
            </a:r>
            <a:r>
              <a:rPr lang="en-GB" b="1" dirty="0">
                <a:solidFill>
                  <a:prstClr val="black"/>
                </a:solidFill>
              </a:rPr>
              <a:t>integrated</a:t>
            </a:r>
            <a:r>
              <a:rPr lang="en-GB" dirty="0">
                <a:solidFill>
                  <a:prstClr val="black"/>
                </a:solidFill>
              </a:rPr>
              <a:t> linguistic and literary approaches and a </a:t>
            </a:r>
            <a:r>
              <a:rPr lang="en-GB" b="1" dirty="0">
                <a:solidFill>
                  <a:prstClr val="black"/>
                </a:solidFill>
              </a:rPr>
              <a:t>range</a:t>
            </a:r>
            <a:r>
              <a:rPr lang="en-GB" dirty="0">
                <a:solidFill>
                  <a:prstClr val="black"/>
                </a:solidFill>
              </a:rPr>
              <a:t> of linguistic and literary </a:t>
            </a:r>
            <a:r>
              <a:rPr lang="en-GB" b="1" dirty="0">
                <a:solidFill>
                  <a:prstClr val="black"/>
                </a:solidFill>
              </a:rPr>
              <a:t>terminology</a:t>
            </a:r>
            <a:r>
              <a:rPr lang="en-GB" dirty="0">
                <a:solidFill>
                  <a:prstClr val="black"/>
                </a:solidFill>
              </a:rPr>
              <a:t> </a:t>
            </a:r>
            <a:r>
              <a:rPr lang="en-GB" dirty="0">
                <a:solidFill>
                  <a:srgbClr val="FF0000"/>
                </a:solidFill>
              </a:rPr>
              <a:t>(AO1)</a:t>
            </a:r>
          </a:p>
          <a:p>
            <a:pPr lvl="0" defTabSz="914400">
              <a:spcBef>
                <a:spcPts val="0"/>
              </a:spcBef>
            </a:pPr>
            <a:endParaRPr lang="en-GB" dirty="0">
              <a:solidFill>
                <a:srgbClr val="FF0000"/>
              </a:solidFill>
            </a:endParaRPr>
          </a:p>
          <a:p>
            <a:pPr marL="342900" lvl="0" indent="-342900" defTabSz="914400">
              <a:spcBef>
                <a:spcPts val="0"/>
              </a:spcBef>
              <a:buFont typeface="Arial" panose="020B0604020202020204" pitchFamily="34" charset="0"/>
              <a:buChar char="•"/>
            </a:pPr>
            <a:r>
              <a:rPr lang="en-GB" dirty="0">
                <a:solidFill>
                  <a:prstClr val="black"/>
                </a:solidFill>
              </a:rPr>
              <a:t>In the essay answer, demonstrate an understanding of the significance and influence of the </a:t>
            </a:r>
            <a:r>
              <a:rPr lang="en-GB" b="1" dirty="0">
                <a:solidFill>
                  <a:prstClr val="black"/>
                </a:solidFill>
              </a:rPr>
              <a:t>contexts</a:t>
            </a:r>
            <a:r>
              <a:rPr lang="en-GB" dirty="0">
                <a:solidFill>
                  <a:prstClr val="black"/>
                </a:solidFill>
              </a:rPr>
              <a:t> in which texts are </a:t>
            </a:r>
            <a:r>
              <a:rPr lang="en-GB" b="1" dirty="0">
                <a:solidFill>
                  <a:prstClr val="black"/>
                </a:solidFill>
              </a:rPr>
              <a:t>produced</a:t>
            </a:r>
            <a:r>
              <a:rPr lang="en-GB" dirty="0">
                <a:solidFill>
                  <a:prstClr val="black"/>
                </a:solidFill>
              </a:rPr>
              <a:t> and </a:t>
            </a:r>
            <a:r>
              <a:rPr lang="en-GB" b="1" dirty="0">
                <a:solidFill>
                  <a:prstClr val="black"/>
                </a:solidFill>
              </a:rPr>
              <a:t>received</a:t>
            </a:r>
            <a:r>
              <a:rPr lang="en-GB" dirty="0">
                <a:solidFill>
                  <a:prstClr val="black"/>
                </a:solidFill>
              </a:rPr>
              <a:t> </a:t>
            </a:r>
            <a:r>
              <a:rPr lang="en-GB" dirty="0">
                <a:solidFill>
                  <a:srgbClr val="00B050"/>
                </a:solidFill>
              </a:rPr>
              <a:t>(AO3)</a:t>
            </a:r>
          </a:p>
        </p:txBody>
      </p:sp>
    </p:spTree>
    <p:extLst>
      <p:ext uri="{BB962C8B-B14F-4D97-AF65-F5344CB8AC3E}">
        <p14:creationId xmlns:p14="http://schemas.microsoft.com/office/powerpoint/2010/main" val="4021486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895520" cy="724436"/>
          </a:xfrm>
        </p:spPr>
        <p:txBody>
          <a:bodyPr/>
          <a:lstStyle/>
          <a:p>
            <a:r>
              <a:rPr lang="en-US" dirty="0"/>
              <a:t>Key advice from Component 3 report: Section B(</a:t>
            </a:r>
            <a:r>
              <a:rPr lang="en-US" dirty="0" err="1"/>
              <a:t>i</a:t>
            </a:r>
            <a:r>
              <a:rPr lang="en-US" dirty="0"/>
              <a:t>)</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6536"/>
            <a:ext cx="8922500" cy="5005940"/>
          </a:xfrm>
        </p:spPr>
        <p:txBody>
          <a:bodyPr>
            <a:normAutofit/>
          </a:bodyPr>
          <a:lstStyle/>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Successful responses tracked through the extract carefully, tracing changes/development in the presentation of a theme or character.</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They made purposeful use of a wide variety of linguistic and literary terminology.</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Successful answers showed a sustained focus on HOW meanings were created. </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The strongest answers made a considerable number of sharply focused points about chosen quotations, organising these points into a clear argument closely linked to the question.</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Less successful answers used a narrow range of technical terms, often using the same terms repetitively.</a:t>
            </a:r>
          </a:p>
          <a:p>
            <a:pPr marL="285750" lvl="0" indent="-285750" defTabSz="914400">
              <a:spcBef>
                <a:spcPts val="600"/>
              </a:spcBef>
              <a:spcAft>
                <a:spcPts val="600"/>
              </a:spcAft>
              <a:buFont typeface="Arial" panose="020B0604020202020204" pitchFamily="34" charset="0"/>
              <a:buChar char="•"/>
            </a:pPr>
            <a:r>
              <a:rPr lang="en-GB" sz="2000" dirty="0">
                <a:solidFill>
                  <a:prstClr val="black"/>
                </a:solidFill>
                <a:latin typeface="Arial"/>
                <a:ea typeface="Arial"/>
                <a:cs typeface="Arial"/>
                <a:sym typeface="Arial"/>
              </a:rPr>
              <a:t>Some candidates ignored large sections of the extract, making only a limited range of points.</a:t>
            </a:r>
          </a:p>
        </p:txBody>
      </p:sp>
    </p:spTree>
    <p:extLst>
      <p:ext uri="{BB962C8B-B14F-4D97-AF65-F5344CB8AC3E}">
        <p14:creationId xmlns:p14="http://schemas.microsoft.com/office/powerpoint/2010/main" val="299990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3</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912560" cy="724436"/>
          </a:xfrm>
        </p:spPr>
        <p:txBody>
          <a:bodyPr/>
          <a:lstStyle/>
          <a:p>
            <a:r>
              <a:rPr lang="fr-FR" dirty="0"/>
              <a:t>Section B(i) – </a:t>
            </a:r>
            <a:r>
              <a:rPr lang="fr-FR" dirty="0" err="1"/>
              <a:t>extract</a:t>
            </a:r>
            <a:r>
              <a:rPr lang="fr-FR" dirty="0"/>
              <a:t> questions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fontScale="62500" lnSpcReduction="20000"/>
          </a:bodyPr>
          <a:lstStyle/>
          <a:p>
            <a:r>
              <a:rPr lang="en-US" sz="2900" i="1" dirty="0"/>
              <a:t>Either,</a:t>
            </a:r>
          </a:p>
          <a:p>
            <a:r>
              <a:rPr lang="en-US" sz="2900" dirty="0"/>
              <a:t>Use integrated linguistic and literary approaches to explore how Andrea Ashworth presents different attitudes to education in this extract.</a:t>
            </a:r>
          </a:p>
          <a:p>
            <a:endParaRPr lang="en-US" sz="1500" dirty="0"/>
          </a:p>
          <a:p>
            <a:r>
              <a:rPr lang="en-US" sz="2900" i="1" dirty="0"/>
              <a:t>Or,</a:t>
            </a:r>
          </a:p>
          <a:p>
            <a:r>
              <a:rPr lang="en-US" sz="2900" dirty="0"/>
              <a:t>Use integrated linguistic and literary approaches to explore how Jenny </a:t>
            </a:r>
            <a:r>
              <a:rPr lang="en-US" sz="2900" dirty="0" err="1"/>
              <a:t>Diski</a:t>
            </a:r>
            <a:r>
              <a:rPr lang="en-US" sz="2900" dirty="0"/>
              <a:t> presents memory in this extract.</a:t>
            </a:r>
          </a:p>
          <a:p>
            <a:endParaRPr lang="en-US" sz="1300" dirty="0"/>
          </a:p>
          <a:p>
            <a:r>
              <a:rPr lang="en-US" sz="2900" i="1" dirty="0"/>
              <a:t>Or,</a:t>
            </a:r>
          </a:p>
          <a:p>
            <a:r>
              <a:rPr lang="en-US" sz="2900" dirty="0"/>
              <a:t>Use integrated linguistic and literary approaches to explore how Eggers presents his mother’s illness </a:t>
            </a:r>
          </a:p>
          <a:p>
            <a:r>
              <a:rPr lang="en-US" sz="2900" dirty="0"/>
              <a:t>and his reactions in this extract. </a:t>
            </a:r>
          </a:p>
          <a:p>
            <a:endParaRPr lang="en-US" sz="1300" dirty="0"/>
          </a:p>
          <a:p>
            <a:r>
              <a:rPr lang="en-US" sz="2900" i="1" dirty="0"/>
              <a:t>Or,</a:t>
            </a:r>
          </a:p>
          <a:p>
            <a:r>
              <a:rPr lang="en-US" sz="2900" dirty="0"/>
              <a:t>Use integrated linguistic and literary approaches to explore how Capote presents the Clutter family in this extract. </a:t>
            </a:r>
          </a:p>
          <a:p>
            <a:endParaRPr lang="en-US" sz="1300" dirty="0"/>
          </a:p>
          <a:p>
            <a:r>
              <a:rPr lang="en-US" sz="2900" i="1" dirty="0"/>
              <a:t>Or,</a:t>
            </a:r>
          </a:p>
          <a:p>
            <a:r>
              <a:rPr lang="en-US" sz="2900" dirty="0"/>
              <a:t>Use integrated linguistic and literary approaches to explore how Orwell presents the Italian militiaman in this extract. </a:t>
            </a:r>
            <a:endParaRPr lang="en-US" dirty="0"/>
          </a:p>
        </p:txBody>
      </p:sp>
    </p:spTree>
    <p:extLst>
      <p:ext uri="{BB962C8B-B14F-4D97-AF65-F5344CB8AC3E}">
        <p14:creationId xmlns:p14="http://schemas.microsoft.com/office/powerpoint/2010/main" val="4172100380"/>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10ebebe9-ad9c-417c-96aa-6a2f5b72dbd6">
      <UserInfo>
        <DisplayName>Howells, Ceri</DisplayName>
        <AccountId>20</AccountId>
        <AccountType/>
      </UserInfo>
    </SharedWithUsers>
    <QA xmlns="101960c9-2583-49a4-9434-4c0cad7b266a" xsi:nil="true"/>
  </documentManagement>
</p:properties>
</file>

<file path=customXml/itemProps1.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2.xml><?xml version="1.0" encoding="utf-8"?>
<ds:datastoreItem xmlns:ds="http://schemas.openxmlformats.org/officeDocument/2006/customXml" ds:itemID="{32031C89-E3B8-49D2-845D-CBE35D924D02}"/>
</file>

<file path=customXml/itemProps3.xml><?xml version="1.0" encoding="utf-8"?>
<ds:datastoreItem xmlns:ds="http://schemas.openxmlformats.org/officeDocument/2006/customXml" ds:itemID="{2773DC8F-AB9D-4910-94BF-5076350377AD}">
  <ds:schemaRefs>
    <ds:schemaRef ds:uri="http://schemas.microsoft.com/office/2006/documentManagement/types"/>
    <ds:schemaRef ds:uri="36f98b4f-ba65-4a7d-9a34-48b23de556cb"/>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1f8176ab-828b-4b08-9471-75b38aa5aee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Eduqas PowerPoint Template</Template>
  <TotalTime>283</TotalTime>
  <Words>1862</Words>
  <Application>Microsoft Office PowerPoint</Application>
  <PresentationFormat>On-screen Show (4:3)</PresentationFormat>
  <Paragraphs>205</Paragraphs>
  <Slides>17</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Eduqas PowerPoint Template</vt:lpstr>
      <vt:lpstr>PowerPoint Presentation</vt:lpstr>
      <vt:lpstr>Component 3</vt:lpstr>
      <vt:lpstr>Component 3</vt:lpstr>
      <vt:lpstr>Component 3</vt:lpstr>
      <vt:lpstr>Component 3</vt:lpstr>
      <vt:lpstr>Component 3</vt:lpstr>
      <vt:lpstr>Component 3</vt:lpstr>
      <vt:lpstr>Component 3</vt:lpstr>
      <vt:lpstr>Component 3</vt:lpstr>
      <vt:lpstr>Component 3</vt:lpstr>
      <vt:lpstr>Component 3</vt:lpstr>
      <vt:lpstr>Component 3</vt:lpstr>
      <vt:lpstr>Component 3</vt:lpstr>
      <vt:lpstr>Component 3</vt:lpstr>
      <vt:lpstr>Component 3</vt:lpstr>
      <vt:lpstr>Component 3</vt:lpstr>
      <vt:lpstr>Component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Jones, Rhodri</cp:lastModifiedBy>
  <cp:revision>25</cp:revision>
  <cp:lastPrinted>2014-04-03T15:37:56Z</cp:lastPrinted>
  <dcterms:created xsi:type="dcterms:W3CDTF">2015-10-08T10:06:49Z</dcterms:created>
  <dcterms:modified xsi:type="dcterms:W3CDTF">2019-10-02T15:11:40Z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y fmtid="{D5CDD505-2E9C-101B-9397-08002B2CF9AE}" pid="3" name="Order">
    <vt:r8>25800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