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handoutMasterIdLst>
    <p:handoutMasterId r:id="rId47"/>
  </p:handoutMasterIdLst>
  <p:sldIdLst>
    <p:sldId id="256" r:id="rId6"/>
    <p:sldId id="341" r:id="rId7"/>
    <p:sldId id="342" r:id="rId8"/>
    <p:sldId id="301" r:id="rId9"/>
    <p:sldId id="298" r:id="rId10"/>
    <p:sldId id="329" r:id="rId11"/>
    <p:sldId id="330" r:id="rId12"/>
    <p:sldId id="308" r:id="rId13"/>
    <p:sldId id="309" r:id="rId14"/>
    <p:sldId id="310" r:id="rId15"/>
    <p:sldId id="357" r:id="rId16"/>
    <p:sldId id="343" r:id="rId17"/>
    <p:sldId id="344" r:id="rId18"/>
    <p:sldId id="345" r:id="rId19"/>
    <p:sldId id="348" r:id="rId20"/>
    <p:sldId id="349" r:id="rId21"/>
    <p:sldId id="368" r:id="rId22"/>
    <p:sldId id="369" r:id="rId23"/>
    <p:sldId id="370" r:id="rId24"/>
    <p:sldId id="302" r:id="rId25"/>
    <p:sldId id="331" r:id="rId26"/>
    <p:sldId id="377" r:id="rId27"/>
    <p:sldId id="367" r:id="rId28"/>
    <p:sldId id="303" r:id="rId29"/>
    <p:sldId id="352" r:id="rId30"/>
    <p:sldId id="353" r:id="rId31"/>
    <p:sldId id="355" r:id="rId32"/>
    <p:sldId id="356" r:id="rId33"/>
    <p:sldId id="318" r:id="rId34"/>
    <p:sldId id="319" r:id="rId35"/>
    <p:sldId id="322" r:id="rId36"/>
    <p:sldId id="320" r:id="rId37"/>
    <p:sldId id="372" r:id="rId38"/>
    <p:sldId id="371" r:id="rId39"/>
    <p:sldId id="299" r:id="rId40"/>
    <p:sldId id="324" r:id="rId41"/>
    <p:sldId id="373" r:id="rId42"/>
    <p:sldId id="374" r:id="rId43"/>
    <p:sldId id="375" r:id="rId44"/>
    <p:sldId id="376" r:id="rId45"/>
    <p:sldId id="272" r:id="rId46"/>
  </p:sldIdLst>
  <p:sldSz cx="9144000" cy="6858000" type="screen4x3"/>
  <p:notesSz cx="6794500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9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95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2154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6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 smtClean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  <a:endParaRPr lang="en-GB" b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endParaRPr lang="en-GB" sz="1600" i="1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 smtClean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  <a:endParaRPr lang="en-GB" b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endParaRPr lang="en-GB" sz="1600" i="1" baseline="30000" dirty="0" smtClean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/>
                <a:gridCol w="2879725"/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Bliss-Light"/>
                        </a:rPr>
                        <a:t>Table Heading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 smtClean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file://localhost/Volumes/Other%20Clients/Eduqas/P17661%20Eduqas%20Brand%20Identity%20Guidelines/Links/Corbis-42-5308818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esources.eduqas.co.uk/" TargetMode="External"/><Relationship Id="rId4" Type="http://schemas.openxmlformats.org/officeDocument/2006/relationships/hyperlink" Target="http://www.eduqas.co.uk/qualifications/music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qas.co.uk/examiners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ointees.wjec.co.uk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webster@eduqas.co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mailto:Catrin.budd@eduqas.co.uk" TargetMode="External"/><Relationship Id="rId4" Type="http://schemas.openxmlformats.org/officeDocument/2006/relationships/hyperlink" Target="mailto:Sara.evans@eduqas.co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271" y="580732"/>
            <a:ext cx="84461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Eduqas </a:t>
            </a: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GCE </a:t>
            </a: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AS/A level Music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endParaRPr lang="en-US" sz="4400" kern="1100" spc="-30" dirty="0" smtClean="0">
              <a:solidFill>
                <a:schemeClr val="tx1">
                  <a:lumMod val="75000"/>
                  <a:lumOff val="25000"/>
                </a:schemeClr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000" kern="11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First </a:t>
            </a:r>
            <a:r>
              <a:rPr lang="en-US" sz="4000" kern="11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teaching: 2016</a:t>
            </a:r>
          </a:p>
          <a:p>
            <a:pPr>
              <a:lnSpc>
                <a:spcPct val="80000"/>
              </a:lnSpc>
            </a:pPr>
            <a:r>
              <a:rPr lang="en-US" sz="4000" kern="11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First assessment </a:t>
            </a:r>
          </a:p>
          <a:p>
            <a:pPr>
              <a:lnSpc>
                <a:spcPct val="80000"/>
              </a:lnSpc>
            </a:pPr>
            <a:r>
              <a:rPr lang="en-US" sz="4000" kern="11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AS - 2017</a:t>
            </a:r>
            <a:endParaRPr lang="en-US" sz="4000" kern="1100" spc="-30" dirty="0">
              <a:solidFill>
                <a:schemeClr val="tx1">
                  <a:lumMod val="75000"/>
                  <a:lumOff val="25000"/>
                </a:schemeClr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000" kern="11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A level - 2018</a:t>
            </a:r>
            <a:r>
              <a:rPr lang="en-US" sz="4400" kern="11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		</a:t>
            </a: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			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Musical Language</a:t>
            </a:r>
          </a:p>
          <a:p>
            <a:endParaRPr lang="en-GB" sz="9600" dirty="0"/>
          </a:p>
          <a:p>
            <a:endParaRPr lang="en-GB" sz="9600" dirty="0"/>
          </a:p>
          <a:p>
            <a:endParaRPr lang="en-GB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Learners will gain knowledge and understanding of musical language through area of study A (</a:t>
            </a:r>
            <a:r>
              <a:rPr lang="en-GB" sz="8000" b="1" dirty="0" smtClean="0">
                <a:solidFill>
                  <a:schemeClr val="tx1"/>
                </a:solidFill>
              </a:rPr>
              <a:t>The Development of the Symphony</a:t>
            </a:r>
            <a:r>
              <a:rPr lang="en-GB" sz="8000" dirty="0" smtClean="0">
                <a:solidFill>
                  <a:schemeClr val="tx1"/>
                </a:solidFill>
              </a:rPr>
              <a:t>) including: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dirty="0" smtClean="0"/>
              <a:t>reading </a:t>
            </a:r>
            <a:r>
              <a:rPr lang="en-GB" sz="8000" b="1" dirty="0"/>
              <a:t>and </a:t>
            </a:r>
            <a:r>
              <a:rPr lang="en-GB" sz="8000" dirty="0"/>
              <a:t>writing treble </a:t>
            </a:r>
            <a:r>
              <a:rPr lang="en-GB" sz="8000" b="1" dirty="0"/>
              <a:t>and </a:t>
            </a:r>
            <a:r>
              <a:rPr lang="en-GB" sz="8000" dirty="0"/>
              <a:t>bass clef staff notation in </a:t>
            </a:r>
            <a:r>
              <a:rPr lang="en-GB" sz="8000" dirty="0" smtClean="0"/>
              <a:t>simple </a:t>
            </a:r>
            <a:r>
              <a:rPr lang="en-GB" sz="8000" b="1" dirty="0" smtClean="0"/>
              <a:t>and</a:t>
            </a:r>
            <a:r>
              <a:rPr lang="en-GB" sz="8000" dirty="0" smtClean="0"/>
              <a:t> compound </a:t>
            </a:r>
            <a:r>
              <a:rPr lang="en-GB" sz="8000" dirty="0"/>
              <a:t>time 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dirty="0" smtClean="0"/>
              <a:t>roman </a:t>
            </a:r>
            <a:r>
              <a:rPr lang="en-GB" sz="8000" dirty="0"/>
              <a:t>numerals </a:t>
            </a:r>
            <a:r>
              <a:rPr lang="en-GB" sz="8000" dirty="0" smtClean="0"/>
              <a:t>and contemporary</a:t>
            </a:r>
            <a:r>
              <a:rPr lang="en-GB" sz="8000" dirty="0"/>
              <a:t> </a:t>
            </a:r>
            <a:r>
              <a:rPr lang="en-GB" sz="8000" dirty="0" smtClean="0"/>
              <a:t>chord </a:t>
            </a:r>
            <a:r>
              <a:rPr lang="en-GB" sz="8000" dirty="0"/>
              <a:t>symbols </a:t>
            </a:r>
            <a:r>
              <a:rPr lang="en-GB" sz="8000" dirty="0" smtClean="0"/>
              <a:t>including extended chords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dirty="0" smtClean="0"/>
              <a:t>reading </a:t>
            </a:r>
            <a:r>
              <a:rPr lang="en-GB" sz="8000" dirty="0"/>
              <a:t>and writing key signatures to </a:t>
            </a:r>
            <a:r>
              <a:rPr lang="en-GB" sz="8000" dirty="0" smtClean="0"/>
              <a:t>five </a:t>
            </a:r>
            <a:r>
              <a:rPr lang="en-GB" sz="8000" dirty="0"/>
              <a:t>sharps and flats </a:t>
            </a:r>
            <a:r>
              <a:rPr lang="en-GB" sz="8000" dirty="0" smtClean="0"/>
              <a:t>(at AS) and all key signatures at A level</a:t>
            </a:r>
            <a:endParaRPr lang="en-GB" sz="8000" dirty="0"/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dirty="0" smtClean="0"/>
              <a:t>musical </a:t>
            </a:r>
            <a:r>
              <a:rPr lang="en-GB" sz="8000" dirty="0"/>
              <a:t>vocabulary related to areas of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Musical language will be explicitly assessed in Component 3, although it is hoped that learners will also develop their knowledge and understanding of musical language through Components 1 and 2 and areas of study B-F.</a:t>
            </a:r>
            <a:endParaRPr lang="en-GB" sz="8000" dirty="0">
              <a:solidFill>
                <a:schemeClr val="tx1"/>
              </a:solidFill>
            </a:endParaRPr>
          </a:p>
          <a:p>
            <a:endParaRPr lang="en-GB" sz="9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3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Component 1: Performing</a:t>
            </a:r>
          </a:p>
          <a:p>
            <a:r>
              <a:rPr lang="en-GB" dirty="0" smtClean="0"/>
              <a:t>AS (30%), A level (35% or 25%)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25490"/>
              </p:ext>
            </p:extLst>
          </p:nvPr>
        </p:nvGraphicFramePr>
        <p:xfrm>
          <a:off x="368301" y="2185059"/>
          <a:ext cx="8324436" cy="450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812"/>
                <a:gridCol w="2774812"/>
                <a:gridCol w="2774812"/>
              </a:tblGrid>
              <a:tr h="736271">
                <a:tc>
                  <a:txBody>
                    <a:bodyPr/>
                    <a:lstStyle/>
                    <a:p>
                      <a:r>
                        <a:rPr lang="en-GB" dirty="0" smtClean="0"/>
                        <a:t>AS Performing </a:t>
                      </a:r>
                    </a:p>
                    <a:p>
                      <a:r>
                        <a:rPr lang="en-GB" dirty="0" smtClean="0"/>
                        <a:t>(30%)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72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Performing </a:t>
                      </a:r>
                    </a:p>
                    <a:p>
                      <a:r>
                        <a:rPr lang="en-GB" dirty="0" smtClean="0"/>
                        <a:t>Option A (35%) 108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 level Performing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Option </a:t>
                      </a:r>
                      <a:r>
                        <a:rPr lang="en-GB" smtClean="0"/>
                        <a:t>B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(25</a:t>
                      </a:r>
                      <a:r>
                        <a:rPr lang="en-GB" dirty="0" smtClean="0"/>
                        <a:t>%) 72 marks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Standard equivalent to grade 5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Standard equivalent to grade 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Standard equivalent to grade 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387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Minimum</a:t>
                      </a:r>
                      <a:r>
                        <a:rPr lang="en-GB" sz="1600" baseline="0" dirty="0" smtClean="0"/>
                        <a:t> of 6 minutes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10 minutes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6 minutes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387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Minimum of </a:t>
                      </a:r>
                      <a:r>
                        <a:rPr lang="en-GB" sz="1600" b="1" dirty="0" smtClean="0"/>
                        <a:t>two </a:t>
                      </a:r>
                      <a:r>
                        <a:rPr lang="en-GB" sz="1600" b="0" dirty="0" smtClean="0"/>
                        <a:t>pieces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</a:t>
                      </a:r>
                      <a:r>
                        <a:rPr lang="en-GB" sz="1600" b="1" dirty="0" smtClean="0"/>
                        <a:t>three </a:t>
                      </a:r>
                      <a:r>
                        <a:rPr lang="en-GB" sz="1600" b="0" dirty="0" smtClean="0"/>
                        <a:t>pieces</a:t>
                      </a:r>
                      <a:endParaRPr lang="en-GB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</a:t>
                      </a:r>
                      <a:r>
                        <a:rPr lang="en-GB" sz="1600" b="1" dirty="0" smtClean="0"/>
                        <a:t>two </a:t>
                      </a:r>
                      <a:r>
                        <a:rPr lang="en-GB" sz="1600" b="0" dirty="0" smtClean="0"/>
                        <a:t>pieces</a:t>
                      </a:r>
                      <a:endParaRPr lang="en-GB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9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 </a:t>
                      </a:r>
                      <a:r>
                        <a:rPr lang="en-GB" sz="1600" dirty="0" smtClean="0"/>
                        <a:t>piece must link to an area of study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 </a:t>
                      </a:r>
                      <a:r>
                        <a:rPr lang="en-GB" sz="1600" dirty="0" smtClean="0"/>
                        <a:t>piece must link to an area of study</a:t>
                      </a:r>
                    </a:p>
                    <a:p>
                      <a:pPr algn="l"/>
                      <a:r>
                        <a:rPr lang="en-GB" sz="1600" b="1" dirty="0" smtClean="0"/>
                        <a:t>One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0" baseline="0" dirty="0" smtClean="0"/>
                        <a:t>piece must link to a second different area of study</a:t>
                      </a:r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One </a:t>
                      </a:r>
                      <a:r>
                        <a:rPr lang="en-GB" sz="1600" dirty="0" smtClean="0"/>
                        <a:t>piece must link to an area of study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971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Pieces can be solo and/or ensemble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0" baseline="0" dirty="0" smtClean="0"/>
                        <a:t>piece must be a solo and all other p</a:t>
                      </a:r>
                      <a:r>
                        <a:rPr lang="en-GB" sz="1600" dirty="0" smtClean="0"/>
                        <a:t>ieces can be either solo and/or ensemble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Pieces can be solo and/or ensemble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Assessment of Component 1:</a:t>
            </a:r>
          </a:p>
          <a:p>
            <a:endParaRPr lang="en-GB" sz="6000" dirty="0" smtClean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Externally assessed by a visiting examiner (A level and AS assessments will be on the same day or over two days for larger cohorts)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Each piece is marked out 36 and adjusted using the table in Appendix A of the specification</a:t>
            </a: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The assessment will be recorded by the WJEC examiner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Appendix A of the specification contains guidance on how technical control is assessed</a:t>
            </a:r>
          </a:p>
          <a:p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If a learner plays an instrument not covered by the list, please contact WJEC for </a:t>
            </a:r>
            <a:r>
              <a:rPr lang="en-GB" sz="8000" dirty="0" smtClean="0">
                <a:solidFill>
                  <a:schemeClr val="tx1"/>
                </a:solidFill>
              </a:rPr>
              <a:t>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An audience is permitted in the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The examiner will not be able to discuss marks with the teacher</a:t>
            </a:r>
            <a:endParaRPr lang="en-GB" sz="8000" dirty="0">
              <a:solidFill>
                <a:schemeClr val="tx1"/>
              </a:solidFill>
            </a:endParaRP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Assessment of Component 1:</a:t>
            </a:r>
          </a:p>
          <a:p>
            <a:endParaRPr lang="en-GB" sz="6000" dirty="0" smtClean="0"/>
          </a:p>
          <a:p>
            <a:endParaRPr lang="en-GB" sz="80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Each column within the assessment grid focuses on a specific aspect of performance and is marked out of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Learners are assessed on </a:t>
            </a:r>
            <a:endParaRPr lang="en-GB" sz="8000" dirty="0" smtClean="0">
              <a:solidFill>
                <a:schemeClr val="tx1"/>
              </a:solidFill>
            </a:endParaRPr>
          </a:p>
          <a:p>
            <a:endParaRPr lang="en-GB" sz="8000" b="1" dirty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b="1" dirty="0" smtClean="0">
                <a:solidFill>
                  <a:schemeClr val="tx1"/>
                </a:solidFill>
              </a:rPr>
              <a:t>accuracy </a:t>
            </a:r>
            <a:r>
              <a:rPr lang="en-GB" sz="8000" dirty="0" smtClean="0">
                <a:solidFill>
                  <a:schemeClr val="tx1"/>
                </a:solidFill>
              </a:rPr>
              <a:t>of pitch and/or rhythm, tempo and response to performance directions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GB" sz="8000" b="1" dirty="0" smtClean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b="1" dirty="0" smtClean="0">
                <a:solidFill>
                  <a:schemeClr val="tx1"/>
                </a:solidFill>
              </a:rPr>
              <a:t>technical </a:t>
            </a:r>
            <a:r>
              <a:rPr lang="en-GB" sz="8000" b="1" dirty="0">
                <a:solidFill>
                  <a:schemeClr val="tx1"/>
                </a:solidFill>
              </a:rPr>
              <a:t>control </a:t>
            </a:r>
            <a:r>
              <a:rPr lang="en-GB" sz="8000" dirty="0" smtClean="0">
                <a:solidFill>
                  <a:schemeClr val="tx1"/>
                </a:solidFill>
              </a:rPr>
              <a:t>of their instrument or voice including intonation, their ability to control and manipulate sonority (tone quality) and projection (dynamics)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GB" sz="8000" dirty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8000" b="1" dirty="0" smtClean="0">
                <a:solidFill>
                  <a:schemeClr val="tx1"/>
                </a:solidFill>
              </a:rPr>
              <a:t>expression </a:t>
            </a:r>
            <a:r>
              <a:rPr lang="en-GB" sz="8000" b="1" dirty="0">
                <a:solidFill>
                  <a:schemeClr val="tx1"/>
                </a:solidFill>
              </a:rPr>
              <a:t>and </a:t>
            </a:r>
            <a:r>
              <a:rPr lang="en-GB" sz="8000" b="1" dirty="0" smtClean="0">
                <a:solidFill>
                  <a:schemeClr val="tx1"/>
                </a:solidFill>
              </a:rPr>
              <a:t>interpretation </a:t>
            </a:r>
            <a:r>
              <a:rPr lang="en-GB" sz="8000" dirty="0" smtClean="0">
                <a:solidFill>
                  <a:schemeClr val="tx1"/>
                </a:solidFill>
              </a:rPr>
              <a:t>including understanding and interpretation of style and period, communication with the audience, ensemble skills and/or balance with pre-recorded tracks</a:t>
            </a:r>
          </a:p>
          <a:p>
            <a:endParaRPr lang="en-GB" sz="8000" b="1" dirty="0">
              <a:solidFill>
                <a:schemeClr val="tx1"/>
              </a:solidFill>
            </a:endParaRP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6535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Component 2: Composing  AS (30%), A level (25% or 35%)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57051"/>
              </p:ext>
            </p:extLst>
          </p:nvPr>
        </p:nvGraphicFramePr>
        <p:xfrm>
          <a:off x="605642" y="1698171"/>
          <a:ext cx="7956467" cy="501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975"/>
                <a:gridCol w="2647246"/>
                <a:gridCol w="2647246"/>
              </a:tblGrid>
              <a:tr h="639714">
                <a:tc>
                  <a:txBody>
                    <a:bodyPr/>
                    <a:lstStyle/>
                    <a:p>
                      <a:r>
                        <a:rPr lang="en-GB" dirty="0" smtClean="0"/>
                        <a:t>AS Composing </a:t>
                      </a:r>
                    </a:p>
                    <a:p>
                      <a:r>
                        <a:rPr lang="en-GB" dirty="0" smtClean="0"/>
                        <a:t>(30%) 72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Composing </a:t>
                      </a:r>
                    </a:p>
                    <a:p>
                      <a:r>
                        <a:rPr lang="en-GB" dirty="0" smtClean="0"/>
                        <a:t>Option A (25%) 72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 level Composing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Option B (35%) 108 marks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36678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Two compositions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Two compositions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Three compositions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02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Minimum of 4 ½ minutes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4 minutes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Minimum of 8 minutes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678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composition to a brief set by WJEC using the techniques and conventions of the Western</a:t>
                      </a:r>
                      <a:r>
                        <a:rPr lang="en-GB" sz="1600" baseline="0" dirty="0" smtClean="0"/>
                        <a:t> Classical Tradition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composition to a brief set by WJEC using the techniques and conventions of the Western</a:t>
                      </a:r>
                      <a:r>
                        <a:rPr lang="en-GB" sz="1600" baseline="0" dirty="0" smtClean="0"/>
                        <a:t> Classical Tradition</a:t>
                      </a:r>
                      <a:endParaRPr lang="en-GB" sz="1600" dirty="0" smtClean="0"/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composition to a brief set by WJEC using the techniques and conventions of the Western</a:t>
                      </a:r>
                      <a:r>
                        <a:rPr lang="en-GB" sz="1600" baseline="0" dirty="0" smtClean="0"/>
                        <a:t> Classical Tradition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609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free composition for which the learner sets their own brief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free composition for which the learner sets their own brief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One</a:t>
                      </a:r>
                      <a:r>
                        <a:rPr lang="en-GB" sz="1600" dirty="0" smtClean="0"/>
                        <a:t> free composition for which the learner sets their own brief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6189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One </a:t>
                      </a:r>
                      <a:r>
                        <a:rPr lang="en-GB" sz="1600" baseline="0" dirty="0" smtClean="0"/>
                        <a:t>composition linked to a second different area of study for which the learners sets their own brief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40" y="2066306"/>
            <a:ext cx="8335035" cy="530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piece is marked out of 36 using the assessment grid in Appendix B of the specification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pieces may be composed at any time during the course apart</a:t>
            </a:r>
            <a:r>
              <a:rPr lang="en-GB" sz="2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composed to a brief set by WJEC which must be composed during the final year of the course as briefs will not be released until September 1st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compositions must be submitted with a detailed score and a clear recording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must complete a non- assessed com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log</a:t>
            </a:r>
            <a:r>
              <a:rPr lang="en-GB" sz="2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authenticate the 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work. The log will require details such as: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relationship between the score and the recording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 evidence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aseline="30000" dirty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aseline="30000" dirty="0" smtClean="0">
                <a:solidFill>
                  <a:srgbClr val="5A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andidate and teacher signatures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baseline="30000" dirty="0" smtClean="0">
              <a:solidFill>
                <a:srgbClr val="5A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baseline="30000" dirty="0">
              <a:solidFill>
                <a:srgbClr val="5A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aseline="30000" dirty="0" smtClean="0">
              <a:solidFill>
                <a:srgbClr val="5A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2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6071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92" y="2561826"/>
            <a:ext cx="8319883" cy="407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Each column within the assessment grid focuses on a specific aspect of </a:t>
            </a:r>
            <a:r>
              <a:rPr lang="en-GB" sz="2000" dirty="0" smtClean="0"/>
              <a:t>composition </a:t>
            </a:r>
            <a:r>
              <a:rPr lang="en-GB" sz="2000" dirty="0"/>
              <a:t>and is marked out of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Learners are assessed on </a:t>
            </a:r>
          </a:p>
          <a:p>
            <a:endParaRPr lang="en-GB" sz="2000" b="1" dirty="0"/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2000" b="1" dirty="0" smtClean="0"/>
              <a:t>Creating musical ideas 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GB" sz="2000" b="1" dirty="0" smtClean="0"/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2000" b="1" dirty="0" smtClean="0"/>
              <a:t>Developing musical ideas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GB" sz="2000" b="1" dirty="0" smtClean="0"/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GB" sz="2000" b="1" dirty="0" smtClean="0"/>
              <a:t>Technical and expressive control of musical elements</a:t>
            </a:r>
            <a:endParaRPr lang="en-GB" sz="2000" baseline="30000" dirty="0" smtClean="0">
              <a:solidFill>
                <a:srgbClr val="5A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baseline="30000" dirty="0">
              <a:solidFill>
                <a:srgbClr val="5A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2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7257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6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2" y="1308919"/>
            <a:ext cx="4825197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Composing to a Brief</a:t>
            </a:r>
          </a:p>
          <a:p>
            <a:endParaRPr lang="en-GB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Set briefs </a:t>
            </a: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will always contain information about</a:t>
            </a:r>
            <a:r>
              <a:rPr lang="en-GB" sz="2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sz="2000" baseline="30000" dirty="0">
                <a:solidFill>
                  <a:srgbClr val="5A5A59"/>
                </a:solidFill>
                <a:latin typeface="Bliss-Light"/>
                <a:cs typeface="Bliss-Light"/>
              </a:rPr>
              <a:t>the </a:t>
            </a: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occasion </a:t>
            </a:r>
            <a:r>
              <a:rPr lang="en-GB" sz="2000" baseline="30000" dirty="0">
                <a:solidFill>
                  <a:srgbClr val="5A5A59"/>
                </a:solidFill>
                <a:latin typeface="Bliss-Light"/>
                <a:cs typeface="Bliss-Light"/>
              </a:rPr>
              <a:t>and/or the audience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>
                <a:solidFill>
                  <a:srgbClr val="5A5A59"/>
                </a:solidFill>
                <a:latin typeface="Bliss-Light"/>
                <a:cs typeface="Bliss-Light"/>
              </a:rPr>
              <a:t>The composition briefs are designed </a:t>
            </a: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to </a:t>
            </a:r>
            <a:r>
              <a:rPr lang="en-GB" sz="2000" baseline="30000" dirty="0">
                <a:solidFill>
                  <a:srgbClr val="5A5A59"/>
                </a:solidFill>
                <a:latin typeface="Bliss-Light"/>
                <a:cs typeface="Bliss-Light"/>
              </a:rPr>
              <a:t>allow any number of different valid responses </a:t>
            </a: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but always in a Western Classical style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There will always be a choice of four briefs, covering a variety of instrumental groupings and</a:t>
            </a:r>
            <a:r>
              <a:rPr lang="en-GB" sz="2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sz="2000" baseline="30000" dirty="0">
                <a:solidFill>
                  <a:srgbClr val="5A5A59"/>
                </a:solidFill>
                <a:latin typeface="Bliss-Light"/>
                <a:cs typeface="Bliss-Light"/>
              </a:rPr>
              <a:t>possible genres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It is recommended that each piece is long enough to demonstrate development of ideas</a:t>
            </a:r>
            <a:endParaRPr lang="en-GB" sz="2000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pic>
        <p:nvPicPr>
          <p:cNvPr id="4" name="Corbis-42-53088181_bandw.jpg"/>
          <p:cNvPicPr preferRelativeResize="0">
            <a:picLocks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297665"/>
            <a:ext cx="3261600" cy="28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Composing in a Western Classical Style</a:t>
            </a:r>
          </a:p>
          <a:p>
            <a:endParaRPr lang="en-GB" sz="6000" dirty="0" smtClean="0"/>
          </a:p>
          <a:p>
            <a:endParaRPr lang="en-GB" sz="80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This is not a techniques exercise, e.g. a Bach Chorale or two part counterpoint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This is a composition which uses the musical language and idioms of the Western Classical </a:t>
            </a:r>
            <a:r>
              <a:rPr lang="en-GB" sz="8000" dirty="0">
                <a:solidFill>
                  <a:schemeClr val="tx1"/>
                </a:solidFill>
              </a:rPr>
              <a:t>tradition, </a:t>
            </a:r>
            <a:r>
              <a:rPr lang="en-GB" sz="8000" dirty="0" smtClean="0">
                <a:solidFill>
                  <a:schemeClr val="tx1"/>
                </a:solidFill>
              </a:rPr>
              <a:t>demonstrating </a:t>
            </a:r>
            <a:r>
              <a:rPr lang="en-GB" sz="8000" dirty="0">
                <a:solidFill>
                  <a:schemeClr val="tx1"/>
                </a:solidFill>
              </a:rPr>
              <a:t>an appropriate use and understanding </a:t>
            </a:r>
            <a:r>
              <a:rPr lang="en-GB" sz="8000" dirty="0" smtClean="0">
                <a:solidFill>
                  <a:schemeClr val="tx1"/>
                </a:solidFill>
              </a:rPr>
              <a:t>of: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/>
              <a:t>s</a:t>
            </a:r>
            <a:r>
              <a:rPr lang="en-GB" sz="7200" dirty="0" smtClean="0"/>
              <a:t>tructure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tonality 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harmony 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texture 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melody 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rhythm </a:t>
            </a:r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thematic </a:t>
            </a:r>
            <a:r>
              <a:rPr lang="en-GB" sz="7200" dirty="0"/>
              <a:t>manipulation </a:t>
            </a:r>
            <a:endParaRPr lang="en-GB" sz="7200" dirty="0" smtClean="0"/>
          </a:p>
          <a:p>
            <a:pPr marL="2000250" lvl="2" indent="-857250">
              <a:buFont typeface="Wingdings" panose="05000000000000000000" pitchFamily="2" charset="2"/>
              <a:buChar char="q"/>
            </a:pPr>
            <a:r>
              <a:rPr lang="en-GB" sz="7200" dirty="0" smtClean="0"/>
              <a:t>developmental devices.</a:t>
            </a:r>
            <a:endParaRPr lang="en-GB" sz="7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What does a free composition involve?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Bliss-Light"/>
              </a:rPr>
              <a:t>This offers candidates the opportunity to explore any musical style of their choosing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Bliss-Light"/>
              </a:rPr>
              <a:t>It could link to one of the areas of study (including a second WCT composition)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Bliss-Light"/>
              </a:rPr>
              <a:t>It may explore any appropriate medium or genre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  <a:latin typeface="Bliss-Light"/>
            </a:endParaRPr>
          </a:p>
          <a:p>
            <a:pPr marL="457200" indent="-457200"/>
            <a:r>
              <a:rPr lang="en-GB" sz="8000" dirty="0">
                <a:solidFill>
                  <a:schemeClr val="tx1"/>
                </a:solidFill>
                <a:latin typeface="Bliss-Light"/>
              </a:rPr>
              <a:t>	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Learners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must remember that this composition will also be judged using the WJEC assessment criteria for composing, and therefore should research their interests thoroughly, considering the following:</a:t>
            </a:r>
          </a:p>
          <a:p>
            <a:pPr marL="457200" indent="-457200"/>
            <a:endParaRPr lang="en-GB" sz="8000" dirty="0">
              <a:solidFill>
                <a:schemeClr val="tx1"/>
              </a:solidFill>
              <a:latin typeface="Bliss-Light"/>
            </a:endParaRPr>
          </a:p>
          <a:p>
            <a:pPr marL="1885950" lvl="1" indent="-1143000">
              <a:buFont typeface="Wingdings" panose="05000000000000000000" pitchFamily="2" charset="2"/>
              <a:buChar char="q"/>
            </a:pPr>
            <a:r>
              <a:rPr lang="en-GB" sz="7200" b="1" dirty="0">
                <a:solidFill>
                  <a:schemeClr val="tx1"/>
                </a:solidFill>
                <a:latin typeface="Bliss-Light"/>
              </a:rPr>
              <a:t>Planning</a:t>
            </a:r>
            <a:r>
              <a:rPr lang="en-GB" sz="7200" dirty="0">
                <a:solidFill>
                  <a:schemeClr val="tx1"/>
                </a:solidFill>
                <a:latin typeface="Bliss-Light"/>
              </a:rPr>
              <a:t> (structure and </a:t>
            </a:r>
            <a:r>
              <a:rPr lang="en-GB" sz="7200" dirty="0" smtClean="0">
                <a:solidFill>
                  <a:schemeClr val="tx1"/>
                </a:solidFill>
                <a:latin typeface="Bliss-Light"/>
              </a:rPr>
              <a:t>organising)</a:t>
            </a:r>
          </a:p>
          <a:p>
            <a:pPr marL="1885950" lvl="1" indent="-1143000">
              <a:buFont typeface="Wingdings" panose="05000000000000000000" pitchFamily="2" charset="2"/>
              <a:buChar char="q"/>
            </a:pPr>
            <a:r>
              <a:rPr lang="en-GB" sz="8000" b="1" dirty="0" smtClean="0">
                <a:solidFill>
                  <a:schemeClr val="tx1"/>
                </a:solidFill>
                <a:latin typeface="Bliss-Light"/>
              </a:rPr>
              <a:t>Presenting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(the initial material and its 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development)</a:t>
            </a:r>
          </a:p>
          <a:p>
            <a:pPr marL="1885950" lvl="1" indent="-1143000">
              <a:buFont typeface="Wingdings" panose="05000000000000000000" pitchFamily="2" charset="2"/>
              <a:buChar char="q"/>
            </a:pPr>
            <a:r>
              <a:rPr lang="en-GB" sz="8000" b="1" dirty="0" smtClean="0">
                <a:solidFill>
                  <a:schemeClr val="tx1"/>
                </a:solidFill>
                <a:latin typeface="Bliss-Light"/>
              </a:rPr>
              <a:t>Refining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(adjusting and 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improving).</a:t>
            </a:r>
            <a:endParaRPr lang="en-GB" sz="8000" dirty="0">
              <a:solidFill>
                <a:schemeClr val="tx1"/>
              </a:solidFill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21552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Specification </a:t>
            </a:r>
            <a:r>
              <a:rPr lang="en-GB" sz="12800" dirty="0" smtClean="0"/>
              <a:t>Highlights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8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Learners have the option to specialise in performing or composing at A level for 10% of the qualification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One optional area of study at A level focuses on the music of living composers, with four British composers on the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The specifications have a good balance of set works and wider listening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AS and A level classes can be taught together and/or learners can complete an AS in year 1 and an A level in year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The specifications prepare learners for a wide range of music degrees including popular and classical courses</a:t>
            </a:r>
            <a:endParaRPr lang="en-GB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37" y="1334171"/>
            <a:ext cx="831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kern="1100" spc="-50" dirty="0" smtClean="0">
                <a:solidFill>
                  <a:srgbClr val="E75306"/>
                </a:solidFill>
                <a:latin typeface="Gotham Rounded Book"/>
                <a:cs typeface="Gotham Rounded Book"/>
              </a:rPr>
              <a:t>Areas of study highlights</a:t>
            </a:r>
            <a:endParaRPr lang="en-US" sz="3600" kern="1100" spc="-50" dirty="0">
              <a:solidFill>
                <a:srgbClr val="E75306"/>
              </a:solidFill>
              <a:latin typeface="Gotham Rounded Book"/>
              <a:cs typeface="Gotham Rounded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37" y="2006930"/>
            <a:ext cx="82468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areas of study enable teachers to follow 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teaching and learning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to the three assessed skill areas by providing opportunities for learners to perform, compose and appraise music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each area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develop a chronology of music through studying the development of the symphony and one style of popular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A level learners have the opportunity to engage with the music of living composers from the UK and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study have been carefully designed to be comparable across options and complementary between options. For example, the symphony provides a foundation for the whole course and leads in to a study of twentieth or twenty-first century music and the popular music options provide contrast while developing the same musical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E753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Comparison of Areas of study at AS and A level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99124"/>
              </p:ext>
            </p:extLst>
          </p:nvPr>
        </p:nvGraphicFramePr>
        <p:xfrm>
          <a:off x="546264" y="2090737"/>
          <a:ext cx="8063342" cy="417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11"/>
                <a:gridCol w="4025731"/>
              </a:tblGrid>
              <a:tr h="370058">
                <a:tc>
                  <a:txBody>
                    <a:bodyPr/>
                    <a:lstStyle/>
                    <a:p>
                      <a:r>
                        <a:rPr lang="en-GB" dirty="0" smtClean="0"/>
                        <a:t>AS Areas of Study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Areas of Study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85924"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The development of the symphony (1750-</a:t>
                      </a:r>
                      <a:r>
                        <a:rPr lang="en-GB" sz="1600" b="1" baseline="0" dirty="0" smtClean="0"/>
                        <a:t>1830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The development of the symphony (1750-</a:t>
                      </a:r>
                      <a:r>
                        <a:rPr lang="en-GB" sz="1600" b="1" baseline="0" dirty="0" smtClean="0"/>
                        <a:t>1900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263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2 movements </a:t>
                      </a:r>
                      <a:r>
                        <a:rPr lang="en-GB" sz="1600" dirty="0" smtClean="0"/>
                        <a:t>of 1 symphony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4 movements </a:t>
                      </a:r>
                      <a:r>
                        <a:rPr lang="en-GB" sz="1600" b="0" dirty="0" smtClean="0"/>
                        <a:t>of the same </a:t>
                      </a:r>
                      <a:r>
                        <a:rPr lang="en-GB" sz="1600" dirty="0" smtClean="0"/>
                        <a:t>symphony plus general knowledge of second symphony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329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One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Rock</a:t>
                      </a:r>
                      <a:r>
                        <a:rPr lang="en-GB" sz="1600" baseline="0" dirty="0" smtClean="0"/>
                        <a:t> and Pop (1960-</a:t>
                      </a:r>
                      <a:r>
                        <a:rPr lang="en-GB" sz="1600" b="1" baseline="0" dirty="0" smtClean="0"/>
                        <a:t>1990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Musical Theatre (</a:t>
                      </a:r>
                      <a:r>
                        <a:rPr lang="en-GB" sz="1600" b="1" baseline="0" dirty="0" smtClean="0"/>
                        <a:t>5</a:t>
                      </a:r>
                      <a:r>
                        <a:rPr lang="en-GB" sz="1600" baseline="0" dirty="0" smtClean="0"/>
                        <a:t> composers)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Jazz (1920-</a:t>
                      </a:r>
                      <a:r>
                        <a:rPr lang="en-GB" sz="1600" b="1" baseline="0" dirty="0" smtClean="0"/>
                        <a:t>1950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One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Rock</a:t>
                      </a:r>
                      <a:r>
                        <a:rPr lang="en-GB" sz="1600" baseline="0" dirty="0" smtClean="0"/>
                        <a:t> and Pop (1960-</a:t>
                      </a:r>
                      <a:r>
                        <a:rPr lang="en-GB" sz="1600" b="1" baseline="0" dirty="0" smtClean="0"/>
                        <a:t>2000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Musical Theatre (</a:t>
                      </a:r>
                      <a:r>
                        <a:rPr lang="en-GB" sz="1600" b="1" baseline="0" dirty="0" smtClean="0"/>
                        <a:t>6</a:t>
                      </a:r>
                      <a:r>
                        <a:rPr lang="en-GB" sz="1600" baseline="0" dirty="0" smtClean="0"/>
                        <a:t> composers)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Jazz (1920-</a:t>
                      </a:r>
                      <a:r>
                        <a:rPr lang="en-GB" sz="1600" b="1" baseline="0" dirty="0" smtClean="0"/>
                        <a:t>1960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9335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One from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Into the</a:t>
                      </a:r>
                      <a:r>
                        <a:rPr lang="en-GB" sz="1600" baseline="0" dirty="0" smtClean="0"/>
                        <a:t> Twentieth century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Into the Twenty-First century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Co-teaching areas of study at AS and A level</a:t>
            </a:r>
          </a:p>
          <a:p>
            <a:r>
              <a:rPr lang="en-GB" dirty="0" smtClean="0"/>
              <a:t>Model 1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28337"/>
              </p:ext>
            </p:extLst>
          </p:nvPr>
        </p:nvGraphicFramePr>
        <p:xfrm>
          <a:off x="546264" y="2090737"/>
          <a:ext cx="8063342" cy="417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11"/>
                <a:gridCol w="4025731"/>
              </a:tblGrid>
              <a:tr h="370058">
                <a:tc>
                  <a:txBody>
                    <a:bodyPr/>
                    <a:lstStyle/>
                    <a:p>
                      <a:r>
                        <a:rPr lang="en-GB" dirty="0" smtClean="0"/>
                        <a:t>AS Areas of Study (Year 1)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Areas of Study (Year 2)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85924">
                <a:tc>
                  <a:txBody>
                    <a:bodyPr/>
                    <a:lstStyle/>
                    <a:p>
                      <a:r>
                        <a:rPr lang="en-GB" sz="1600" b="0" baseline="0" dirty="0" smtClean="0"/>
                        <a:t>The development of the symphony </a:t>
                      </a:r>
                      <a:r>
                        <a:rPr lang="en-GB" sz="1600" b="1" baseline="0" dirty="0" smtClean="0"/>
                        <a:t>(1750-1830)</a:t>
                      </a:r>
                      <a:endParaRPr lang="en-GB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/>
                        <a:t>The development of the symphony </a:t>
                      </a:r>
                      <a:r>
                        <a:rPr lang="en-GB" sz="1600" b="1" baseline="0" dirty="0" smtClean="0"/>
                        <a:t>(1830-1900)</a:t>
                      </a:r>
                      <a:endParaRPr lang="en-GB" sz="16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263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Movements 1 and 2 </a:t>
                      </a:r>
                      <a:r>
                        <a:rPr lang="en-GB" sz="1600" b="0" dirty="0" smtClean="0"/>
                        <a:t>of one symphony</a:t>
                      </a:r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Movements 3 and 4 </a:t>
                      </a:r>
                      <a:r>
                        <a:rPr lang="en-GB" sz="1600" b="0" dirty="0" smtClean="0"/>
                        <a:t>of the same symphony plus general knowledge of second symphony</a:t>
                      </a:r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329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One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/>
                        <a:t>Rock</a:t>
                      </a:r>
                      <a:r>
                        <a:rPr lang="en-GB" sz="1600" b="0" baseline="0" dirty="0" smtClean="0"/>
                        <a:t> and Pop </a:t>
                      </a:r>
                      <a:r>
                        <a:rPr lang="en-GB" sz="1600" b="1" baseline="0" dirty="0" smtClean="0"/>
                        <a:t>(1960-1990)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/>
                        <a:t>Musical Theatre </a:t>
                      </a:r>
                      <a:r>
                        <a:rPr lang="en-GB" sz="1600" b="1" baseline="0" dirty="0" smtClean="0"/>
                        <a:t>(5 composers)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/>
                        <a:t>Jazz </a:t>
                      </a:r>
                      <a:r>
                        <a:rPr lang="en-GB" sz="1600" b="1" baseline="0" dirty="0" smtClean="0"/>
                        <a:t>(1920-1950)</a:t>
                      </a:r>
                      <a:endParaRPr lang="en-GB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One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/>
                        <a:t>Rock</a:t>
                      </a:r>
                      <a:r>
                        <a:rPr lang="en-GB" sz="1600" b="0" baseline="0" dirty="0" smtClean="0"/>
                        <a:t> and Pop </a:t>
                      </a:r>
                      <a:r>
                        <a:rPr lang="en-GB" sz="1600" b="1" baseline="0" dirty="0" smtClean="0"/>
                        <a:t>(1990-2000)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/>
                        <a:t>Musical Theatre </a:t>
                      </a:r>
                      <a:r>
                        <a:rPr lang="en-GB" sz="1600" b="1" baseline="0" dirty="0" smtClean="0"/>
                        <a:t>(1 composer)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/>
                        <a:t>Jazz </a:t>
                      </a:r>
                      <a:r>
                        <a:rPr lang="en-GB" sz="1600" b="1" baseline="0" dirty="0" smtClean="0"/>
                        <a:t>(1950-1960)</a:t>
                      </a:r>
                      <a:endParaRPr lang="en-GB" sz="1600" b="1" dirty="0" smtClean="0"/>
                    </a:p>
                    <a:p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9335"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One from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/>
                        <a:t>Into the</a:t>
                      </a:r>
                      <a:r>
                        <a:rPr lang="en-GB" sz="1600" b="0" baseline="0" dirty="0" smtClean="0"/>
                        <a:t> Twentieth century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baseline="0" dirty="0" smtClean="0"/>
                        <a:t>Into the Twenty-First century</a:t>
                      </a:r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736724"/>
          </a:xfrm>
        </p:spPr>
        <p:txBody>
          <a:bodyPr>
            <a:normAutofit/>
          </a:bodyPr>
          <a:lstStyle/>
          <a:p>
            <a:r>
              <a:rPr lang="en-GB" dirty="0" smtClean="0"/>
              <a:t>Set works at AS and A level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15625"/>
              </p:ext>
            </p:extLst>
          </p:nvPr>
        </p:nvGraphicFramePr>
        <p:xfrm>
          <a:off x="546264" y="1781300"/>
          <a:ext cx="8063342" cy="475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11"/>
                <a:gridCol w="4025731"/>
              </a:tblGrid>
              <a:tr h="343190">
                <a:tc>
                  <a:txBody>
                    <a:bodyPr/>
                    <a:lstStyle/>
                    <a:p>
                      <a:r>
                        <a:rPr lang="en-GB" dirty="0" smtClean="0"/>
                        <a:t>AS Set Works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Set Works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858944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b="1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Either: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b="1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Symphony Number 104 in D major, ‘London’, </a:t>
                      </a:r>
                      <a:r>
                        <a:rPr lang="en-GB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movements 1 and 2, </a:t>
                      </a:r>
                      <a:r>
                        <a:rPr lang="en-GB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Haydn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Or: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b="1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Symphony Number 4 in A major, ‘Italian’, </a:t>
                      </a:r>
                      <a:r>
                        <a:rPr lang="en-GB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movements 1 and 2, </a:t>
                      </a:r>
                      <a:r>
                        <a:rPr lang="en-GB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Mendelssohn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endParaRPr lang="en-GB" b="1" i="1" baseline="30000" dirty="0" smtClean="0">
                        <a:solidFill>
                          <a:srgbClr val="5A5A59"/>
                        </a:solidFill>
                        <a:latin typeface="Bliss-Light"/>
                        <a:cs typeface="Bliss-Light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b="1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Symphony Number 104 in D major, ‘London', </a:t>
                      </a:r>
                      <a:r>
                        <a:rPr lang="en-GB" b="0" i="0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Haydn</a:t>
                      </a:r>
                      <a:endParaRPr lang="en-GB" baseline="30000" dirty="0" smtClean="0">
                        <a:solidFill>
                          <a:srgbClr val="5A5A59"/>
                        </a:solidFill>
                        <a:latin typeface="Bliss-Light"/>
                        <a:cs typeface="Bliss-Light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b="1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Symphony Number 4 in A major, ‘Italian’, </a:t>
                      </a:r>
                      <a:r>
                        <a:rPr lang="en-GB" i="1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 </a:t>
                      </a:r>
                      <a:r>
                        <a:rPr lang="en-GB" baseline="30000" dirty="0" smtClean="0">
                          <a:solidFill>
                            <a:srgbClr val="5A5A59"/>
                          </a:solidFill>
                          <a:latin typeface="Bliss-Light"/>
                          <a:cs typeface="Bliss-Light"/>
                        </a:rPr>
                        <a:t>Mendelssohn</a:t>
                      </a:r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2192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Either: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Trio for Oboe, Bassoon and Piano, Movement 2,</a:t>
                      </a:r>
                      <a:r>
                        <a:rPr lang="en-US" sz="1200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 Poulenc 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Three nocturnes, Number 1, </a:t>
                      </a:r>
                      <a:r>
                        <a:rPr lang="en-US" sz="1200" b="1" i="1" dirty="0" err="1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Nuages</a:t>
                      </a: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Debussy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Or: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b="1" i="1" dirty="0" err="1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Asyla</a:t>
                      </a: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, Movement 3, </a:t>
                      </a:r>
                      <a:r>
                        <a:rPr lang="en-US" sz="1200" b="1" i="1" dirty="0" err="1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Ecstasio</a:t>
                      </a: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Thomas Ades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b="1" i="1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String Quartet number 2, Opus California, Movements 1 and 4, </a:t>
                      </a:r>
                      <a:r>
                        <a:rPr lang="en-US" sz="1200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Sally </a:t>
                      </a:r>
                      <a:r>
                        <a:rPr lang="en-US" sz="1200" dirty="0" smtClean="0">
                          <a:solidFill>
                            <a:srgbClr val="5A5A59"/>
                          </a:solidFill>
                          <a:latin typeface="Bliss-Light"/>
                          <a:cs typeface="Gotham Rounded Book"/>
                        </a:rPr>
                        <a:t>Beamish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Area of study A: The Development of the Symphony (compulsory)</a:t>
            </a:r>
          </a:p>
          <a:p>
            <a:endParaRPr lang="en-GB" dirty="0"/>
          </a:p>
          <a:p>
            <a:endParaRPr lang="en-GB" sz="9600" dirty="0" smtClean="0"/>
          </a:p>
          <a:p>
            <a:r>
              <a:rPr lang="en-GB" sz="9600" dirty="0" smtClean="0"/>
              <a:t>Learning Focus: the development of the orchestra, use of structure and musical language</a:t>
            </a: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100% of teachers who responded to our survey requested that we include an area of study based on orchestral 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This area of study allows learners to trace the development of the genre through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Detailed knowledge and understanding of musical elements and language is required</a:t>
            </a:r>
          </a:p>
          <a:p>
            <a:endParaRPr lang="en-GB" sz="7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Learners will undertake a detailed study of </a:t>
            </a:r>
            <a:r>
              <a:rPr lang="en-GB" sz="7200" b="1" dirty="0" smtClean="0">
                <a:solidFill>
                  <a:schemeClr val="tx1"/>
                </a:solidFill>
              </a:rPr>
              <a:t>one </a:t>
            </a:r>
            <a:r>
              <a:rPr lang="en-GB" sz="7200" dirty="0" smtClean="0">
                <a:solidFill>
                  <a:schemeClr val="tx1"/>
                </a:solidFill>
              </a:rPr>
              <a:t>of the set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Learners should listen to a range of different symphonies and take opportunities </a:t>
            </a:r>
            <a:r>
              <a:rPr lang="en-GB" sz="7200" smtClean="0">
                <a:solidFill>
                  <a:schemeClr val="tx1"/>
                </a:solidFill>
              </a:rPr>
              <a:t>to hear </a:t>
            </a:r>
            <a:r>
              <a:rPr lang="en-GB" sz="7200" dirty="0" smtClean="0">
                <a:solidFill>
                  <a:schemeClr val="tx1"/>
                </a:solidFill>
              </a:rPr>
              <a:t>them played live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This area of study provides progression from Area of Study 1: Forms and Devices on the GCSE specification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Areas of study B-D: </a:t>
            </a:r>
            <a:r>
              <a:rPr lang="en-GB" sz="12800" dirty="0"/>
              <a:t>P</a:t>
            </a:r>
            <a:r>
              <a:rPr lang="en-GB" sz="12800" dirty="0" smtClean="0"/>
              <a:t>opular Music</a:t>
            </a:r>
          </a:p>
          <a:p>
            <a:endParaRPr lang="en-GB" dirty="0"/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Three areas of study are offered to allow centres to choose an option which suits their learners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Teachers have freedom to select artists, pieces, albums and musicals that interest their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Some parameters are given: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 smtClean="0">
              <a:solidFill>
                <a:schemeClr val="tx1"/>
              </a:solidFill>
            </a:endParaRPr>
          </a:p>
          <a:p>
            <a:pPr marL="1600200" lvl="1" indent="-857250">
              <a:buFont typeface="Wingdings" panose="05000000000000000000" pitchFamily="2" charset="2"/>
              <a:buChar char="q"/>
            </a:pPr>
            <a:r>
              <a:rPr lang="en-GB" sz="6400" dirty="0"/>
              <a:t>Rock and </a:t>
            </a:r>
            <a:r>
              <a:rPr lang="en-GB" sz="6400" dirty="0" smtClean="0"/>
              <a:t>Pop (</a:t>
            </a:r>
            <a:r>
              <a:rPr lang="en-GB" sz="6600" b="1" dirty="0"/>
              <a:t>pop, rock, soul, funk </a:t>
            </a:r>
            <a:r>
              <a:rPr lang="en-GB" sz="6600" dirty="0"/>
              <a:t>and</a:t>
            </a:r>
            <a:r>
              <a:rPr lang="en-GB" sz="6600" b="1" dirty="0"/>
              <a:t> </a:t>
            </a:r>
            <a:r>
              <a:rPr lang="en-GB" sz="6600" b="1" dirty="0" smtClean="0"/>
              <a:t>folk)</a:t>
            </a:r>
            <a:endParaRPr lang="en-GB" sz="6600" b="1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endParaRPr lang="en-GB" sz="6400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r>
              <a:rPr lang="en-GB" sz="6400" dirty="0"/>
              <a:t>Musical </a:t>
            </a:r>
            <a:r>
              <a:rPr lang="en-GB" sz="6400" dirty="0" smtClean="0"/>
              <a:t>Theatre (</a:t>
            </a:r>
            <a:r>
              <a:rPr lang="en-GB" sz="6600" b="1" dirty="0"/>
              <a:t>Rodgers, Bernstein, Sondheim, Schonberg, Lloyd-Webber and </a:t>
            </a:r>
            <a:r>
              <a:rPr lang="en-GB" sz="6600" b="1" dirty="0" smtClean="0"/>
              <a:t>Schwartz)</a:t>
            </a:r>
            <a:endParaRPr lang="en-GB" sz="6600" b="1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endParaRPr lang="en-GB" sz="6400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r>
              <a:rPr lang="en-GB" sz="6400" dirty="0" smtClean="0"/>
              <a:t>Jazz (</a:t>
            </a:r>
            <a:r>
              <a:rPr lang="en-GB" sz="6600" b="1" dirty="0"/>
              <a:t>ragtime, </a:t>
            </a:r>
            <a:r>
              <a:rPr lang="en-GB" sz="6600" b="1" dirty="0" err="1"/>
              <a:t>dixieland</a:t>
            </a:r>
            <a:r>
              <a:rPr lang="en-GB" sz="6600" b="1" dirty="0"/>
              <a:t>, early jazz, big band, be-bop and cool </a:t>
            </a:r>
            <a:r>
              <a:rPr lang="en-GB" sz="6600" b="1" dirty="0" smtClean="0"/>
              <a:t>jazz)</a:t>
            </a:r>
            <a:endParaRPr lang="en-GB" sz="6600" b="1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endParaRPr lang="en-GB" sz="6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The specification provides detailed information about what learners need to know </a:t>
            </a:r>
            <a:r>
              <a:rPr lang="en-GB" sz="7200" dirty="0" smtClean="0">
                <a:solidFill>
                  <a:schemeClr val="tx1"/>
                </a:solidFill>
              </a:rPr>
              <a:t>about musical elements, context and language and </a:t>
            </a:r>
            <a:r>
              <a:rPr lang="en-GB" sz="7200" dirty="0">
                <a:solidFill>
                  <a:schemeClr val="tx1"/>
                </a:solidFill>
              </a:rPr>
              <a:t>the level of demand is comparable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Areas of study E-F: New Directions</a:t>
            </a:r>
          </a:p>
          <a:p>
            <a:endParaRPr lang="en-GB" dirty="0"/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Two areas of study are offered to allow centres to choose an option which suits their learners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Area of study E, </a:t>
            </a:r>
            <a:r>
              <a:rPr lang="en-GB" sz="7200" i="1" dirty="0" smtClean="0">
                <a:solidFill>
                  <a:schemeClr val="tx1"/>
                </a:solidFill>
              </a:rPr>
              <a:t>Into the Twentieth Century</a:t>
            </a:r>
            <a:r>
              <a:rPr lang="en-GB" sz="7200" dirty="0" smtClean="0">
                <a:solidFill>
                  <a:schemeClr val="tx1"/>
                </a:solidFill>
              </a:rPr>
              <a:t>, focuses on </a:t>
            </a:r>
            <a:r>
              <a:rPr lang="en-GB" sz="7200" b="1" dirty="0" smtClean="0">
                <a:solidFill>
                  <a:schemeClr val="tx1"/>
                </a:solidFill>
              </a:rPr>
              <a:t>Impressionism, Expressionism </a:t>
            </a:r>
            <a:r>
              <a:rPr lang="en-GB" sz="7200" dirty="0" smtClean="0">
                <a:solidFill>
                  <a:schemeClr val="tx1"/>
                </a:solidFill>
              </a:rPr>
              <a:t>(including Serialism) and </a:t>
            </a:r>
            <a:r>
              <a:rPr lang="en-GB" sz="7200" b="1" dirty="0" smtClean="0">
                <a:solidFill>
                  <a:schemeClr val="tx1"/>
                </a:solidFill>
              </a:rPr>
              <a:t>Neo-classicism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Area of study </a:t>
            </a:r>
            <a:r>
              <a:rPr lang="en-GB" sz="7200" dirty="0" smtClean="0">
                <a:solidFill>
                  <a:schemeClr val="tx1"/>
                </a:solidFill>
              </a:rPr>
              <a:t>F, </a:t>
            </a:r>
            <a:r>
              <a:rPr lang="en-GB" sz="7200" i="1" dirty="0">
                <a:solidFill>
                  <a:schemeClr val="tx1"/>
                </a:solidFill>
              </a:rPr>
              <a:t>Into the </a:t>
            </a:r>
            <a:r>
              <a:rPr lang="en-GB" sz="7200" i="1" dirty="0" smtClean="0">
                <a:solidFill>
                  <a:schemeClr val="tx1"/>
                </a:solidFill>
              </a:rPr>
              <a:t>Twenty-first Century</a:t>
            </a:r>
            <a:r>
              <a:rPr lang="en-GB" sz="7200" dirty="0">
                <a:solidFill>
                  <a:schemeClr val="tx1"/>
                </a:solidFill>
              </a:rPr>
              <a:t>, focuses on </a:t>
            </a:r>
            <a:r>
              <a:rPr lang="en-GB" sz="7200" b="1" dirty="0" smtClean="0">
                <a:solidFill>
                  <a:schemeClr val="tx1"/>
                </a:solidFill>
              </a:rPr>
              <a:t>the music of living composers</a:t>
            </a:r>
            <a:endParaRPr lang="en-GB" sz="7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Detailed information is provided in the specification outlining what learners need to know and understand</a:t>
            </a:r>
            <a:endParaRPr lang="en-GB" sz="6600" b="1" dirty="0"/>
          </a:p>
          <a:p>
            <a:pPr marL="1600200" lvl="1" indent="-857250">
              <a:buFont typeface="Wingdings" panose="05000000000000000000" pitchFamily="2" charset="2"/>
              <a:buChar char="q"/>
            </a:pPr>
            <a:endParaRPr lang="en-GB" sz="6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The specification provides detailed information about what learners need to know </a:t>
            </a:r>
            <a:r>
              <a:rPr lang="en-GB" sz="7200" dirty="0" smtClean="0">
                <a:solidFill>
                  <a:schemeClr val="tx1"/>
                </a:solidFill>
              </a:rPr>
              <a:t>about musical elements, context and language and </a:t>
            </a:r>
            <a:r>
              <a:rPr lang="en-GB" sz="7200" dirty="0">
                <a:solidFill>
                  <a:schemeClr val="tx1"/>
                </a:solidFill>
              </a:rPr>
              <a:t>the level of demand is </a:t>
            </a:r>
            <a:r>
              <a:rPr lang="en-GB" sz="7200" dirty="0" smtClean="0">
                <a:solidFill>
                  <a:schemeClr val="tx1"/>
                </a:solidFill>
              </a:rPr>
              <a:t>comparable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7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7200" dirty="0" smtClean="0">
                <a:solidFill>
                  <a:schemeClr val="tx1"/>
                </a:solidFill>
              </a:rPr>
              <a:t>Two set works are provided in each option to provide a focus for study</a:t>
            </a:r>
            <a:endParaRPr lang="en-GB" sz="7200" dirty="0">
              <a:solidFill>
                <a:schemeClr val="tx1"/>
              </a:solidFill>
            </a:endParaRPr>
          </a:p>
          <a:p>
            <a:endParaRPr lang="en-GB" sz="7200" dirty="0">
              <a:solidFill>
                <a:schemeClr val="tx1"/>
              </a:solidFill>
            </a:endParaRPr>
          </a:p>
          <a:p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5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Comparison of Component 3 exams at AS and A level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35607"/>
              </p:ext>
            </p:extLst>
          </p:nvPr>
        </p:nvGraphicFramePr>
        <p:xfrm>
          <a:off x="130629" y="1567544"/>
          <a:ext cx="889461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61"/>
                <a:gridCol w="4440756"/>
              </a:tblGrid>
              <a:tr h="333034">
                <a:tc>
                  <a:txBody>
                    <a:bodyPr/>
                    <a:lstStyle/>
                    <a:p>
                      <a:r>
                        <a:rPr lang="en-GB" dirty="0" smtClean="0"/>
                        <a:t>AS Exam 88</a:t>
                      </a:r>
                      <a:r>
                        <a:rPr lang="en-GB" baseline="0" dirty="0" smtClean="0"/>
                        <a:t>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Exam 100 marks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93371"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Section 1: </a:t>
                      </a:r>
                      <a:r>
                        <a:rPr lang="en-GB" sz="1600" baseline="0" dirty="0" smtClean="0"/>
                        <a:t>Areas of study B-D </a:t>
                      </a:r>
                      <a:r>
                        <a:rPr lang="en-GB" sz="1600" b="1" baseline="0" dirty="0" smtClean="0"/>
                        <a:t>(40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Two</a:t>
                      </a:r>
                      <a:r>
                        <a:rPr lang="en-GB" sz="1600" b="0" dirty="0" smtClean="0"/>
                        <a:t> aural perception questions on unprepared extracts (15 marks each)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/>
                        <a:t>Question on </a:t>
                      </a:r>
                      <a:r>
                        <a:rPr lang="en-GB" sz="1600" b="1" dirty="0" smtClean="0"/>
                        <a:t>wider context </a:t>
                      </a:r>
                      <a:r>
                        <a:rPr lang="en-GB" sz="1600" b="0" dirty="0" smtClean="0"/>
                        <a:t>without extract (10 marks)</a:t>
                      </a:r>
                      <a:endParaRPr lang="en-GB" sz="16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Section 1:</a:t>
                      </a:r>
                      <a:r>
                        <a:rPr lang="en-GB" sz="1600" baseline="0" dirty="0" smtClean="0"/>
                        <a:t> Areas of study B-D </a:t>
                      </a:r>
                      <a:r>
                        <a:rPr lang="en-GB" sz="1600" b="1" baseline="0" dirty="0" smtClean="0"/>
                        <a:t>(30 marks)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baseline="0" dirty="0" smtClean="0"/>
                        <a:t>One </a:t>
                      </a:r>
                      <a:r>
                        <a:rPr lang="en-GB" sz="1600" b="0" baseline="0" dirty="0" smtClean="0"/>
                        <a:t>aural perception question on an unprepared extract (10 marks)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baseline="0" dirty="0" smtClean="0"/>
                        <a:t>Comparison</a:t>
                      </a:r>
                      <a:r>
                        <a:rPr lang="en-GB" sz="1600" b="0" baseline="0" dirty="0" smtClean="0"/>
                        <a:t> question on two different extracts (20 marks)</a:t>
                      </a:r>
                      <a:endParaRPr lang="en-GB" sz="16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1539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Section 2: </a:t>
                      </a:r>
                      <a:r>
                        <a:rPr lang="en-GB" sz="1600" dirty="0" smtClean="0"/>
                        <a:t>Areas of study E-F </a:t>
                      </a:r>
                      <a:r>
                        <a:rPr lang="en-GB" sz="1600" b="1" dirty="0" smtClean="0"/>
                        <a:t>(30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Analysis</a:t>
                      </a:r>
                      <a:r>
                        <a:rPr lang="en-GB" sz="1600" dirty="0" smtClean="0"/>
                        <a:t> question on </a:t>
                      </a:r>
                      <a:r>
                        <a:rPr lang="en-GB" sz="1600" b="1" dirty="0" smtClean="0"/>
                        <a:t>one </a:t>
                      </a:r>
                      <a:r>
                        <a:rPr lang="en-GB" sz="1600" b="0" dirty="0" smtClean="0"/>
                        <a:t>of the two set works (15 marks)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Aural perception</a:t>
                      </a:r>
                      <a:r>
                        <a:rPr lang="en-GB" sz="1600" baseline="0" dirty="0" smtClean="0"/>
                        <a:t> question on an unprepared extract including links with the wider context (15 marks)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46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Section 2: </a:t>
                      </a:r>
                      <a:r>
                        <a:rPr lang="en-GB" sz="1600" dirty="0" smtClean="0"/>
                        <a:t>Area of study A </a:t>
                      </a:r>
                      <a:r>
                        <a:rPr lang="en-GB" sz="1600" b="1" dirty="0" smtClean="0"/>
                        <a:t>(48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Skeleton score </a:t>
                      </a:r>
                      <a:r>
                        <a:rPr lang="en-GB" sz="1600" dirty="0" smtClean="0"/>
                        <a:t>question (pitch </a:t>
                      </a:r>
                      <a:r>
                        <a:rPr lang="en-GB" sz="1600" b="1" dirty="0" smtClean="0"/>
                        <a:t>or</a:t>
                      </a:r>
                      <a:r>
                        <a:rPr lang="en-GB" sz="1600" dirty="0" smtClean="0"/>
                        <a:t> rhythm dictation) (10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Set work </a:t>
                      </a:r>
                      <a:r>
                        <a:rPr lang="en-GB" sz="1600" b="1" dirty="0" smtClean="0"/>
                        <a:t>analysis</a:t>
                      </a:r>
                      <a:r>
                        <a:rPr lang="en-GB" sz="1600" dirty="0" smtClean="0"/>
                        <a:t> question (15 marks)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dirty="0" smtClean="0"/>
                        <a:t>Comparison </a:t>
                      </a:r>
                      <a:r>
                        <a:rPr lang="en-GB" sz="1600" dirty="0" smtClean="0"/>
                        <a:t>question on </a:t>
                      </a:r>
                      <a:r>
                        <a:rPr lang="en-GB" sz="1600" b="1" dirty="0" smtClean="0"/>
                        <a:t>two</a:t>
                      </a:r>
                      <a:r>
                        <a:rPr lang="en-GB" sz="1600" b="0" dirty="0" smtClean="0"/>
                        <a:t> unprepared</a:t>
                      </a:r>
                      <a:r>
                        <a:rPr lang="en-GB" sz="1600" b="0" baseline="0" dirty="0" smtClean="0"/>
                        <a:t> symphonic extracts (10 marks)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 smtClean="0"/>
                        <a:t>Aural perception unprepared extract with score (13 marks</a:t>
                      </a:r>
                      <a:r>
                        <a:rPr lang="en-GB" sz="1600" b="0" baseline="0" dirty="0" smtClean="0"/>
                        <a:t>)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Section 3: </a:t>
                      </a:r>
                      <a:r>
                        <a:rPr lang="en-GB" sz="1600" dirty="0" smtClean="0"/>
                        <a:t>Area of study A </a:t>
                      </a:r>
                      <a:r>
                        <a:rPr lang="en-GB" sz="1600" b="1" dirty="0" smtClean="0"/>
                        <a:t>(40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Skeleton score </a:t>
                      </a:r>
                      <a:r>
                        <a:rPr lang="en-GB" sz="1600" dirty="0" smtClean="0"/>
                        <a:t>question (pitch </a:t>
                      </a:r>
                      <a:r>
                        <a:rPr lang="en-GB" sz="1600" b="1" dirty="0" smtClean="0"/>
                        <a:t>and </a:t>
                      </a:r>
                      <a:r>
                        <a:rPr lang="en-GB" sz="1600" b="0" dirty="0" smtClean="0"/>
                        <a:t>rhythm dictation (10 marks)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Set work </a:t>
                      </a:r>
                      <a:r>
                        <a:rPr lang="en-GB" sz="1600" b="1" dirty="0" smtClean="0"/>
                        <a:t>analysis</a:t>
                      </a:r>
                      <a:r>
                        <a:rPr lang="en-GB" sz="1600" dirty="0" smtClean="0"/>
                        <a:t> question (15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Essay</a:t>
                      </a:r>
                      <a:r>
                        <a:rPr lang="en-GB" sz="1600" dirty="0" smtClean="0"/>
                        <a:t> on the development of the symphony (15 marks)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5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Comparison of Component 3 exams at AS and A level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21987"/>
              </p:ext>
            </p:extLst>
          </p:nvPr>
        </p:nvGraphicFramePr>
        <p:xfrm>
          <a:off x="546264" y="1567544"/>
          <a:ext cx="8063341" cy="4824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7319"/>
                <a:gridCol w="2017319"/>
                <a:gridCol w="2017319"/>
                <a:gridCol w="2011384"/>
              </a:tblGrid>
              <a:tr h="33303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 Exam 88</a:t>
                      </a:r>
                      <a:r>
                        <a:rPr lang="en-GB" baseline="0" dirty="0" smtClean="0"/>
                        <a:t> marks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level Exam 100 marks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436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AO3</a:t>
                      </a:r>
                    </a:p>
                    <a:p>
                      <a:pPr algn="ctr"/>
                      <a:r>
                        <a:rPr lang="en-GB" sz="1600" b="0" dirty="0" smtClean="0"/>
                        <a:t>15%</a:t>
                      </a:r>
                    </a:p>
                    <a:p>
                      <a:pPr algn="ctr"/>
                      <a:r>
                        <a:rPr lang="en-GB" sz="1600" b="0" dirty="0" smtClean="0"/>
                        <a:t>33 marks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AO4</a:t>
                      </a:r>
                    </a:p>
                    <a:p>
                      <a:pPr algn="ctr"/>
                      <a:r>
                        <a:rPr lang="en-GB" sz="1600" b="0" dirty="0" smtClean="0"/>
                        <a:t>25%</a:t>
                      </a:r>
                    </a:p>
                    <a:p>
                      <a:pPr algn="ctr"/>
                      <a:r>
                        <a:rPr lang="en-GB" sz="1600" b="0" dirty="0" smtClean="0"/>
                        <a:t>55 marks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AO3</a:t>
                      </a:r>
                    </a:p>
                    <a:p>
                      <a:pPr algn="ctr"/>
                      <a:r>
                        <a:rPr lang="en-GB" sz="1600" b="0" dirty="0" smtClean="0"/>
                        <a:t>10%</a:t>
                      </a:r>
                    </a:p>
                    <a:p>
                      <a:pPr algn="ctr"/>
                      <a:r>
                        <a:rPr lang="en-GB" sz="1600" b="0" dirty="0" smtClean="0"/>
                        <a:t>25 marks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AO4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30%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75 marks</a:t>
                      </a:r>
                    </a:p>
                  </a:txBody>
                  <a:tcPr/>
                </a:tc>
              </a:tr>
              <a:tr h="1415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Demonstrate and apply musical knowledge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Use analytical and appraising skills to make evaluative and critical judgements about music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Demonstrate and apply musical knowledge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Use analytical and appraising skills to make evaluative and critical judgements about music</a:t>
                      </a:r>
                    </a:p>
                    <a:p>
                      <a:endParaRPr lang="en-GB" sz="1600" dirty="0" smtClean="0"/>
                    </a:p>
                  </a:txBody>
                  <a:tcPr/>
                </a:tc>
              </a:tr>
              <a:tr h="20814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Wider context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Pitch or rhythm dictation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Comparison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Comparison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Pitch and rhythm dictation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Locating errors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Essay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9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40" y="1947554"/>
            <a:ext cx="8335035" cy="56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AO3 </a:t>
            </a:r>
            <a:r>
              <a:rPr lang="en-GB" sz="2000" b="1" i="1" dirty="0" smtClean="0"/>
              <a:t>Demonstrate and apply musical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AO3 style questions will include multiple choice, picking out features from a piece of music and recall of knowledge</a:t>
            </a:r>
          </a:p>
          <a:p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Typical command words will include </a:t>
            </a:r>
            <a:r>
              <a:rPr lang="en-GB" sz="2000" b="1" dirty="0" smtClean="0"/>
              <a:t>name, state, identify, underline, give, pick, insert, define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The unprepared extracts will contain some AO3 style questions</a:t>
            </a:r>
          </a:p>
          <a:p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The set work analysis will contain some AO3 style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90665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AO3</a:t>
            </a:r>
            <a:endParaRPr lang="en-US" sz="2400" kern="1100" spc="-50" dirty="0">
              <a:solidFill>
                <a:schemeClr val="accent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613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83452"/>
              </p:ext>
            </p:extLst>
          </p:nvPr>
        </p:nvGraphicFramePr>
        <p:xfrm>
          <a:off x="641267" y="2185059"/>
          <a:ext cx="7897090" cy="408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45"/>
                <a:gridCol w="3948545"/>
              </a:tblGrid>
              <a:tr h="581892">
                <a:tc>
                  <a:txBody>
                    <a:bodyPr/>
                    <a:lstStyle/>
                    <a:p>
                      <a:r>
                        <a:rPr lang="en-GB" dirty="0" smtClean="0"/>
                        <a:t>AS Music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 Music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9376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1: Performing</a:t>
                      </a:r>
                      <a:r>
                        <a:rPr lang="en-GB" sz="1600" dirty="0" smtClean="0"/>
                        <a:t> (30%)</a:t>
                      </a:r>
                    </a:p>
                    <a:p>
                      <a:pPr algn="l"/>
                      <a:endParaRPr lang="en-GB" sz="1600" dirty="0" smtClean="0"/>
                    </a:p>
                    <a:p>
                      <a:pPr algn="l"/>
                      <a:r>
                        <a:rPr lang="en-GB" sz="1600" dirty="0" smtClean="0"/>
                        <a:t>Non-exam assessment</a:t>
                      </a:r>
                    </a:p>
                    <a:p>
                      <a:pPr algn="l"/>
                      <a:r>
                        <a:rPr lang="en-GB" sz="1600" dirty="0" smtClean="0"/>
                        <a:t>Externally assessed between March and May by a visiting  examiner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1: Performing</a:t>
                      </a:r>
                      <a:r>
                        <a:rPr lang="en-GB" sz="1600" dirty="0" smtClean="0"/>
                        <a:t> (35% or 25%)</a:t>
                      </a:r>
                    </a:p>
                    <a:p>
                      <a:pPr algn="l"/>
                      <a:endParaRPr lang="en-GB" sz="1600" dirty="0" smtClean="0"/>
                    </a:p>
                    <a:p>
                      <a:pPr algn="l"/>
                      <a:r>
                        <a:rPr lang="en-GB" sz="1600" dirty="0" smtClean="0"/>
                        <a:t>Non-exam assessment</a:t>
                      </a:r>
                    </a:p>
                    <a:p>
                      <a:pPr algn="l"/>
                      <a:r>
                        <a:rPr lang="en-GB" sz="1600" dirty="0" smtClean="0"/>
                        <a:t>Externally assessed between March and May by a visiting  examiner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376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2: Composing</a:t>
                      </a:r>
                      <a:r>
                        <a:rPr lang="en-GB" sz="1600" dirty="0" smtClean="0"/>
                        <a:t> (30%)</a:t>
                      </a:r>
                    </a:p>
                    <a:p>
                      <a:pPr algn="l"/>
                      <a:r>
                        <a:rPr lang="en-GB" sz="1600" dirty="0" smtClean="0"/>
                        <a:t>Non-exam assessment</a:t>
                      </a:r>
                    </a:p>
                    <a:p>
                      <a:pPr algn="l"/>
                      <a:r>
                        <a:rPr lang="en-GB" sz="1600" dirty="0" smtClean="0"/>
                        <a:t>Externally assessed 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2: Composing</a:t>
                      </a:r>
                      <a:r>
                        <a:rPr lang="en-GB" sz="1600" dirty="0" smtClean="0"/>
                        <a:t> (35% or 25%)</a:t>
                      </a:r>
                    </a:p>
                    <a:p>
                      <a:pPr algn="l"/>
                      <a:r>
                        <a:rPr lang="en-GB" sz="1600" dirty="0" smtClean="0"/>
                        <a:t>Non-exam assessment</a:t>
                      </a:r>
                    </a:p>
                    <a:p>
                      <a:pPr algn="l"/>
                      <a:r>
                        <a:rPr lang="en-GB" sz="1600" dirty="0" smtClean="0"/>
                        <a:t>Externally assessed 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9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3: Appraising </a:t>
                      </a:r>
                      <a:r>
                        <a:rPr lang="en-GB" sz="1600" dirty="0" smtClean="0"/>
                        <a:t>(40%)</a:t>
                      </a:r>
                    </a:p>
                    <a:p>
                      <a:pPr algn="l"/>
                      <a:r>
                        <a:rPr lang="en-GB" sz="1600" dirty="0" smtClean="0"/>
                        <a:t>Listening and appraising exam </a:t>
                      </a:r>
                    </a:p>
                    <a:p>
                      <a:pPr algn="l"/>
                      <a:r>
                        <a:rPr lang="en-GB" sz="1600" dirty="0" smtClean="0"/>
                        <a:t>1 hour 30 minutes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Component 3: Appraising</a:t>
                      </a:r>
                      <a:r>
                        <a:rPr lang="en-GB" sz="1600" dirty="0" smtClean="0"/>
                        <a:t> (40%)</a:t>
                      </a:r>
                    </a:p>
                    <a:p>
                      <a:pPr algn="l"/>
                      <a:r>
                        <a:rPr lang="en-GB" sz="1600" dirty="0" smtClean="0"/>
                        <a:t>Listening and appraising exam </a:t>
                      </a:r>
                    </a:p>
                    <a:p>
                      <a:pPr algn="l"/>
                      <a:r>
                        <a:rPr lang="en-GB" sz="1600" dirty="0" smtClean="0"/>
                        <a:t>2 hours 15 minutes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40" y="1959430"/>
            <a:ext cx="8335035" cy="438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AO4 </a:t>
            </a:r>
            <a:r>
              <a:rPr lang="en-GB" sz="2000" b="1" i="1" dirty="0" smtClean="0"/>
              <a:t>Use analytical and appraising skills to make evaluative and critical judgements about music</a:t>
            </a:r>
          </a:p>
          <a:p>
            <a:endParaRPr lang="en-GB" sz="20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AO4 questions often require a longer response and command words will include, describe, explain, compare, contrast, complete (missing pitch or rhythm), find the difference, analyse, evaluate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The comparison question, wider context questions and essays will target AO4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90665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AO4</a:t>
            </a:r>
            <a:endParaRPr lang="en-US" sz="2400" kern="1100" spc="-50" dirty="0">
              <a:solidFill>
                <a:schemeClr val="accent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996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40" y="1888178"/>
            <a:ext cx="8042935" cy="653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Things to remember about the exam: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</a:t>
            </a:r>
            <a:r>
              <a:rPr lang="en-GB" sz="2000" dirty="0" smtClean="0"/>
              <a:t>he dictation question will require learners to write pitch </a:t>
            </a:r>
            <a:r>
              <a:rPr lang="en-GB" sz="2000" b="1" dirty="0" smtClean="0"/>
              <a:t>and</a:t>
            </a:r>
            <a:r>
              <a:rPr lang="en-GB" sz="2000" dirty="0" smtClean="0"/>
              <a:t> rhythm</a:t>
            </a:r>
            <a:r>
              <a:rPr lang="en-GB" sz="2000" dirty="0"/>
              <a:t> </a:t>
            </a:r>
            <a:r>
              <a:rPr lang="en-GB" sz="2000" dirty="0" smtClean="0"/>
              <a:t>at A level and pitch </a:t>
            </a:r>
            <a:r>
              <a:rPr lang="en-GB" sz="2000" b="1" dirty="0" smtClean="0"/>
              <a:t>or </a:t>
            </a:r>
            <a:r>
              <a:rPr lang="en-GB" sz="2000" dirty="0" smtClean="0"/>
              <a:t>rhythm at AS</a:t>
            </a:r>
          </a:p>
          <a:p>
            <a:pPr lvl="1"/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</a:t>
            </a:r>
            <a:r>
              <a:rPr lang="en-GB" sz="2000" dirty="0" smtClean="0"/>
              <a:t>he dictation question will require learners to write </a:t>
            </a:r>
            <a:r>
              <a:rPr lang="en-GB" sz="2000" b="1" dirty="0" smtClean="0"/>
              <a:t>either </a:t>
            </a:r>
            <a:r>
              <a:rPr lang="en-GB" sz="2000" dirty="0" smtClean="0"/>
              <a:t>treble clef </a:t>
            </a:r>
            <a:r>
              <a:rPr lang="en-GB" sz="2000" b="1" dirty="0" smtClean="0"/>
              <a:t>or </a:t>
            </a:r>
            <a:r>
              <a:rPr lang="en-GB" sz="2000" dirty="0" smtClean="0"/>
              <a:t>bass clef, </a:t>
            </a:r>
            <a:r>
              <a:rPr lang="en-GB" sz="2000" b="1" dirty="0" smtClean="0"/>
              <a:t>not </a:t>
            </a:r>
            <a:r>
              <a:rPr lang="en-GB" sz="2000" dirty="0" smtClean="0"/>
              <a:t>both at the same time</a:t>
            </a:r>
          </a:p>
          <a:p>
            <a:pPr lvl="1"/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</a:t>
            </a:r>
            <a:r>
              <a:rPr lang="en-GB" sz="2000" dirty="0" smtClean="0"/>
              <a:t>he dictation question may be in simple time or compound time</a:t>
            </a:r>
          </a:p>
          <a:p>
            <a:pPr lvl="1"/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l</a:t>
            </a:r>
            <a:r>
              <a:rPr lang="en-GB" sz="2000" dirty="0" smtClean="0"/>
              <a:t>earners may be asked to write chord symbols in </a:t>
            </a:r>
            <a:r>
              <a:rPr lang="en-GB" sz="2000" b="1" dirty="0" smtClean="0"/>
              <a:t>either</a:t>
            </a:r>
            <a:r>
              <a:rPr lang="en-GB" sz="2000" dirty="0" smtClean="0"/>
              <a:t> contemporary symbols </a:t>
            </a:r>
            <a:r>
              <a:rPr lang="en-GB" sz="2000" b="1" dirty="0" smtClean="0"/>
              <a:t>or</a:t>
            </a:r>
            <a:r>
              <a:rPr lang="en-GB" sz="2000" dirty="0" smtClean="0"/>
              <a:t> roman numerals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Learners may be asked locate errors in pitch and/or rhythm at A level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GB" sz="2000" dirty="0"/>
          </a:p>
          <a:p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3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757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92" y="2561826"/>
            <a:ext cx="8319883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Location on the score must be precise (bar 4, beat </a:t>
            </a:r>
            <a:r>
              <a:rPr lang="en-GB" sz="2000" dirty="0" smtClean="0"/>
              <a:t>3 or give line numbers in the songs)</a:t>
            </a: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State/explain/describe </a:t>
            </a:r>
            <a:r>
              <a:rPr lang="en-GB" sz="2000" b="1" dirty="0"/>
              <a:t>two</a:t>
            </a:r>
            <a:r>
              <a:rPr lang="en-GB" sz="2000" dirty="0"/>
              <a:t> features (only the first </a:t>
            </a:r>
            <a:r>
              <a:rPr lang="en-GB" sz="2000" b="1" dirty="0"/>
              <a:t>two</a:t>
            </a:r>
            <a:r>
              <a:rPr lang="en-GB" sz="2000" dirty="0"/>
              <a:t> answers will be accepted)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Describe features (learners may offer any number of features and examiners will pick out correct answers)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Give the full name of the key (B minor is correct, B is not accepted)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Underline/tick (only </a:t>
            </a:r>
            <a:r>
              <a:rPr lang="en-GB" sz="2000" b="1" dirty="0"/>
              <a:t>one</a:t>
            </a:r>
            <a:r>
              <a:rPr lang="en-GB" sz="2000" dirty="0"/>
              <a:t> answer will be accepted. Where two or more features are underlined/ticked the answer will be marked wrong, even if one of the responses is correct).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Tick </a:t>
            </a:r>
            <a:r>
              <a:rPr lang="en-GB" sz="2000" b="1" dirty="0"/>
              <a:t>two </a:t>
            </a:r>
            <a:r>
              <a:rPr lang="en-GB" sz="2000" dirty="0"/>
              <a:t>(the first two ticks on the list will be marked)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3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 smtClean="0">
                <a:solidFill>
                  <a:schemeClr val="accent6"/>
                </a:solidFill>
                <a:latin typeface="Gotham Rounded Book"/>
                <a:cs typeface="Gotham Rounded Book"/>
              </a:rPr>
              <a:t>Exam Technique</a:t>
            </a:r>
            <a:endParaRPr lang="en-US" sz="2400" kern="1100" spc="-50" dirty="0">
              <a:solidFill>
                <a:schemeClr val="accent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7220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92" y="2561826"/>
            <a:ext cx="831988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/>
              <a:t>Features of interest (harmony)– </a:t>
            </a:r>
            <a:r>
              <a:rPr lang="en-GB" sz="2000" dirty="0" smtClean="0"/>
              <a:t>these must be noteworthy or something that happens consistently such as a chain of suspensions or circle of fifths (not an individual isolated item such as a specific chord, unless it is an unusual chord such as a Augmented 6</a:t>
            </a:r>
            <a:r>
              <a:rPr lang="en-GB" sz="2000" baseline="30000" dirty="0" smtClean="0"/>
              <a:t>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The same applies to features of melody, </a:t>
            </a:r>
            <a:r>
              <a:rPr lang="en-GB" sz="2000" dirty="0" smtClean="0"/>
              <a:t>rhythm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/>
              <a:t>Use of instruments – </a:t>
            </a:r>
            <a:r>
              <a:rPr lang="en-GB" sz="2000" dirty="0" smtClean="0"/>
              <a:t>description /explanation of what they play, not just a list of instruments</a:t>
            </a:r>
            <a:endParaRPr lang="en-GB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/>
              <a:t>Thematic material – </a:t>
            </a:r>
            <a:r>
              <a:rPr lang="en-GB" sz="2000" dirty="0" smtClean="0"/>
              <a:t>refers to specific subjects or important melodies, not countermelodies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3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 smtClean="0">
                <a:solidFill>
                  <a:schemeClr val="accent6"/>
                </a:solidFill>
                <a:latin typeface="Gotham Rounded Book"/>
                <a:cs typeface="Gotham Rounded Book"/>
              </a:rPr>
              <a:t>Exam Technique</a:t>
            </a:r>
            <a:endParaRPr lang="en-US" sz="2400" kern="1100" spc="-50" dirty="0">
              <a:solidFill>
                <a:schemeClr val="accent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0158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92" y="2561826"/>
            <a:ext cx="8319883" cy="345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Unless otherwise stated, there is </a:t>
            </a:r>
            <a:r>
              <a:rPr lang="en-GB" sz="2000" b="1" dirty="0" smtClean="0"/>
              <a:t>one</a:t>
            </a:r>
            <a:r>
              <a:rPr lang="en-GB" sz="2000" dirty="0" smtClean="0"/>
              <a:t> mark for each correct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Brackets are used to show alternative correct answers {…..}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Brackets are also used to show non-essential information (……)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/ is used to show an additional correct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Indicative content is designed to be exhaustive, however, examiners are instructed to use their professional judgement when marking something not included on the mark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Longer response questions will have an assessment grid describing levels of achievement. In this case one mark per comment does not apply.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40" y="1308919"/>
            <a:ext cx="61601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Assessment of Component 3</a:t>
            </a:r>
            <a:endParaRPr lang="en-US" sz="32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 smtClean="0">
                <a:solidFill>
                  <a:schemeClr val="accent6"/>
                </a:solidFill>
                <a:latin typeface="Gotham Rounded Book"/>
                <a:cs typeface="Gotham Rounded Book"/>
              </a:rPr>
              <a:t>Understanding the mark scheme</a:t>
            </a:r>
            <a:endParaRPr lang="en-US" sz="2400" kern="1100" spc="-50" dirty="0">
              <a:solidFill>
                <a:schemeClr val="accent6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3304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37" y="1334171"/>
            <a:ext cx="8319821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Resources for Teachers</a:t>
            </a:r>
          </a:p>
          <a:p>
            <a:pPr>
              <a:lnSpc>
                <a:spcPct val="80000"/>
              </a:lnSpc>
            </a:pPr>
            <a:endParaRPr lang="en-US" sz="31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Supporting teaching and learning</a:t>
            </a:r>
          </a:p>
        </p:txBody>
      </p:sp>
      <p:pic>
        <p:nvPicPr>
          <p:cNvPr id="7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3" y="1334171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planning a number of resources to support teaching and learning which have been tailor made for the specifications. These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questions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Notes on set works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 resource which links to the set works in Area of study F: Into the Twenty-first Century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Teacher’s guide including approaches to teaching the popular music genres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Term plans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37" y="1334171"/>
            <a:ext cx="8319821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Resources for Teachers</a:t>
            </a:r>
          </a:p>
          <a:p>
            <a:pPr>
              <a:lnSpc>
                <a:spcPct val="80000"/>
              </a:lnSpc>
            </a:pPr>
            <a:endParaRPr lang="en-US" sz="31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Supporting teaching and learning</a:t>
            </a:r>
          </a:p>
        </p:txBody>
      </p:sp>
      <p:pic>
        <p:nvPicPr>
          <p:cNvPr id="7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3" y="1334171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website to access qualification information and download key documents. 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Bliss-Light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Bliss-Light"/>
                <a:cs typeface="Arial" panose="020B0604020202020204" pitchFamily="34" charset="0"/>
                <a:hlinkClick r:id="rId4"/>
              </a:rPr>
              <a:t>eduqas.co.uk/qualifications</a:t>
            </a:r>
            <a:r>
              <a:rPr lang="en-GB" sz="1600" dirty="0" smtClean="0">
                <a:solidFill>
                  <a:srgbClr val="5A5A59"/>
                </a:solidFill>
                <a:latin typeface="Bliss-Light"/>
                <a:cs typeface="Arial" panose="020B0604020202020204" pitchFamily="34" charset="0"/>
                <a:hlinkClick r:id="rId4"/>
              </a:rPr>
              <a:t>/</a:t>
            </a:r>
            <a:r>
              <a:rPr lang="en-GB" sz="1600" dirty="0" smtClean="0">
                <a:solidFill>
                  <a:srgbClr val="FF0000"/>
                </a:solidFill>
                <a:latin typeface="Bliss-Light"/>
                <a:cs typeface="Arial" panose="020B0604020202020204" pitchFamily="34" charset="0"/>
                <a:hlinkClick r:id="rId4"/>
              </a:rPr>
              <a:t>music</a:t>
            </a:r>
            <a:endParaRPr lang="en-GB" sz="1600" dirty="0" smtClean="0">
              <a:solidFill>
                <a:srgbClr val="FF0000"/>
              </a:solidFill>
              <a:latin typeface="Bliss-Light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rgbClr val="FF0000"/>
              </a:solidFill>
              <a:latin typeface="Bliss-Light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Eduqas digital resources to support the teaching and learning of a broad range of subjects.</a:t>
            </a: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resources.eduqas.co.uk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9018" r="13856" b="21591"/>
          <a:stretch/>
        </p:blipFill>
        <p:spPr bwMode="auto">
          <a:xfrm>
            <a:off x="-14660" y="963589"/>
            <a:ext cx="9065623" cy="57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EXAMINING FOR </a:t>
            </a:r>
            <a:r>
              <a:rPr lang="en-GB" dirty="0" smtClean="0"/>
              <a:t>WJEC EDUQAS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1508" y="1943853"/>
            <a:ext cx="82941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</a:rPr>
              <a:t>We value the contribution you as experienced teachers and lecturers make in assessing students’ work, ensuring that candidates are given a fair result which accurately reflects their ability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-Light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</a:rPr>
              <a:t>We appoint examiners to mark externally assessed work and moderators to review the original marking of teachers for internally assessed components or units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We provide face-to-face training for examiners and moderators (appointees) prior to assessment work commencing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Our senior examiners and subject officers provide support and advice during the assessment period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0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Arial" panose="020B0604020202020204" pitchFamily="34" charset="0"/>
                <a:hlinkClick r:id="rId2"/>
              </a:rPr>
              <a:t>www.eduqas.co.uk/examiners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45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</a:pPr>
            <a:r>
              <a:rPr lang="en-GB" cap="all" dirty="0">
                <a:solidFill>
                  <a:srgbClr val="FF0000"/>
                </a:solidFill>
                <a:latin typeface="Gotham Rounded Book"/>
                <a:ea typeface="Times New Roman"/>
                <a:cs typeface="Times New Roman"/>
              </a:rPr>
              <a:t>Application process</a:t>
            </a:r>
          </a:p>
          <a:p>
            <a:endParaRPr lang="en-GB" sz="1800" dirty="0">
              <a:solidFill>
                <a:prstClr val="black"/>
              </a:solidFill>
              <a:latin typeface="Bliss-Light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502688"/>
            <a:ext cx="82941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Complete an application using the on-line application system available on the </a:t>
            </a: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  <a:hlinkClick r:id="rId2"/>
              </a:rPr>
              <a:t>Appointees</a:t>
            </a: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 page of the WJEC website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Once you have completed the initial registration, please make sure that you validate your email account so that you can complete the application process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When you have completed your application, remember to click ‘submit’ on the homepage, to complete the process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Remember to inform your referee of your application, as sometimes delays occur due to referees not completing the reference section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On rare occasions, applicants may not be accepted due to a lack of relevant teaching experience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Applicants  may re-apply once they have gained sufficient experience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Bliss-Light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Bliss-Light"/>
                <a:ea typeface="ＭＳ Ｐゴシック" pitchFamily="1" charset="-128"/>
                <a:cs typeface="Arial" panose="020B0604020202020204" pitchFamily="34" charset="0"/>
              </a:rPr>
              <a:t>Some applicants will be approved, but may have to wait on the reserve list until a suitable vacancy arises</a:t>
            </a:r>
          </a:p>
        </p:txBody>
      </p:sp>
    </p:spTree>
    <p:extLst>
      <p:ext uri="{BB962C8B-B14F-4D97-AF65-F5344CB8AC3E}">
        <p14:creationId xmlns:p14="http://schemas.microsoft.com/office/powerpoint/2010/main" val="1085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Assessment Objectives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9600" b="1" dirty="0" smtClean="0">
              <a:latin typeface="Bliss 2 Light" pitchFamily="50" charset="0"/>
            </a:endParaRPr>
          </a:p>
          <a:p>
            <a:endParaRPr lang="en-GB" sz="9600" b="1" dirty="0">
              <a:latin typeface="Bliss 2 Light" pitchFamily="50" charset="0"/>
            </a:endParaRPr>
          </a:p>
          <a:p>
            <a:r>
              <a:rPr lang="en-GB" sz="9600" b="1" dirty="0" smtClean="0">
                <a:latin typeface="Bliss-Light"/>
              </a:rPr>
              <a:t>AO1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Interpret musical ideas through performing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with technical 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and expressive control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and 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an understanding of style and context</a:t>
            </a:r>
          </a:p>
          <a:p>
            <a:endParaRPr lang="en-GB" sz="9600" dirty="0">
              <a:latin typeface="Bliss-Light"/>
            </a:endParaRPr>
          </a:p>
          <a:p>
            <a:r>
              <a:rPr lang="en-GB" sz="9600" b="1" dirty="0" smtClean="0">
                <a:latin typeface="Bliss-Light"/>
              </a:rPr>
              <a:t>AO2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Create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and develop musical ideas with technical </a:t>
            </a:r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and expressive control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and coherence </a:t>
            </a:r>
            <a:endParaRPr lang="en-GB" sz="8000" dirty="0" smtClean="0">
              <a:solidFill>
                <a:schemeClr val="tx1"/>
              </a:solidFill>
              <a:latin typeface="Bliss-Light"/>
            </a:endParaRPr>
          </a:p>
          <a:p>
            <a:endParaRPr lang="en-GB" sz="9600" dirty="0">
              <a:latin typeface="Bliss-Light"/>
            </a:endParaRPr>
          </a:p>
          <a:p>
            <a:r>
              <a:rPr lang="en-GB" sz="9600" b="1" dirty="0" smtClean="0">
                <a:latin typeface="Bliss-Light"/>
              </a:rPr>
              <a:t>AO3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Demonstrate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and apply musical knowledge </a:t>
            </a:r>
            <a:endParaRPr lang="en-GB" sz="8000" dirty="0" smtClean="0">
              <a:solidFill>
                <a:schemeClr val="tx1"/>
              </a:solidFill>
              <a:latin typeface="Bliss-Light"/>
            </a:endParaRPr>
          </a:p>
          <a:p>
            <a:endParaRPr lang="en-GB" sz="9600" dirty="0">
              <a:latin typeface="Bliss-Light"/>
            </a:endParaRPr>
          </a:p>
          <a:p>
            <a:r>
              <a:rPr lang="en-GB" sz="9600" b="1" dirty="0" smtClean="0">
                <a:latin typeface="Bliss-Light"/>
              </a:rPr>
              <a:t>AO4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Bliss-Light"/>
              </a:rPr>
              <a:t>Use analytical and appraising </a:t>
            </a:r>
            <a:r>
              <a:rPr lang="en-GB" sz="8000" dirty="0">
                <a:solidFill>
                  <a:schemeClr val="tx1"/>
                </a:solidFill>
                <a:latin typeface="Bliss-Light"/>
              </a:rPr>
              <a:t>skills to make evaluative and critical judgements about music </a:t>
            </a:r>
          </a:p>
        </p:txBody>
      </p:sp>
    </p:spTree>
    <p:extLst>
      <p:ext uri="{BB962C8B-B14F-4D97-AF65-F5344CB8AC3E}">
        <p14:creationId xmlns:p14="http://schemas.microsoft.com/office/powerpoint/2010/main" val="15767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26135" r="5330" b="25284"/>
          <a:stretch/>
        </p:blipFill>
        <p:spPr bwMode="auto">
          <a:xfrm>
            <a:off x="190426" y="1044576"/>
            <a:ext cx="880358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3" y="5902035"/>
            <a:ext cx="8882063" cy="7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39" y="1147172"/>
            <a:ext cx="8247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Contact our specialist Subject Officers and administrative </a:t>
            </a:r>
            <a:r>
              <a:rPr lang="en-GB" sz="2000" dirty="0" smtClean="0">
                <a:solidFill>
                  <a:schemeClr val="bg1"/>
                </a:solidFill>
                <a:latin typeface="Gotham Rounded Book" pitchFamily="50" charset="0"/>
              </a:rPr>
              <a:t>team </a:t>
            </a:r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for your subject with any queries.  </a:t>
            </a:r>
          </a:p>
          <a:p>
            <a:endParaRPr lang="en-GB" sz="2400" dirty="0">
              <a:latin typeface="Bliss-Light"/>
            </a:endParaRP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  <a:hlinkClick r:id="rId3"/>
              </a:rPr>
              <a:t>Catherine.webster@eduqas.co.uk</a:t>
            </a:r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 (Subject Officer)</a:t>
            </a:r>
          </a:p>
          <a:p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  <a:hlinkClick r:id="rId4"/>
              </a:rPr>
              <a:t>Sara.evans@eduqas.co.uk</a:t>
            </a:r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 (Subject Support Officer)</a:t>
            </a:r>
          </a:p>
          <a:p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  <a:hlinkClick r:id="rId5"/>
              </a:rPr>
              <a:t>Catrin.budd@eduqas.co.uk</a:t>
            </a:r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 (Subject Support Officer)</a:t>
            </a:r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 smtClean="0">
              <a:latin typeface="Gotham Rounded Book"/>
              <a:cs typeface="Gotham Rounded Book"/>
            </a:endParaRPr>
          </a:p>
          <a:p>
            <a:r>
              <a:rPr lang="en-US" sz="2000" kern="1100" spc="-50" dirty="0" smtClean="0">
                <a:latin typeface="Gotham Rounded Book"/>
                <a:cs typeface="Gotham Rounded Book"/>
              </a:rPr>
              <a:t>@</a:t>
            </a:r>
            <a:r>
              <a:rPr lang="en-US" sz="2000" kern="1100" spc="-50" dirty="0" err="1" smtClean="0">
                <a:latin typeface="Gotham Rounded Book"/>
                <a:cs typeface="Gotham Rounded Book"/>
              </a:rPr>
              <a:t>eduqas</a:t>
            </a:r>
            <a:endParaRPr lang="en-US" sz="2000" kern="1100" spc="-50" dirty="0">
              <a:latin typeface="Gotham Rounded Book"/>
              <a:cs typeface="Gotham Rounded Book"/>
            </a:endParaRPr>
          </a:p>
          <a:p>
            <a:endParaRPr lang="en-US" sz="20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 smtClean="0">
                <a:latin typeface="Gotham Rounded Book"/>
                <a:cs typeface="Gotham Rounded Book"/>
              </a:rPr>
              <a:t>eduqas.co.uk</a:t>
            </a:r>
          </a:p>
          <a:p>
            <a:endParaRPr lang="en-US" sz="20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77876"/>
              </p:ext>
            </p:extLst>
          </p:nvPr>
        </p:nvGraphicFramePr>
        <p:xfrm>
          <a:off x="1838004" y="1914560"/>
          <a:ext cx="5467992" cy="35250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37259"/>
                <a:gridCol w="617517"/>
                <a:gridCol w="617517"/>
                <a:gridCol w="653143"/>
                <a:gridCol w="665018"/>
                <a:gridCol w="1377538"/>
              </a:tblGrid>
              <a:tr h="898892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Bliss-Light"/>
                        </a:rPr>
                        <a:t>AS Assessment Objectives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</a:tr>
              <a:tr h="5467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AO1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AO2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AO3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AO4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Total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1: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Performing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2: Composing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3:: Appraising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40%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Overall weighting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09533"/>
              </p:ext>
            </p:extLst>
          </p:nvPr>
        </p:nvGraphicFramePr>
        <p:xfrm>
          <a:off x="1838004" y="1914560"/>
          <a:ext cx="5467992" cy="35250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37259"/>
                <a:gridCol w="617517"/>
                <a:gridCol w="617517"/>
                <a:gridCol w="653143"/>
                <a:gridCol w="665018"/>
                <a:gridCol w="1377538"/>
              </a:tblGrid>
              <a:tr h="898892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Bliss-Light"/>
                        </a:rPr>
                        <a:t>A</a:t>
                      </a:r>
                      <a:r>
                        <a:rPr lang="en-GB" baseline="0" dirty="0" smtClean="0">
                          <a:latin typeface="Bliss-Light"/>
                        </a:rPr>
                        <a:t> Level Option A</a:t>
                      </a:r>
                      <a:r>
                        <a:rPr lang="en-GB" dirty="0" smtClean="0">
                          <a:latin typeface="Bliss-Light"/>
                        </a:rPr>
                        <a:t> Assessment Objectives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</a:tr>
              <a:tr h="5467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AO1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AO2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AO3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AO4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Total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1: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Performing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2: Composing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3:: Appraising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40%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Overall weighting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92222"/>
              </p:ext>
            </p:extLst>
          </p:nvPr>
        </p:nvGraphicFramePr>
        <p:xfrm>
          <a:off x="1838004" y="1914560"/>
          <a:ext cx="5467992" cy="35250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37259"/>
                <a:gridCol w="617517"/>
                <a:gridCol w="617517"/>
                <a:gridCol w="653143"/>
                <a:gridCol w="665018"/>
                <a:gridCol w="1377538"/>
              </a:tblGrid>
              <a:tr h="898892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Bliss-Light"/>
                        </a:rPr>
                        <a:t>A</a:t>
                      </a:r>
                      <a:r>
                        <a:rPr lang="en-GB" baseline="0" dirty="0" smtClean="0">
                          <a:latin typeface="Bliss-Light"/>
                        </a:rPr>
                        <a:t> Level Option B</a:t>
                      </a:r>
                      <a:r>
                        <a:rPr lang="en-GB" dirty="0" smtClean="0">
                          <a:latin typeface="Bliss-Light"/>
                        </a:rPr>
                        <a:t> Assessment Objectives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</a:tr>
              <a:tr h="5467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AO1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AO2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AO3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AO4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Total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1: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Performing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 2: Composing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Component</a:t>
                      </a:r>
                      <a:r>
                        <a:rPr lang="en-US" sz="1400" b="1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3:: Appraising 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40%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Overall weighting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25%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35%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30%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100%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37" y="1334171"/>
            <a:ext cx="8319821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rgbClr val="DF3C06"/>
                </a:solidFill>
                <a:latin typeface="Gotham Rounded Book"/>
                <a:cs typeface="Gotham Rounded Book"/>
              </a:rPr>
              <a:t>Subject Content</a:t>
            </a:r>
          </a:p>
          <a:p>
            <a:pPr>
              <a:lnSpc>
                <a:spcPct val="80000"/>
              </a:lnSpc>
            </a:pPr>
            <a:endParaRPr lang="en-US" sz="31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Musical elements, contexts and language</a:t>
            </a:r>
            <a:endParaRPr lang="en-US" sz="24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pic>
        <p:nvPicPr>
          <p:cNvPr id="7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3" y="1334171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E753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Musical Elements</a:t>
            </a:r>
          </a:p>
          <a:p>
            <a:endParaRPr lang="en-GB" sz="2200" dirty="0" smtClean="0">
              <a:solidFill>
                <a:srgbClr val="E753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 areas of study, learners will gain knowledge and understanding of musical elements and build on knowledge and understanding gained at GCSE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Musical elements are listed under each area of study with examples and there is an additional vocabulary list at the back of the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musical elements can be taught through the three chosen areas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Understanding and use of musical elements will be assessed </a:t>
            </a:r>
            <a:r>
              <a:rPr lang="en-GB" sz="1600" dirty="0" smtClean="0"/>
              <a:t>in </a:t>
            </a:r>
            <a:r>
              <a:rPr lang="en-GB" sz="1600" dirty="0"/>
              <a:t>all three components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Musical Context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4400" dirty="0" smtClean="0"/>
          </a:p>
          <a:p>
            <a:endParaRPr lang="en-GB" sz="4400" dirty="0"/>
          </a:p>
          <a:p>
            <a:endParaRPr lang="en-GB" sz="4400" dirty="0" smtClean="0"/>
          </a:p>
          <a:p>
            <a:endParaRPr lang="en-GB" sz="4400" dirty="0" smtClean="0"/>
          </a:p>
          <a:p>
            <a:endParaRPr lang="en-GB" sz="4400" dirty="0"/>
          </a:p>
          <a:p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Through </a:t>
            </a:r>
            <a:r>
              <a:rPr lang="en-GB" sz="8000" dirty="0" smtClean="0">
                <a:solidFill>
                  <a:schemeClr val="tx1"/>
                </a:solidFill>
              </a:rPr>
              <a:t>the </a:t>
            </a:r>
            <a:r>
              <a:rPr lang="en-GB" sz="8000" dirty="0">
                <a:solidFill>
                  <a:schemeClr val="tx1"/>
                </a:solidFill>
              </a:rPr>
              <a:t>areas of study, learners will gain knowledge and understanding of </a:t>
            </a:r>
            <a:r>
              <a:rPr lang="en-GB" sz="8000" dirty="0" smtClean="0">
                <a:solidFill>
                  <a:schemeClr val="tx1"/>
                </a:solidFill>
              </a:rPr>
              <a:t>various musical contexts including:</a:t>
            </a: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endParaRPr lang="en-GB" sz="2000" dirty="0"/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/>
              <a:buChar char=""/>
            </a:pPr>
            <a:r>
              <a:rPr lang="en-GB" sz="7200" dirty="0">
                <a:latin typeface="Arial"/>
                <a:ea typeface="Times New Roman"/>
                <a:cs typeface="Times New Roman"/>
              </a:rPr>
              <a:t>the effect of purpose and intention (e.g. of the composer, performer,  commissioner) on how music is created, developed and performed in different  historical, social and cultural contexts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/>
              <a:buChar char=""/>
            </a:pPr>
            <a:r>
              <a:rPr lang="en-GB" sz="7200" dirty="0">
                <a:latin typeface="Arial"/>
                <a:ea typeface="Times New Roman"/>
                <a:cs typeface="Times New Roman"/>
              </a:rPr>
              <a:t>the effect of audience, time and place (e.g. venue, occasion) on how music is created, developed and performed in different historical, social and cultural contexts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/>
              <a:buChar char=""/>
            </a:pPr>
            <a:r>
              <a:rPr lang="en-GB" sz="7200" dirty="0">
                <a:latin typeface="Arial"/>
                <a:ea typeface="Times New Roman"/>
                <a:cs typeface="Times New Roman"/>
              </a:rPr>
              <a:t>how music from different historical, social and cultural contexts has changed over time</a:t>
            </a: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</a:rPr>
              <a:t>Understanding of musical context will be assessed in all three components</a:t>
            </a:r>
            <a:endParaRPr lang="en-GB" sz="8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SE Music launch event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JEC_x0020_Language xmlns="2f2f9355-f80e-4d7b-937a-0c27cfa03643">
      <Value>English</Value>
    </WJEC_x0020_Language>
    <WJEC_x0020_Available_x0020_Online xmlns="2f2f9355-f80e-4d7b-937a-0c27cfa03643">false</WJEC_x0020_Available_x0020_Online>
    <TaxCatchAll xmlns="2f2f9355-f80e-4d7b-937a-0c27cfa03643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aa87a6a0bdfe4bfb97a25745bc8270e2 xmlns="2f2f9355-f80e-4d7b-937a-0c27cfa03643">
      <Terms xmlns="http://schemas.microsoft.com/office/infopath/2007/PartnerControls"/>
    </aa87a6a0bdfe4bfb97a25745bc8270e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ob Description" ma:contentTypeID="0x0101001E6C9A6871140C4A8493C743FF1C286B0012CE1BE8A2AA03488446746C0831D00A" ma:contentTypeVersion="3" ma:contentTypeDescription="" ma:contentTypeScope="" ma:versionID="4357b71865f135bc043e723776f56a9c">
  <xsd:schema xmlns:xsd="http://www.w3.org/2001/XMLSchema" xmlns:xs="http://www.w3.org/2001/XMLSchema" xmlns:p="http://schemas.microsoft.com/office/2006/metadata/properties" xmlns:ns1="http://schemas.microsoft.com/sharepoint/v3" xmlns:ns3="2f2f9355-f80e-4d7b-937a-0c27cfa03643" targetNamespace="http://schemas.microsoft.com/office/2006/metadata/properties" ma:root="true" ma:fieldsID="dfbb14ad1ef3cea20cf42e5b2a4c31fc" ns1:_="" ns3:_="">
    <xsd:import namespace="http://schemas.microsoft.com/sharepoint/v3"/>
    <xsd:import namespace="2f2f9355-f80e-4d7b-937a-0c27cfa0364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3:WJEC_x0020_Language" minOccurs="0"/>
                <xsd:element ref="ns3:WJEC_x0020_Available_x0020_Online" minOccurs="0"/>
                <xsd:element ref="ns1:PublishingStartDate" minOccurs="0"/>
                <xsd:element ref="ns1:PublishingExpirationDate" minOccurs="0"/>
                <xsd:element ref="ns3:aa87a6a0bdfe4bfb97a25745bc8270e2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7" nillable="true" ma:displayName="Scheduling Start Date" ma:internalName="PublishingStartDate">
      <xsd:simpleType>
        <xsd:restriction base="dms:Unknown"/>
      </xsd:simpleType>
    </xsd:element>
    <xsd:element name="PublishingExpirationDate" ma:index="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9355-f80e-4d7b-937a-0c27cfa03643" elementFormDefault="qualified">
    <xsd:import namespace="http://schemas.microsoft.com/office/2006/documentManagement/types"/>
    <xsd:import namespace="http://schemas.microsoft.com/office/infopath/2007/PartnerControls"/>
    <xsd:element name="WJEC_x0020_Language" ma:index="5" nillable="true" ma:displayName="WJEC Language" ma:default="English" ma:internalName="WJEC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  <xsd:element name="WJEC_x0020_Available_x0020_Online" ma:index="6" nillable="true" ma:displayName="WJEC Available Online" ma:default="0" ma:internalName="WJEC_x0020_Available_x0020_Online">
      <xsd:simpleType>
        <xsd:restriction base="dms:Boolean"/>
      </xsd:simpleType>
    </xsd:element>
    <xsd:element name="aa87a6a0bdfe4bfb97a25745bc8270e2" ma:index="11" nillable="true" ma:taxonomy="true" ma:internalName="aa87a6a0bdfe4bfb97a25745bc8270e2" ma:taxonomyFieldName="WJEC_x0020_Department" ma:displayName="WJEC Department" ma:default="" ma:fieldId="{aa87a6a0-bdfe-4bfb-97a2-5745bc8270e2}" ma:taxonomyMulti="true" ma:sspId="e1033d4c-53f7-4655-8cf6-8161ad0c09ed" ma:termSetId="076cd7ee-ac20-4cd2-af1f-bceb730fa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59de1963-ebd9-4991-80fe-8418a0c4d772}" ma:internalName="TaxCatchAll" ma:showField="CatchAllData" ma:web="684694db-19af-4efc-9f0d-c0ef77fa7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9de1963-ebd9-4991-80fe-8418a0c4d772}" ma:internalName="TaxCatchAllLabel" ma:readOnly="true" ma:showField="CatchAllDataLabel" ma:web="684694db-19af-4efc-9f0d-c0ef77fa7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1033d4c-53f7-4655-8cf6-8161ad0c09ed" ContentTypeId="0x0101001E6C9A6871140C4A8493C743FF1C286B" PreviousValue="false"/>
</file>

<file path=customXml/itemProps1.xml><?xml version="1.0" encoding="utf-8"?>
<ds:datastoreItem xmlns:ds="http://schemas.openxmlformats.org/officeDocument/2006/customXml" ds:itemID="{2773DC8F-AB9D-4910-94BF-5076350377AD}">
  <ds:schemaRefs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purl.org/dc/dcmitype/"/>
    <ds:schemaRef ds:uri="2f2f9355-f80e-4d7b-937a-0c27cfa03643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588A4-D6F0-4D24-B007-FDFE87568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2f9355-f80e-4d7b-937a-0c27cfa03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8F5F51A-00F6-413C-8CC3-47BF5A16B30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GCSE Music launch event PowerPoint</Template>
  <TotalTime>645</TotalTime>
  <Words>3594</Words>
  <Application>Microsoft Office PowerPoint</Application>
  <PresentationFormat>On-screen Show (4:3)</PresentationFormat>
  <Paragraphs>604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GCSE Music launch event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50</cp:revision>
  <cp:lastPrinted>2015-10-29T12:24:54Z</cp:lastPrinted>
  <dcterms:created xsi:type="dcterms:W3CDTF">2015-09-22T09:26:55Z</dcterms:created>
  <dcterms:modified xsi:type="dcterms:W3CDTF">2016-01-12T17:08:06Z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0x0101001E6C9A6871140C4A8493C743FF1C286B0012CE1BE8A2AA03488446746C0831D00A</vt:lpwstr>
  </property>
  <property fmtid="{D5CDD505-2E9C-101B-9397-08002B2CF9AE}" pid="3" name="WJEC_x0020_Department">
    <vt:lpwstr/>
  </property>
  <property fmtid="{D5CDD505-2E9C-101B-9397-08002B2CF9AE}" pid="4" name="WJEC Department">
    <vt:lpwstr/>
  </property>
</Properties>
</file>