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9"/>
  </p:notesMasterIdLst>
  <p:sldIdLst>
    <p:sldId id="256" r:id="rId6"/>
    <p:sldId id="293" r:id="rId7"/>
    <p:sldId id="294" r:id="rId8"/>
    <p:sldId id="295" r:id="rId9"/>
    <p:sldId id="298" r:id="rId10"/>
    <p:sldId id="296" r:id="rId11"/>
    <p:sldId id="300" r:id="rId12"/>
    <p:sldId id="301" r:id="rId13"/>
    <p:sldId id="303" r:id="rId14"/>
    <p:sldId id="304" r:id="rId15"/>
    <p:sldId id="305" r:id="rId16"/>
    <p:sldId id="306" r:id="rId17"/>
    <p:sldId id="307" r:id="rId18"/>
    <p:sldId id="317" r:id="rId19"/>
    <p:sldId id="308" r:id="rId20"/>
    <p:sldId id="309" r:id="rId21"/>
    <p:sldId id="310" r:id="rId22"/>
    <p:sldId id="318" r:id="rId23"/>
    <p:sldId id="319" r:id="rId24"/>
    <p:sldId id="320" r:id="rId25"/>
    <p:sldId id="321" r:id="rId26"/>
    <p:sldId id="322" r:id="rId27"/>
    <p:sldId id="323" r:id="rId28"/>
    <p:sldId id="324" r:id="rId29"/>
    <p:sldId id="325" r:id="rId30"/>
    <p:sldId id="311" r:id="rId31"/>
    <p:sldId id="312" r:id="rId32"/>
    <p:sldId id="313" r:id="rId33"/>
    <p:sldId id="314" r:id="rId34"/>
    <p:sldId id="315" r:id="rId35"/>
    <p:sldId id="316" r:id="rId36"/>
    <p:sldId id="299" r:id="rId37"/>
    <p:sldId id="272" r:id="rId38"/>
  </p:sldIdLst>
  <p:sldSz cx="9144000" cy="6858000" type="screen4x3"/>
  <p:notesSz cx="6797675" cy="9928225"/>
  <p:defaultTextStyle>
    <a:defPPr>
      <a:defRPr lang="en-GB"/>
    </a:defPPr>
    <a:lvl1pPr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A5A59"/>
    <a:srgbClr val="E75306"/>
    <a:srgbClr val="DF3C06"/>
    <a:srgbClr val="A5A6A5"/>
    <a:srgbClr val="F7B3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napToObjects="1">
      <p:cViewPr varScale="1">
        <p:scale>
          <a:sx n="103" d="100"/>
          <a:sy n="103" d="100"/>
        </p:scale>
        <p:origin x="-2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00D15667-E03B-46D1-89B4-5D4E514CCB74}" type="datetimeFigureOut">
              <a:rPr lang="en-GB" smtClean="0"/>
              <a:t>15/11/2016</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C75A6189-98ED-4FDF-80ED-C69E2C542C76}" type="slidenum">
              <a:rPr lang="en-GB" smtClean="0"/>
              <a:t>‹#›</a:t>
            </a:fld>
            <a:endParaRPr lang="en-GB"/>
          </a:p>
        </p:txBody>
      </p:sp>
    </p:spTree>
    <p:extLst>
      <p:ext uri="{BB962C8B-B14F-4D97-AF65-F5344CB8AC3E}">
        <p14:creationId xmlns:p14="http://schemas.microsoft.com/office/powerpoint/2010/main" val="2845324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the session by explaining that these questions represent the kind of queries that the board</a:t>
            </a:r>
            <a:r>
              <a:rPr lang="en-GB" baseline="0" dirty="0" smtClean="0"/>
              <a:t> has received from teachers but that it is not exhaustive. When presenting the PowerPoint, read through each question with the delegates and be prepared to stop for some discussion. After Slide 13 leave the PowerPoint for about 20 minutes in order to allow the delegates to complete the task setting activity.</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a:t>
            </a:fld>
            <a:endParaRPr lang="en-GB"/>
          </a:p>
        </p:txBody>
      </p:sp>
    </p:spTree>
    <p:extLst>
      <p:ext uri="{BB962C8B-B14F-4D97-AF65-F5344CB8AC3E}">
        <p14:creationId xmlns:p14="http://schemas.microsoft.com/office/powerpoint/2010/main" val="3110324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emboldened</a:t>
            </a:r>
            <a:r>
              <a:rPr lang="en-GB" baseline="0" dirty="0" smtClean="0"/>
              <a:t> words indicate links to language and identity and the chosen language area.</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11</a:t>
            </a:fld>
            <a:endParaRPr lang="en-GB"/>
          </a:p>
        </p:txBody>
      </p:sp>
    </p:spTree>
    <p:extLst>
      <p:ext uri="{BB962C8B-B14F-4D97-AF65-F5344CB8AC3E}">
        <p14:creationId xmlns:p14="http://schemas.microsoft.com/office/powerpoint/2010/main" val="2067039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12</a:t>
            </a:fld>
            <a:endParaRPr lang="en-GB"/>
          </a:p>
        </p:txBody>
      </p:sp>
    </p:spTree>
    <p:extLst>
      <p:ext uri="{BB962C8B-B14F-4D97-AF65-F5344CB8AC3E}">
        <p14:creationId xmlns:p14="http://schemas.microsoft.com/office/powerpoint/2010/main" val="2556472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Stress that </a:t>
            </a:r>
            <a:r>
              <a:rPr lang="en-GB" baseline="0" dirty="0" smtClean="0"/>
              <a:t> if a learner chooses to investigate issues of  language and self-representation, the investigation should be based on linguistic analysis and the use of appropriate data. It cannot be a description of individual language use.</a:t>
            </a:r>
          </a:p>
          <a:p>
            <a:r>
              <a:rPr lang="en-GB" baseline="0" dirty="0" smtClean="0"/>
              <a:t>After looking at these examples and making reference to the suggested process given in slide 10, put the delegates into small groups. The aim of the activity is to produce a number of working titles that adhere to the advice given in Slides 11-13. These can then be used as possible examples in the classroom.</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13</a:t>
            </a:fld>
            <a:endParaRPr lang="en-GB"/>
          </a:p>
        </p:txBody>
      </p:sp>
    </p:spTree>
    <p:extLst>
      <p:ext uri="{BB962C8B-B14F-4D97-AF65-F5344CB8AC3E}">
        <p14:creationId xmlns:p14="http://schemas.microsoft.com/office/powerpoint/2010/main" val="1812350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size of the group and time allowed is</a:t>
            </a:r>
            <a:r>
              <a:rPr lang="en-GB" baseline="0" dirty="0" smtClean="0"/>
              <a:t> up to the presenter but it would be good if the group as a whole could discuss and evaluate the titles.</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14</a:t>
            </a:fld>
            <a:endParaRPr lang="en-GB"/>
          </a:p>
        </p:txBody>
      </p:sp>
    </p:spTree>
    <p:extLst>
      <p:ext uri="{BB962C8B-B14F-4D97-AF65-F5344CB8AC3E}">
        <p14:creationId xmlns:p14="http://schemas.microsoft.com/office/powerpoint/2010/main" val="509003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Stress that consistency of referencing is</a:t>
            </a:r>
            <a:r>
              <a:rPr lang="en-GB" baseline="0" dirty="0" smtClean="0"/>
              <a:t> </a:t>
            </a:r>
            <a:r>
              <a:rPr lang="en-GB" dirty="0" smtClean="0"/>
              <a:t>important here. </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16</a:t>
            </a:fld>
            <a:endParaRPr lang="en-GB"/>
          </a:p>
        </p:txBody>
      </p:sp>
    </p:spTree>
    <p:extLst>
      <p:ext uri="{BB962C8B-B14F-4D97-AF65-F5344CB8AC3E}">
        <p14:creationId xmlns:p14="http://schemas.microsoft.com/office/powerpoint/2010/main" val="1158039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Hypothesis</a:t>
            </a:r>
            <a:r>
              <a:rPr lang="en-GB" baseline="0" dirty="0" smtClean="0"/>
              <a:t>: language use may effect a change in attitude. Language area: gender Link between language and identity: how 2 female speakers make individual language choices to construct meaning</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18</a:t>
            </a:fld>
            <a:endParaRPr lang="en-GB"/>
          </a:p>
        </p:txBody>
      </p:sp>
    </p:spTree>
    <p:extLst>
      <p:ext uri="{BB962C8B-B14F-4D97-AF65-F5344CB8AC3E}">
        <p14:creationId xmlns:p14="http://schemas.microsoft.com/office/powerpoint/2010/main" val="850569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I’ve followed this with comments</a:t>
            </a:r>
            <a:r>
              <a:rPr lang="en-GB" baseline="0" dirty="0" smtClean="0"/>
              <a:t> linked to AOs. You might want to have a discussion with the group first? Point out that it is impossible for a summative mark to be given for an extract but that this introduction would be seen to address the following AOs effectively.</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19</a:t>
            </a:fld>
            <a:endParaRPr lang="en-GB"/>
          </a:p>
        </p:txBody>
      </p:sp>
    </p:spTree>
    <p:extLst>
      <p:ext uri="{BB962C8B-B14F-4D97-AF65-F5344CB8AC3E}">
        <p14:creationId xmlns:p14="http://schemas.microsoft.com/office/powerpoint/2010/main" val="1864204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21</a:t>
            </a:fld>
            <a:endParaRPr lang="en-GB"/>
          </a:p>
        </p:txBody>
      </p:sp>
    </p:spTree>
    <p:extLst>
      <p:ext uri="{BB962C8B-B14F-4D97-AF65-F5344CB8AC3E}">
        <p14:creationId xmlns:p14="http://schemas.microsoft.com/office/powerpoint/2010/main" val="3753343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Again please stress</a:t>
            </a:r>
            <a:r>
              <a:rPr lang="en-GB" baseline="0" dirty="0" smtClean="0"/>
              <a:t> that this is from a legacy investigation and therefore would be only 1500 words long. Obviously a new investigation might go into greater detail with more data and there might a more specific theoretical standpoint offered.</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23</a:t>
            </a:fld>
            <a:endParaRPr lang="en-GB"/>
          </a:p>
        </p:txBody>
      </p:sp>
    </p:spTree>
    <p:extLst>
      <p:ext uri="{BB962C8B-B14F-4D97-AF65-F5344CB8AC3E}">
        <p14:creationId xmlns:p14="http://schemas.microsoft.com/office/powerpoint/2010/main" val="3317363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important</a:t>
            </a:r>
            <a:r>
              <a:rPr lang="en-GB" baseline="0" dirty="0" smtClean="0"/>
              <a:t> that learners approach NEA in an independent way. They should be encouraged to follow their own interests.</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2</a:t>
            </a:fld>
            <a:endParaRPr lang="en-GB"/>
          </a:p>
        </p:txBody>
      </p:sp>
    </p:spTree>
    <p:extLst>
      <p:ext uri="{BB962C8B-B14F-4D97-AF65-F5344CB8AC3E}">
        <p14:creationId xmlns:p14="http://schemas.microsoft.com/office/powerpoint/2010/main" val="701362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word count is advisory but learners must ensure that they do not self-penalise by producing short investigations that lack sufficient breadth and/or depth. Overly long investigations often suffer from a lack of focussed editing.</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3</a:t>
            </a:fld>
            <a:endParaRPr lang="en-GB"/>
          </a:p>
        </p:txBody>
      </p:sp>
    </p:spTree>
    <p:extLst>
      <p:ext uri="{BB962C8B-B14F-4D97-AF65-F5344CB8AC3E}">
        <p14:creationId xmlns:p14="http://schemas.microsoft.com/office/powerpoint/2010/main" val="163647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Remind delegates that the 40 marks given to AO1 is split into three for</a:t>
            </a:r>
            <a:r>
              <a:rPr lang="en-GB" baseline="0" dirty="0" smtClean="0"/>
              <a:t> assessment purposes.  Apply appropriate methods of language analysis =20 marks; Use associated terminology = 10 marks; Use coherent written expression = 10 marks. </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4</a:t>
            </a:fld>
            <a:endParaRPr lang="en-GB"/>
          </a:p>
        </p:txBody>
      </p:sp>
    </p:spTree>
    <p:extLst>
      <p:ext uri="{BB962C8B-B14F-4D97-AF65-F5344CB8AC3E}">
        <p14:creationId xmlns:p14="http://schemas.microsoft.com/office/powerpoint/2010/main" val="1180774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important to stress that it is a board requirement that these comments are included on every learner’s investigation. It is not allowable for comments to be written on either the cover sheets or the investigations themselves.</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6</a:t>
            </a:fld>
            <a:endParaRPr lang="en-GB"/>
          </a:p>
        </p:txBody>
      </p:sp>
    </p:spTree>
    <p:extLst>
      <p:ext uri="{BB962C8B-B14F-4D97-AF65-F5344CB8AC3E}">
        <p14:creationId xmlns:p14="http://schemas.microsoft.com/office/powerpoint/2010/main" val="2141320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5A5A59"/>
                </a:solidFill>
                <a:latin typeface="Bliss-Light"/>
                <a:ea typeface="Times New Roman" panose="02020603050405020304" pitchFamily="18" charset="0"/>
                <a:cs typeface="Times New Roman" panose="02020603050405020304" pitchFamily="18" charset="0"/>
              </a:rPr>
              <a:t>It is important that learners are given the freedom to define their own areas of investigation and that they use their knowledge of the language levels, key concepts and issues to explore and interpret their own idiolect </a:t>
            </a:r>
            <a:r>
              <a:rPr lang="en-GB" sz="1200" b="1" dirty="0" smtClean="0">
                <a:solidFill>
                  <a:srgbClr val="5A5A59"/>
                </a:solidFill>
                <a:latin typeface="Bliss-Light"/>
                <a:ea typeface="Times New Roman" panose="02020603050405020304" pitchFamily="18" charset="0"/>
                <a:cs typeface="Times New Roman" panose="02020603050405020304" pitchFamily="18" charset="0"/>
              </a:rPr>
              <a:t>or</a:t>
            </a:r>
            <a:r>
              <a:rPr lang="en-GB" sz="1200" dirty="0" smtClean="0">
                <a:solidFill>
                  <a:srgbClr val="5A5A59"/>
                </a:solidFill>
                <a:latin typeface="Bliss-Light"/>
                <a:ea typeface="Times New Roman" panose="02020603050405020304" pitchFamily="18" charset="0"/>
                <a:cs typeface="Times New Roman" panose="02020603050405020304" pitchFamily="18" charset="0"/>
              </a:rPr>
              <a:t> gender issues </a:t>
            </a:r>
            <a:r>
              <a:rPr lang="en-GB" sz="1200" b="1" dirty="0" smtClean="0">
                <a:solidFill>
                  <a:srgbClr val="5A5A59"/>
                </a:solidFill>
                <a:latin typeface="Bliss-Light"/>
                <a:ea typeface="Times New Roman" panose="02020603050405020304" pitchFamily="18" charset="0"/>
                <a:cs typeface="Times New Roman" panose="02020603050405020304" pitchFamily="18" charset="0"/>
              </a:rPr>
              <a:t>or</a:t>
            </a:r>
            <a:r>
              <a:rPr lang="en-GB" sz="1200" dirty="0" smtClean="0">
                <a:solidFill>
                  <a:srgbClr val="5A5A59"/>
                </a:solidFill>
                <a:latin typeface="Bliss-Light"/>
                <a:ea typeface="Times New Roman" panose="02020603050405020304" pitchFamily="18" charset="0"/>
                <a:cs typeface="Times New Roman" panose="02020603050405020304" pitchFamily="18" charset="0"/>
              </a:rPr>
              <a:t> cultural ideologies </a:t>
            </a:r>
            <a:r>
              <a:rPr lang="en-GB" sz="1200" b="1" dirty="0" smtClean="0">
                <a:solidFill>
                  <a:srgbClr val="5A5A59"/>
                </a:solidFill>
                <a:latin typeface="Bliss-Light"/>
                <a:ea typeface="Times New Roman" panose="02020603050405020304" pitchFamily="18" charset="0"/>
                <a:cs typeface="Times New Roman" panose="02020603050405020304" pitchFamily="18" charset="0"/>
              </a:rPr>
              <a:t>or</a:t>
            </a:r>
            <a:r>
              <a:rPr lang="en-GB" sz="1200" dirty="0" smtClean="0">
                <a:solidFill>
                  <a:srgbClr val="5A5A59"/>
                </a:solidFill>
                <a:latin typeface="Bliss-Light"/>
                <a:ea typeface="Times New Roman" panose="02020603050405020304" pitchFamily="18" charset="0"/>
                <a:cs typeface="Times New Roman" panose="02020603050405020304" pitchFamily="18" charset="0"/>
              </a:rPr>
              <a:t> aspects of diversity.</a:t>
            </a:r>
            <a:endParaRPr lang="en-GB" sz="1200" dirty="0" smtClean="0">
              <a:solidFill>
                <a:srgbClr val="5A5A59"/>
              </a:solidFill>
              <a:effectLst/>
              <a:latin typeface="Bliss-Light"/>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7</a:t>
            </a:fld>
            <a:endParaRPr lang="en-GB"/>
          </a:p>
        </p:txBody>
      </p:sp>
    </p:spTree>
    <p:extLst>
      <p:ext uri="{BB962C8B-B14F-4D97-AF65-F5344CB8AC3E}">
        <p14:creationId xmlns:p14="http://schemas.microsoft.com/office/powerpoint/2010/main" val="961395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5A5A59"/>
                </a:solidFill>
                <a:latin typeface="Bliss-Light"/>
                <a:ea typeface="Times New Roman" panose="02020603050405020304" pitchFamily="18" charset="0"/>
                <a:cs typeface="Times New Roman" panose="02020603050405020304" pitchFamily="18" charset="0"/>
              </a:rPr>
              <a:t>A learner is free to decide the extent to which they use spoken and/or written data as material for their investigation but it is important that they select </a:t>
            </a:r>
            <a:r>
              <a:rPr lang="en-GB" sz="1200" b="1" dirty="0" smtClean="0">
                <a:solidFill>
                  <a:srgbClr val="5A5A59"/>
                </a:solidFill>
                <a:latin typeface="Bliss-Light"/>
                <a:ea typeface="Times New Roman" panose="02020603050405020304" pitchFamily="18" charset="0"/>
                <a:cs typeface="Times New Roman" panose="02020603050405020304" pitchFamily="18" charset="0"/>
              </a:rPr>
              <a:t>appropriate</a:t>
            </a:r>
            <a:r>
              <a:rPr lang="en-GB" sz="1200" dirty="0" smtClean="0">
                <a:solidFill>
                  <a:srgbClr val="5A5A59"/>
                </a:solidFill>
                <a:latin typeface="Bliss-Light"/>
                <a:ea typeface="Times New Roman" panose="02020603050405020304" pitchFamily="18" charset="0"/>
                <a:cs typeface="Times New Roman" panose="02020603050405020304" pitchFamily="18" charset="0"/>
              </a:rPr>
              <a:t> methods and techniques for exploring this data.</a:t>
            </a:r>
            <a:endParaRPr lang="en-GB" sz="1200" dirty="0" smtClean="0">
              <a:solidFill>
                <a:srgbClr val="5A5A59"/>
              </a:solidFill>
              <a:effectLst/>
              <a:latin typeface="Bliss-Light"/>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8</a:t>
            </a:fld>
            <a:endParaRPr lang="en-GB"/>
          </a:p>
        </p:txBody>
      </p:sp>
    </p:spTree>
    <p:extLst>
      <p:ext uri="{BB962C8B-B14F-4D97-AF65-F5344CB8AC3E}">
        <p14:creationId xmlns:p14="http://schemas.microsoft.com/office/powerpoint/2010/main" val="1689988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a:t>
            </a:r>
            <a:r>
              <a:rPr lang="en-GB" baseline="0" dirty="0" smtClean="0"/>
              <a:t> of course, only a suggested approach. Centres are free to use any appropriate process when advising their learners how to go about producing an investigation.</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9</a:t>
            </a:fld>
            <a:endParaRPr lang="en-GB"/>
          </a:p>
        </p:txBody>
      </p:sp>
    </p:spTree>
    <p:extLst>
      <p:ext uri="{BB962C8B-B14F-4D97-AF65-F5344CB8AC3E}">
        <p14:creationId xmlns:p14="http://schemas.microsoft.com/office/powerpoint/2010/main" val="1086164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following slides give three exemplars of</a:t>
            </a:r>
            <a:r>
              <a:rPr lang="en-GB" baseline="0" dirty="0" smtClean="0"/>
              <a:t> precisely worded titles:</a:t>
            </a:r>
            <a:endParaRPr lang="en-GB" dirty="0"/>
          </a:p>
        </p:txBody>
      </p:sp>
      <p:sp>
        <p:nvSpPr>
          <p:cNvPr id="4" name="Slide Number Placeholder 3"/>
          <p:cNvSpPr>
            <a:spLocks noGrp="1"/>
          </p:cNvSpPr>
          <p:nvPr>
            <p:ph type="sldNum" sz="quarter" idx="10"/>
          </p:nvPr>
        </p:nvSpPr>
        <p:spPr/>
        <p:txBody>
          <a:bodyPr/>
          <a:lstStyle/>
          <a:p>
            <a:fld id="{C75A6189-98ED-4FDF-80ED-C69E2C542C76}" type="slidenum">
              <a:rPr lang="en-GB" smtClean="0"/>
              <a:t>10</a:t>
            </a:fld>
            <a:endParaRPr lang="en-GB"/>
          </a:p>
        </p:txBody>
      </p:sp>
    </p:spTree>
    <p:extLst>
      <p:ext uri="{BB962C8B-B14F-4D97-AF65-F5344CB8AC3E}">
        <p14:creationId xmlns:p14="http://schemas.microsoft.com/office/powerpoint/2010/main" val="37140229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Corbis-42-53088181_bandw.jpg" descr="\\localhost\Volumes\Other Clients\Eduqas\P17661 Eduqas Brand Identity Guidelines\Links\Corbis-42-53088181.jpg"/>
          <p:cNvPicPr preferRelativeResize="0">
            <a:picLocks/>
          </p:cNvPicPr>
          <p:nvPr userDrawn="1"/>
        </p:nvPicPr>
        <p:blipFill>
          <a:blip r:embed="rId2" r:link="rId3">
            <a:extLst>
              <a:ext uri="{28A0092B-C50C-407E-A947-70E740481C1C}">
                <a14:useLocalDpi xmlns:a14="http://schemas.microsoft.com/office/drawing/2010/main" val="0"/>
              </a:ext>
            </a:extLst>
          </a:blip>
          <a:srcRect l="331" t="9973" r="-331" b="4013"/>
          <a:stretch>
            <a:fillRect/>
          </a:stretch>
        </p:blipFill>
        <p:spPr bwMode="auto">
          <a:xfrm>
            <a:off x="5524500" y="2486025"/>
            <a:ext cx="3262313"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p:txBody>
      </p:sp>
      <p:sp>
        <p:nvSpPr>
          <p:cNvPr id="18" name="Text Placeholder 17"/>
          <p:cNvSpPr>
            <a:spLocks noGrp="1"/>
          </p:cNvSpPr>
          <p:nvPr>
            <p:ph type="body" sz="quarter" idx="15"/>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54359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2"/>
          <p:cNvSpPr>
            <a:spLocks noGrp="1"/>
          </p:cNvSpPr>
          <p:nvPr>
            <p:ph idx="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4076666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TextBox 8"/>
          <p:cNvSpPr txBox="1"/>
          <p:nvPr userDrawn="1"/>
        </p:nvSpPr>
        <p:spPr>
          <a:xfrm>
            <a:off x="4791075" y="2560638"/>
            <a:ext cx="3656013" cy="3438525"/>
          </a:xfrm>
          <a:prstGeom prst="rect">
            <a:avLst/>
          </a:prstGeom>
          <a:noFill/>
        </p:spPr>
        <p:txBody>
          <a:bodyPr>
            <a:spAutoFit/>
          </a:bodyPr>
          <a:lstStyle/>
          <a:p>
            <a:pPr marL="285750" indent="-285750" fontAlgn="auto">
              <a:lnSpc>
                <a:spcPct val="150000"/>
              </a:lnSpc>
              <a:spcBef>
                <a:spcPts val="0"/>
              </a:spcBef>
              <a:spcAft>
                <a:spcPts val="0"/>
              </a:spcAft>
              <a:buFont typeface="Arial" panose="020B0604020202020204" pitchFamily="34" charset="0"/>
              <a:buChar char="•"/>
              <a:defRPr/>
            </a:pPr>
            <a:endParaRPr lang="en-GB" baseline="30000" dirty="0">
              <a:solidFill>
                <a:srgbClr val="5A5A59"/>
              </a:solidFill>
              <a:latin typeface="Bliss-Light"/>
              <a:cs typeface="Bliss-Light"/>
            </a:endParaRPr>
          </a:p>
          <a:p>
            <a:pPr fontAlgn="auto">
              <a:lnSpc>
                <a:spcPct val="150000"/>
              </a:lnSpc>
              <a:spcBef>
                <a:spcPts val="0"/>
              </a:spcBef>
              <a:spcAft>
                <a:spcPts val="0"/>
              </a:spcAft>
              <a:defRPr/>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algn="r" fontAlgn="auto">
              <a:lnSpc>
                <a:spcPct val="150000"/>
              </a:lnSpc>
              <a:spcBef>
                <a:spcPts val="0"/>
              </a:spcBef>
              <a:spcAft>
                <a:spcPts val="0"/>
              </a:spcAft>
              <a:defRPr/>
            </a:pPr>
            <a:r>
              <a:rPr lang="en-GB" b="1" baseline="30000" dirty="0">
                <a:solidFill>
                  <a:srgbClr val="5A5A59"/>
                </a:solidFill>
                <a:latin typeface="Bliss-Light"/>
                <a:cs typeface="Bliss-Light"/>
              </a:rPr>
              <a:t>- Name, Organisation, Date</a:t>
            </a:r>
          </a:p>
          <a:p>
            <a:pP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marL="285750" indent="-285750" fontAlgn="auto">
              <a:lnSpc>
                <a:spcPct val="150000"/>
              </a:lnSpc>
              <a:spcBef>
                <a:spcPts val="0"/>
              </a:spcBef>
              <a:spcAft>
                <a:spcPts val="0"/>
              </a:spcAft>
              <a:buFont typeface="Arial" panose="020B0604020202020204" pitchFamily="34" charset="0"/>
              <a:buChar char="•"/>
              <a:defRPr/>
            </a:pPr>
            <a:endParaRPr lang="en-US" sz="1700" dirty="0">
              <a:solidFill>
                <a:srgbClr val="5A5A59"/>
              </a:solidFill>
              <a:latin typeface="Gotham Rounded Book"/>
              <a:cs typeface="Gotham Rounded Book"/>
            </a:endParaRPr>
          </a:p>
        </p:txBody>
      </p:sp>
      <p:sp>
        <p:nvSpPr>
          <p:cNvPr id="4" name="TextBox 9"/>
          <p:cNvSpPr txBox="1"/>
          <p:nvPr userDrawn="1"/>
        </p:nvSpPr>
        <p:spPr>
          <a:xfrm>
            <a:off x="581025" y="2560638"/>
            <a:ext cx="3656013" cy="3438525"/>
          </a:xfrm>
          <a:prstGeom prst="rect">
            <a:avLst/>
          </a:prstGeom>
          <a:noFill/>
        </p:spPr>
        <p:txBody>
          <a:bodyPr>
            <a:spAutoFit/>
          </a:bodyPr>
          <a:lstStyle/>
          <a:p>
            <a:pPr marL="285750" indent="-285750" fontAlgn="auto">
              <a:lnSpc>
                <a:spcPct val="150000"/>
              </a:lnSpc>
              <a:spcBef>
                <a:spcPts val="0"/>
              </a:spcBef>
              <a:spcAft>
                <a:spcPts val="0"/>
              </a:spcAft>
              <a:buFont typeface="Arial" panose="020B0604020202020204" pitchFamily="34" charset="0"/>
              <a:buChar char="•"/>
              <a:defRPr/>
            </a:pPr>
            <a:endParaRPr lang="en-GB" baseline="30000" dirty="0">
              <a:solidFill>
                <a:srgbClr val="5A5A59"/>
              </a:solidFill>
              <a:latin typeface="Bliss-Light"/>
              <a:cs typeface="Bliss-Light"/>
            </a:endParaRPr>
          </a:p>
          <a:p>
            <a:pPr fontAlgn="auto">
              <a:lnSpc>
                <a:spcPct val="150000"/>
              </a:lnSpc>
              <a:spcBef>
                <a:spcPts val="0"/>
              </a:spcBef>
              <a:spcAft>
                <a:spcPts val="0"/>
              </a:spcAft>
              <a:defRPr/>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fontAlgn="auto">
              <a:lnSpc>
                <a:spcPct val="150000"/>
              </a:lnSpc>
              <a:spcBef>
                <a:spcPts val="0"/>
              </a:spcBef>
              <a:spcAft>
                <a:spcPts val="0"/>
              </a:spcAft>
              <a:defRPr/>
            </a:pPr>
            <a:endParaRPr lang="en-GB" sz="1600" b="1" i="1" baseline="30000" dirty="0">
              <a:solidFill>
                <a:srgbClr val="5A5A59"/>
              </a:solidFill>
              <a:latin typeface="Bliss-Light"/>
              <a:cs typeface="Bliss-Light"/>
            </a:endParaRPr>
          </a:p>
          <a:p>
            <a:pPr algn="r" fontAlgn="auto">
              <a:lnSpc>
                <a:spcPct val="150000"/>
              </a:lnSpc>
              <a:spcBef>
                <a:spcPts val="0"/>
              </a:spcBef>
              <a:spcAft>
                <a:spcPts val="0"/>
              </a:spcAft>
              <a:defRPr/>
            </a:pPr>
            <a:r>
              <a:rPr lang="en-GB" b="1" baseline="30000" dirty="0">
                <a:solidFill>
                  <a:srgbClr val="5A5A59"/>
                </a:solidFill>
                <a:latin typeface="Bliss-Light"/>
                <a:cs typeface="Bliss-Light"/>
              </a:rPr>
              <a:t>- Name, Organisation, Date</a:t>
            </a:r>
          </a:p>
          <a:p>
            <a:pPr fontAlgn="auto">
              <a:lnSpc>
                <a:spcPct val="150000"/>
              </a:lnSpc>
              <a:spcBef>
                <a:spcPts val="0"/>
              </a:spcBef>
              <a:spcAft>
                <a:spcPts val="0"/>
              </a:spcAft>
              <a:defRPr/>
            </a:pPr>
            <a:endParaRPr lang="en-GB" sz="1600" i="1" baseline="30000" dirty="0">
              <a:solidFill>
                <a:srgbClr val="5A5A59"/>
              </a:solidFill>
              <a:latin typeface="Bliss-Light"/>
              <a:cs typeface="Bliss-Light"/>
            </a:endParaRPr>
          </a:p>
          <a:p>
            <a:pPr marL="285750" indent="-285750" fontAlgn="auto">
              <a:lnSpc>
                <a:spcPct val="150000"/>
              </a:lnSpc>
              <a:spcBef>
                <a:spcPts val="0"/>
              </a:spcBef>
              <a:spcAft>
                <a:spcPts val="0"/>
              </a:spcAft>
              <a:buFont typeface="Arial" panose="020B0604020202020204" pitchFamily="34" charset="0"/>
              <a:buChar char="•"/>
              <a:defRP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250509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3" name="Table 10"/>
          <p:cNvGraphicFramePr>
            <a:graphicFrameLocks noGrp="1"/>
          </p:cNvGraphicFramePr>
          <p:nvPr/>
        </p:nvGraphicFramePr>
        <p:xfrm>
          <a:off x="481013" y="2770188"/>
          <a:ext cx="5759450" cy="3008312"/>
        </p:xfrm>
        <a:graphic>
          <a:graphicData uri="http://schemas.openxmlformats.org/drawingml/2006/table">
            <a:tbl>
              <a:tblPr/>
              <a:tblGrid>
                <a:gridCol w="2879725"/>
                <a:gridCol w="2879725"/>
              </a:tblGrid>
              <a:tr h="604838">
                <a:tc gridSpan="2">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Bliss-Light"/>
                          <a:cs typeface="Arial" panose="020B0604020202020204" pitchFamily="34" charset="0"/>
                        </a:rPr>
                        <a:t>Table Heading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5306"/>
                    </a:solidFill>
                  </a:tcPr>
                </a:tc>
                <a:tc hMerge="1">
                  <a:txBody>
                    <a:bodyPr/>
                    <a:lstStyle/>
                    <a:p>
                      <a:endParaRPr lang="en-GB"/>
                    </a:p>
                  </a:txBody>
                  <a:tcPr/>
                </a:tc>
              </a:tr>
              <a:tr h="36830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r>
              <a:tr h="354013">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9525" cap="flat" cmpd="sng" algn="ctr">
                      <a:solidFill>
                        <a:srgbClr val="7F7F7F"/>
                      </a:solidFill>
                      <a:prstDash val="solid"/>
                      <a:round/>
                      <a:headEnd type="none" w="med" len="med"/>
                      <a:tailEnd type="none" w="med" len="med"/>
                    </a:lnB>
                    <a:lnTlToBr>
                      <a:noFill/>
                    </a:lnTlToBr>
                    <a:lnBlToTr>
                      <a:noFill/>
                    </a:lnBlToTr>
                    <a:solidFill>
                      <a:schemeClr val="bg1"/>
                    </a:solidFill>
                  </a:tcPr>
                </a:tc>
              </a:tr>
              <a:tr h="336550">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defTabSz="457200" fontAlgn="base">
                        <a:spcBef>
                          <a:spcPct val="2000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5A5A59"/>
                          </a:solidFill>
                          <a:effectLst/>
                          <a:latin typeface="Bliss-Light"/>
                          <a:cs typeface="Arial" panose="020B0604020202020204" pitchFamily="34" charset="0"/>
                        </a:rPr>
                        <a:t>Text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7F7F7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2"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85023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32268073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9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2470150"/>
            <a:ext cx="8229600"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p>
        </p:txBody>
      </p:sp>
      <p:pic>
        <p:nvPicPr>
          <p:cNvPr id="1028"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4" r:id="rId1"/>
    <p:sldLayoutId id="2147483652" r:id="rId2"/>
    <p:sldLayoutId id="2147483655" r:id="rId3"/>
    <p:sldLayoutId id="2147483656" r:id="rId4"/>
    <p:sldLayoutId id="2147483653" r:id="rId5"/>
  </p:sldLayoutIdLst>
  <p:txStyles>
    <p:titleStyle>
      <a:lvl1pPr algn="l" defTabSz="457200" rtl="0" eaLnBrk="1" fontAlgn="base" hangingPunct="1">
        <a:spcBef>
          <a:spcPct val="0"/>
        </a:spcBef>
        <a:spcAft>
          <a:spcPct val="0"/>
        </a:spcAft>
        <a:defRPr sz="3200" kern="1200">
          <a:solidFill>
            <a:srgbClr val="DF3C06"/>
          </a:solidFill>
          <a:latin typeface="Arial" panose="020B0604020202020204" pitchFamily="34" charset="0"/>
          <a:ea typeface="+mj-ea"/>
          <a:cs typeface="Arial" panose="020B0604020202020204" pitchFamily="34" charset="0"/>
        </a:defRPr>
      </a:lvl1pPr>
      <a:lvl2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2pPr>
      <a:lvl3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3pPr>
      <a:lvl4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4pPr>
      <a:lvl5pPr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5pPr>
      <a:lvl6pPr marL="4572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6pPr>
      <a:lvl7pPr marL="9144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7pPr>
      <a:lvl8pPr marL="13716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8pPr>
      <a:lvl9pPr marL="1828800" algn="l" defTabSz="457200" rtl="0" eaLnBrk="1" fontAlgn="base" hangingPunct="1">
        <a:spcBef>
          <a:spcPct val="0"/>
        </a:spcBef>
        <a:spcAft>
          <a:spcPct val="0"/>
        </a:spcAft>
        <a:defRPr sz="3200">
          <a:solidFill>
            <a:srgbClr val="DF3C06"/>
          </a:solidFill>
          <a:latin typeface="Arial" panose="020B0604020202020204" pitchFamily="34" charset="0"/>
          <a:cs typeface="Arial" panose="020B0604020202020204" pitchFamily="34" charset="0"/>
        </a:defRPr>
      </a:lvl9pPr>
    </p:titleStyle>
    <p:bodyStyle>
      <a:lvl1pPr algn="l" defTabSz="457200" rtl="0" eaLnBrk="1" fontAlgn="base" hangingPunct="1">
        <a:spcBef>
          <a:spcPct val="20000"/>
        </a:spcBef>
        <a:spcAft>
          <a:spcPct val="0"/>
        </a:spcAft>
        <a:buFont typeface="Arial" panose="020B0604020202020204" pitchFamily="34" charset="0"/>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education.exeter.ac.uk/dll/studyskills/harvard_referencing.htm"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hyperlink" Target="http://resources.eduqas.co.uk/"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Eduqas_Powerpoint_Templates_for PPT-1.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79400" y="1098550"/>
            <a:ext cx="8445500" cy="2603790"/>
          </a:xfrm>
          <a:prstGeom prst="rect">
            <a:avLst/>
          </a:prstGeom>
          <a:noFill/>
        </p:spPr>
        <p:txBody>
          <a:bodyPr>
            <a:spAutoFit/>
          </a:bodyPr>
          <a:lstStyle/>
          <a:p>
            <a:pPr algn="ctr" fontAlgn="auto">
              <a:lnSpc>
                <a:spcPct val="80000"/>
              </a:lnSpc>
              <a:spcBef>
                <a:spcPts val="0"/>
              </a:spcBef>
              <a:spcAft>
                <a:spcPts val="0"/>
              </a:spcAft>
              <a:defRPr/>
            </a:pPr>
            <a:r>
              <a:rPr lang="en-US" sz="4000" kern="1100" spc="-30" dirty="0" smtClean="0">
                <a:solidFill>
                  <a:schemeClr val="bg1"/>
                </a:solidFill>
                <a:latin typeface="Gotham Rounded Book"/>
                <a:cs typeface="Gotham Rounded Book"/>
              </a:rPr>
              <a:t>NON-EXAM ASSESSMENT (NEA</a:t>
            </a:r>
            <a:r>
              <a:rPr lang="en-US" sz="4000" kern="1100" spc="-30" dirty="0" smtClean="0">
                <a:solidFill>
                  <a:schemeClr val="bg1"/>
                </a:solidFill>
                <a:latin typeface="Gotham Rounded Book"/>
                <a:cs typeface="Gotham Rounded Book"/>
              </a:rPr>
              <a:t>)</a:t>
            </a:r>
            <a:endParaRPr lang="en-US" sz="4000" kern="1100" spc="-30" dirty="0">
              <a:solidFill>
                <a:schemeClr val="bg1"/>
              </a:solidFill>
              <a:latin typeface="Gotham Rounded Book"/>
              <a:cs typeface="Gotham Rounded Book"/>
            </a:endParaRPr>
          </a:p>
          <a:p>
            <a:pPr algn="ctr" fontAlgn="auto">
              <a:lnSpc>
                <a:spcPct val="80000"/>
              </a:lnSpc>
              <a:spcBef>
                <a:spcPts val="0"/>
              </a:spcBef>
              <a:spcAft>
                <a:spcPts val="0"/>
              </a:spcAft>
              <a:defRPr/>
            </a:pPr>
            <a:r>
              <a:rPr lang="en-US" sz="4000" kern="1100" spc="-30" dirty="0" smtClean="0">
                <a:solidFill>
                  <a:srgbClr val="F7B385"/>
                </a:solidFill>
                <a:latin typeface="Gotham Rounded Book"/>
                <a:cs typeface="Gotham Rounded Book"/>
              </a:rPr>
              <a:t>TWENTY FREQUENTLY ASKED QUESTIONS</a:t>
            </a:r>
            <a:endParaRPr lang="en-US" sz="4000" kern="1100" spc="-30" dirty="0">
              <a:solidFill>
                <a:srgbClr val="F7B385"/>
              </a:solidFill>
              <a:latin typeface="Gotham Rounded Book"/>
              <a:cs typeface="Gotham Rounded Book"/>
            </a:endParaRPr>
          </a:p>
          <a:p>
            <a:pPr fontAlgn="auto">
              <a:lnSpc>
                <a:spcPct val="80000"/>
              </a:lnSpc>
              <a:spcBef>
                <a:spcPts val="0"/>
              </a:spcBef>
              <a:spcAft>
                <a:spcPts val="0"/>
              </a:spcAft>
              <a:defRPr/>
            </a:pPr>
            <a:endParaRPr lang="en-US" sz="4400" kern="1100" spc="-30" dirty="0">
              <a:solidFill>
                <a:schemeClr val="bg1"/>
              </a:solidFill>
              <a:latin typeface="Gotham Rounded Book"/>
              <a:cs typeface="Gotham Rounded Book"/>
            </a:endParaRPr>
          </a:p>
        </p:txBody>
      </p:sp>
      <p:pic>
        <p:nvPicPr>
          <p:cNvPr id="717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825" y="6121400"/>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descr="Z:\Pictures\logos\WJEC_Logo_RG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 y="5868988"/>
            <a:ext cx="735013"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1069" y="1997903"/>
            <a:ext cx="8816453" cy="2964914"/>
          </a:xfrm>
          <a:prstGeom prst="rect">
            <a:avLst/>
          </a:prstGeom>
        </p:spPr>
        <p:txBody>
          <a:bodyPr wrap="square">
            <a:spAutoFit/>
          </a:bodyPr>
          <a:lstStyle/>
          <a:p>
            <a:pPr lvl="0">
              <a:lnSpc>
                <a:spcPct val="150000"/>
              </a:lnSpc>
              <a:spcAft>
                <a:spcPts val="800"/>
              </a:spcAft>
            </a:pPr>
            <a:r>
              <a:rPr lang="en-GB" b="1" dirty="0" smtClean="0">
                <a:ea typeface="Times New Roman" panose="02020603050405020304" pitchFamily="18" charset="0"/>
                <a:cs typeface="Times New Roman" panose="02020603050405020304" pitchFamily="18" charset="0"/>
              </a:rPr>
              <a:t>	</a:t>
            </a:r>
            <a:r>
              <a:rPr lang="en-GB" sz="2000" dirty="0" smtClean="0">
                <a:solidFill>
                  <a:srgbClr val="E75306"/>
                </a:solidFill>
                <a:latin typeface="Bliss-Light"/>
                <a:ea typeface="Times New Roman" panose="02020603050405020304" pitchFamily="18" charset="0"/>
                <a:cs typeface="Times New Roman" panose="02020603050405020304" pitchFamily="18" charset="0"/>
              </a:rPr>
              <a:t>11. Must </a:t>
            </a:r>
            <a:r>
              <a:rPr lang="en-GB" sz="2000" dirty="0">
                <a:solidFill>
                  <a:srgbClr val="E75306"/>
                </a:solidFill>
                <a:latin typeface="Bliss-Light"/>
                <a:ea typeface="Times New Roman" panose="02020603050405020304" pitchFamily="18" charset="0"/>
                <a:cs typeface="Times New Roman" panose="02020603050405020304" pitchFamily="18" charset="0"/>
              </a:rPr>
              <a:t>the title of the investigation be worded in a precise way?</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rgbClr val="5A5A59"/>
                </a:solidFill>
                <a:latin typeface="Bliss-Light"/>
                <a:ea typeface="Times New Roman" panose="02020603050405020304" pitchFamily="18" charset="0"/>
                <a:cs typeface="Times New Roman" panose="02020603050405020304" pitchFamily="18" charset="0"/>
              </a:rPr>
              <a:t>There is no specific wording to adhere to but the title must have a clearly defined focus and should not be overly broad. Both the link between language and </a:t>
            </a:r>
            <a:r>
              <a:rPr lang="en-GB" sz="2000" dirty="0" smtClean="0">
                <a:solidFill>
                  <a:srgbClr val="5A5A59"/>
                </a:solidFill>
                <a:latin typeface="Bliss-Light"/>
                <a:ea typeface="Times New Roman" panose="02020603050405020304" pitchFamily="18" charset="0"/>
                <a:cs typeface="Times New Roman" panose="02020603050405020304" pitchFamily="18" charset="0"/>
              </a:rPr>
              <a:t>identity, </a:t>
            </a:r>
            <a:r>
              <a:rPr lang="en-GB" sz="2000" dirty="0">
                <a:solidFill>
                  <a:srgbClr val="5A5A59"/>
                </a:solidFill>
                <a:latin typeface="Bliss-Light"/>
                <a:ea typeface="Times New Roman" panose="02020603050405020304" pitchFamily="18" charset="0"/>
                <a:cs typeface="Times New Roman" panose="02020603050405020304" pitchFamily="18" charset="0"/>
              </a:rPr>
              <a:t>and the chosen language area must be </a:t>
            </a:r>
            <a:r>
              <a:rPr lang="en-GB" sz="2000" dirty="0" smtClean="0">
                <a:solidFill>
                  <a:srgbClr val="5A5A59"/>
                </a:solidFill>
                <a:latin typeface="Bliss-Light"/>
                <a:ea typeface="Times New Roman" panose="02020603050405020304" pitchFamily="18" charset="0"/>
                <a:cs typeface="Times New Roman" panose="02020603050405020304" pitchFamily="18" charset="0"/>
              </a:rPr>
              <a:t>clear within the wording of the question. </a:t>
            </a:r>
            <a:r>
              <a:rPr lang="en-GB" sz="2000" dirty="0">
                <a:solidFill>
                  <a:srgbClr val="5A5A59"/>
                </a:solidFill>
                <a:latin typeface="Bliss-Light"/>
                <a:ea typeface="Times New Roman" panose="02020603050405020304" pitchFamily="18" charset="0"/>
                <a:cs typeface="Times New Roman" panose="02020603050405020304" pitchFamily="18" charset="0"/>
              </a:rPr>
              <a:t>The hypothesis should also be apparent</a:t>
            </a:r>
            <a:r>
              <a:rPr lang="en-GB" sz="2000" dirty="0" smtClean="0">
                <a:solidFill>
                  <a:srgbClr val="5A5A59"/>
                </a:solidFill>
                <a:latin typeface="Bliss-Light"/>
                <a:ea typeface="Times New Roman" panose="02020603050405020304" pitchFamily="18" charset="0"/>
                <a:cs typeface="Times New Roman" panose="02020603050405020304" pitchFamily="18" charset="0"/>
              </a:rPr>
              <a:t>. Look at the following three exemplars:</a:t>
            </a:r>
            <a:endParaRPr lang="en-GB" sz="2000" dirty="0">
              <a:solidFill>
                <a:srgbClr val="5A5A59"/>
              </a:solidFill>
              <a:effectLst/>
              <a:latin typeface="Bliss-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386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71734"/>
            <a:ext cx="9034818" cy="5683607"/>
          </a:xfrm>
          <a:prstGeom prst="rect">
            <a:avLst/>
          </a:prstGeom>
        </p:spPr>
        <p:txBody>
          <a:bodyPr wrap="square">
            <a:spAutoFit/>
          </a:bodyPr>
          <a:lstStyle/>
          <a:p>
            <a:pPr marL="457200" algn="ctr">
              <a:spcAft>
                <a:spcPts val="800"/>
              </a:spcAft>
            </a:pPr>
            <a:endParaRPr lang="en-GB" sz="2000" dirty="0" smtClean="0">
              <a:solidFill>
                <a:srgbClr val="5A5A59"/>
              </a:solidFill>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Title</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An </a:t>
            </a:r>
            <a:r>
              <a:rPr lang="en-GB" sz="2000" i="1" dirty="0">
                <a:solidFill>
                  <a:srgbClr val="5A5A59"/>
                </a:solidFill>
                <a:latin typeface="Bliss-Light"/>
                <a:ea typeface="Times New Roman" panose="02020603050405020304" pitchFamily="18" charset="0"/>
                <a:cs typeface="Times New Roman" panose="02020603050405020304" pitchFamily="18" charset="0"/>
              </a:rPr>
              <a:t>investigation into how Hillary Clinton and Donald Trump </a:t>
            </a:r>
            <a:endParaRPr lang="en-GB" sz="2000" i="1" dirty="0" smtClean="0">
              <a:solidFill>
                <a:srgbClr val="5A5A59"/>
              </a:solidFill>
              <a:latin typeface="Bliss-Light"/>
              <a:ea typeface="Times New Roman" panose="02020603050405020304" pitchFamily="18" charset="0"/>
              <a:cs typeface="Times New Roman" panose="02020603050405020304" pitchFamily="18" charset="0"/>
            </a:endParaRPr>
          </a:p>
          <a:p>
            <a:pPr marL="457200">
              <a:spcAft>
                <a:spcPts val="800"/>
              </a:spcAft>
            </a:pPr>
            <a:r>
              <a:rPr lang="en-GB" sz="2000" i="1" dirty="0" smtClean="0">
                <a:solidFill>
                  <a:srgbClr val="5A5A59"/>
                </a:solidFill>
                <a:latin typeface="Bliss-Light"/>
                <a:ea typeface="Times New Roman" panose="02020603050405020304" pitchFamily="18" charset="0"/>
                <a:cs typeface="Times New Roman" panose="02020603050405020304" pitchFamily="18" charset="0"/>
              </a:rPr>
              <a:t>use </a:t>
            </a:r>
            <a:r>
              <a:rPr lang="en-GB" sz="2000" i="1" dirty="0">
                <a:solidFill>
                  <a:srgbClr val="5A5A59"/>
                </a:solidFill>
                <a:latin typeface="Bliss-Light"/>
                <a:ea typeface="Times New Roman" panose="02020603050405020304" pitchFamily="18" charset="0"/>
                <a:cs typeface="Times New Roman" panose="02020603050405020304" pitchFamily="18" charset="0"/>
              </a:rPr>
              <a:t>language to gain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votes</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a:t>
            </a:r>
          </a:p>
          <a:p>
            <a:pPr marL="457200">
              <a:spcAft>
                <a:spcPts val="800"/>
              </a:spcAft>
            </a:pP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The </a:t>
            </a:r>
            <a:r>
              <a:rPr lang="en-GB" sz="2000" dirty="0">
                <a:solidFill>
                  <a:srgbClr val="E75306"/>
                </a:solidFill>
                <a:latin typeface="Bliss-Light"/>
                <a:ea typeface="Times New Roman" panose="02020603050405020304" pitchFamily="18" charset="0"/>
                <a:cs typeface="Times New Roman" panose="02020603050405020304" pitchFamily="18" charset="0"/>
              </a:rPr>
              <a:t>hypothesis is not really clear here and there is no link to language and identity or the chosen language area. It would be better worded like this</a:t>
            </a:r>
            <a:r>
              <a:rPr lang="en-GB" sz="2000" dirty="0" smtClean="0">
                <a:solidFill>
                  <a:srgbClr val="E75306"/>
                </a:solidFill>
                <a:latin typeface="Bliss-Light"/>
                <a:ea typeface="Times New Roman" panose="02020603050405020304" pitchFamily="18" charset="0"/>
                <a:cs typeface="Times New Roman" panose="02020603050405020304" pitchFamily="18" charset="0"/>
              </a:rPr>
              <a:t>:</a:t>
            </a:r>
          </a:p>
          <a:p>
            <a:pPr marL="457200">
              <a:spcAft>
                <a:spcPts val="800"/>
              </a:spcAft>
            </a:pPr>
            <a:r>
              <a:rPr lang="en-GB" sz="2000" dirty="0" smtClean="0">
                <a:solidFill>
                  <a:srgbClr val="E75306"/>
                </a:solidFill>
                <a:effectLst/>
                <a:latin typeface="Bliss-Light"/>
                <a:ea typeface="Times New Roman" panose="02020603050405020304" pitchFamily="18" charset="0"/>
                <a:cs typeface="Times New Roman" panose="02020603050405020304" pitchFamily="18" charset="0"/>
              </a:rPr>
              <a:t>										</a:t>
            </a:r>
            <a:r>
              <a:rPr lang="en-GB" sz="1200" dirty="0" smtClean="0">
                <a:effectLst/>
                <a:latin typeface="Bliss-Light"/>
                <a:ea typeface="Times New Roman" panose="02020603050405020304" pitchFamily="18" charset="0"/>
                <a:cs typeface="Times New Roman" panose="02020603050405020304" pitchFamily="18" charset="0"/>
              </a:rPr>
              <a:t>language and culture</a:t>
            </a:r>
          </a:p>
          <a:p>
            <a:pPr marL="457200">
              <a:spcAft>
                <a:spcPts val="800"/>
              </a:spcAft>
            </a:pPr>
            <a:r>
              <a:rPr lang="en-GB" sz="2000" i="1" dirty="0" smtClean="0">
                <a:solidFill>
                  <a:srgbClr val="5A5A59"/>
                </a:solidFill>
                <a:latin typeface="Bliss-Light"/>
                <a:ea typeface="Times New Roman" panose="02020603050405020304" pitchFamily="18" charset="0"/>
                <a:cs typeface="Times New Roman" panose="02020603050405020304" pitchFamily="18" charset="0"/>
              </a:rPr>
              <a:t>(a) Using </a:t>
            </a:r>
            <a:r>
              <a:rPr lang="en-GB" sz="2000" i="1" dirty="0">
                <a:solidFill>
                  <a:srgbClr val="5A5A59"/>
                </a:solidFill>
                <a:latin typeface="Bliss-Light"/>
                <a:ea typeface="Times New Roman" panose="02020603050405020304" pitchFamily="18" charset="0"/>
                <a:cs typeface="Times New Roman" panose="02020603050405020304" pitchFamily="18" charset="0"/>
              </a:rPr>
              <a:t>relevant data, investigate and analyse the ways in which Hillary Clinton and Donald Trump </a:t>
            </a:r>
            <a:r>
              <a:rPr lang="en-GB" sz="2000" b="1" i="1" dirty="0">
                <a:solidFill>
                  <a:srgbClr val="FF0000"/>
                </a:solidFill>
                <a:latin typeface="Bliss-Light"/>
                <a:ea typeface="Times New Roman" panose="02020603050405020304" pitchFamily="18" charset="0"/>
                <a:cs typeface="Times New Roman" panose="02020603050405020304" pitchFamily="18" charset="0"/>
              </a:rPr>
              <a:t>use different cultural ideologies in their speeches to inspire and motivate voters</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 		</a:t>
            </a:r>
            <a:r>
              <a:rPr lang="en-GB" sz="1200" dirty="0">
                <a:latin typeface="Bliss-Light"/>
                <a:ea typeface="Times New Roman" panose="02020603050405020304" pitchFamily="18" charset="0"/>
                <a:cs typeface="Times New Roman" panose="02020603050405020304" pitchFamily="18" charset="0"/>
              </a:rPr>
              <a:t>h</a:t>
            </a:r>
            <a:r>
              <a:rPr lang="en-GB" sz="1200" dirty="0" smtClean="0">
                <a:latin typeface="Bliss-Light"/>
                <a:ea typeface="Times New Roman" panose="02020603050405020304" pitchFamily="18" charset="0"/>
                <a:cs typeface="Times New Roman" panose="02020603050405020304" pitchFamily="18" charset="0"/>
              </a:rPr>
              <a:t>ypothesis/language &amp; identity</a:t>
            </a:r>
            <a:endParaRPr lang="en-GB" sz="1200" dirty="0" smtClean="0">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or</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spcAft>
                <a:spcPts val="800"/>
              </a:spcAft>
            </a:pPr>
            <a:r>
              <a:rPr lang="en-GB" sz="2000" i="1" dirty="0" smtClean="0">
                <a:solidFill>
                  <a:srgbClr val="5A5A59"/>
                </a:solidFill>
                <a:latin typeface="Bliss-Light"/>
                <a:ea typeface="Times New Roman" panose="02020603050405020304" pitchFamily="18" charset="0"/>
                <a:cs typeface="Times New Roman" panose="02020603050405020304" pitchFamily="18" charset="0"/>
              </a:rPr>
              <a:t>(b)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Does the fact that Hillary Clinton is a woman and Donald Trump is a man</a:t>
            </a:r>
            <a:r>
              <a:rPr lang="en-GB" sz="2000" i="1" dirty="0" smtClean="0">
                <a:solidFill>
                  <a:srgbClr val="FF0000"/>
                </a:solidFill>
                <a:latin typeface="Bliss-Light"/>
                <a:ea typeface="Times New Roman" panose="02020603050405020304" pitchFamily="18" charset="0"/>
                <a:cs typeface="Times New Roman" panose="02020603050405020304" pitchFamily="18" charset="0"/>
              </a:rPr>
              <a:t>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make a</a:t>
            </a:r>
            <a:r>
              <a:rPr lang="en-GB" sz="2000" i="1" dirty="0" smtClean="0">
                <a:solidFill>
                  <a:srgbClr val="FF0000"/>
                </a:solidFill>
                <a:latin typeface="Bliss-Light"/>
                <a:ea typeface="Times New Roman" panose="02020603050405020304" pitchFamily="18" charset="0"/>
                <a:cs typeface="Times New Roman" panose="02020603050405020304" pitchFamily="18" charset="0"/>
              </a:rPr>
              <a:t>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difference to their</a:t>
            </a:r>
            <a:r>
              <a:rPr lang="en-GB" sz="2000" i="1" dirty="0" smtClean="0">
                <a:solidFill>
                  <a:srgbClr val="FF0000"/>
                </a:solidFill>
                <a:latin typeface="Bliss-Light"/>
                <a:ea typeface="Times New Roman" panose="02020603050405020304" pitchFamily="18" charset="0"/>
                <a:cs typeface="Times New Roman" panose="02020603050405020304" pitchFamily="18" charset="0"/>
              </a:rPr>
              <a:t>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political speeches</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Using relevant data, investigate and analyse the ways by which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gender</a:t>
            </a:r>
            <a:r>
              <a:rPr lang="en-GB" sz="2000" i="1" dirty="0" smtClean="0">
                <a:solidFill>
                  <a:srgbClr val="A5A6A5"/>
                </a:solidFill>
                <a:latin typeface="Bliss-Light"/>
                <a:ea typeface="Times New Roman" panose="02020603050405020304" pitchFamily="18" charset="0"/>
                <a:cs typeface="Times New Roman" panose="02020603050405020304" pitchFamily="18" charset="0"/>
              </a:rPr>
              <a:t>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is used to inspire and motivate voters </a:t>
            </a:r>
            <a:endParaRPr lang="en-GB" sz="2000" dirty="0">
              <a:solidFill>
                <a:srgbClr val="5A5A59"/>
              </a:solidFill>
              <a:effectLst/>
              <a:latin typeface="Bliss-Light"/>
              <a:ea typeface="Times New Roman" panose="02020603050405020304" pitchFamily="18" charset="0"/>
              <a:cs typeface="Times New Roman" panose="02020603050405020304" pitchFamily="18" charset="0"/>
            </a:endParaRPr>
          </a:p>
        </p:txBody>
      </p:sp>
      <p:sp>
        <p:nvSpPr>
          <p:cNvPr id="2" name="TextBox 1"/>
          <p:cNvSpPr txBox="1"/>
          <p:nvPr/>
        </p:nvSpPr>
        <p:spPr>
          <a:xfrm>
            <a:off x="1351304" y="4830740"/>
            <a:ext cx="2263761" cy="276999"/>
          </a:xfrm>
          <a:prstGeom prst="rect">
            <a:avLst/>
          </a:prstGeom>
          <a:noFill/>
        </p:spPr>
        <p:txBody>
          <a:bodyPr wrap="none" rtlCol="0">
            <a:spAutoFit/>
          </a:bodyPr>
          <a:lstStyle/>
          <a:p>
            <a:r>
              <a:rPr lang="en-GB" sz="1200" dirty="0">
                <a:latin typeface="Bliss-Light"/>
              </a:rPr>
              <a:t>h</a:t>
            </a:r>
            <a:r>
              <a:rPr lang="en-GB" sz="1200" dirty="0" smtClean="0">
                <a:latin typeface="Bliss-Light"/>
              </a:rPr>
              <a:t>ypothesis/language &amp; identity</a:t>
            </a:r>
            <a:endParaRPr lang="en-GB" sz="1200" dirty="0">
              <a:latin typeface="Bliss-Light"/>
            </a:endParaRPr>
          </a:p>
        </p:txBody>
      </p:sp>
      <p:sp>
        <p:nvSpPr>
          <p:cNvPr id="4" name="TextBox 3"/>
          <p:cNvSpPr txBox="1"/>
          <p:nvPr/>
        </p:nvSpPr>
        <p:spPr>
          <a:xfrm>
            <a:off x="6861458" y="6520721"/>
            <a:ext cx="1529586" cy="276999"/>
          </a:xfrm>
          <a:prstGeom prst="rect">
            <a:avLst/>
          </a:prstGeom>
          <a:noFill/>
        </p:spPr>
        <p:txBody>
          <a:bodyPr wrap="square" rtlCol="0">
            <a:spAutoFit/>
          </a:bodyPr>
          <a:lstStyle/>
          <a:p>
            <a:r>
              <a:rPr lang="en-GB" sz="1200" dirty="0">
                <a:latin typeface="Bliss-Light"/>
              </a:rPr>
              <a:t>l</a:t>
            </a:r>
            <a:r>
              <a:rPr lang="en-GB" sz="1200" dirty="0" smtClean="0">
                <a:latin typeface="Bliss-Light"/>
              </a:rPr>
              <a:t>anguage &amp; gender</a:t>
            </a:r>
            <a:endParaRPr lang="en-GB" sz="1200" dirty="0">
              <a:latin typeface="Bliss-Light"/>
            </a:endParaRPr>
          </a:p>
        </p:txBody>
      </p:sp>
      <p:cxnSp>
        <p:nvCxnSpPr>
          <p:cNvPr id="6" name="Straight Arrow Connector 5"/>
          <p:cNvCxnSpPr/>
          <p:nvPr/>
        </p:nvCxnSpPr>
        <p:spPr>
          <a:xfrm flipH="1">
            <a:off x="5763718" y="3737388"/>
            <a:ext cx="344774" cy="4497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a:off x="5531370" y="4676932"/>
            <a:ext cx="46469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3530183" y="5107739"/>
            <a:ext cx="314793" cy="2824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flipV="1">
            <a:off x="6835810" y="6303045"/>
            <a:ext cx="299803" cy="31479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382137" y="1558980"/>
            <a:ext cx="8106770" cy="81513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16142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78709"/>
            <a:ext cx="9144000" cy="6797245"/>
          </a:xfrm>
          <a:prstGeom prst="rect">
            <a:avLst/>
          </a:prstGeom>
        </p:spPr>
        <p:txBody>
          <a:bodyPr wrap="square">
            <a:spAutoFit/>
          </a:bodyPr>
          <a:lstStyle/>
          <a:p>
            <a:pPr marL="457200">
              <a:lnSpc>
                <a:spcPct val="107000"/>
              </a:lnSpc>
              <a:spcAft>
                <a:spcPts val="800"/>
              </a:spcAft>
            </a:pPr>
            <a:endParaRPr lang="en-GB" i="1" dirty="0" smtClean="0">
              <a:solidFill>
                <a:srgbClr val="FF0000"/>
              </a:solidFill>
              <a:ea typeface="Times New Roman" panose="02020603050405020304" pitchFamily="18" charset="0"/>
              <a:cs typeface="Times New Roman" panose="02020603050405020304" pitchFamily="18" charset="0"/>
            </a:endParaRPr>
          </a:p>
          <a:p>
            <a:pPr marL="457200">
              <a:lnSpc>
                <a:spcPct val="107000"/>
              </a:lnSpc>
              <a:spcAft>
                <a:spcPts val="800"/>
              </a:spcAft>
            </a:pPr>
            <a:endParaRPr lang="en-GB" i="1" dirty="0">
              <a:solidFill>
                <a:srgbClr val="FF0000"/>
              </a:solidFill>
              <a:ea typeface="Times New Roman" panose="02020603050405020304" pitchFamily="18" charset="0"/>
              <a:cs typeface="Times New Roman" panose="02020603050405020304" pitchFamily="18" charset="0"/>
            </a:endParaRPr>
          </a:p>
          <a:p>
            <a:pPr marL="457200">
              <a:lnSpc>
                <a:spcPct val="107000"/>
              </a:lnSpc>
              <a:spcAft>
                <a:spcPts val="800"/>
              </a:spcAft>
            </a:pPr>
            <a:endParaRPr lang="en-GB" i="1" dirty="0" smtClean="0">
              <a:solidFill>
                <a:srgbClr val="FF0000"/>
              </a:solidFill>
              <a:ea typeface="Times New Roman" panose="02020603050405020304" pitchFamily="18" charset="0"/>
              <a:cs typeface="Times New Roman" panose="02020603050405020304" pitchFamily="18" charset="0"/>
            </a:endParaRPr>
          </a:p>
          <a:p>
            <a:pPr marL="457200">
              <a:lnSpc>
                <a:spcPct val="107000"/>
              </a:lnSpc>
              <a:spcAft>
                <a:spcPts val="800"/>
              </a:spcAft>
            </a:pPr>
            <a:endParaRPr lang="en-GB" b="1" i="1" dirty="0">
              <a:solidFill>
                <a:srgbClr val="FF0000"/>
              </a:solidFill>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Title</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Sports </a:t>
            </a:r>
            <a:r>
              <a:rPr lang="en-GB" sz="2000" i="1" dirty="0">
                <a:solidFill>
                  <a:srgbClr val="5A5A59"/>
                </a:solidFill>
                <a:latin typeface="Bliss-Light"/>
                <a:ea typeface="Times New Roman" panose="02020603050405020304" pitchFamily="18" charset="0"/>
                <a:cs typeface="Times New Roman" panose="02020603050405020304" pitchFamily="18" charset="0"/>
              </a:rPr>
              <a:t>commentators demonstrated inherent bias in their language when commentating on the national side during Euro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2016</a:t>
            </a:r>
            <a:r>
              <a:rPr lang="en-GB" sz="2000" b="1" i="1" dirty="0" smtClean="0">
                <a:solidFill>
                  <a:srgbClr val="5A5A59"/>
                </a:solidFill>
                <a:latin typeface="Bliss-Light"/>
                <a:ea typeface="Times New Roman" panose="02020603050405020304" pitchFamily="18" charset="0"/>
                <a:cs typeface="Times New Roman" panose="02020603050405020304" pitchFamily="18" charset="0"/>
              </a:rPr>
              <a:t>.</a:t>
            </a:r>
          </a:p>
          <a:p>
            <a:pPr marL="457200">
              <a:spcAft>
                <a:spcPts val="800"/>
              </a:spcAft>
            </a:pPr>
            <a:endParaRPr lang="en-GB" sz="2000" dirty="0" smtClean="0">
              <a:solidFill>
                <a:srgbClr val="5A5A59"/>
              </a:solidFill>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The </a:t>
            </a:r>
            <a:r>
              <a:rPr lang="en-GB" sz="2000" dirty="0">
                <a:solidFill>
                  <a:srgbClr val="E75306"/>
                </a:solidFill>
                <a:latin typeface="Bliss-Light"/>
                <a:ea typeface="Times New Roman" panose="02020603050405020304" pitchFamily="18" charset="0"/>
                <a:cs typeface="Times New Roman" panose="02020603050405020304" pitchFamily="18" charset="0"/>
              </a:rPr>
              <a:t>link between language and identity is clear here and there is a hypothesis but there is no mention of the language area that is going to provide the focus for the investigation. It would be better worded as follows</a:t>
            </a:r>
            <a:r>
              <a:rPr lang="en-GB" sz="2000" dirty="0" smtClean="0">
                <a:solidFill>
                  <a:srgbClr val="E75306"/>
                </a:solidFill>
                <a:latin typeface="Bliss-Light"/>
                <a:ea typeface="Times New Roman" panose="02020603050405020304" pitchFamily="18" charset="0"/>
                <a:cs typeface="Times New Roman" panose="02020603050405020304" pitchFamily="18" charset="0"/>
              </a:rPr>
              <a:t>:</a:t>
            </a:r>
          </a:p>
          <a:p>
            <a:pPr marL="457200">
              <a:spcAft>
                <a:spcPts val="800"/>
              </a:spcAft>
            </a:pPr>
            <a:r>
              <a:rPr lang="en-GB" sz="1200" dirty="0" smtClean="0">
                <a:effectLst/>
                <a:latin typeface="Bliss-Light"/>
                <a:ea typeface="Times New Roman" panose="02020603050405020304" pitchFamily="18" charset="0"/>
                <a:cs typeface="Times New Roman" panose="02020603050405020304" pitchFamily="18" charset="0"/>
              </a:rPr>
              <a:t>														hypothesis/language &amp; identity</a:t>
            </a:r>
          </a:p>
          <a:p>
            <a:pPr marL="457200">
              <a:spcAft>
                <a:spcPts val="800"/>
              </a:spcAft>
            </a:pPr>
            <a:r>
              <a:rPr lang="en-GB" sz="2000" i="1" dirty="0" smtClean="0">
                <a:solidFill>
                  <a:srgbClr val="5A5A59"/>
                </a:solidFill>
                <a:latin typeface="Bliss-Light"/>
                <a:ea typeface="Times New Roman" panose="02020603050405020304" pitchFamily="18" charset="0"/>
                <a:cs typeface="Times New Roman" panose="02020603050405020304" pitchFamily="18" charset="0"/>
              </a:rPr>
              <a:t>(a) Using </a:t>
            </a:r>
            <a:r>
              <a:rPr lang="en-GB" sz="2000" i="1" dirty="0">
                <a:solidFill>
                  <a:srgbClr val="5A5A59"/>
                </a:solidFill>
                <a:latin typeface="Bliss-Light"/>
                <a:ea typeface="Times New Roman" panose="02020603050405020304" pitchFamily="18" charset="0"/>
                <a:cs typeface="Times New Roman" panose="02020603050405020304" pitchFamily="18" charset="0"/>
              </a:rPr>
              <a:t>relevant data, investigate and analyse the ways in which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bias within </a:t>
            </a:r>
            <a:r>
              <a:rPr lang="en-GB" sz="2000" b="1" i="1" dirty="0">
                <a:solidFill>
                  <a:srgbClr val="FF0000"/>
                </a:solidFill>
                <a:latin typeface="Bliss-Light"/>
                <a:ea typeface="Times New Roman" panose="02020603050405020304" pitchFamily="18" charset="0"/>
                <a:cs typeface="Times New Roman" panose="02020603050405020304" pitchFamily="18" charset="0"/>
              </a:rPr>
              <a:t>the</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Euro 2016 football</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commentaries</a:t>
            </a:r>
            <a:r>
              <a:rPr lang="en-GB" sz="2000" i="1" dirty="0" smtClean="0">
                <a:solidFill>
                  <a:srgbClr val="FF0000"/>
                </a:solidFill>
                <a:latin typeface="Bliss-Light"/>
                <a:ea typeface="Times New Roman" panose="02020603050405020304" pitchFamily="18" charset="0"/>
                <a:cs typeface="Times New Roman" panose="02020603050405020304" pitchFamily="18" charset="0"/>
              </a:rPr>
              <a:t> reflects </a:t>
            </a:r>
            <a:r>
              <a:rPr lang="en-GB" sz="2000" b="1" i="1" dirty="0">
                <a:solidFill>
                  <a:srgbClr val="FF0000"/>
                </a:solidFill>
                <a:latin typeface="Bliss-Light"/>
                <a:ea typeface="Times New Roman" panose="02020603050405020304" pitchFamily="18" charset="0"/>
                <a:cs typeface="Times New Roman" panose="02020603050405020304" pitchFamily="18" charset="0"/>
              </a:rPr>
              <a:t>cultural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ideologies</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a:t>
            </a:r>
            <a:r>
              <a:rPr lang="en-GB" sz="2000" i="1" dirty="0">
                <a:solidFill>
                  <a:srgbClr val="5A5A59"/>
                </a:solidFill>
                <a:latin typeface="Bliss-Light"/>
                <a:ea typeface="Times New Roman" panose="02020603050405020304" pitchFamily="18" charset="0"/>
                <a:cs typeface="Times New Roman" panose="02020603050405020304" pitchFamily="18" charset="0"/>
              </a:rPr>
              <a:t>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a:t>
            </a:r>
            <a:r>
              <a:rPr lang="en-GB" sz="1200" dirty="0">
                <a:latin typeface="Bliss-Light"/>
                <a:ea typeface="Times New Roman" panose="02020603050405020304" pitchFamily="18" charset="0"/>
                <a:cs typeface="Times New Roman" panose="02020603050405020304" pitchFamily="18" charset="0"/>
              </a:rPr>
              <a:t>l</a:t>
            </a:r>
            <a:r>
              <a:rPr lang="en-GB" sz="1200" dirty="0" smtClean="0">
                <a:latin typeface="Bliss-Light"/>
                <a:ea typeface="Times New Roman" panose="02020603050405020304" pitchFamily="18" charset="0"/>
                <a:cs typeface="Times New Roman" panose="02020603050405020304" pitchFamily="18" charset="0"/>
              </a:rPr>
              <a:t>anguage and culture</a:t>
            </a:r>
            <a:endParaRPr lang="en-GB" sz="1200" dirty="0">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Or </a:t>
            </a:r>
            <a:r>
              <a:rPr lang="en-GB" sz="1200" dirty="0" smtClean="0">
                <a:latin typeface="Bliss-Light"/>
                <a:ea typeface="Times New Roman" panose="02020603050405020304" pitchFamily="18" charset="0"/>
                <a:cs typeface="Times New Roman" panose="02020603050405020304" pitchFamily="18" charset="0"/>
              </a:rPr>
              <a:t>       hypothesis/language &amp; identity</a:t>
            </a:r>
            <a:endParaRPr lang="en-GB" sz="1200" dirty="0" smtClean="0">
              <a:effectLst/>
              <a:latin typeface="Bliss-Light"/>
              <a:ea typeface="Times New Roman" panose="02020603050405020304" pitchFamily="18" charset="0"/>
              <a:cs typeface="Times New Roman" panose="02020603050405020304" pitchFamily="18" charset="0"/>
            </a:endParaRPr>
          </a:p>
          <a:p>
            <a:pPr marL="457200">
              <a:spcAft>
                <a:spcPts val="800"/>
              </a:spcAft>
            </a:pPr>
            <a:r>
              <a:rPr lang="en-GB" sz="2000" i="1" dirty="0" smtClean="0">
                <a:solidFill>
                  <a:srgbClr val="5A5A59"/>
                </a:solidFill>
                <a:latin typeface="Bliss-Light"/>
                <a:ea typeface="Times New Roman" panose="02020603050405020304" pitchFamily="18" charset="0"/>
                <a:cs typeface="Times New Roman" panose="02020603050405020304" pitchFamily="18" charset="0"/>
              </a:rPr>
              <a:t>(b) The </a:t>
            </a:r>
            <a:r>
              <a:rPr lang="en-GB" sz="2000" b="1" i="1" dirty="0">
                <a:solidFill>
                  <a:srgbClr val="FF0000"/>
                </a:solidFill>
                <a:latin typeface="Bliss-Light"/>
                <a:ea typeface="Times New Roman" panose="02020603050405020304" pitchFamily="18" charset="0"/>
                <a:cs typeface="Times New Roman" panose="02020603050405020304" pitchFamily="18" charset="0"/>
              </a:rPr>
              <a:t>racial prejudice and discrimination</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i="1" dirty="0">
                <a:solidFill>
                  <a:srgbClr val="5A5A59"/>
                </a:solidFill>
                <a:latin typeface="Bliss-Light"/>
                <a:ea typeface="Times New Roman" panose="02020603050405020304" pitchFamily="18" charset="0"/>
                <a:cs typeface="Times New Roman" panose="02020603050405020304" pitchFamily="18" charset="0"/>
              </a:rPr>
              <a:t>seen in the Euro 2016 </a:t>
            </a:r>
            <a:r>
              <a:rPr lang="en-GB" sz="2000" b="1" i="1" dirty="0">
                <a:solidFill>
                  <a:srgbClr val="FF0000"/>
                </a:solidFill>
                <a:latin typeface="Bliss-Light"/>
                <a:ea typeface="Times New Roman" panose="02020603050405020304" pitchFamily="18" charset="0"/>
                <a:cs typeface="Times New Roman" panose="02020603050405020304" pitchFamily="18" charset="0"/>
              </a:rPr>
              <a:t>football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commentaries </a:t>
            </a:r>
            <a:r>
              <a:rPr lang="en-GB" sz="2000" b="1" i="1" dirty="0">
                <a:solidFill>
                  <a:srgbClr val="FF0000"/>
                </a:solidFill>
                <a:latin typeface="Bliss-Light"/>
                <a:ea typeface="Times New Roman" panose="02020603050405020304" pitchFamily="18" charset="0"/>
                <a:cs typeface="Times New Roman" panose="02020603050405020304" pitchFamily="18" charset="0"/>
              </a:rPr>
              <a:t>divided rather than united footballing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nations.</a:t>
            </a:r>
            <a:r>
              <a:rPr lang="en-GB" sz="2000" i="1" dirty="0" smtClean="0">
                <a:solidFill>
                  <a:srgbClr val="FF0000"/>
                </a:solidFill>
                <a:latin typeface="Bliss-Light"/>
                <a:ea typeface="Times New Roman" panose="02020603050405020304" pitchFamily="18" charset="0"/>
                <a:cs typeface="Times New Roman" panose="02020603050405020304" pitchFamily="18" charset="0"/>
              </a:rPr>
              <a:t>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Using </a:t>
            </a:r>
            <a:r>
              <a:rPr lang="en-GB" sz="2000" i="1" dirty="0">
                <a:solidFill>
                  <a:srgbClr val="5A5A59"/>
                </a:solidFill>
                <a:latin typeface="Bliss-Light"/>
                <a:ea typeface="Times New Roman" panose="02020603050405020304" pitchFamily="18" charset="0"/>
                <a:cs typeface="Times New Roman" panose="02020603050405020304" pitchFamily="18" charset="0"/>
              </a:rPr>
              <a:t>relevant data, investigate and analyse the ways in which sports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commentaries reflect </a:t>
            </a:r>
            <a:r>
              <a:rPr lang="en-GB" sz="2000" b="1" i="1" dirty="0">
                <a:solidFill>
                  <a:srgbClr val="FF0000"/>
                </a:solidFill>
                <a:latin typeface="Bliss-Light"/>
                <a:ea typeface="Times New Roman" panose="02020603050405020304" pitchFamily="18" charset="0"/>
                <a:cs typeface="Times New Roman" panose="02020603050405020304" pitchFamily="18" charset="0"/>
              </a:rPr>
              <a:t>cultural ideologies</a:t>
            </a:r>
            <a:r>
              <a:rPr lang="en-GB" sz="2000" b="1" dirty="0" smtClean="0">
                <a:solidFill>
                  <a:srgbClr val="5A5A59"/>
                </a:solidFill>
                <a:latin typeface="Bliss-Light"/>
                <a:ea typeface="Times New Roman" panose="02020603050405020304" pitchFamily="18" charset="0"/>
                <a:cs typeface="Times New Roman" panose="02020603050405020304" pitchFamily="18" charset="0"/>
              </a:rPr>
              <a:t>.		</a:t>
            </a:r>
            <a:r>
              <a:rPr lang="en-GB" sz="1200" dirty="0">
                <a:latin typeface="Bliss-Light"/>
                <a:ea typeface="Times New Roman" panose="02020603050405020304" pitchFamily="18" charset="0"/>
                <a:cs typeface="Times New Roman" panose="02020603050405020304" pitchFamily="18" charset="0"/>
              </a:rPr>
              <a:t>l</a:t>
            </a:r>
            <a:r>
              <a:rPr lang="en-GB" sz="1200" dirty="0" smtClean="0">
                <a:latin typeface="Bliss-Light"/>
                <a:ea typeface="Times New Roman" panose="02020603050405020304" pitchFamily="18" charset="0"/>
                <a:cs typeface="Times New Roman" panose="02020603050405020304" pitchFamily="18" charset="0"/>
              </a:rPr>
              <a:t>anguage &amp; culture</a:t>
            </a:r>
            <a:endParaRPr lang="en-GB" sz="1200" dirty="0">
              <a:effectLst/>
              <a:latin typeface="Bliss-Light"/>
              <a:ea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a:off x="8571017" y="3444493"/>
            <a:ext cx="164892" cy="2848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H="1">
            <a:off x="1873770" y="4478703"/>
            <a:ext cx="35976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350302" y="4883438"/>
            <a:ext cx="134911" cy="22485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flipV="1">
            <a:off x="5336498" y="6210851"/>
            <a:ext cx="539646" cy="149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464024" y="1181015"/>
            <a:ext cx="8449195" cy="84616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81864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300" y="-931085"/>
            <a:ext cx="9000699" cy="7817525"/>
          </a:xfrm>
          <a:prstGeom prst="rect">
            <a:avLst/>
          </a:prstGeom>
        </p:spPr>
        <p:txBody>
          <a:bodyPr wrap="square">
            <a:spAutoFit/>
          </a:bodyPr>
          <a:lstStyle/>
          <a:p>
            <a:pPr marL="457200">
              <a:spcAft>
                <a:spcPts val="800"/>
              </a:spcAft>
            </a:pPr>
            <a:endParaRPr lang="en-GB" i="1" dirty="0" smtClean="0">
              <a:solidFill>
                <a:srgbClr val="FF0000"/>
              </a:solidFill>
              <a:ea typeface="Times New Roman" panose="02020603050405020304" pitchFamily="18" charset="0"/>
              <a:cs typeface="Times New Roman" panose="02020603050405020304" pitchFamily="18" charset="0"/>
            </a:endParaRPr>
          </a:p>
          <a:p>
            <a:pPr marL="457200">
              <a:spcAft>
                <a:spcPts val="800"/>
              </a:spcAft>
            </a:pPr>
            <a:endParaRPr lang="en-GB" i="1" dirty="0">
              <a:solidFill>
                <a:srgbClr val="FF0000"/>
              </a:solidFill>
              <a:ea typeface="Times New Roman" panose="02020603050405020304" pitchFamily="18" charset="0"/>
              <a:cs typeface="Times New Roman" panose="02020603050405020304" pitchFamily="18" charset="0"/>
            </a:endParaRPr>
          </a:p>
          <a:p>
            <a:pPr marL="457200">
              <a:spcAft>
                <a:spcPts val="800"/>
              </a:spcAft>
            </a:pPr>
            <a:endParaRPr lang="en-GB" i="1" dirty="0" smtClean="0">
              <a:solidFill>
                <a:srgbClr val="FF0000"/>
              </a:solidFill>
              <a:ea typeface="Times New Roman" panose="02020603050405020304" pitchFamily="18" charset="0"/>
              <a:cs typeface="Times New Roman" panose="02020603050405020304" pitchFamily="18" charset="0"/>
            </a:endParaRPr>
          </a:p>
          <a:p>
            <a:pPr marL="457200">
              <a:spcAft>
                <a:spcPts val="800"/>
              </a:spcAft>
            </a:pPr>
            <a:endParaRPr lang="en-GB" i="1" dirty="0">
              <a:solidFill>
                <a:srgbClr val="FF0000"/>
              </a:solidFill>
              <a:ea typeface="Times New Roman" panose="02020603050405020304" pitchFamily="18" charset="0"/>
              <a:cs typeface="Times New Roman" panose="02020603050405020304" pitchFamily="18" charset="0"/>
            </a:endParaRPr>
          </a:p>
          <a:p>
            <a:pPr marL="457200">
              <a:spcAft>
                <a:spcPts val="800"/>
              </a:spcAft>
            </a:pPr>
            <a:endParaRPr lang="en-GB" i="1" dirty="0">
              <a:solidFill>
                <a:srgbClr val="5A5A59"/>
              </a:solidFill>
              <a:ea typeface="Times New Roman" panose="02020603050405020304" pitchFamily="18" charset="0"/>
              <a:cs typeface="Times New Roman" panose="02020603050405020304" pitchFamily="18" charset="0"/>
            </a:endParaRPr>
          </a:p>
          <a:p>
            <a:pPr marL="457200">
              <a:spcAft>
                <a:spcPts val="800"/>
              </a:spcAft>
            </a:pPr>
            <a:endParaRPr lang="en-GB" sz="2000" i="1" dirty="0" smtClean="0">
              <a:solidFill>
                <a:srgbClr val="5A5A59"/>
              </a:solidFill>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Title</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An </a:t>
            </a:r>
            <a:r>
              <a:rPr lang="en-GB" sz="2000" i="1" dirty="0">
                <a:solidFill>
                  <a:srgbClr val="5A5A59"/>
                </a:solidFill>
                <a:latin typeface="Bliss-Light"/>
                <a:ea typeface="Times New Roman" panose="02020603050405020304" pitchFamily="18" charset="0"/>
                <a:cs typeface="Times New Roman" panose="02020603050405020304" pitchFamily="18" charset="0"/>
              </a:rPr>
              <a:t>exploration into how an individual uses language in different ways according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to context</a:t>
            </a:r>
            <a:r>
              <a:rPr lang="en-GB" sz="2000" i="1" dirty="0">
                <a:solidFill>
                  <a:srgbClr val="5A5A59"/>
                </a:solidFill>
                <a:latin typeface="Bliss-Light"/>
                <a:ea typeface="Times New Roman" panose="02020603050405020304" pitchFamily="18" charset="0"/>
                <a:cs typeface="Times New Roman" panose="02020603050405020304" pitchFamily="18" charset="0"/>
              </a:rPr>
              <a:t>.</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457200">
              <a:spcAft>
                <a:spcPts val="800"/>
              </a:spcAft>
            </a:pPr>
            <a:endParaRPr lang="en-GB" sz="2000" dirty="0" smtClean="0">
              <a:solidFill>
                <a:srgbClr val="E75306"/>
              </a:solidFill>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There </a:t>
            </a:r>
            <a:r>
              <a:rPr lang="en-GB" sz="2000" dirty="0">
                <a:solidFill>
                  <a:srgbClr val="E75306"/>
                </a:solidFill>
                <a:latin typeface="Bliss-Light"/>
                <a:ea typeface="Times New Roman" panose="02020603050405020304" pitchFamily="18" charset="0"/>
                <a:cs typeface="Times New Roman" panose="02020603050405020304" pitchFamily="18" charset="0"/>
              </a:rPr>
              <a:t>is a mention of language here but the whole focus is much too broad. There is also no mention of the chosen language area. It would be better worded as follows</a:t>
            </a:r>
            <a:r>
              <a:rPr lang="en-GB" sz="2000" dirty="0" smtClean="0">
                <a:solidFill>
                  <a:srgbClr val="E75306"/>
                </a:solidFill>
                <a:latin typeface="Bliss-Light"/>
                <a:ea typeface="Times New Roman" panose="02020603050405020304" pitchFamily="18" charset="0"/>
                <a:cs typeface="Times New Roman" panose="02020603050405020304" pitchFamily="18" charset="0"/>
              </a:rPr>
              <a:t>:</a:t>
            </a:r>
          </a:p>
          <a:p>
            <a:pPr marL="457200">
              <a:spcAft>
                <a:spcPts val="800"/>
              </a:spcAft>
            </a:pPr>
            <a:r>
              <a:rPr lang="en-GB" sz="1200" dirty="0">
                <a:latin typeface="Bliss-Light"/>
                <a:ea typeface="Times New Roman" panose="02020603050405020304" pitchFamily="18" charset="0"/>
                <a:cs typeface="Times New Roman" panose="02020603050405020304" pitchFamily="18" charset="0"/>
              </a:rPr>
              <a:t>h</a:t>
            </a:r>
            <a:r>
              <a:rPr lang="en-GB" sz="1200" dirty="0" smtClean="0">
                <a:effectLst/>
                <a:latin typeface="Bliss-Light"/>
                <a:ea typeface="Times New Roman" panose="02020603050405020304" pitchFamily="18" charset="0"/>
                <a:cs typeface="Times New Roman" panose="02020603050405020304" pitchFamily="18" charset="0"/>
              </a:rPr>
              <a:t>ypothesis/ language &amp; identity</a:t>
            </a:r>
          </a:p>
          <a:p>
            <a:pPr marL="457200">
              <a:spcAft>
                <a:spcPts val="800"/>
              </a:spcAft>
            </a:pPr>
            <a:r>
              <a:rPr lang="en-GB" sz="2000" b="1" i="1" dirty="0" smtClean="0">
                <a:solidFill>
                  <a:srgbClr val="5A5A59"/>
                </a:solidFill>
                <a:latin typeface="Bliss-Light"/>
                <a:ea typeface="Times New Roman" panose="02020603050405020304" pitchFamily="18" charset="0"/>
                <a:cs typeface="Times New Roman" panose="02020603050405020304" pitchFamily="18" charset="0"/>
              </a:rPr>
              <a:t>(a)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An individual needs </a:t>
            </a:r>
            <a:r>
              <a:rPr lang="en-GB" sz="2000" b="1" i="1" dirty="0">
                <a:solidFill>
                  <a:srgbClr val="FF0000"/>
                </a:solidFill>
                <a:latin typeface="Bliss-Light"/>
                <a:ea typeface="Times New Roman" panose="02020603050405020304" pitchFamily="18" charset="0"/>
                <a:cs typeface="Times New Roman" panose="02020603050405020304" pitchFamily="18" charset="0"/>
              </a:rPr>
              <a:t>to select different</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language strategies</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i="1" dirty="0">
                <a:solidFill>
                  <a:srgbClr val="5A5A59"/>
                </a:solidFill>
                <a:latin typeface="Bliss-Light"/>
                <a:ea typeface="Times New Roman" panose="02020603050405020304" pitchFamily="18" charset="0"/>
                <a:cs typeface="Times New Roman" panose="02020603050405020304" pitchFamily="18" charset="0"/>
              </a:rPr>
              <a:t>in order to be a successful communicator. Using relevant data, explore and interpret the ways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by </a:t>
            </a:r>
            <a:r>
              <a:rPr lang="en-GB" sz="2000" i="1" dirty="0">
                <a:solidFill>
                  <a:srgbClr val="5A5A59"/>
                </a:solidFill>
                <a:latin typeface="Bliss-Light"/>
                <a:ea typeface="Times New Roman" panose="02020603050405020304" pitchFamily="18" charset="0"/>
                <a:cs typeface="Times New Roman" panose="02020603050405020304" pitchFamily="18" charset="0"/>
              </a:rPr>
              <a:t>which you demonstrate why and how your own </a:t>
            </a:r>
            <a:r>
              <a:rPr lang="en-GB" sz="2000" i="1" dirty="0">
                <a:solidFill>
                  <a:srgbClr val="FF0000"/>
                </a:solidFill>
                <a:latin typeface="Bliss-Light"/>
                <a:ea typeface="Times New Roman" panose="02020603050405020304" pitchFamily="18" charset="0"/>
                <a:cs typeface="Times New Roman" panose="02020603050405020304" pitchFamily="18" charset="0"/>
              </a:rPr>
              <a:t>i</a:t>
            </a:r>
            <a:r>
              <a:rPr lang="en-GB" sz="2000" b="1" i="1" dirty="0">
                <a:solidFill>
                  <a:srgbClr val="FF0000"/>
                </a:solidFill>
                <a:latin typeface="Bliss-Light"/>
                <a:ea typeface="Times New Roman" panose="02020603050405020304" pitchFamily="18" charset="0"/>
                <a:cs typeface="Times New Roman" panose="02020603050405020304" pitchFamily="18" charset="0"/>
              </a:rPr>
              <a:t>diolect</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changes</a:t>
            </a:r>
            <a:r>
              <a:rPr lang="en-GB" sz="2000" i="1" dirty="0">
                <a:solidFill>
                  <a:srgbClr val="5A5A59"/>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to fit different contexts effectively</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          </a:t>
            </a:r>
            <a:r>
              <a:rPr lang="en-GB" sz="1200" i="1" dirty="0" smtClean="0">
                <a:solidFill>
                  <a:srgbClr val="5A5A59"/>
                </a:solidFill>
                <a:latin typeface="Bliss-Light"/>
                <a:ea typeface="Times New Roman" panose="02020603050405020304" pitchFamily="18" charset="0"/>
                <a:cs typeface="Times New Roman" panose="02020603050405020304" pitchFamily="18" charset="0"/>
              </a:rPr>
              <a:t> </a:t>
            </a:r>
            <a:r>
              <a:rPr lang="en-GB" sz="1200" dirty="0" smtClean="0">
                <a:latin typeface="Bliss-Light"/>
                <a:ea typeface="Times New Roman" panose="02020603050405020304" pitchFamily="18" charset="0"/>
                <a:cs typeface="Times New Roman" panose="02020603050405020304" pitchFamily="18" charset="0"/>
              </a:rPr>
              <a:t>self-representation</a:t>
            </a:r>
            <a:endParaRPr lang="en-GB" sz="1200" dirty="0" smtClean="0">
              <a:effectLst/>
              <a:latin typeface="Bliss-Light"/>
              <a:ea typeface="Times New Roman" panose="02020603050405020304" pitchFamily="18" charset="0"/>
              <a:cs typeface="Times New Roman" panose="02020603050405020304" pitchFamily="18" charset="0"/>
            </a:endParaRPr>
          </a:p>
          <a:p>
            <a:pPr marL="457200">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Or								</a:t>
            </a:r>
            <a:r>
              <a:rPr lang="en-GB" sz="1200" dirty="0" smtClean="0">
                <a:latin typeface="Bliss-Light"/>
                <a:ea typeface="Times New Roman" panose="02020603050405020304" pitchFamily="18" charset="0"/>
                <a:cs typeface="Times New Roman" panose="02020603050405020304" pitchFamily="18" charset="0"/>
              </a:rPr>
              <a:t>hypothesis/ language &amp; identity</a:t>
            </a:r>
            <a:endParaRPr lang="en-GB" sz="1200" dirty="0" smtClean="0">
              <a:effectLst/>
              <a:latin typeface="Bliss-Light"/>
              <a:ea typeface="Times New Roman" panose="02020603050405020304" pitchFamily="18" charset="0"/>
              <a:cs typeface="Times New Roman" panose="02020603050405020304" pitchFamily="18" charset="0"/>
            </a:endParaRPr>
          </a:p>
          <a:p>
            <a:pPr marL="457200">
              <a:spcAft>
                <a:spcPts val="800"/>
              </a:spcAft>
            </a:pPr>
            <a:r>
              <a:rPr lang="en-GB" sz="2000" b="1" i="1" dirty="0" smtClean="0">
                <a:solidFill>
                  <a:srgbClr val="5A5A59"/>
                </a:solidFill>
                <a:latin typeface="Bliss-Light"/>
                <a:ea typeface="Times New Roman" panose="02020603050405020304" pitchFamily="18" charset="0"/>
                <a:cs typeface="Times New Roman" panose="02020603050405020304" pitchFamily="18" charset="0"/>
              </a:rPr>
              <a:t>(b) </a:t>
            </a:r>
            <a:r>
              <a:rPr lang="en-GB" sz="2000" b="1" i="1" dirty="0" smtClean="0">
                <a:solidFill>
                  <a:srgbClr val="FF0000"/>
                </a:solidFill>
                <a:latin typeface="Bliss-Light"/>
                <a:ea typeface="Times New Roman" panose="02020603050405020304" pitchFamily="18" charset="0"/>
                <a:cs typeface="Times New Roman" panose="02020603050405020304" pitchFamily="18" charset="0"/>
              </a:rPr>
              <a:t>An </a:t>
            </a:r>
            <a:r>
              <a:rPr lang="en-GB" sz="2000" b="1" i="1" dirty="0">
                <a:solidFill>
                  <a:srgbClr val="FF0000"/>
                </a:solidFill>
                <a:latin typeface="Bliss-Light"/>
                <a:ea typeface="Times New Roman" panose="02020603050405020304" pitchFamily="18" charset="0"/>
                <a:cs typeface="Times New Roman" panose="02020603050405020304" pitchFamily="18" charset="0"/>
              </a:rPr>
              <a:t>individual uses a range of</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spoken and written language</a:t>
            </a:r>
            <a:r>
              <a:rPr lang="en-GB" sz="2000" i="1" dirty="0">
                <a:solidFill>
                  <a:srgbClr val="FF0000"/>
                </a:solidFill>
                <a:latin typeface="Bliss-Light"/>
                <a:ea typeface="Times New Roman" panose="02020603050405020304" pitchFamily="18" charset="0"/>
                <a:cs typeface="Times New Roman" panose="02020603050405020304" pitchFamily="18" charset="0"/>
              </a:rPr>
              <a:t>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throughout the course of  </a:t>
            </a:r>
            <a:r>
              <a:rPr lang="en-GB" sz="2000" i="1" dirty="0">
                <a:solidFill>
                  <a:srgbClr val="5A5A59"/>
                </a:solidFill>
                <a:latin typeface="Bliss-Light"/>
                <a:ea typeface="Times New Roman" panose="02020603050405020304" pitchFamily="18" charset="0"/>
                <a:cs typeface="Times New Roman" panose="02020603050405020304" pitchFamily="18" charset="0"/>
              </a:rPr>
              <a:t>one day. Using your knowledge of the levels of language and key concepts and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issues, explore why </a:t>
            </a:r>
            <a:r>
              <a:rPr lang="en-GB" sz="2000" i="1" dirty="0">
                <a:solidFill>
                  <a:srgbClr val="5A5A59"/>
                </a:solidFill>
                <a:latin typeface="Bliss-Light"/>
                <a:ea typeface="Times New Roman" panose="02020603050405020304" pitchFamily="18" charset="0"/>
                <a:cs typeface="Times New Roman" panose="02020603050405020304" pitchFamily="18" charset="0"/>
              </a:rPr>
              <a:t>and how your own </a:t>
            </a:r>
            <a:r>
              <a:rPr lang="en-GB" sz="2000" b="1" i="1" dirty="0">
                <a:solidFill>
                  <a:srgbClr val="FF0000"/>
                </a:solidFill>
                <a:latin typeface="Bliss-Light"/>
                <a:ea typeface="Times New Roman" panose="02020603050405020304" pitchFamily="18" charset="0"/>
                <a:cs typeface="Times New Roman" panose="02020603050405020304" pitchFamily="18" charset="0"/>
              </a:rPr>
              <a:t>idiolect</a:t>
            </a:r>
            <a:r>
              <a:rPr lang="en-GB" sz="2000" i="1" dirty="0">
                <a:solidFill>
                  <a:srgbClr val="5A5A59"/>
                </a:solidFill>
                <a:latin typeface="Bliss-Light"/>
                <a:ea typeface="Times New Roman" panose="02020603050405020304" pitchFamily="18" charset="0"/>
                <a:cs typeface="Times New Roman" panose="02020603050405020304" pitchFamily="18" charset="0"/>
              </a:rPr>
              <a:t> </a:t>
            </a:r>
            <a:r>
              <a:rPr lang="en-GB" sz="2000" b="1" i="1" dirty="0">
                <a:solidFill>
                  <a:srgbClr val="FF0000"/>
                </a:solidFill>
                <a:latin typeface="Bliss-Light"/>
                <a:ea typeface="Times New Roman" panose="02020603050405020304" pitchFamily="18" charset="0"/>
                <a:cs typeface="Times New Roman" panose="02020603050405020304" pitchFamily="18" charset="0"/>
              </a:rPr>
              <a:t>changes according to context.</a:t>
            </a:r>
            <a:endParaRPr lang="en-GB" sz="2000" b="1" dirty="0">
              <a:solidFill>
                <a:srgbClr val="FF0000"/>
              </a:solidFill>
              <a:effectLst/>
              <a:latin typeface="Bliss-Light"/>
              <a:ea typeface="Times New Roman" panose="02020603050405020304" pitchFamily="18" charset="0"/>
              <a:cs typeface="Times New Roman" panose="02020603050405020304" pitchFamily="18" charset="0"/>
            </a:endParaRPr>
          </a:p>
        </p:txBody>
      </p:sp>
      <p:cxnSp>
        <p:nvCxnSpPr>
          <p:cNvPr id="13" name="Straight Arrow Connector 12"/>
          <p:cNvCxnSpPr/>
          <p:nvPr/>
        </p:nvCxnSpPr>
        <p:spPr>
          <a:xfrm flipH="1">
            <a:off x="3713910" y="5270338"/>
            <a:ext cx="580572" cy="3410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5500914" y="6547723"/>
            <a:ext cx="609600"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2960915" y="3715224"/>
            <a:ext cx="333828" cy="13062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6850505" y="4819962"/>
            <a:ext cx="62435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295869" y="6262300"/>
            <a:ext cx="1446230" cy="461665"/>
          </a:xfrm>
          <a:prstGeom prst="rect">
            <a:avLst/>
          </a:prstGeom>
          <a:noFill/>
        </p:spPr>
        <p:txBody>
          <a:bodyPr wrap="none" rtlCol="0">
            <a:spAutoFit/>
          </a:bodyPr>
          <a:lstStyle/>
          <a:p>
            <a:endParaRPr lang="en-GB" sz="1200" dirty="0" smtClean="0">
              <a:latin typeface="Bliss-Light"/>
            </a:endParaRPr>
          </a:p>
          <a:p>
            <a:r>
              <a:rPr lang="en-GB" sz="1200" dirty="0" smtClean="0">
                <a:latin typeface="Bliss-Light"/>
              </a:rPr>
              <a:t>self representation</a:t>
            </a:r>
            <a:endParaRPr lang="en-GB" sz="1200" dirty="0">
              <a:latin typeface="Bliss-Light"/>
            </a:endParaRPr>
          </a:p>
        </p:txBody>
      </p:sp>
      <p:sp>
        <p:nvSpPr>
          <p:cNvPr id="2" name="Rectangle 1"/>
          <p:cNvSpPr/>
          <p:nvPr/>
        </p:nvSpPr>
        <p:spPr>
          <a:xfrm>
            <a:off x="597087" y="1386608"/>
            <a:ext cx="8093123" cy="64144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12101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algn="ctr"/>
            <a:endParaRPr lang="en-GB" sz="2000" u="sng" dirty="0" smtClean="0">
              <a:latin typeface="Bliss-Light"/>
            </a:endParaRPr>
          </a:p>
          <a:p>
            <a:pPr algn="ctr"/>
            <a:r>
              <a:rPr lang="en-GB" sz="2000" u="sng" dirty="0" smtClean="0">
                <a:latin typeface="Bliss-Light"/>
              </a:rPr>
              <a:t>Task Setting Activity</a:t>
            </a:r>
          </a:p>
          <a:p>
            <a:endParaRPr lang="en-GB" dirty="0">
              <a:latin typeface="Bliss-Light"/>
            </a:endParaRPr>
          </a:p>
          <a:p>
            <a:pPr>
              <a:lnSpc>
                <a:spcPct val="150000"/>
              </a:lnSpc>
            </a:pPr>
            <a:r>
              <a:rPr lang="en-GB" sz="2000" dirty="0" smtClean="0">
                <a:solidFill>
                  <a:srgbClr val="5A5A59"/>
                </a:solidFill>
                <a:latin typeface="Bliss-Light"/>
              </a:rPr>
              <a:t>In small groups, brainstorm possible investigation titles linked to the four language areas. The titles should include a clear link to language and identity and some mention of the chosen language area. The hypothesis should be apparent and the topic of the investigation should be tightly focussed.  Share your ideas with the rest of the group. It might be useful to mention relevant linguistic theories if time allows and also to evaluate the strengths and weaknesses of potential data e.g. availability, time restrictions, scope etc.</a:t>
            </a:r>
            <a:endParaRPr lang="en-GB" sz="2000" dirty="0">
              <a:solidFill>
                <a:srgbClr val="5A5A59"/>
              </a:solidFill>
              <a:latin typeface="Bliss-Light"/>
            </a:endParaRPr>
          </a:p>
        </p:txBody>
      </p:sp>
    </p:spTree>
    <p:extLst>
      <p:ext uri="{BB962C8B-B14F-4D97-AF65-F5344CB8AC3E}">
        <p14:creationId xmlns:p14="http://schemas.microsoft.com/office/powerpoint/2010/main" val="3934387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13189" y="1072234"/>
            <a:ext cx="8418513" cy="5785766"/>
          </a:xfrm>
        </p:spPr>
        <p:txBody>
          <a:bodyPr/>
          <a:lstStyle/>
          <a:p>
            <a:endParaRPr lang="en-GB" sz="2000" dirty="0" smtClean="0">
              <a:latin typeface="Bliss-Light"/>
            </a:endParaRPr>
          </a:p>
          <a:p>
            <a:endParaRPr lang="en-GB" sz="2000" dirty="0">
              <a:latin typeface="Bliss-Light"/>
            </a:endParaRPr>
          </a:p>
          <a:p>
            <a:r>
              <a:rPr lang="en-GB" sz="2000" dirty="0" smtClean="0">
                <a:latin typeface="Bliss-Light"/>
              </a:rPr>
              <a:t>12. How much theory should be included in the investigation?</a:t>
            </a:r>
          </a:p>
          <a:p>
            <a:pPr>
              <a:lnSpc>
                <a:spcPct val="150000"/>
              </a:lnSpc>
            </a:pPr>
            <a:endParaRPr lang="en-GB" sz="2000" dirty="0">
              <a:latin typeface="Bliss-Light"/>
            </a:endParaRPr>
          </a:p>
          <a:p>
            <a:pPr>
              <a:lnSpc>
                <a:spcPct val="150000"/>
              </a:lnSpc>
            </a:pPr>
            <a:r>
              <a:rPr lang="en-GB" sz="2000" dirty="0" smtClean="0">
                <a:solidFill>
                  <a:srgbClr val="5A5A59"/>
                </a:solidFill>
                <a:latin typeface="Bliss-Light"/>
              </a:rPr>
              <a:t>Learners are encouraged </a:t>
            </a:r>
            <a:r>
              <a:rPr lang="en-GB" sz="2000" i="1" dirty="0" smtClean="0">
                <a:solidFill>
                  <a:srgbClr val="5A5A59"/>
                </a:solidFill>
                <a:latin typeface="Bliss-Light"/>
              </a:rPr>
              <a:t>to use appropriate linguistic theory to </a:t>
            </a:r>
            <a:r>
              <a:rPr lang="en-GB" sz="2000" b="1" i="1" dirty="0" smtClean="0">
                <a:solidFill>
                  <a:srgbClr val="DF3C06"/>
                </a:solidFill>
                <a:latin typeface="Bliss-Light"/>
              </a:rPr>
              <a:t>inform </a:t>
            </a:r>
            <a:r>
              <a:rPr lang="en-GB" sz="2000" i="1" dirty="0" smtClean="0">
                <a:solidFill>
                  <a:srgbClr val="5A5A59"/>
                </a:solidFill>
                <a:latin typeface="Bliss-Light"/>
              </a:rPr>
              <a:t>their study. </a:t>
            </a:r>
            <a:r>
              <a:rPr lang="en-GB" sz="2000" dirty="0" smtClean="0">
                <a:solidFill>
                  <a:srgbClr val="5A5A59"/>
                </a:solidFill>
                <a:latin typeface="Bliss-Light"/>
              </a:rPr>
              <a:t>However theory should never </a:t>
            </a:r>
            <a:r>
              <a:rPr lang="en-GB" sz="2000" b="1" dirty="0" smtClean="0">
                <a:solidFill>
                  <a:srgbClr val="DF3C06"/>
                </a:solidFill>
                <a:latin typeface="Bliss-Light"/>
              </a:rPr>
              <a:t>lead</a:t>
            </a:r>
            <a:r>
              <a:rPr lang="en-GB" sz="2000" dirty="0" smtClean="0">
                <a:solidFill>
                  <a:srgbClr val="5A5A59"/>
                </a:solidFill>
                <a:latin typeface="Bliss-Light"/>
              </a:rPr>
              <a:t> the investigation nor should it be forced onto findings. Learners should be encouraged to make themselves familiar with theories relevant to their focus but should always remember to foreground their own data, findings and analysis. There is never a need to recount theories.</a:t>
            </a:r>
            <a:endParaRPr lang="en-GB" sz="2000" dirty="0">
              <a:solidFill>
                <a:srgbClr val="5A5A59"/>
              </a:solidFill>
              <a:latin typeface="Bliss-Light"/>
            </a:endParaRPr>
          </a:p>
        </p:txBody>
      </p:sp>
    </p:spTree>
    <p:extLst>
      <p:ext uri="{BB962C8B-B14F-4D97-AF65-F5344CB8AC3E}">
        <p14:creationId xmlns:p14="http://schemas.microsoft.com/office/powerpoint/2010/main" val="2727939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869431"/>
            <a:ext cx="8418513" cy="1221308"/>
          </a:xfrm>
        </p:spPr>
        <p:txBody>
          <a:bodyPr/>
          <a:lstStyle/>
          <a:p>
            <a:pPr lvl="0"/>
            <a:r>
              <a:rPr lang="en-GB" sz="2000" dirty="0" smtClean="0">
                <a:latin typeface="Bliss-Light"/>
              </a:rPr>
              <a:t>13. Should </a:t>
            </a:r>
            <a:r>
              <a:rPr lang="en-GB" sz="2000" dirty="0">
                <a:latin typeface="Bliss-Light"/>
              </a:rPr>
              <a:t>a bibliography be included</a:t>
            </a:r>
            <a:r>
              <a:rPr lang="en-GB" sz="2000" dirty="0" smtClean="0">
                <a:latin typeface="Bliss-Light"/>
              </a:rPr>
              <a:t>?</a:t>
            </a:r>
          </a:p>
          <a:p>
            <a:pPr>
              <a:lnSpc>
                <a:spcPct val="150000"/>
              </a:lnSpc>
            </a:pPr>
            <a:r>
              <a:rPr lang="en-GB" sz="2000" dirty="0" smtClean="0">
                <a:solidFill>
                  <a:srgbClr val="5A5A59"/>
                </a:solidFill>
                <a:latin typeface="Bliss-Light"/>
              </a:rPr>
              <a:t>In </a:t>
            </a:r>
            <a:r>
              <a:rPr lang="en-GB" sz="2000" dirty="0">
                <a:solidFill>
                  <a:srgbClr val="5A5A59"/>
                </a:solidFill>
                <a:latin typeface="Bliss-Light"/>
              </a:rPr>
              <a:t>an investigation of between 2500-3500 words it would seem unlikely that learners would make no reference at all to linguistic theory. Accordingly, references to linguists’ work or other sources must always be clearly acknowledged: by direct reference if a quotation is used; and by an appended bibliography. If footnotes are used the relevant text must appear in the bibliography. It is important that learners are both accurate and consistent in their approach to referencing and therefore references should be presented in a recognised format such as the Harvard system.</a:t>
            </a:r>
          </a:p>
          <a:p>
            <a:pPr>
              <a:lnSpc>
                <a:spcPct val="150000"/>
              </a:lnSpc>
            </a:pPr>
            <a:r>
              <a:rPr lang="en-GB" sz="2000" dirty="0">
                <a:solidFill>
                  <a:srgbClr val="5A5A59"/>
                </a:solidFill>
                <a:latin typeface="Bliss-Light"/>
              </a:rPr>
              <a:t>There are numerous guides covering academic referencing available via the Internet. Exeter University has produced a useful guide to Harvard referencing for students as part of their Study Skills series</a:t>
            </a:r>
            <a:r>
              <a:rPr lang="en-GB" sz="2000" dirty="0">
                <a:latin typeface="Bliss-Light"/>
              </a:rPr>
              <a:t>:</a:t>
            </a:r>
          </a:p>
          <a:p>
            <a:pPr>
              <a:lnSpc>
                <a:spcPct val="150000"/>
              </a:lnSpc>
            </a:pPr>
            <a:r>
              <a:rPr lang="en-GB" sz="2000" dirty="0">
                <a:latin typeface="Bliss-Light"/>
              </a:rPr>
              <a:t>(</a:t>
            </a:r>
            <a:r>
              <a:rPr lang="en-GB" sz="2000" u="sng" dirty="0">
                <a:latin typeface="Bliss-Light"/>
                <a:hlinkClick r:id="rId3"/>
              </a:rPr>
              <a:t>http://</a:t>
            </a:r>
            <a:r>
              <a:rPr lang="en-GB" sz="2000" u="sng" dirty="0" smtClean="0">
                <a:latin typeface="Bliss-Light"/>
                <a:hlinkClick r:id="rId3"/>
              </a:rPr>
              <a:t>education.exeter.ac.uk/dll/studyskills/harvard_referencing.htm</a:t>
            </a:r>
            <a:r>
              <a:rPr lang="en-GB" sz="2000" dirty="0" smtClean="0">
                <a:latin typeface="Bliss-Light"/>
              </a:rPr>
              <a:t>)</a:t>
            </a:r>
            <a:endParaRPr lang="en-GB" sz="2000" dirty="0">
              <a:latin typeface="Bliss-Light"/>
            </a:endParaRPr>
          </a:p>
          <a:p>
            <a:endParaRPr lang="en-GB" sz="2000" dirty="0">
              <a:latin typeface="Bliss-Light"/>
            </a:endParaRPr>
          </a:p>
        </p:txBody>
      </p:sp>
    </p:spTree>
    <p:extLst>
      <p:ext uri="{BB962C8B-B14F-4D97-AF65-F5344CB8AC3E}">
        <p14:creationId xmlns:p14="http://schemas.microsoft.com/office/powerpoint/2010/main" val="53032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lvl="0"/>
            <a:endParaRPr lang="en-GB" sz="2000" dirty="0" smtClean="0">
              <a:latin typeface="Bliss-Light"/>
            </a:endParaRPr>
          </a:p>
          <a:p>
            <a:pPr lvl="0"/>
            <a:endParaRPr lang="en-GB" sz="2000" dirty="0">
              <a:latin typeface="Bliss-Light"/>
            </a:endParaRPr>
          </a:p>
          <a:p>
            <a:pPr lvl="0"/>
            <a:r>
              <a:rPr lang="en-GB" sz="2000" dirty="0" smtClean="0">
                <a:latin typeface="Bliss-Light"/>
              </a:rPr>
              <a:t>14. Should </a:t>
            </a:r>
            <a:r>
              <a:rPr lang="en-GB" sz="2000" dirty="0">
                <a:latin typeface="Bliss-Light"/>
              </a:rPr>
              <a:t>the investigation have a specific format</a:t>
            </a:r>
            <a:r>
              <a:rPr lang="en-GB" sz="2000" dirty="0" smtClean="0">
                <a:latin typeface="Bliss-Light"/>
              </a:rPr>
              <a:t>?</a:t>
            </a:r>
          </a:p>
          <a:p>
            <a:pPr lvl="0"/>
            <a:endParaRPr lang="en-GB" sz="2000" dirty="0">
              <a:latin typeface="Bliss-Light"/>
            </a:endParaRPr>
          </a:p>
          <a:p>
            <a:pPr>
              <a:lnSpc>
                <a:spcPct val="150000"/>
              </a:lnSpc>
            </a:pPr>
            <a:r>
              <a:rPr lang="en-GB" sz="2000" dirty="0">
                <a:solidFill>
                  <a:srgbClr val="5A5A59"/>
                </a:solidFill>
                <a:latin typeface="Bliss-Light"/>
              </a:rPr>
              <a:t>There are no specific requirements regarding the format of the investigation. Learners may set out their work in the way that seems best for the topic and particular focus they have chosen. If headings are used, learners must be careful that this does not have a limiting effect on the scope and depth of their analysis. It is important that learners remember that AO1 is worth half the marks available and that therefore </a:t>
            </a:r>
            <a:r>
              <a:rPr lang="en-GB" sz="2000" b="1" dirty="0">
                <a:latin typeface="Bliss-Light"/>
              </a:rPr>
              <a:t>linguistic</a:t>
            </a:r>
            <a:r>
              <a:rPr lang="en-GB" sz="2000" dirty="0">
                <a:latin typeface="Bliss-Light"/>
              </a:rPr>
              <a:t> </a:t>
            </a:r>
            <a:r>
              <a:rPr lang="en-GB" sz="2000" b="1" dirty="0">
                <a:latin typeface="Bliss-Light"/>
              </a:rPr>
              <a:t>analysis</a:t>
            </a:r>
            <a:r>
              <a:rPr lang="en-GB" sz="2000" b="1" dirty="0">
                <a:solidFill>
                  <a:srgbClr val="5A5A59"/>
                </a:solidFill>
                <a:latin typeface="Bliss-Light"/>
              </a:rPr>
              <a:t> </a:t>
            </a:r>
            <a:r>
              <a:rPr lang="en-GB" sz="2000" dirty="0">
                <a:solidFill>
                  <a:srgbClr val="5A5A59"/>
                </a:solidFill>
                <a:latin typeface="Bliss-Light"/>
              </a:rPr>
              <a:t>should constitute the most important element in the investigation. </a:t>
            </a:r>
          </a:p>
          <a:p>
            <a:endParaRPr lang="en-GB" sz="2000" dirty="0">
              <a:latin typeface="Bliss-Light"/>
            </a:endParaRPr>
          </a:p>
        </p:txBody>
      </p:sp>
    </p:spTree>
    <p:extLst>
      <p:ext uri="{BB962C8B-B14F-4D97-AF65-F5344CB8AC3E}">
        <p14:creationId xmlns:p14="http://schemas.microsoft.com/office/powerpoint/2010/main" val="356926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4"/>
            <a:ext cx="9144000" cy="5813425"/>
          </a:xfrm>
        </p:spPr>
        <p:txBody>
          <a:bodyPr/>
          <a:lstStyle/>
          <a:p>
            <a:pPr marL="914400" lvl="2" indent="0">
              <a:lnSpc>
                <a:spcPct val="150000"/>
              </a:lnSpc>
              <a:buNone/>
            </a:pPr>
            <a:r>
              <a:rPr lang="en-GB" sz="2000" u="sng" dirty="0" smtClean="0">
                <a:solidFill>
                  <a:srgbClr val="DF3C06"/>
                </a:solidFill>
                <a:latin typeface="Bliss-Light"/>
              </a:rPr>
              <a:t>Examples of good practice using extracts from a legacy investigation</a:t>
            </a:r>
          </a:p>
          <a:p>
            <a:pPr marL="914400" lvl="2" indent="0">
              <a:lnSpc>
                <a:spcPct val="150000"/>
              </a:lnSpc>
              <a:buNone/>
            </a:pPr>
            <a:r>
              <a:rPr lang="en-GB" sz="2000" dirty="0" smtClean="0">
                <a:solidFill>
                  <a:srgbClr val="DF3C06"/>
                </a:solidFill>
                <a:latin typeface="Bliss-Light"/>
              </a:rPr>
              <a:t>Title</a:t>
            </a:r>
          </a:p>
          <a:p>
            <a:pPr marL="914400" lvl="2" indent="0">
              <a:lnSpc>
                <a:spcPct val="150000"/>
              </a:lnSpc>
              <a:buNone/>
            </a:pPr>
            <a:r>
              <a:rPr lang="en-GB" sz="2000" dirty="0" smtClean="0">
                <a:solidFill>
                  <a:srgbClr val="5A5A59"/>
                </a:solidFill>
                <a:latin typeface="Bliss-Light"/>
              </a:rPr>
              <a:t>How successful are two female speakers, Hillary Clinton and Emily Watson, in using language to highlight gender issues in keynote speeches and thereby effect a change in attitude?</a:t>
            </a:r>
          </a:p>
          <a:p>
            <a:pPr marL="914400" lvl="2" indent="0">
              <a:lnSpc>
                <a:spcPct val="150000"/>
              </a:lnSpc>
              <a:buNone/>
            </a:pPr>
            <a:r>
              <a:rPr lang="en-GB" sz="2000" dirty="0" smtClean="0">
                <a:solidFill>
                  <a:srgbClr val="DF3C06"/>
                </a:solidFill>
                <a:latin typeface="Bliss-Light"/>
              </a:rPr>
              <a:t>Commentary</a:t>
            </a:r>
          </a:p>
          <a:p>
            <a:pPr marL="914400" lvl="2" indent="0">
              <a:lnSpc>
                <a:spcPct val="150000"/>
              </a:lnSpc>
              <a:buNone/>
            </a:pPr>
            <a:r>
              <a:rPr lang="en-GB" sz="2000" dirty="0" smtClean="0">
                <a:solidFill>
                  <a:srgbClr val="5A5A59"/>
                </a:solidFill>
                <a:latin typeface="Bliss-Light"/>
              </a:rPr>
              <a:t>This is a tightly focussed title. It has a clearly stated hypothesis and there is a distinct link between language and identity. The title sets out the foundation of the study and makes it clear that there will be a conclusion based on the data used. The stated language area is gender. The candidate included the transcripts of both keynote speeches.</a:t>
            </a:r>
          </a:p>
          <a:p>
            <a:pPr>
              <a:lnSpc>
                <a:spcPct val="150000"/>
              </a:lnSpc>
            </a:pPr>
            <a:endParaRPr lang="en-GB" sz="2000" u="sng" dirty="0">
              <a:latin typeface="Bliss-Light"/>
            </a:endParaRPr>
          </a:p>
        </p:txBody>
      </p:sp>
    </p:spTree>
    <p:extLst>
      <p:ext uri="{BB962C8B-B14F-4D97-AF65-F5344CB8AC3E}">
        <p14:creationId xmlns:p14="http://schemas.microsoft.com/office/powerpoint/2010/main" val="2025888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935393"/>
            <a:ext cx="8418513" cy="5779444"/>
          </a:xfrm>
        </p:spPr>
        <p:txBody>
          <a:bodyPr/>
          <a:lstStyle/>
          <a:p>
            <a:pPr marL="457200" lvl="1" indent="0">
              <a:lnSpc>
                <a:spcPct val="150000"/>
              </a:lnSpc>
              <a:buNone/>
            </a:pPr>
            <a:r>
              <a:rPr lang="en-GB" sz="2000" dirty="0" smtClean="0">
                <a:solidFill>
                  <a:srgbClr val="E75306"/>
                </a:solidFill>
                <a:latin typeface="Bliss-Light"/>
              </a:rPr>
              <a:t>Introduction</a:t>
            </a:r>
          </a:p>
          <a:p>
            <a:pPr marL="457200" lvl="1" indent="0">
              <a:lnSpc>
                <a:spcPct val="150000"/>
              </a:lnSpc>
              <a:buNone/>
            </a:pPr>
            <a:r>
              <a:rPr lang="en-GB" sz="1800" dirty="0" smtClean="0">
                <a:solidFill>
                  <a:srgbClr val="5A5A59"/>
                </a:solidFill>
                <a:latin typeface="Bliss-Light"/>
              </a:rPr>
              <a:t>Both </a:t>
            </a:r>
            <a:r>
              <a:rPr lang="en-GB" sz="1800" dirty="0" smtClean="0">
                <a:solidFill>
                  <a:srgbClr val="5A5A59"/>
                </a:solidFill>
                <a:latin typeface="Bliss-Light"/>
              </a:rPr>
              <a:t>Hillary Clinton and Emma Watson address issues of gender inequality in their speeches </a:t>
            </a:r>
            <a:r>
              <a:rPr lang="en-GB" sz="1800" i="1" dirty="0" smtClean="0">
                <a:solidFill>
                  <a:srgbClr val="5A5A59"/>
                </a:solidFill>
                <a:latin typeface="Bliss-Light"/>
              </a:rPr>
              <a:t>Women’s Right are Human Rights </a:t>
            </a:r>
            <a:r>
              <a:rPr lang="en-GB" sz="1800" dirty="0" smtClean="0">
                <a:solidFill>
                  <a:srgbClr val="5A5A59"/>
                </a:solidFill>
                <a:latin typeface="Bliss-Light"/>
              </a:rPr>
              <a:t>(HC: Beijing 1995) and </a:t>
            </a:r>
            <a:r>
              <a:rPr lang="en-GB" sz="1800" i="1" dirty="0" err="1" smtClean="0">
                <a:solidFill>
                  <a:srgbClr val="5A5A59"/>
                </a:solidFill>
                <a:latin typeface="Bliss-Light"/>
              </a:rPr>
              <a:t>HeForShe</a:t>
            </a:r>
            <a:r>
              <a:rPr lang="en-GB" sz="1800" i="1" dirty="0" smtClean="0">
                <a:solidFill>
                  <a:srgbClr val="5A5A59"/>
                </a:solidFill>
                <a:latin typeface="Bliss-Light"/>
              </a:rPr>
              <a:t> </a:t>
            </a:r>
            <a:r>
              <a:rPr lang="en-GB" sz="1800" dirty="0" smtClean="0">
                <a:solidFill>
                  <a:srgbClr val="5A5A59"/>
                </a:solidFill>
                <a:latin typeface="Bliss-Light"/>
              </a:rPr>
              <a:t>(EW: Campaign Launch 2014). As America’s First Lady, Clinton was the figurehead for the UN Fourth World Conference on Women and her (then) controversial speech celebrates women and explores gender inequality from a female perspective. Actress and goodwill ambassador Watson considers the issue from  both gender perspectives in her UN speech, which launched the </a:t>
            </a:r>
            <a:r>
              <a:rPr lang="en-GB" sz="1800" dirty="0" err="1" smtClean="0">
                <a:solidFill>
                  <a:srgbClr val="5A5A59"/>
                </a:solidFill>
                <a:latin typeface="Bliss-Light"/>
              </a:rPr>
              <a:t>HeForShe</a:t>
            </a:r>
            <a:r>
              <a:rPr lang="en-GB" sz="1800" dirty="0" smtClean="0">
                <a:solidFill>
                  <a:srgbClr val="5A5A59"/>
                </a:solidFill>
                <a:latin typeface="Bliss-Light"/>
              </a:rPr>
              <a:t> campaign, a movement designed to end gender inequality. Despite both speakers discussing similar issues, their approach differs.  Which speaker is more likely to bring about a change in attitude?</a:t>
            </a:r>
            <a:endParaRPr lang="en-GB" sz="1800" dirty="0">
              <a:solidFill>
                <a:srgbClr val="5A5A59"/>
              </a:solidFill>
              <a:latin typeface="Bliss-Light"/>
            </a:endParaRPr>
          </a:p>
        </p:txBody>
      </p:sp>
    </p:spTree>
    <p:extLst>
      <p:ext uri="{BB962C8B-B14F-4D97-AF65-F5344CB8AC3E}">
        <p14:creationId xmlns:p14="http://schemas.microsoft.com/office/powerpoint/2010/main" val="3224280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40004" y="2205038"/>
            <a:ext cx="8863012" cy="3836948"/>
          </a:xfrm>
          <a:prstGeom prst="rect">
            <a:avLst/>
          </a:prstGeom>
          <a:noFill/>
        </p:spPr>
        <p:txBody>
          <a:bodyPr wrap="square">
            <a:spAutoFit/>
          </a:bodyPr>
          <a:lstStyle/>
          <a:p>
            <a:pPr fontAlgn="auto">
              <a:spcBef>
                <a:spcPts val="0"/>
              </a:spcBef>
              <a:spcAft>
                <a:spcPts val="0"/>
              </a:spcAft>
              <a:defRPr/>
            </a:pPr>
            <a:r>
              <a:rPr lang="en-US" sz="2000" dirty="0" smtClean="0">
                <a:solidFill>
                  <a:srgbClr val="DF3C06"/>
                </a:solidFill>
                <a:latin typeface="Bliss-Light"/>
                <a:cs typeface="Gotham Rounded Book"/>
              </a:rPr>
              <a:t>1. What is NEA?</a:t>
            </a:r>
            <a:endParaRPr lang="en-US" sz="2000" dirty="0">
              <a:solidFill>
                <a:srgbClr val="DF3C06"/>
              </a:solidFill>
              <a:latin typeface="Bliss-Light"/>
              <a:cs typeface="Gotham Rounded Book"/>
            </a:endParaRPr>
          </a:p>
          <a:p>
            <a:pPr fontAlgn="auto">
              <a:spcBef>
                <a:spcPts val="0"/>
              </a:spcBef>
              <a:spcAft>
                <a:spcPts val="0"/>
              </a:spcAft>
              <a:defRPr/>
            </a:pPr>
            <a:endParaRPr lang="en-GB" sz="2000" baseline="30000" dirty="0">
              <a:solidFill>
                <a:schemeClr val="tx1">
                  <a:lumMod val="50000"/>
                  <a:lumOff val="50000"/>
                </a:schemeClr>
              </a:solidFill>
              <a:latin typeface="Bliss-Light"/>
              <a:cs typeface="Bliss-Light"/>
            </a:endParaRPr>
          </a:p>
          <a:p>
            <a:pPr fontAlgn="auto">
              <a:lnSpc>
                <a:spcPct val="150000"/>
              </a:lnSpc>
              <a:spcBef>
                <a:spcPts val="0"/>
              </a:spcBef>
              <a:spcAft>
                <a:spcPts val="0"/>
              </a:spcAft>
              <a:defRPr/>
            </a:pPr>
            <a:r>
              <a:rPr lang="en-GB" sz="2000" dirty="0">
                <a:solidFill>
                  <a:srgbClr val="5A5A59"/>
                </a:solidFill>
                <a:latin typeface="Bliss-Light"/>
                <a:cs typeface="Bliss-Light"/>
              </a:rPr>
              <a:t>NEA gives opportunities for learners to select an aspect of study relating to the theme of Language and Identity that interests them culturally, personally and academically. </a:t>
            </a:r>
            <a:r>
              <a:rPr lang="en-GB" sz="2000" dirty="0" smtClean="0">
                <a:solidFill>
                  <a:srgbClr val="5A5A59"/>
                </a:solidFill>
                <a:latin typeface="Bliss-Light"/>
                <a:cs typeface="Bliss-Light"/>
              </a:rPr>
              <a:t>Learners </a:t>
            </a:r>
            <a:r>
              <a:rPr lang="en-GB" sz="2000" dirty="0">
                <a:solidFill>
                  <a:srgbClr val="5A5A59"/>
                </a:solidFill>
                <a:latin typeface="Bliss-Light"/>
                <a:cs typeface="Bliss-Light"/>
              </a:rPr>
              <a:t>are required to independently conduct a language investigation. This should enable them to develop their methods of language analysis through research, data collection and interpretation using material that they have selected.</a:t>
            </a:r>
            <a:r>
              <a:rPr lang="en-GB" sz="2000" baseline="30000" dirty="0">
                <a:solidFill>
                  <a:srgbClr val="5A5A59"/>
                </a:solidFill>
                <a:latin typeface="Bliss-Light"/>
                <a:cs typeface="Bliss-Light"/>
              </a:rPr>
              <a:t> </a:t>
            </a:r>
            <a:endParaRPr lang="en-US" sz="2000" dirty="0">
              <a:solidFill>
                <a:srgbClr val="5A5A59"/>
              </a:solidFill>
              <a:latin typeface="Bliss-Light"/>
              <a:cs typeface="Gotham Rounded Book"/>
            </a:endParaRPr>
          </a:p>
          <a:p>
            <a:pPr fontAlgn="auto">
              <a:lnSpc>
                <a:spcPct val="150000"/>
              </a:lnSpc>
              <a:spcBef>
                <a:spcPts val="0"/>
              </a:spcBef>
              <a:spcAft>
                <a:spcPts val="0"/>
              </a:spcAft>
              <a:defRPr/>
            </a:pPr>
            <a:endParaRPr lang="en-US" sz="2000" dirty="0">
              <a:solidFill>
                <a:srgbClr val="5A5A59"/>
              </a:solidFill>
              <a:latin typeface="Bliss-Light"/>
              <a:cs typeface="Gotham Rounded Book"/>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1044575"/>
            <a:ext cx="8786813" cy="5424464"/>
          </a:xfrm>
        </p:spPr>
        <p:txBody>
          <a:bodyPr/>
          <a:lstStyle/>
          <a:p>
            <a:r>
              <a:rPr lang="en-GB" sz="2000" dirty="0">
                <a:latin typeface="Bliss-Light"/>
              </a:rPr>
              <a:t>	</a:t>
            </a:r>
            <a:r>
              <a:rPr lang="en-GB" sz="2000" dirty="0" smtClean="0">
                <a:latin typeface="Bliss-Light"/>
              </a:rPr>
              <a:t>Commentary</a:t>
            </a:r>
          </a:p>
          <a:p>
            <a:r>
              <a:rPr lang="en-GB" sz="2000" dirty="0" smtClean="0">
                <a:latin typeface="Bliss-Light"/>
              </a:rPr>
              <a:t>	</a:t>
            </a:r>
          </a:p>
          <a:p>
            <a:pPr>
              <a:lnSpc>
                <a:spcPct val="150000"/>
              </a:lnSpc>
            </a:pPr>
            <a:r>
              <a:rPr lang="en-GB" sz="2000" dirty="0">
                <a:latin typeface="Bliss-Light"/>
              </a:rPr>
              <a:t>	</a:t>
            </a:r>
            <a:r>
              <a:rPr lang="en-GB" sz="2000" dirty="0" smtClean="0">
                <a:solidFill>
                  <a:srgbClr val="5A5A59"/>
                </a:solidFill>
                <a:latin typeface="Bliss-Light"/>
              </a:rPr>
              <a:t>This introduction makes it clear to the reader what the candidate is 	investigating and what data will be used. It is well written and uses  	coherent written expression. (AO1) There is a conceptual understanding 	here regarding concepts and issues relevant to language use  as the 	investigation sets out to use the data to reach conclusions regarding 	which woman is the more persuasive speaker.(AO2)</a:t>
            </a:r>
            <a:r>
              <a:rPr lang="en-GB" sz="2000" dirty="0">
                <a:solidFill>
                  <a:srgbClr val="5A5A59"/>
                </a:solidFill>
                <a:latin typeface="Bliss-Light"/>
              </a:rPr>
              <a:t> </a:t>
            </a:r>
            <a:r>
              <a:rPr lang="en-GB" sz="2000" dirty="0" smtClean="0">
                <a:solidFill>
                  <a:srgbClr val="5A5A59"/>
                </a:solidFill>
                <a:latin typeface="Bliss-Light"/>
              </a:rPr>
              <a:t>The background 	i.e. the aims of the speakers, the dates and places and the audiences	noted in the introduction should enable the candidate to analyse and 	evaluate how contextual factors and language features are associated 	with the construction of meaning.(AO3) </a:t>
            </a:r>
            <a:endParaRPr lang="en-GB" sz="2000" u="sng" dirty="0" smtClean="0">
              <a:latin typeface="Bliss-Light"/>
            </a:endParaRPr>
          </a:p>
          <a:p>
            <a:endParaRPr lang="en-GB" sz="2000" u="sng" dirty="0">
              <a:solidFill>
                <a:srgbClr val="5A5A59"/>
              </a:solidFill>
              <a:latin typeface="Bliss-Light"/>
            </a:endParaRPr>
          </a:p>
        </p:txBody>
      </p:sp>
    </p:spTree>
    <p:extLst>
      <p:ext uri="{BB962C8B-B14F-4D97-AF65-F5344CB8AC3E}">
        <p14:creationId xmlns:p14="http://schemas.microsoft.com/office/powerpoint/2010/main" val="2227897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900753"/>
            <a:ext cx="9048466" cy="5957248"/>
          </a:xfrm>
        </p:spPr>
        <p:txBody>
          <a:bodyPr/>
          <a:lstStyle/>
          <a:p>
            <a:r>
              <a:rPr lang="en-GB" sz="2000" dirty="0" smtClean="0">
                <a:latin typeface="Bliss-Light"/>
              </a:rPr>
              <a:t>	Extract from main body of the investigation</a:t>
            </a:r>
          </a:p>
          <a:p>
            <a:pPr marL="457200" lvl="1" indent="0">
              <a:lnSpc>
                <a:spcPct val="150000"/>
              </a:lnSpc>
              <a:buNone/>
            </a:pPr>
            <a:r>
              <a:rPr lang="en-GB" sz="2000" dirty="0" smtClean="0">
                <a:solidFill>
                  <a:srgbClr val="5A5A59"/>
                </a:solidFill>
                <a:latin typeface="Bliss-Light"/>
              </a:rPr>
              <a:t>The noun phrase in HC’s declarative, ‘We share </a:t>
            </a:r>
            <a:r>
              <a:rPr lang="en-GB" sz="2000" u="sng" dirty="0" smtClean="0">
                <a:solidFill>
                  <a:srgbClr val="5A5A59"/>
                </a:solidFill>
                <a:latin typeface="Bliss-Light"/>
              </a:rPr>
              <a:t>a common future</a:t>
            </a:r>
            <a:r>
              <a:rPr lang="en-GB" sz="2000" dirty="0" smtClean="0">
                <a:solidFill>
                  <a:srgbClr val="5A5A59"/>
                </a:solidFill>
                <a:latin typeface="Bliss-Light"/>
              </a:rPr>
              <a:t>’ suggests that everyone should strive for gender equally to benefit future generations. The repetition of the declarative ‘It is a violation’ throughout her speech suggests the injustice HC feels at the appalling conditions some women are subjected to. The emotive abstract noun ‘violation’ is used to rouse the audience to agree with HC and join the fight. EW uses frequent declaratives ‘We want to end gender inequality.’ to establish the subject of her speech with the verb ‘want’ suggesting the strong intent of the campaign. The declarative ‘Women are choosing not to identify as feminists’ illustrates the negative connotations surrounding the noun ‘feminists’. The present participle ‘choosing’ and the finite verb ‘to identify’ highlight how women are shying away from feminist views.</a:t>
            </a:r>
            <a:endParaRPr lang="en-GB" sz="2000" dirty="0">
              <a:solidFill>
                <a:srgbClr val="5A5A59"/>
              </a:solidFill>
              <a:latin typeface="Bliss-Light"/>
            </a:endParaRPr>
          </a:p>
        </p:txBody>
      </p:sp>
    </p:spTree>
    <p:extLst>
      <p:ext uri="{BB962C8B-B14F-4D97-AF65-F5344CB8AC3E}">
        <p14:creationId xmlns:p14="http://schemas.microsoft.com/office/powerpoint/2010/main" val="209864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955343"/>
            <a:ext cx="9225887" cy="6557749"/>
          </a:xfrm>
        </p:spPr>
        <p:txBody>
          <a:bodyPr/>
          <a:lstStyle/>
          <a:p>
            <a:pPr>
              <a:lnSpc>
                <a:spcPct val="150000"/>
              </a:lnSpc>
            </a:pPr>
            <a:r>
              <a:rPr lang="en-GB" sz="2000" dirty="0" smtClean="0">
                <a:solidFill>
                  <a:srgbClr val="5A5A59"/>
                </a:solidFill>
                <a:latin typeface="Bliss-Light"/>
              </a:rPr>
              <a:t>	The dynamic verb ‘need’ in the declarative ‘We </a:t>
            </a:r>
            <a:r>
              <a:rPr lang="en-GB" sz="2000" u="sng" dirty="0" smtClean="0">
                <a:solidFill>
                  <a:srgbClr val="5A5A59"/>
                </a:solidFill>
                <a:latin typeface="Bliss-Light"/>
              </a:rPr>
              <a:t>need </a:t>
            </a:r>
            <a:r>
              <a:rPr lang="en-GB" sz="2000" dirty="0" smtClean="0">
                <a:solidFill>
                  <a:srgbClr val="5A5A59"/>
                </a:solidFill>
                <a:latin typeface="Bliss-Light"/>
              </a:rPr>
              <a:t>your help.’ illustrates 	EW’s certainty that everybody’s contribution is required to achieve gender 	equality. Both speakers use modality: EW’s ‘I should’ indicating the injustice 	she feels regarding the limits imposed on her by gender stereotyping and 	‘we </a:t>
            </a:r>
            <a:r>
              <a:rPr lang="en-GB" sz="2000" u="sng" dirty="0" smtClean="0">
                <a:solidFill>
                  <a:srgbClr val="5A5A59"/>
                </a:solidFill>
                <a:latin typeface="Bliss-Light"/>
              </a:rPr>
              <a:t>can</a:t>
            </a:r>
            <a:r>
              <a:rPr lang="en-GB" sz="2000" i="1" dirty="0" smtClean="0">
                <a:solidFill>
                  <a:srgbClr val="5A5A59"/>
                </a:solidFill>
                <a:latin typeface="Bliss-Light"/>
              </a:rPr>
              <a:t> </a:t>
            </a:r>
            <a:r>
              <a:rPr lang="en-GB" sz="2000" dirty="0" smtClean="0">
                <a:solidFill>
                  <a:srgbClr val="5A5A59"/>
                </a:solidFill>
                <a:latin typeface="Bliss-Light"/>
              </a:rPr>
              <a:t>be free’ suggesting her certainty that gender equality will mean 	greater freedom. HC’s negative modality, ‘women who </a:t>
            </a:r>
            <a:r>
              <a:rPr lang="en-GB" sz="2000" u="sng" dirty="0" smtClean="0">
                <a:solidFill>
                  <a:srgbClr val="5A5A59"/>
                </a:solidFill>
                <a:latin typeface="Bliss-Light"/>
              </a:rPr>
              <a:t>can’t</a:t>
            </a:r>
            <a:r>
              <a:rPr lang="en-GB" sz="2000" dirty="0" smtClean="0">
                <a:solidFill>
                  <a:srgbClr val="5A5A59"/>
                </a:solidFill>
                <a:latin typeface="Bliss-Light"/>
              </a:rPr>
              <a:t> afford health 	care indicates that some American cannot access medical facilities is 	shocking to the audience as it seems unthinkable that such poverty could 	exist in America. HC’s ‘we</a:t>
            </a:r>
            <a:r>
              <a:rPr lang="en-GB" sz="2000" u="sng" dirty="0" smtClean="0">
                <a:solidFill>
                  <a:srgbClr val="5A5A59"/>
                </a:solidFill>
                <a:latin typeface="Bliss-Light"/>
              </a:rPr>
              <a:t> must </a:t>
            </a:r>
            <a:r>
              <a:rPr lang="en-GB" sz="2000" dirty="0" smtClean="0">
                <a:solidFill>
                  <a:srgbClr val="5A5A59"/>
                </a:solidFill>
                <a:latin typeface="Bliss-Light"/>
              </a:rPr>
              <a:t>respect the choices’ and ‘women</a:t>
            </a:r>
            <a:r>
              <a:rPr lang="en-GB" sz="2000" u="sng" dirty="0" smtClean="0">
                <a:solidFill>
                  <a:srgbClr val="5A5A59"/>
                </a:solidFill>
                <a:latin typeface="Bliss-Light"/>
              </a:rPr>
              <a:t> must </a:t>
            </a:r>
            <a:r>
              <a:rPr lang="en-GB" sz="2000" dirty="0" smtClean="0">
                <a:solidFill>
                  <a:srgbClr val="5A5A59"/>
                </a:solidFill>
                <a:latin typeface="Bliss-Light"/>
              </a:rPr>
              <a:t>enjoy 	the right’ indicates the necessary respect she believes should be afforded to 	womankind. This illustrates HC’s passion as she suggests supporting 	women is integral to a positive society.</a:t>
            </a:r>
            <a:endParaRPr lang="en-GB" sz="2000" dirty="0">
              <a:solidFill>
                <a:srgbClr val="5A5A59"/>
              </a:solidFill>
              <a:latin typeface="Bliss-Light"/>
            </a:endParaRPr>
          </a:p>
        </p:txBody>
      </p:sp>
    </p:spTree>
    <p:extLst>
      <p:ext uri="{BB962C8B-B14F-4D97-AF65-F5344CB8AC3E}">
        <p14:creationId xmlns:p14="http://schemas.microsoft.com/office/powerpoint/2010/main" val="39883334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941697"/>
            <a:ext cx="9144000" cy="6209730"/>
          </a:xfrm>
        </p:spPr>
        <p:txBody>
          <a:bodyPr/>
          <a:lstStyle/>
          <a:p>
            <a:r>
              <a:rPr lang="en-GB" sz="2000" dirty="0" smtClean="0">
                <a:latin typeface="Bliss-Light"/>
              </a:rPr>
              <a:t>Commentary</a:t>
            </a:r>
          </a:p>
          <a:p>
            <a:endParaRPr lang="en-GB" sz="2000" dirty="0">
              <a:latin typeface="Bliss-Light"/>
            </a:endParaRPr>
          </a:p>
          <a:p>
            <a:pPr>
              <a:lnSpc>
                <a:spcPct val="150000"/>
              </a:lnSpc>
            </a:pPr>
            <a:r>
              <a:rPr lang="en-GB" sz="2000" dirty="0" smtClean="0">
                <a:solidFill>
                  <a:srgbClr val="5A5A59"/>
                </a:solidFill>
                <a:latin typeface="Bliss-Light"/>
              </a:rPr>
              <a:t>It is clear when reading these two paragraphs that the topic of the investigation is culturally, personally and academically of interest to the candidate – an important aspect of the new specification. This section of the investigation would score well on AO1 in all three strands. The candidate shows some perception and the analysis is confident. The terminology is used precisely and there is a range even in this small section. There is a confident and precise discussion of modality that is linked closely to the construction of meaning. Points are well supported. The paragraphs are well structured and expression is fluent. There is some perceptive exploration of persuasive and emotive language (AO2) and both speakers’ language choices linked to meaning are intelligently discussed. (AO3)</a:t>
            </a:r>
            <a:endParaRPr lang="en-GB" sz="2000" dirty="0">
              <a:solidFill>
                <a:srgbClr val="5A5A59"/>
              </a:solidFill>
              <a:latin typeface="Bliss-Light"/>
            </a:endParaRPr>
          </a:p>
        </p:txBody>
      </p:sp>
    </p:spTree>
    <p:extLst>
      <p:ext uri="{BB962C8B-B14F-4D97-AF65-F5344CB8AC3E}">
        <p14:creationId xmlns:p14="http://schemas.microsoft.com/office/powerpoint/2010/main" val="2331517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0" y="826210"/>
            <a:ext cx="9144000" cy="6031789"/>
          </a:xfrm>
        </p:spPr>
        <p:txBody>
          <a:bodyPr/>
          <a:lstStyle/>
          <a:p>
            <a:endParaRPr lang="en-GB" sz="2000" dirty="0" smtClean="0">
              <a:solidFill>
                <a:srgbClr val="0070C0"/>
              </a:solidFill>
              <a:latin typeface="Bliss-Light"/>
            </a:endParaRPr>
          </a:p>
          <a:p>
            <a:r>
              <a:rPr lang="en-GB" sz="2000" dirty="0" smtClean="0">
                <a:latin typeface="Bliss-Light"/>
              </a:rPr>
              <a:t>Conclusion</a:t>
            </a:r>
          </a:p>
          <a:p>
            <a:pPr>
              <a:lnSpc>
                <a:spcPct val="150000"/>
              </a:lnSpc>
            </a:pPr>
            <a:r>
              <a:rPr lang="en-GB" sz="2000" dirty="0" smtClean="0">
                <a:solidFill>
                  <a:srgbClr val="5A5A59"/>
                </a:solidFill>
                <a:latin typeface="Bliss-Light"/>
              </a:rPr>
              <a:t>HC and EW both convey powerful messages in their fluently delivered pre-prepared speeches. Both speakers, despite using similar rhetorical devices approach the topic of gender equality differently. EW appeals to both genders in an attempt to reach more people and this conscious inclusion of men reflects this age of social media which provides a platform for all views. Taking a more traditional approach, HC’s speech is more rousing but its failure to include both genders might mean it was less effective overall. Logically, to achieve gender equality both genders have to be involved and so it seems sensible to conclude that EW’s speech would be more effective. More inclusive and concise than HC’s, EW’s speech also would have greater appeal to young people suggesting a greater possibility of change in the future.</a:t>
            </a:r>
          </a:p>
          <a:p>
            <a:endParaRPr lang="en-GB" sz="2000" dirty="0">
              <a:solidFill>
                <a:srgbClr val="5A5A59"/>
              </a:solidFill>
              <a:latin typeface="Bliss-Light"/>
            </a:endParaRPr>
          </a:p>
          <a:p>
            <a:endParaRPr lang="en-GB" sz="2000" dirty="0">
              <a:solidFill>
                <a:srgbClr val="5A5A59"/>
              </a:solidFill>
              <a:latin typeface="Bliss-Light"/>
            </a:endParaRPr>
          </a:p>
        </p:txBody>
      </p:sp>
    </p:spTree>
    <p:extLst>
      <p:ext uri="{BB962C8B-B14F-4D97-AF65-F5344CB8AC3E}">
        <p14:creationId xmlns:p14="http://schemas.microsoft.com/office/powerpoint/2010/main" val="7981189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813425"/>
          </a:xfrm>
        </p:spPr>
        <p:txBody>
          <a:bodyPr/>
          <a:lstStyle/>
          <a:p>
            <a:endParaRPr lang="en-GB" sz="2000" dirty="0" smtClean="0">
              <a:latin typeface="Bliss-Light"/>
            </a:endParaRPr>
          </a:p>
          <a:p>
            <a:r>
              <a:rPr lang="en-GB" sz="2000" dirty="0" smtClean="0">
                <a:latin typeface="Bliss-Light"/>
              </a:rPr>
              <a:t>Commentary</a:t>
            </a:r>
          </a:p>
          <a:p>
            <a:endParaRPr lang="en-GB" sz="2000" dirty="0">
              <a:latin typeface="Bliss-Light"/>
            </a:endParaRPr>
          </a:p>
          <a:p>
            <a:pPr>
              <a:lnSpc>
                <a:spcPct val="150000"/>
              </a:lnSpc>
            </a:pPr>
            <a:r>
              <a:rPr lang="en-GB" sz="2000" dirty="0" smtClean="0">
                <a:solidFill>
                  <a:srgbClr val="5A5A59"/>
                </a:solidFill>
                <a:latin typeface="Bliss-Light"/>
              </a:rPr>
              <a:t>This concluding paragraph offers a reasonable overview of the investigation and shows a sound understanding of issues (AO2) It would have been improved by a more explicit reference to the language concepts and issues investigated with a greater use of precise examples. It is a little general at times. Contextual issues are covered sensibly  i.e. audience and intention(AO3) but the points made could be more insightful. Although quite competent, the conclusion seems rather broad. It makes clear points but fails to link them specifically to language and the construction of meaning</a:t>
            </a:r>
            <a:r>
              <a:rPr lang="en-GB" sz="2000" dirty="0" smtClean="0">
                <a:latin typeface="Bliss-Light"/>
              </a:rPr>
              <a:t>.</a:t>
            </a:r>
            <a:endParaRPr lang="en-GB" sz="2000" dirty="0">
              <a:latin typeface="Bliss-Light"/>
            </a:endParaRPr>
          </a:p>
        </p:txBody>
      </p:sp>
    </p:spTree>
    <p:extLst>
      <p:ext uri="{BB962C8B-B14F-4D97-AF65-F5344CB8AC3E}">
        <p14:creationId xmlns:p14="http://schemas.microsoft.com/office/powerpoint/2010/main" val="1316972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884421"/>
            <a:ext cx="8418513" cy="1206318"/>
          </a:xfrm>
        </p:spPr>
        <p:txBody>
          <a:bodyPr/>
          <a:lstStyle/>
          <a:p>
            <a:pPr lvl="0"/>
            <a:endParaRPr lang="en-GB" sz="2000" dirty="0" smtClean="0">
              <a:latin typeface="Bliss-Light"/>
            </a:endParaRPr>
          </a:p>
          <a:p>
            <a:pPr lvl="0"/>
            <a:r>
              <a:rPr lang="en-GB" sz="2000" dirty="0" smtClean="0">
                <a:latin typeface="Bliss-Light"/>
              </a:rPr>
              <a:t>15. Is </a:t>
            </a:r>
            <a:r>
              <a:rPr lang="en-GB" sz="2000" dirty="0">
                <a:latin typeface="Bliss-Light"/>
              </a:rPr>
              <a:t>it possible to use literary/media texts as data</a:t>
            </a:r>
            <a:r>
              <a:rPr lang="en-GB" sz="2000" dirty="0" smtClean="0">
                <a:latin typeface="Bliss-Light"/>
              </a:rPr>
              <a:t>?</a:t>
            </a:r>
          </a:p>
          <a:p>
            <a:pPr lvl="0"/>
            <a:endParaRPr lang="en-GB" sz="2000" dirty="0" smtClean="0">
              <a:latin typeface="Bliss-Light"/>
            </a:endParaRPr>
          </a:p>
          <a:p>
            <a:pPr>
              <a:lnSpc>
                <a:spcPct val="150000"/>
              </a:lnSpc>
            </a:pPr>
            <a:r>
              <a:rPr lang="en-GB" sz="2000" dirty="0" smtClean="0">
                <a:solidFill>
                  <a:srgbClr val="5A5A59"/>
                </a:solidFill>
                <a:latin typeface="Bliss-Light"/>
              </a:rPr>
              <a:t>It </a:t>
            </a:r>
            <a:r>
              <a:rPr lang="en-GB" sz="2000" dirty="0">
                <a:solidFill>
                  <a:srgbClr val="5A5A59"/>
                </a:solidFill>
                <a:latin typeface="Bliss-Light"/>
              </a:rPr>
              <a:t>is important that learners should be drawing upon the </a:t>
            </a:r>
            <a:r>
              <a:rPr lang="en-GB" sz="2000" b="1" dirty="0">
                <a:solidFill>
                  <a:srgbClr val="DF3C06"/>
                </a:solidFill>
                <a:latin typeface="Bliss-Light"/>
              </a:rPr>
              <a:t>language </a:t>
            </a:r>
            <a:r>
              <a:rPr lang="en-GB" sz="2000" dirty="0">
                <a:solidFill>
                  <a:srgbClr val="5A5A59"/>
                </a:solidFill>
                <a:latin typeface="Bliss-Light"/>
              </a:rPr>
              <a:t>experiences they have had in their course and that they should be engaging with and evaluating the key</a:t>
            </a:r>
            <a:r>
              <a:rPr lang="en-GB" sz="2000" dirty="0">
                <a:solidFill>
                  <a:srgbClr val="DF3C06"/>
                </a:solidFill>
                <a:latin typeface="Bliss-Light"/>
              </a:rPr>
              <a:t> </a:t>
            </a:r>
            <a:r>
              <a:rPr lang="en-GB" sz="2000" b="1" dirty="0">
                <a:solidFill>
                  <a:srgbClr val="DF3C06"/>
                </a:solidFill>
                <a:latin typeface="Bliss-Light"/>
              </a:rPr>
              <a:t>language</a:t>
            </a:r>
            <a:r>
              <a:rPr lang="en-GB" sz="2000" dirty="0">
                <a:solidFill>
                  <a:srgbClr val="DF3C06"/>
                </a:solidFill>
                <a:latin typeface="Bliss-Light"/>
              </a:rPr>
              <a:t> </a:t>
            </a:r>
            <a:r>
              <a:rPr lang="en-GB" sz="2000" dirty="0">
                <a:solidFill>
                  <a:srgbClr val="5A5A59"/>
                </a:solidFill>
                <a:latin typeface="Bliss-Light"/>
              </a:rPr>
              <a:t>features of the data they have chosen to use. Learners should be able </a:t>
            </a:r>
            <a:r>
              <a:rPr lang="en-GB" sz="2000" i="1" dirty="0">
                <a:solidFill>
                  <a:srgbClr val="5A5A59"/>
                </a:solidFill>
                <a:latin typeface="Bliss-Light"/>
              </a:rPr>
              <a:t>to show how critical understanding of meaning and variation in language is informed by the appropriate use of</a:t>
            </a:r>
            <a:r>
              <a:rPr lang="en-GB" sz="2000" i="1" dirty="0">
                <a:solidFill>
                  <a:srgbClr val="DF3C06"/>
                </a:solidFill>
                <a:latin typeface="Bliss-Light"/>
              </a:rPr>
              <a:t> </a:t>
            </a:r>
            <a:r>
              <a:rPr lang="en-GB" sz="2000" b="1" i="1" dirty="0">
                <a:solidFill>
                  <a:srgbClr val="DF3C06"/>
                </a:solidFill>
                <a:latin typeface="Bliss-Light"/>
              </a:rPr>
              <a:t>linguistic</a:t>
            </a:r>
            <a:r>
              <a:rPr lang="en-GB" sz="2000" i="1" dirty="0">
                <a:solidFill>
                  <a:srgbClr val="DF3C06"/>
                </a:solidFill>
                <a:latin typeface="Bliss-Light"/>
              </a:rPr>
              <a:t> </a:t>
            </a:r>
            <a:r>
              <a:rPr lang="en-GB" sz="2000" i="1" dirty="0">
                <a:solidFill>
                  <a:srgbClr val="5A5A59"/>
                </a:solidFill>
                <a:latin typeface="Bliss-Light"/>
              </a:rPr>
              <a:t>analyses. </a:t>
            </a:r>
            <a:r>
              <a:rPr lang="en-GB" sz="2000" dirty="0" smtClean="0">
                <a:solidFill>
                  <a:srgbClr val="5A5A59"/>
                </a:solidFill>
                <a:latin typeface="Bliss-Light"/>
              </a:rPr>
              <a:t>Learners </a:t>
            </a:r>
            <a:r>
              <a:rPr lang="en-GB" sz="2000" dirty="0">
                <a:solidFill>
                  <a:srgbClr val="5A5A59"/>
                </a:solidFill>
                <a:latin typeface="Bliss-Light"/>
              </a:rPr>
              <a:t>must demonstrate that they can select and use their knowledge to argue a case, interrogate data to support their argument and come to a conclusion about the ways in which </a:t>
            </a:r>
            <a:r>
              <a:rPr lang="en-GB" sz="2000" b="1" dirty="0">
                <a:solidFill>
                  <a:srgbClr val="DF3C06"/>
                </a:solidFill>
                <a:latin typeface="Bliss-Light"/>
              </a:rPr>
              <a:t>language</a:t>
            </a:r>
            <a:r>
              <a:rPr lang="en-GB" sz="2000" b="1" dirty="0">
                <a:solidFill>
                  <a:srgbClr val="5A5A59"/>
                </a:solidFill>
                <a:latin typeface="Bliss-Light"/>
              </a:rPr>
              <a:t> </a:t>
            </a:r>
            <a:r>
              <a:rPr lang="en-GB" sz="2000" dirty="0">
                <a:solidFill>
                  <a:srgbClr val="5A5A59"/>
                </a:solidFill>
                <a:latin typeface="Bliss-Light"/>
              </a:rPr>
              <a:t>is used to create and communicate a sense of identity</a:t>
            </a:r>
            <a:r>
              <a:rPr lang="en-GB" sz="2000" dirty="0">
                <a:latin typeface="Bliss-Light"/>
              </a:rPr>
              <a:t>. </a:t>
            </a:r>
            <a:r>
              <a:rPr lang="en-GB" sz="2000" dirty="0" smtClean="0">
                <a:solidFill>
                  <a:srgbClr val="5A5A59"/>
                </a:solidFill>
                <a:latin typeface="Bliss-Light"/>
              </a:rPr>
              <a:t>A linguistic focus is essential to meet the AOs.</a:t>
            </a:r>
            <a:endParaRPr lang="en-GB" sz="2000" dirty="0">
              <a:solidFill>
                <a:srgbClr val="5A5A59"/>
              </a:solidFill>
              <a:latin typeface="Bliss-Light"/>
            </a:endParaRPr>
          </a:p>
          <a:p>
            <a:endParaRPr lang="en-GB" sz="2000" dirty="0">
              <a:solidFill>
                <a:srgbClr val="5A5A59"/>
              </a:solidFill>
              <a:latin typeface="Bliss-Light"/>
            </a:endParaRPr>
          </a:p>
        </p:txBody>
      </p:sp>
    </p:spTree>
    <p:extLst>
      <p:ext uri="{BB962C8B-B14F-4D97-AF65-F5344CB8AC3E}">
        <p14:creationId xmlns:p14="http://schemas.microsoft.com/office/powerpoint/2010/main" val="2837461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lvl="0"/>
            <a:endParaRPr lang="en-GB" sz="2000" dirty="0" smtClean="0">
              <a:latin typeface="Bliss-Light"/>
            </a:endParaRPr>
          </a:p>
          <a:p>
            <a:pPr lvl="0"/>
            <a:r>
              <a:rPr lang="en-GB" sz="2000" dirty="0" smtClean="0">
                <a:latin typeface="Bliss-Light"/>
              </a:rPr>
              <a:t>16. </a:t>
            </a:r>
            <a:r>
              <a:rPr lang="en-GB" sz="2000" dirty="0">
                <a:latin typeface="Bliss-Light"/>
              </a:rPr>
              <a:t>Is writing style </a:t>
            </a:r>
            <a:r>
              <a:rPr lang="en-GB" sz="2000" dirty="0" smtClean="0">
                <a:latin typeface="Bliss-Light"/>
              </a:rPr>
              <a:t>important?</a:t>
            </a:r>
          </a:p>
          <a:p>
            <a:pPr lvl="0"/>
            <a:endParaRPr lang="en-GB" sz="2000" dirty="0">
              <a:latin typeface="Bliss-Light"/>
            </a:endParaRPr>
          </a:p>
          <a:p>
            <a:pPr>
              <a:lnSpc>
                <a:spcPct val="150000"/>
              </a:lnSpc>
            </a:pPr>
            <a:r>
              <a:rPr lang="en-GB" sz="2000" dirty="0">
                <a:solidFill>
                  <a:srgbClr val="5A5A59"/>
                </a:solidFill>
                <a:latin typeface="Bliss-Light"/>
              </a:rPr>
              <a:t>The third element of AO1 is directly tied to writing style. It is therefore vital that learners choose a formal tenor with appropriate lexical choices for academic writing. Learners should </a:t>
            </a:r>
            <a:r>
              <a:rPr lang="en-GB" sz="2000" b="1" dirty="0">
                <a:solidFill>
                  <a:srgbClr val="5A5A59"/>
                </a:solidFill>
                <a:latin typeface="Bliss-Light"/>
              </a:rPr>
              <a:t>proof read</a:t>
            </a:r>
            <a:r>
              <a:rPr lang="en-GB" sz="2000" dirty="0">
                <a:solidFill>
                  <a:srgbClr val="5A5A59"/>
                </a:solidFill>
                <a:latin typeface="Bliss-Light"/>
              </a:rPr>
              <a:t> their work and ensure that:</a:t>
            </a:r>
          </a:p>
          <a:p>
            <a:pPr marL="342900" lvl="0" indent="-342900">
              <a:lnSpc>
                <a:spcPct val="150000"/>
              </a:lnSpc>
              <a:buFont typeface="Arial" panose="020B0604020202020204" pitchFamily="34" charset="0"/>
              <a:buChar char="•"/>
            </a:pPr>
            <a:r>
              <a:rPr lang="en-GB" sz="2000" dirty="0" smtClean="0">
                <a:solidFill>
                  <a:srgbClr val="5A5A59"/>
                </a:solidFill>
                <a:latin typeface="Bliss-Light"/>
              </a:rPr>
              <a:t>spelling </a:t>
            </a:r>
            <a:r>
              <a:rPr lang="en-GB" sz="2000" dirty="0">
                <a:solidFill>
                  <a:srgbClr val="5A5A59"/>
                </a:solidFill>
                <a:latin typeface="Bliss-Light"/>
              </a:rPr>
              <a:t>and punctuation are accurate</a:t>
            </a:r>
          </a:p>
          <a:p>
            <a:pPr marL="342900" lvl="0" indent="-342900">
              <a:lnSpc>
                <a:spcPct val="150000"/>
              </a:lnSpc>
              <a:buFont typeface="Arial" panose="020B0604020202020204" pitchFamily="34" charset="0"/>
              <a:buChar char="•"/>
            </a:pPr>
            <a:r>
              <a:rPr lang="en-GB" sz="2000" dirty="0">
                <a:solidFill>
                  <a:srgbClr val="5A5A59"/>
                </a:solidFill>
                <a:latin typeface="Bliss-Light"/>
              </a:rPr>
              <a:t>informal expressions are avoided</a:t>
            </a:r>
          </a:p>
          <a:p>
            <a:pPr marL="342900" lvl="0" indent="-342900">
              <a:lnSpc>
                <a:spcPct val="150000"/>
              </a:lnSpc>
              <a:buFont typeface="Arial" panose="020B0604020202020204" pitchFamily="34" charset="0"/>
              <a:buChar char="•"/>
            </a:pPr>
            <a:r>
              <a:rPr lang="en-GB" sz="2000" dirty="0">
                <a:solidFill>
                  <a:srgbClr val="5A5A59"/>
                </a:solidFill>
                <a:latin typeface="Bliss-Light"/>
              </a:rPr>
              <a:t>sentence structure is controlled</a:t>
            </a:r>
          </a:p>
          <a:p>
            <a:pPr marL="342900" lvl="0" indent="-342900">
              <a:lnSpc>
                <a:spcPct val="150000"/>
              </a:lnSpc>
              <a:buFont typeface="Arial" panose="020B0604020202020204" pitchFamily="34" charset="0"/>
              <a:buChar char="•"/>
            </a:pPr>
            <a:r>
              <a:rPr lang="en-GB" sz="2000" dirty="0">
                <a:solidFill>
                  <a:srgbClr val="5A5A59"/>
                </a:solidFill>
                <a:latin typeface="Bliss-Light"/>
              </a:rPr>
              <a:t>paragraphs have clear topic sentences</a:t>
            </a:r>
          </a:p>
          <a:p>
            <a:endParaRPr lang="en-GB" sz="2000" dirty="0">
              <a:latin typeface="Bliss-Light"/>
            </a:endParaRPr>
          </a:p>
        </p:txBody>
      </p:sp>
    </p:spTree>
    <p:extLst>
      <p:ext uri="{BB962C8B-B14F-4D97-AF65-F5344CB8AC3E}">
        <p14:creationId xmlns:p14="http://schemas.microsoft.com/office/powerpoint/2010/main" val="1361863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899015"/>
            <a:ext cx="8418513" cy="5446166"/>
          </a:xfrm>
        </p:spPr>
        <p:txBody>
          <a:bodyPr/>
          <a:lstStyle/>
          <a:p>
            <a:pPr lvl="0"/>
            <a:r>
              <a:rPr lang="en-GB" sz="2000" dirty="0" smtClean="0">
                <a:latin typeface="Bliss-Light"/>
              </a:rPr>
              <a:t>	17. Is it appropriate to re-draft an investigation? </a:t>
            </a:r>
          </a:p>
          <a:p>
            <a:pPr lvl="0"/>
            <a:endParaRPr lang="en-GB" sz="2000" dirty="0" smtClean="0">
              <a:latin typeface="Bliss-Light"/>
            </a:endParaRPr>
          </a:p>
          <a:p>
            <a:pPr marL="457200" lvl="1" indent="0">
              <a:lnSpc>
                <a:spcPct val="150000"/>
              </a:lnSpc>
              <a:buNone/>
            </a:pPr>
            <a:r>
              <a:rPr lang="en-GB" sz="2000" dirty="0" smtClean="0">
                <a:solidFill>
                  <a:srgbClr val="5A5A59"/>
                </a:solidFill>
                <a:latin typeface="Bliss-Light"/>
              </a:rPr>
              <a:t>If a learner wants to re-draft the investigation, a teacher may offer guidance but this must consist of general observations only. Once the investigation is submitted and marked it may not be revised. Fair copies of completed investigations are never acceptable. </a:t>
            </a:r>
          </a:p>
          <a:p>
            <a:pPr lvl="1"/>
            <a:endParaRPr lang="en-GB" sz="2000" dirty="0">
              <a:solidFill>
                <a:srgbClr val="5A5A59"/>
              </a:solidFill>
              <a:latin typeface="Bliss-Light"/>
            </a:endParaRPr>
          </a:p>
        </p:txBody>
      </p:sp>
    </p:spTree>
    <p:extLst>
      <p:ext uri="{BB962C8B-B14F-4D97-AF65-F5344CB8AC3E}">
        <p14:creationId xmlns:p14="http://schemas.microsoft.com/office/powerpoint/2010/main" val="3563273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413065"/>
            <a:ext cx="8418513" cy="1046163"/>
          </a:xfrm>
        </p:spPr>
        <p:txBody>
          <a:bodyPr/>
          <a:lstStyle/>
          <a:p>
            <a:r>
              <a:rPr lang="en-GB" sz="2000" dirty="0">
                <a:latin typeface="Bliss-Light"/>
              </a:rPr>
              <a:t> </a:t>
            </a:r>
          </a:p>
          <a:p>
            <a:pPr lvl="0"/>
            <a:r>
              <a:rPr lang="en-GB" sz="2000" dirty="0">
                <a:latin typeface="Bliss-Light"/>
              </a:rPr>
              <a:t> </a:t>
            </a:r>
            <a:endParaRPr lang="en-GB" sz="2000" dirty="0" smtClean="0">
              <a:latin typeface="Bliss-Light"/>
            </a:endParaRPr>
          </a:p>
          <a:p>
            <a:pPr lvl="0"/>
            <a:endParaRPr lang="en-GB" sz="2000" dirty="0">
              <a:latin typeface="Bliss-Light"/>
            </a:endParaRPr>
          </a:p>
          <a:p>
            <a:pPr lvl="0"/>
            <a:r>
              <a:rPr lang="en-GB" sz="2000" dirty="0" smtClean="0">
                <a:latin typeface="Bliss-Light"/>
              </a:rPr>
              <a:t>	18. Is </a:t>
            </a:r>
            <a:r>
              <a:rPr lang="en-GB" sz="2000" dirty="0">
                <a:latin typeface="Bliss-Light"/>
              </a:rPr>
              <a:t>it acceptable to use translated texts</a:t>
            </a:r>
            <a:r>
              <a:rPr lang="en-GB" sz="2000" dirty="0" smtClean="0">
                <a:latin typeface="Bliss-Light"/>
              </a:rPr>
              <a:t>?</a:t>
            </a:r>
          </a:p>
          <a:p>
            <a:pPr lvl="0"/>
            <a:endParaRPr lang="en-GB" sz="2000" dirty="0">
              <a:latin typeface="Bliss-Light"/>
            </a:endParaRPr>
          </a:p>
          <a:p>
            <a:pPr marL="457200" lvl="1" indent="0">
              <a:lnSpc>
                <a:spcPct val="150000"/>
              </a:lnSpc>
              <a:buNone/>
            </a:pPr>
            <a:r>
              <a:rPr lang="en-GB" sz="2000" dirty="0">
                <a:solidFill>
                  <a:srgbClr val="5A5A59"/>
                </a:solidFill>
                <a:latin typeface="Bliss-Light"/>
              </a:rPr>
              <a:t>If a learner decides to investigate an area such as propaganda, for example, the data used must have been </a:t>
            </a:r>
            <a:r>
              <a:rPr lang="en-GB" sz="2000" dirty="0" smtClean="0">
                <a:solidFill>
                  <a:srgbClr val="5A5A59"/>
                </a:solidFill>
                <a:latin typeface="Bliss-Light"/>
              </a:rPr>
              <a:t>produced </a:t>
            </a:r>
            <a:r>
              <a:rPr lang="en-GB" sz="2000" dirty="0">
                <a:solidFill>
                  <a:srgbClr val="5A5A59"/>
                </a:solidFill>
                <a:latin typeface="Bliss-Light"/>
              </a:rPr>
              <a:t>originally in English. It is not possible to use English translations of foreign texts, as the nuances of the English language will be lost.</a:t>
            </a:r>
          </a:p>
          <a:p>
            <a:pPr>
              <a:lnSpc>
                <a:spcPct val="150000"/>
              </a:lnSpc>
            </a:pPr>
            <a:r>
              <a:rPr lang="en-GB" sz="2000" dirty="0">
                <a:latin typeface="Bliss-Light"/>
              </a:rPr>
              <a:t> </a:t>
            </a:r>
          </a:p>
          <a:p>
            <a:endParaRPr lang="en-GB" sz="2000" dirty="0">
              <a:latin typeface="Bliss-Light"/>
            </a:endParaRPr>
          </a:p>
        </p:txBody>
      </p:sp>
    </p:spTree>
    <p:extLst>
      <p:ext uri="{BB962C8B-B14F-4D97-AF65-F5344CB8AC3E}">
        <p14:creationId xmlns:p14="http://schemas.microsoft.com/office/powerpoint/2010/main" val="3870759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637"/>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852333"/>
            <a:ext cx="9144000" cy="5923673"/>
          </a:xfrm>
          <a:prstGeom prst="rect">
            <a:avLst/>
          </a:prstGeom>
        </p:spPr>
        <p:txBody>
          <a:bodyPr wrap="square">
            <a:spAutoFit/>
          </a:bodyPr>
          <a:lstStyle/>
          <a:p>
            <a:pPr marL="457200">
              <a:lnSpc>
                <a:spcPct val="107000"/>
              </a:lnSpc>
              <a:spcAft>
                <a:spcPts val="800"/>
              </a:spcAft>
            </a:pPr>
            <a:r>
              <a:rPr lang="en-GB" sz="2000" dirty="0">
                <a:latin typeface="Bliss-Light"/>
                <a:ea typeface="Times New Roman" panose="02020603050405020304" pitchFamily="18" charset="0"/>
                <a:cs typeface="Times New Roman" panose="02020603050405020304" pitchFamily="18" charset="0"/>
              </a:rPr>
              <a:t> </a:t>
            </a:r>
            <a:endParaRPr lang="en-GB" sz="2000" dirty="0" smtClean="0">
              <a:effectLst/>
              <a:latin typeface="Bliss-Light"/>
              <a:ea typeface="Times New Roman" panose="02020603050405020304" pitchFamily="18" charset="0"/>
              <a:cs typeface="Times New Roman" panose="02020603050405020304" pitchFamily="18" charset="0"/>
            </a:endParaRPr>
          </a:p>
          <a:p>
            <a:pPr lvl="0">
              <a:lnSpc>
                <a:spcPct val="107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	 </a:t>
            </a:r>
          </a:p>
          <a:p>
            <a:pPr lvl="0">
              <a:lnSpc>
                <a:spcPct val="107000"/>
              </a:lnSpc>
              <a:spcAft>
                <a:spcPts val="800"/>
              </a:spcAft>
            </a:pPr>
            <a:endParaRPr lang="en-GB" sz="2000" dirty="0" smtClean="0">
              <a:solidFill>
                <a:srgbClr val="E75306"/>
              </a:solidFill>
              <a:latin typeface="Bliss-Light"/>
              <a:ea typeface="Times New Roman" panose="02020603050405020304" pitchFamily="18" charset="0"/>
              <a:cs typeface="Times New Roman" panose="02020603050405020304" pitchFamily="18" charset="0"/>
            </a:endParaRPr>
          </a:p>
          <a:p>
            <a:pPr lvl="0">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	2. What </a:t>
            </a:r>
            <a:r>
              <a:rPr lang="en-GB" sz="2000" dirty="0">
                <a:solidFill>
                  <a:srgbClr val="E75306"/>
                </a:solidFill>
                <a:latin typeface="Bliss-Light"/>
                <a:ea typeface="Times New Roman" panose="02020603050405020304" pitchFamily="18" charset="0"/>
                <a:cs typeface="Times New Roman" panose="02020603050405020304" pitchFamily="18" charset="0"/>
              </a:rPr>
              <a:t>is the weighting for NEA</a:t>
            </a:r>
            <a:r>
              <a:rPr lang="en-GB" sz="2000" dirty="0" smtClean="0">
                <a:solidFill>
                  <a:srgbClr val="E75306"/>
                </a:solidFill>
                <a:latin typeface="Bliss-Light"/>
                <a:ea typeface="Times New Roman" panose="02020603050405020304" pitchFamily="18" charset="0"/>
                <a:cs typeface="Times New Roman" panose="02020603050405020304" pitchFamily="18" charset="0"/>
              </a:rPr>
              <a:t>?</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228600" indent="228600">
              <a:lnSpc>
                <a:spcPct val="150000"/>
              </a:lnSpc>
              <a:spcAft>
                <a:spcPts val="800"/>
              </a:spcAft>
            </a:pPr>
            <a:r>
              <a:rPr lang="en-GB" sz="2000" dirty="0" smtClean="0">
                <a:solidFill>
                  <a:schemeClr val="tx1">
                    <a:lumMod val="65000"/>
                    <a:lumOff val="35000"/>
                  </a:schemeClr>
                </a:solidFill>
                <a:latin typeface="Bliss-Light"/>
                <a:ea typeface="Times New Roman" panose="02020603050405020304" pitchFamily="18" charset="0"/>
                <a:cs typeface="Times New Roman" panose="02020603050405020304" pitchFamily="18" charset="0"/>
              </a:rPr>
              <a:t>NEA </a:t>
            </a:r>
            <a:r>
              <a:rPr lang="en-GB" sz="2000" dirty="0">
                <a:solidFill>
                  <a:schemeClr val="tx1">
                    <a:lumMod val="65000"/>
                    <a:lumOff val="35000"/>
                  </a:schemeClr>
                </a:solidFill>
                <a:latin typeface="Bliss-Light"/>
                <a:ea typeface="Times New Roman" panose="02020603050405020304" pitchFamily="18" charset="0"/>
                <a:cs typeface="Times New Roman" panose="02020603050405020304" pitchFamily="18" charset="0"/>
              </a:rPr>
              <a:t>accounts for 20% of the qualification and has 80 marks.</a:t>
            </a:r>
            <a:endParaRPr lang="en-GB" sz="2000" dirty="0" smtClean="0">
              <a:solidFill>
                <a:schemeClr val="tx1">
                  <a:lumMod val="65000"/>
                  <a:lumOff val="35000"/>
                </a:schemeClr>
              </a:solidFill>
              <a:effectLst/>
              <a:latin typeface="Bliss-Light"/>
              <a:ea typeface="Times New Roman" panose="02020603050405020304" pitchFamily="18" charset="0"/>
              <a:cs typeface="Times New Roman" panose="02020603050405020304" pitchFamily="18" charset="0"/>
            </a:endParaRPr>
          </a:p>
          <a:p>
            <a:pPr marL="228600" indent="228600">
              <a:lnSpc>
                <a:spcPct val="150000"/>
              </a:lnSpc>
              <a:spcAft>
                <a:spcPts val="800"/>
              </a:spcAft>
            </a:pPr>
            <a:r>
              <a:rPr lang="en-GB" sz="2000" dirty="0">
                <a:solidFill>
                  <a:schemeClr val="tx1">
                    <a:lumMod val="50000"/>
                    <a:lumOff val="50000"/>
                  </a:schemeClr>
                </a:solidFill>
                <a:latin typeface="Bliss-Light"/>
                <a:ea typeface="Times New Roman" panose="02020603050405020304" pitchFamily="18" charset="0"/>
                <a:cs typeface="Times New Roman" panose="02020603050405020304" pitchFamily="18" charset="0"/>
              </a:rPr>
              <a:t> </a:t>
            </a:r>
            <a:endParaRPr lang="en-GB" sz="2000" dirty="0">
              <a:solidFill>
                <a:srgbClr val="E75306"/>
              </a:solidFill>
              <a:latin typeface="Bliss-Light"/>
              <a:ea typeface="Times New Roman" panose="02020603050405020304" pitchFamily="18" charset="0"/>
              <a:cs typeface="Times New Roman" panose="02020603050405020304" pitchFamily="18" charset="0"/>
            </a:endParaRPr>
          </a:p>
          <a:p>
            <a:pPr marL="228600" indent="228600">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3. Is </a:t>
            </a:r>
            <a:r>
              <a:rPr lang="en-GB" sz="2000" dirty="0">
                <a:solidFill>
                  <a:srgbClr val="E75306"/>
                </a:solidFill>
                <a:latin typeface="Bliss-Light"/>
                <a:ea typeface="Times New Roman" panose="02020603050405020304" pitchFamily="18" charset="0"/>
                <a:cs typeface="Times New Roman" panose="02020603050405020304" pitchFamily="18" charset="0"/>
              </a:rPr>
              <a:t>there an advisory word count?</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chemeClr val="tx1">
                    <a:lumMod val="65000"/>
                    <a:lumOff val="35000"/>
                  </a:schemeClr>
                </a:solidFill>
                <a:latin typeface="Bliss-Light"/>
                <a:ea typeface="Times New Roman" panose="02020603050405020304" pitchFamily="18" charset="0"/>
                <a:cs typeface="Times New Roman" panose="02020603050405020304" pitchFamily="18" charset="0"/>
              </a:rPr>
              <a:t>The advisory word count is 2500-3500 words. This word count includes quotations used within a candidate’s assignment. References made through footnotes and bibliographies are excluded from the word count. Learners are required to record the total word count on the cover sheet.</a:t>
            </a:r>
            <a:endParaRPr lang="en-GB" sz="2000" dirty="0" smtClean="0">
              <a:solidFill>
                <a:schemeClr val="tx1">
                  <a:lumMod val="65000"/>
                  <a:lumOff val="35000"/>
                </a:schemeClr>
              </a:solidFill>
              <a:effectLst/>
              <a:latin typeface="Bliss-Light"/>
              <a:ea typeface="Times New Roman" panose="02020603050405020304" pitchFamily="18" charset="0"/>
              <a:cs typeface="Times New Roman" panose="02020603050405020304" pitchFamily="18" charset="0"/>
            </a:endParaRPr>
          </a:p>
          <a:p>
            <a:pPr marL="457200">
              <a:lnSpc>
                <a:spcPct val="107000"/>
              </a:lnSpc>
              <a:spcAft>
                <a:spcPts val="800"/>
              </a:spcAft>
            </a:pPr>
            <a:r>
              <a:rPr lang="en-GB" sz="2000" dirty="0">
                <a:latin typeface="Bliss-Light"/>
                <a:ea typeface="Times New Roman" panose="02020603050405020304" pitchFamily="18" charset="0"/>
                <a:cs typeface="Times New Roman" panose="02020603050405020304" pitchFamily="18" charset="0"/>
              </a:rPr>
              <a:t> </a:t>
            </a:r>
            <a:endParaRPr lang="en-GB" sz="2000" dirty="0">
              <a:effectLst/>
              <a:latin typeface="Bliss-Light"/>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lvl="0"/>
            <a:endParaRPr lang="en-GB" sz="2000" dirty="0" smtClean="0">
              <a:latin typeface="Bliss-Light"/>
            </a:endParaRPr>
          </a:p>
          <a:p>
            <a:pPr lvl="0"/>
            <a:endParaRPr lang="en-GB" sz="2000" dirty="0">
              <a:latin typeface="Bliss-Light"/>
            </a:endParaRPr>
          </a:p>
          <a:p>
            <a:pPr lvl="0"/>
            <a:endParaRPr lang="en-GB" sz="2000" dirty="0" smtClean="0">
              <a:latin typeface="Bliss-Light"/>
            </a:endParaRPr>
          </a:p>
          <a:p>
            <a:pPr lvl="0"/>
            <a:endParaRPr lang="en-GB" sz="2000" dirty="0">
              <a:latin typeface="Bliss-Light"/>
            </a:endParaRPr>
          </a:p>
          <a:p>
            <a:pPr lvl="0"/>
            <a:endParaRPr lang="en-GB" sz="2000" dirty="0" smtClean="0">
              <a:latin typeface="Bliss-Light"/>
            </a:endParaRPr>
          </a:p>
          <a:p>
            <a:pPr lvl="0"/>
            <a:r>
              <a:rPr lang="en-GB" sz="2000" dirty="0" smtClean="0">
                <a:latin typeface="Bliss-Light"/>
              </a:rPr>
              <a:t>	19. Is </a:t>
            </a:r>
            <a:r>
              <a:rPr lang="en-GB" sz="2000" dirty="0">
                <a:latin typeface="Bliss-Light"/>
              </a:rPr>
              <a:t>it allowable to study acquisition of language</a:t>
            </a:r>
            <a:r>
              <a:rPr lang="en-GB" sz="2000" dirty="0" smtClean="0">
                <a:latin typeface="Bliss-Light"/>
              </a:rPr>
              <a:t>?</a:t>
            </a:r>
          </a:p>
          <a:p>
            <a:pPr lvl="0"/>
            <a:endParaRPr lang="en-GB" sz="2000" dirty="0">
              <a:latin typeface="Bliss-Light"/>
            </a:endParaRPr>
          </a:p>
          <a:p>
            <a:r>
              <a:rPr lang="en-GB" sz="2000" dirty="0" smtClean="0">
                <a:solidFill>
                  <a:srgbClr val="5A5A59"/>
                </a:solidFill>
                <a:latin typeface="Bliss-Light"/>
              </a:rPr>
              <a:t>	Investigations </a:t>
            </a:r>
            <a:r>
              <a:rPr lang="en-GB" sz="2000" dirty="0">
                <a:solidFill>
                  <a:srgbClr val="5A5A59"/>
                </a:solidFill>
                <a:latin typeface="Bliss-Light"/>
              </a:rPr>
              <a:t>focused on the acquisition of language are not </a:t>
            </a:r>
            <a:r>
              <a:rPr lang="en-GB" sz="2000" dirty="0" smtClean="0">
                <a:solidFill>
                  <a:srgbClr val="5A5A59"/>
                </a:solidFill>
                <a:latin typeface="Bliss-Light"/>
              </a:rPr>
              <a:t>	allowed.</a:t>
            </a:r>
            <a:endParaRPr lang="en-GB" sz="2000" dirty="0">
              <a:solidFill>
                <a:srgbClr val="5A5A59"/>
              </a:solidFill>
              <a:latin typeface="Bliss-Light"/>
            </a:endParaRPr>
          </a:p>
        </p:txBody>
      </p:sp>
    </p:spTree>
    <p:extLst>
      <p:ext uri="{BB962C8B-B14F-4D97-AF65-F5344CB8AC3E}">
        <p14:creationId xmlns:p14="http://schemas.microsoft.com/office/powerpoint/2010/main" val="17789553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lvl="0"/>
            <a:endParaRPr lang="en-GB" sz="2000" dirty="0" smtClean="0">
              <a:latin typeface="Bliss-Light"/>
            </a:endParaRPr>
          </a:p>
          <a:p>
            <a:pPr lvl="0"/>
            <a:endParaRPr lang="en-GB" sz="2000" dirty="0">
              <a:latin typeface="Bliss-Light"/>
            </a:endParaRPr>
          </a:p>
          <a:p>
            <a:pPr lvl="0"/>
            <a:endParaRPr lang="en-GB" sz="2000" dirty="0" smtClean="0">
              <a:latin typeface="Bliss-Light"/>
            </a:endParaRPr>
          </a:p>
          <a:p>
            <a:pPr lvl="0"/>
            <a:endParaRPr lang="en-GB" sz="2000" dirty="0">
              <a:latin typeface="Bliss-Light"/>
            </a:endParaRPr>
          </a:p>
          <a:p>
            <a:pPr lvl="0"/>
            <a:r>
              <a:rPr lang="en-GB" sz="2000" dirty="0" smtClean="0">
                <a:latin typeface="Bliss-Light"/>
              </a:rPr>
              <a:t>	20. What </a:t>
            </a:r>
            <a:r>
              <a:rPr lang="en-GB" sz="2000" dirty="0">
                <a:latin typeface="Bliss-Light"/>
              </a:rPr>
              <a:t>happens if a case of plagiarism is suspected</a:t>
            </a:r>
            <a:r>
              <a:rPr lang="en-GB" sz="2000" dirty="0" smtClean="0">
                <a:latin typeface="Bliss-Light"/>
              </a:rPr>
              <a:t>?</a:t>
            </a:r>
          </a:p>
          <a:p>
            <a:pPr lvl="0"/>
            <a:endParaRPr lang="en-GB" sz="2000" dirty="0">
              <a:latin typeface="Bliss-Light"/>
            </a:endParaRPr>
          </a:p>
          <a:p>
            <a:pPr marL="457200" lvl="1" indent="0">
              <a:lnSpc>
                <a:spcPct val="150000"/>
              </a:lnSpc>
              <a:buNone/>
            </a:pPr>
            <a:r>
              <a:rPr lang="en-GB" sz="2000" dirty="0">
                <a:solidFill>
                  <a:srgbClr val="5A5A59"/>
                </a:solidFill>
                <a:latin typeface="Bliss-Light"/>
              </a:rPr>
              <a:t>It is very easy for learners to plagiarise material from the Internet nowadays so centres are required to be vigilant and to refuse to award marks or submit for moderation any work they consider to be not the candidate’s own</a:t>
            </a:r>
            <a:r>
              <a:rPr lang="en-GB" sz="2000" dirty="0" smtClean="0">
                <a:solidFill>
                  <a:srgbClr val="5A5A59"/>
                </a:solidFill>
                <a:latin typeface="Bliss-Light"/>
              </a:rPr>
              <a:t>.</a:t>
            </a:r>
            <a:r>
              <a:rPr lang="en-GB" sz="2000" dirty="0">
                <a:latin typeface="Bliss-Light"/>
              </a:rPr>
              <a:t> </a:t>
            </a:r>
          </a:p>
          <a:p>
            <a:endParaRPr lang="en-GB" sz="2000" dirty="0">
              <a:latin typeface="Bliss-Light"/>
            </a:endParaRPr>
          </a:p>
        </p:txBody>
      </p:sp>
    </p:spTree>
    <p:extLst>
      <p:ext uri="{BB962C8B-B14F-4D97-AF65-F5344CB8AC3E}">
        <p14:creationId xmlns:p14="http://schemas.microsoft.com/office/powerpoint/2010/main" val="1154796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66700" y="1333500"/>
            <a:ext cx="8318500" cy="1152525"/>
          </a:xfrm>
          <a:prstGeom prst="rect">
            <a:avLst/>
          </a:prstGeom>
          <a:noFill/>
        </p:spPr>
        <p:txBody>
          <a:bodyPr>
            <a:spAutoFit/>
          </a:bodyPr>
          <a:lstStyle/>
          <a:p>
            <a:pPr fontAlgn="auto">
              <a:lnSpc>
                <a:spcPct val="80000"/>
              </a:lnSpc>
              <a:spcBef>
                <a:spcPts val="0"/>
              </a:spcBef>
              <a:spcAft>
                <a:spcPts val="0"/>
              </a:spcAft>
              <a:defRPr/>
            </a:pPr>
            <a:r>
              <a:rPr lang="en-US" sz="3100" kern="1100" spc="-50" dirty="0">
                <a:solidFill>
                  <a:srgbClr val="DF3C06"/>
                </a:solidFill>
                <a:latin typeface="Gotham Rounded Book"/>
                <a:cs typeface="Gotham Rounded Book"/>
              </a:rPr>
              <a:t>Resources for Teachers</a:t>
            </a:r>
          </a:p>
          <a:p>
            <a:pPr fontAlgn="auto">
              <a:lnSpc>
                <a:spcPct val="80000"/>
              </a:lnSpc>
              <a:spcBef>
                <a:spcPts val="0"/>
              </a:spcBef>
              <a:spcAft>
                <a:spcPts val="0"/>
              </a:spcAft>
              <a:defRPr/>
            </a:pPr>
            <a:endParaRPr lang="en-US" sz="3100" kern="1100" spc="-50" dirty="0">
              <a:solidFill>
                <a:srgbClr val="DF3C06"/>
              </a:solidFill>
              <a:latin typeface="Gotham Rounded Book"/>
              <a:cs typeface="Gotham Rounded Book"/>
            </a:endParaRPr>
          </a:p>
          <a:p>
            <a:pPr fontAlgn="auto">
              <a:lnSpc>
                <a:spcPct val="80000"/>
              </a:lnSpc>
              <a:spcBef>
                <a:spcPts val="0"/>
              </a:spcBef>
              <a:spcAft>
                <a:spcPts val="0"/>
              </a:spcAft>
              <a:defRPr/>
            </a:pPr>
            <a:r>
              <a:rPr lang="en-US" sz="2400" kern="1100" spc="-50" dirty="0">
                <a:solidFill>
                  <a:srgbClr val="F7B385"/>
                </a:solidFill>
                <a:latin typeface="Gotham Rounded Book"/>
                <a:cs typeface="Gotham Rounded Book"/>
              </a:rPr>
              <a:t>Supporting teaching and learning</a:t>
            </a:r>
          </a:p>
        </p:txBody>
      </p:sp>
      <p:pic>
        <p:nvPicPr>
          <p:cNvPr id="13315" name="Picture 2" descr="C:\Users\hopkil\AppData\Local\Microsoft\Windows\Temporary Internet Files\Content.Outlook\6CFMHS5N\placeit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4963" y="1333500"/>
            <a:ext cx="19939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39725" y="3228975"/>
            <a:ext cx="8172450" cy="2800350"/>
          </a:xfrm>
          <a:prstGeom prst="rect">
            <a:avLst/>
          </a:prstGeom>
          <a:noFill/>
        </p:spPr>
        <p:txBody>
          <a:bodyPr>
            <a:spAutoFit/>
          </a:bodyPr>
          <a:lstStyle/>
          <a:p>
            <a:pPr fontAlgn="auto">
              <a:spcBef>
                <a:spcPts val="0"/>
              </a:spcBef>
              <a:spcAft>
                <a:spcPts val="0"/>
              </a:spcAft>
              <a:defRPr/>
            </a:pPr>
            <a:r>
              <a:rPr lang="en-GB" sz="1600" dirty="0">
                <a:solidFill>
                  <a:schemeClr val="bg1">
                    <a:lumMod val="50000"/>
                  </a:schemeClr>
                </a:solidFill>
              </a:rPr>
              <a:t>Visit our website to access qualification information and download key documents. </a:t>
            </a:r>
          </a:p>
          <a:p>
            <a:pPr fontAlgn="auto">
              <a:spcBef>
                <a:spcPts val="0"/>
              </a:spcBef>
              <a:spcAft>
                <a:spcPts val="0"/>
              </a:spcAft>
              <a:defRPr/>
            </a:pPr>
            <a:endParaRPr lang="en-GB" sz="1600" dirty="0">
              <a:solidFill>
                <a:schemeClr val="bg1">
                  <a:lumMod val="50000"/>
                </a:schemeClr>
              </a:solidFill>
              <a:latin typeface="Bliss-Light"/>
            </a:endParaRPr>
          </a:p>
          <a:p>
            <a:pPr fontAlgn="auto">
              <a:spcBef>
                <a:spcPts val="0"/>
              </a:spcBef>
              <a:spcAft>
                <a:spcPts val="0"/>
              </a:spcAft>
              <a:defRPr/>
            </a:pPr>
            <a:r>
              <a:rPr lang="en-GB" sz="1600" dirty="0" smtClean="0">
                <a:solidFill>
                  <a:schemeClr val="bg1">
                    <a:lumMod val="50000"/>
                  </a:schemeClr>
                </a:solidFill>
                <a:latin typeface="Bliss-Light"/>
              </a:rPr>
              <a:t>e</a:t>
            </a:r>
            <a:r>
              <a:rPr lang="en-GB" sz="1600" dirty="0" smtClean="0">
                <a:solidFill>
                  <a:schemeClr val="tx1">
                    <a:lumMod val="50000"/>
                    <a:lumOff val="50000"/>
                  </a:schemeClr>
                </a:solidFill>
                <a:latin typeface="Bliss-Light"/>
              </a:rPr>
              <a:t>duqas.co.uk/qualifications/</a:t>
            </a:r>
            <a:r>
              <a:rPr lang="en-GB" sz="1600" dirty="0" err="1" smtClean="0">
                <a:solidFill>
                  <a:schemeClr val="tx1">
                    <a:lumMod val="50000"/>
                    <a:lumOff val="50000"/>
                  </a:schemeClr>
                </a:solidFill>
                <a:latin typeface="Bliss-Light"/>
              </a:rPr>
              <a:t>gceenglishlanguage</a:t>
            </a:r>
            <a:r>
              <a:rPr lang="en-GB" sz="1600" dirty="0" smtClean="0">
                <a:solidFill>
                  <a:srgbClr val="FF0000"/>
                </a:solidFill>
                <a:latin typeface="Bliss-Light"/>
              </a:rPr>
              <a:t> </a:t>
            </a:r>
            <a:endParaRPr lang="en-GB" sz="1600" dirty="0">
              <a:solidFill>
                <a:srgbClr val="FF0000"/>
              </a:solidFill>
              <a:latin typeface="Bliss-Light"/>
            </a:endParaRPr>
          </a:p>
          <a:p>
            <a:pPr fontAlgn="auto">
              <a:spcBef>
                <a:spcPts val="0"/>
              </a:spcBef>
              <a:spcAft>
                <a:spcPts val="0"/>
              </a:spcAft>
              <a:defRPr/>
            </a:pPr>
            <a:endParaRPr lang="en-GB" sz="1600" dirty="0">
              <a:solidFill>
                <a:srgbClr val="FF0000"/>
              </a:solidFill>
              <a:latin typeface="Bliss-Light"/>
            </a:endParaRPr>
          </a:p>
          <a:p>
            <a:pPr fontAlgn="auto">
              <a:spcBef>
                <a:spcPts val="0"/>
              </a:spcBef>
              <a:spcAft>
                <a:spcPts val="0"/>
              </a:spcAft>
              <a:defRPr/>
            </a:pPr>
            <a:endParaRPr lang="en-GB" sz="1600" dirty="0">
              <a:solidFill>
                <a:schemeClr val="bg1">
                  <a:lumMod val="50000"/>
                </a:schemeClr>
              </a:solidFill>
            </a:endParaRPr>
          </a:p>
          <a:p>
            <a:pPr fontAlgn="auto">
              <a:spcBef>
                <a:spcPts val="0"/>
              </a:spcBef>
              <a:spcAft>
                <a:spcPts val="0"/>
              </a:spcAft>
              <a:defRPr/>
            </a:pPr>
            <a:r>
              <a:rPr lang="en-GB" sz="1600" dirty="0">
                <a:solidFill>
                  <a:schemeClr val="bg1">
                    <a:lumMod val="50000"/>
                  </a:schemeClr>
                </a:solidFill>
              </a:rPr>
              <a:t>Free Eduqas digital resources to support the teaching and learning of a broad range of subjects.</a:t>
            </a:r>
          </a:p>
          <a:p>
            <a:pPr fontAlgn="auto">
              <a:spcBef>
                <a:spcPts val="0"/>
              </a:spcBef>
              <a:spcAft>
                <a:spcPts val="0"/>
              </a:spcAft>
              <a:defRPr/>
            </a:pPr>
            <a:endParaRPr lang="en-GB" sz="1600" dirty="0">
              <a:solidFill>
                <a:schemeClr val="bg1">
                  <a:lumMod val="50000"/>
                </a:schemeClr>
              </a:solidFill>
            </a:endParaRPr>
          </a:p>
          <a:p>
            <a:pPr fontAlgn="auto">
              <a:spcBef>
                <a:spcPts val="0"/>
              </a:spcBef>
              <a:spcAft>
                <a:spcPts val="0"/>
              </a:spcAft>
              <a:defRPr/>
            </a:pPr>
            <a:r>
              <a:rPr lang="en-GB" sz="1600" dirty="0">
                <a:solidFill>
                  <a:schemeClr val="bg1">
                    <a:lumMod val="50000"/>
                  </a:schemeClr>
                </a:solidFill>
                <a:hlinkClick r:id="rId4"/>
              </a:rPr>
              <a:t>resources.eduqas.co.uk</a:t>
            </a:r>
            <a:endParaRPr lang="en-GB" sz="1600" dirty="0">
              <a:solidFill>
                <a:schemeClr val="bg1">
                  <a:lumMod val="50000"/>
                </a:schemeClr>
              </a:solidFill>
            </a:endParaRPr>
          </a:p>
          <a:p>
            <a:pPr fontAlgn="auto">
              <a:spcBef>
                <a:spcPts val="0"/>
              </a:spcBef>
              <a:spcAft>
                <a:spcPts val="0"/>
              </a:spcAft>
              <a:defRPr/>
            </a:pPr>
            <a:endParaRPr lang="en-GB" sz="1600" dirty="0">
              <a:solidFill>
                <a:schemeClr val="bg1">
                  <a:lumMod val="50000"/>
                </a:schemeClr>
              </a:solidFill>
            </a:endParaRPr>
          </a:p>
          <a:p>
            <a:pPr fontAlgn="auto">
              <a:spcBef>
                <a:spcPts val="0"/>
              </a:spcBef>
              <a:spcAft>
                <a:spcPts val="0"/>
              </a:spcAft>
              <a:defRPr/>
            </a:pPr>
            <a:endParaRPr lang="en-GB" sz="16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Eduqas_Powerpoint_Templates_for PPT-1.psd"/>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79400" y="414338"/>
            <a:ext cx="4768850" cy="635000"/>
          </a:xfrm>
          <a:prstGeom prst="rect">
            <a:avLst/>
          </a:prstGeom>
          <a:noFill/>
        </p:spPr>
        <p:txBody>
          <a:bodyPr>
            <a:spAutoFit/>
          </a:bodyPr>
          <a:lstStyle/>
          <a:p>
            <a:pPr fontAlgn="auto">
              <a:lnSpc>
                <a:spcPct val="80000"/>
              </a:lnSpc>
              <a:spcBef>
                <a:spcPts val="0"/>
              </a:spcBef>
              <a:spcAft>
                <a:spcPts val="0"/>
              </a:spcAft>
              <a:defRPr/>
            </a:pPr>
            <a:r>
              <a:rPr lang="en-US" sz="4400" kern="1100" spc="-30" dirty="0">
                <a:solidFill>
                  <a:schemeClr val="bg1"/>
                </a:solidFill>
                <a:latin typeface="Gotham Rounded Book"/>
                <a:cs typeface="Gotham Rounded Book"/>
              </a:rPr>
              <a:t>Any Questions?</a:t>
            </a:r>
          </a:p>
        </p:txBody>
      </p:sp>
      <p:sp>
        <p:nvSpPr>
          <p:cNvPr id="6" name="TextBox 5"/>
          <p:cNvSpPr txBox="1"/>
          <p:nvPr/>
        </p:nvSpPr>
        <p:spPr>
          <a:xfrm>
            <a:off x="279400" y="1147763"/>
            <a:ext cx="8247063" cy="3600450"/>
          </a:xfrm>
          <a:prstGeom prst="rect">
            <a:avLst/>
          </a:prstGeom>
          <a:noFill/>
        </p:spPr>
        <p:txBody>
          <a:bodyPr>
            <a:spAutoFit/>
          </a:bodyPr>
          <a:lstStyle/>
          <a:p>
            <a:pPr fontAlgn="auto">
              <a:spcBef>
                <a:spcPts val="0"/>
              </a:spcBef>
              <a:spcAft>
                <a:spcPts val="0"/>
              </a:spcAft>
              <a:defRPr/>
            </a:pPr>
            <a:r>
              <a:rPr lang="en-GB" sz="2000" dirty="0">
                <a:solidFill>
                  <a:schemeClr val="bg1"/>
                </a:solidFill>
                <a:latin typeface="Gotham Rounded Book" pitchFamily="50" charset="0"/>
                <a:cs typeface="+mn-cs"/>
              </a:rPr>
              <a:t>Contact our specialist Subject Officers and administrative team for your subject with any queries.  </a:t>
            </a:r>
          </a:p>
          <a:p>
            <a:pPr fontAlgn="auto">
              <a:spcBef>
                <a:spcPts val="0"/>
              </a:spcBef>
              <a:spcAft>
                <a:spcPts val="0"/>
              </a:spcAft>
              <a:defRPr/>
            </a:pPr>
            <a:endParaRPr lang="en-GB" sz="2400" dirty="0">
              <a:latin typeface="Bliss-Light"/>
              <a:cs typeface="+mn-cs"/>
            </a:endParaRPr>
          </a:p>
          <a:p>
            <a:pPr fontAlgn="auto">
              <a:spcBef>
                <a:spcPts val="0"/>
              </a:spcBef>
              <a:spcAft>
                <a:spcPts val="0"/>
              </a:spcAft>
              <a:defRPr/>
            </a:pPr>
            <a:r>
              <a:rPr lang="en-US" sz="2000" kern="1100" spc="-50" dirty="0">
                <a:solidFill>
                  <a:schemeClr val="bg1"/>
                </a:solidFill>
                <a:latin typeface="Gotham Rounded Book"/>
                <a:cs typeface="Gotham Rounded Book"/>
              </a:rPr>
              <a:t>k</a:t>
            </a:r>
            <a:r>
              <a:rPr lang="en-US" sz="2000" kern="1100" spc="-50" dirty="0" smtClean="0">
                <a:solidFill>
                  <a:schemeClr val="bg1"/>
                </a:solidFill>
                <a:latin typeface="Gotham Rounded Book"/>
                <a:cs typeface="Gotham Rounded Book"/>
              </a:rPr>
              <a:t>irsten.wilcock</a:t>
            </a:r>
            <a:r>
              <a:rPr lang="en-US" sz="2000" kern="1100" spc="-50" dirty="0" smtClean="0">
                <a:solidFill>
                  <a:schemeClr val="bg1"/>
                </a:solidFill>
                <a:latin typeface="Gotham Rounded Book"/>
                <a:cs typeface="Gotham Rounded Book"/>
              </a:rPr>
              <a:t>@eduqas.co.uk</a:t>
            </a:r>
            <a:endParaRPr lang="en-US" sz="2000" kern="1100" spc="-50" dirty="0">
              <a:solidFill>
                <a:schemeClr val="bg1"/>
              </a:solidFill>
              <a:latin typeface="Gotham Rounded Book"/>
              <a:cs typeface="Gotham Rounded Book"/>
            </a:endParaRPr>
          </a:p>
          <a:p>
            <a:pPr fontAlgn="auto">
              <a:spcBef>
                <a:spcPts val="0"/>
              </a:spcBef>
              <a:spcAft>
                <a:spcPts val="0"/>
              </a:spcAft>
              <a:defRPr/>
            </a:pPr>
            <a:endParaRPr lang="en-US" sz="2000" kern="1100" spc="-50" dirty="0">
              <a:latin typeface="Gotham Rounded Book"/>
              <a:cs typeface="Gotham Rounded Book"/>
            </a:endParaRPr>
          </a:p>
          <a:p>
            <a:pPr fontAlgn="auto">
              <a:spcBef>
                <a:spcPts val="0"/>
              </a:spcBef>
              <a:spcAft>
                <a:spcPts val="0"/>
              </a:spcAft>
              <a:defRPr/>
            </a:pPr>
            <a:r>
              <a:rPr lang="en-US" sz="2000" kern="1100" spc="-50" dirty="0">
                <a:latin typeface="Gotham Rounded Book"/>
                <a:cs typeface="Gotham Rounded Book"/>
              </a:rPr>
              <a:t>@</a:t>
            </a:r>
            <a:r>
              <a:rPr lang="en-US" sz="2000" kern="1100" spc="-50" dirty="0" err="1">
                <a:latin typeface="Gotham Rounded Book"/>
                <a:cs typeface="Gotham Rounded Book"/>
              </a:rPr>
              <a:t>eduqas</a:t>
            </a:r>
            <a:endParaRPr lang="en-US" sz="2000" kern="1100" spc="-50" dirty="0">
              <a:latin typeface="Gotham Rounded Book"/>
              <a:cs typeface="Gotham Rounded Book"/>
            </a:endParaRPr>
          </a:p>
          <a:p>
            <a:pPr fontAlgn="auto">
              <a:spcBef>
                <a:spcPts val="0"/>
              </a:spcBef>
              <a:spcAft>
                <a:spcPts val="0"/>
              </a:spcAft>
              <a:defRPr/>
            </a:pPr>
            <a:endParaRPr lang="en-US" sz="2000" kern="1100" spc="-50" dirty="0">
              <a:solidFill>
                <a:srgbClr val="F7B385"/>
              </a:solidFill>
              <a:latin typeface="Gotham Rounded Book"/>
              <a:cs typeface="Gotham Rounded Book"/>
            </a:endParaRPr>
          </a:p>
          <a:p>
            <a:pPr fontAlgn="auto">
              <a:spcBef>
                <a:spcPts val="0"/>
              </a:spcBef>
              <a:spcAft>
                <a:spcPts val="0"/>
              </a:spcAft>
              <a:defRPr/>
            </a:pPr>
            <a:r>
              <a:rPr lang="en-US" sz="2000" kern="1100" spc="-50" dirty="0">
                <a:latin typeface="Gotham Rounded Book"/>
                <a:cs typeface="Gotham Rounded Book"/>
              </a:rPr>
              <a:t>eduqas.co.uk</a:t>
            </a:r>
          </a:p>
          <a:p>
            <a:pPr fontAlgn="auto">
              <a:spcBef>
                <a:spcPts val="0"/>
              </a:spcBef>
              <a:spcAft>
                <a:spcPts val="0"/>
              </a:spcAft>
              <a:defRPr/>
            </a:pPr>
            <a:endParaRPr lang="en-US" sz="2000" kern="1100" spc="-50" dirty="0">
              <a:solidFill>
                <a:srgbClr val="F7B385"/>
              </a:solidFill>
              <a:latin typeface="Gotham Rounded Book"/>
              <a:cs typeface="Gotham Rounded Book"/>
            </a:endParaRPr>
          </a:p>
          <a:p>
            <a:pPr fontAlgn="auto">
              <a:spcBef>
                <a:spcPts val="0"/>
              </a:spcBef>
              <a:spcAft>
                <a:spcPts val="0"/>
              </a:spcAft>
              <a:defRPr/>
            </a:pPr>
            <a:endParaRPr lang="en-GB" sz="4400" dirty="0">
              <a:latin typeface="+mn-lt"/>
              <a:cs typeface="+mn-cs"/>
            </a:endParaRPr>
          </a:p>
        </p:txBody>
      </p:sp>
      <p:pic>
        <p:nvPicPr>
          <p:cNvPr id="143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 y="6121400"/>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310903"/>
            <a:ext cx="9144000" cy="6342249"/>
          </a:xfrm>
          <a:prstGeom prst="rect">
            <a:avLst/>
          </a:prstGeom>
        </p:spPr>
        <p:txBody>
          <a:bodyPr wrap="square">
            <a:spAutoFit/>
          </a:bodyPr>
          <a:lstStyle/>
          <a:p>
            <a:pPr marL="342900" lvl="0" indent="-342900">
              <a:lnSpc>
                <a:spcPct val="107000"/>
              </a:lnSpc>
              <a:spcAft>
                <a:spcPts val="800"/>
              </a:spcAft>
              <a:buFont typeface="+mj-lt"/>
              <a:buAutoNum type="arabicPeriod"/>
            </a:pPr>
            <a:endParaRPr lang="en-GB" sz="2000" b="1" dirty="0" smtClean="0">
              <a:latin typeface="Bliss-Light"/>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mj-lt"/>
              <a:buAutoNum type="arabicPeriod"/>
            </a:pPr>
            <a:endParaRPr lang="en-GB" sz="2000" b="1" dirty="0">
              <a:latin typeface="Bliss-Light"/>
              <a:ea typeface="Times New Roman" panose="02020603050405020304" pitchFamily="18" charset="0"/>
              <a:cs typeface="Times New Roman" panose="02020603050405020304" pitchFamily="18" charset="0"/>
            </a:endParaRPr>
          </a:p>
          <a:p>
            <a:pPr lvl="1">
              <a:lnSpc>
                <a:spcPct val="150000"/>
              </a:lnSpc>
              <a:spcAft>
                <a:spcPts val="800"/>
              </a:spcAft>
            </a:pPr>
            <a:endParaRPr lang="en-GB" sz="2000" dirty="0" smtClean="0">
              <a:solidFill>
                <a:srgbClr val="E75306"/>
              </a:solidFill>
              <a:latin typeface="Bliss-Light"/>
              <a:ea typeface="Times New Roman" panose="02020603050405020304" pitchFamily="18" charset="0"/>
              <a:cs typeface="Times New Roman" panose="02020603050405020304" pitchFamily="18" charset="0"/>
            </a:endParaRPr>
          </a:p>
          <a:p>
            <a:pPr lvl="1">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4. What </a:t>
            </a:r>
            <a:r>
              <a:rPr lang="en-GB" sz="2000" dirty="0">
                <a:solidFill>
                  <a:srgbClr val="E75306"/>
                </a:solidFill>
                <a:latin typeface="Bliss-Light"/>
                <a:ea typeface="Times New Roman" panose="02020603050405020304" pitchFamily="18" charset="0"/>
                <a:cs typeface="Times New Roman" panose="02020603050405020304" pitchFamily="18" charset="0"/>
              </a:rPr>
              <a:t>are the Assessment Objectives (AOs) for NEA?</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rgbClr val="5A5A59"/>
                </a:solidFill>
                <a:latin typeface="Bliss-Light"/>
                <a:ea typeface="Times New Roman" panose="02020603050405020304" pitchFamily="18" charset="0"/>
                <a:cs typeface="Times New Roman" panose="02020603050405020304" pitchFamily="18" charset="0"/>
              </a:rPr>
              <a:t>There are three AOs specified for NEA</a:t>
            </a:r>
            <a:r>
              <a:rPr lang="en-GB" sz="2000" dirty="0" smtClean="0">
                <a:solidFill>
                  <a:srgbClr val="5A5A59"/>
                </a:solidFill>
                <a:latin typeface="Bliss-Light"/>
                <a:ea typeface="Times New Roman" panose="02020603050405020304" pitchFamily="18" charset="0"/>
                <a:cs typeface="Times New Roman" panose="02020603050405020304" pitchFamily="18" charset="0"/>
              </a:rPr>
              <a:t>.</a:t>
            </a:r>
            <a:endParaRPr lang="en-GB" sz="2000" b="1" dirty="0" smtClean="0">
              <a:solidFill>
                <a:srgbClr val="5A5A59"/>
              </a:solidFill>
              <a:latin typeface="Bliss-Light"/>
              <a:ea typeface="Times New Roman" panose="02020603050405020304" pitchFamily="18" charset="0"/>
              <a:cs typeface="Times New Roman" panose="02020603050405020304" pitchFamily="18" charset="0"/>
            </a:endParaRPr>
          </a:p>
          <a:p>
            <a:pPr lvl="0">
              <a:lnSpc>
                <a:spcPct val="150000"/>
              </a:lnSpc>
              <a:spcAft>
                <a:spcPts val="0"/>
              </a:spcAft>
            </a:pPr>
            <a:r>
              <a:rPr lang="en-GB" sz="2000" b="1" dirty="0" smtClean="0">
                <a:solidFill>
                  <a:srgbClr val="5A5A59"/>
                </a:solidFill>
                <a:latin typeface="Bliss-Light"/>
                <a:ea typeface="Times New Roman" panose="02020603050405020304" pitchFamily="18" charset="0"/>
                <a:cs typeface="Times New Roman" panose="02020603050405020304" pitchFamily="18" charset="0"/>
              </a:rPr>
              <a:t>	AO1</a:t>
            </a:r>
            <a:r>
              <a:rPr lang="en-GB" sz="2000" dirty="0">
                <a:solidFill>
                  <a:srgbClr val="5A5A59"/>
                </a:solidFill>
                <a:latin typeface="Bliss-Light"/>
                <a:ea typeface="Times New Roman" panose="02020603050405020304" pitchFamily="18" charset="0"/>
                <a:cs typeface="Times New Roman" panose="02020603050405020304" pitchFamily="18" charset="0"/>
              </a:rPr>
              <a:t>: apply appropriate methods of analysis, using associated terminology </a:t>
            </a:r>
            <a:r>
              <a:rPr lang="en-GB" sz="2000" dirty="0" smtClean="0">
                <a:solidFill>
                  <a:srgbClr val="5A5A59"/>
                </a:solidFill>
                <a:latin typeface="Bliss-Light"/>
                <a:ea typeface="Times New Roman" panose="02020603050405020304" pitchFamily="18" charset="0"/>
                <a:cs typeface="Times New Roman" panose="02020603050405020304" pitchFamily="18" charset="0"/>
              </a:rPr>
              <a:t>	and </a:t>
            </a:r>
            <a:r>
              <a:rPr lang="en-GB" sz="2000" dirty="0">
                <a:solidFill>
                  <a:srgbClr val="5A5A59"/>
                </a:solidFill>
                <a:latin typeface="Bliss-Light"/>
                <a:ea typeface="Times New Roman" panose="02020603050405020304" pitchFamily="18" charset="0"/>
                <a:cs typeface="Times New Roman" panose="02020603050405020304" pitchFamily="18" charset="0"/>
              </a:rPr>
              <a:t>coherent written expression;</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lvl="1">
              <a:lnSpc>
                <a:spcPct val="150000"/>
              </a:lnSpc>
              <a:spcAft>
                <a:spcPts val="0"/>
              </a:spcAft>
            </a:pPr>
            <a:r>
              <a:rPr lang="en-GB" sz="2000" b="1" dirty="0">
                <a:solidFill>
                  <a:srgbClr val="5A5A59"/>
                </a:solidFill>
                <a:latin typeface="Bliss-Light"/>
                <a:ea typeface="Times New Roman" panose="02020603050405020304" pitchFamily="18" charset="0"/>
                <a:cs typeface="Times New Roman" panose="02020603050405020304" pitchFamily="18" charset="0"/>
              </a:rPr>
              <a:t>AO2</a:t>
            </a:r>
            <a:r>
              <a:rPr lang="en-GB" sz="2000" dirty="0">
                <a:solidFill>
                  <a:srgbClr val="5A5A59"/>
                </a:solidFill>
                <a:latin typeface="Bliss-Light"/>
                <a:ea typeface="Times New Roman" panose="02020603050405020304" pitchFamily="18" charset="0"/>
                <a:cs typeface="Times New Roman" panose="02020603050405020304" pitchFamily="18" charset="0"/>
              </a:rPr>
              <a:t>: demonstrate critical understanding of concepts and issues relevant to language </a:t>
            </a:r>
            <a:r>
              <a:rPr lang="en-GB" sz="2000" dirty="0" smtClean="0">
                <a:solidFill>
                  <a:srgbClr val="5A5A59"/>
                </a:solidFill>
                <a:latin typeface="Bliss-Light"/>
                <a:ea typeface="Times New Roman" panose="02020603050405020304" pitchFamily="18" charset="0"/>
                <a:cs typeface="Times New Roman" panose="02020603050405020304" pitchFamily="18" charset="0"/>
              </a:rPr>
              <a:t>use;</a:t>
            </a:r>
            <a:endParaRPr lang="en-GB" sz="2000" dirty="0">
              <a:solidFill>
                <a:srgbClr val="5A5A59"/>
              </a:solidFill>
              <a:latin typeface="Bliss-Light"/>
              <a:ea typeface="Times New Roman" panose="02020603050405020304" pitchFamily="18" charset="0"/>
              <a:cs typeface="Times New Roman" panose="02020603050405020304" pitchFamily="18" charset="0"/>
            </a:endParaRPr>
          </a:p>
          <a:p>
            <a:pPr lvl="1">
              <a:lnSpc>
                <a:spcPct val="150000"/>
              </a:lnSpc>
              <a:spcAft>
                <a:spcPts val="0"/>
              </a:spcAft>
            </a:pPr>
            <a:r>
              <a:rPr lang="en-GB" sz="2000" b="1" dirty="0" smtClean="0">
                <a:solidFill>
                  <a:srgbClr val="5A5A59"/>
                </a:solidFill>
                <a:latin typeface="Bliss-Light"/>
                <a:ea typeface="Times New Roman" panose="02020603050405020304" pitchFamily="18" charset="0"/>
                <a:cs typeface="Times New Roman" panose="02020603050405020304" pitchFamily="18" charset="0"/>
              </a:rPr>
              <a:t>AO3</a:t>
            </a:r>
            <a:r>
              <a:rPr lang="en-GB" sz="2000" dirty="0">
                <a:solidFill>
                  <a:srgbClr val="5A5A59"/>
                </a:solidFill>
                <a:latin typeface="Bliss-Light"/>
                <a:ea typeface="Times New Roman" panose="02020603050405020304" pitchFamily="18" charset="0"/>
                <a:cs typeface="Times New Roman" panose="02020603050405020304" pitchFamily="18" charset="0"/>
              </a:rPr>
              <a:t>: analyse and evaluate how contextual factors and language features are associated with the construction of meaning</a:t>
            </a:r>
            <a:r>
              <a:rPr lang="en-GB" sz="2000" dirty="0" smtClean="0">
                <a:solidFill>
                  <a:srgbClr val="5A5A59"/>
                </a:solidFill>
                <a:latin typeface="Bliss-Light"/>
                <a:ea typeface="Times New Roman" panose="02020603050405020304" pitchFamily="18" charset="0"/>
                <a:cs typeface="Times New Roman" panose="02020603050405020304" pitchFamily="18" charset="0"/>
              </a:rPr>
              <a:t>.</a:t>
            </a:r>
          </a:p>
          <a:p>
            <a:pPr lvl="1">
              <a:lnSpc>
                <a:spcPct val="150000"/>
              </a:lnSpc>
              <a:spcAft>
                <a:spcPts val="0"/>
              </a:spcAft>
            </a:pPr>
            <a:endParaRPr lang="en-GB" sz="2000" dirty="0" smtClean="0">
              <a:effectLst/>
              <a:latin typeface="Bliss-Light"/>
              <a:ea typeface="Times New Roman" panose="02020603050405020304" pitchFamily="18" charset="0"/>
              <a:cs typeface="Times New Roman" panose="02020603050405020304" pitchFamily="18" charset="0"/>
            </a:endParaRPr>
          </a:p>
          <a:p>
            <a:pPr lvl="0">
              <a:lnSpc>
                <a:spcPct val="150000"/>
              </a:lnSpc>
              <a:spcAft>
                <a:spcPts val="800"/>
              </a:spcAft>
            </a:pPr>
            <a:r>
              <a:rPr lang="en-GB" sz="2000" b="1" dirty="0" smtClean="0">
                <a:latin typeface="Bliss-Light"/>
                <a:ea typeface="Times New Roman" panose="02020603050405020304" pitchFamily="18" charset="0"/>
                <a:cs typeface="Times New Roman" panose="02020603050405020304" pitchFamily="18" charset="0"/>
              </a:rPr>
              <a:t>	</a:t>
            </a:r>
            <a:endParaRPr lang="en-GB" sz="2000" dirty="0">
              <a:solidFill>
                <a:srgbClr val="5A5A59"/>
              </a:solidFill>
              <a:effectLst/>
              <a:latin typeface="Bliss-Light"/>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2075538"/>
            <a:ext cx="9144000" cy="496996"/>
          </a:xfrm>
          <a:prstGeom prst="rect">
            <a:avLst/>
          </a:prstGeom>
        </p:spPr>
        <p:txBody>
          <a:bodyPr wrap="square">
            <a:spAutoFit/>
          </a:bodyPr>
          <a:lstStyle/>
          <a:p>
            <a:pPr lvl="0">
              <a:lnSpc>
                <a:spcPct val="150000"/>
              </a:lnSpc>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a:t>
            </a:r>
            <a:endParaRPr lang="en-GB" sz="2000" dirty="0">
              <a:solidFill>
                <a:srgbClr val="5A5A59"/>
              </a:solidFill>
              <a:effectLst/>
              <a:latin typeface="Bliss-Light"/>
              <a:ea typeface="Times New Roman" panose="02020603050405020304" pitchFamily="18" charset="0"/>
              <a:cs typeface="Times New Roman" panose="02020603050405020304" pitchFamily="18" charset="0"/>
            </a:endParaRPr>
          </a:p>
        </p:txBody>
      </p:sp>
      <p:sp>
        <p:nvSpPr>
          <p:cNvPr id="3" name="Rectangle 2"/>
          <p:cNvSpPr/>
          <p:nvPr/>
        </p:nvSpPr>
        <p:spPr>
          <a:xfrm>
            <a:off x="0" y="2572534"/>
            <a:ext cx="9144000" cy="1579920"/>
          </a:xfrm>
          <a:prstGeom prst="rect">
            <a:avLst/>
          </a:prstGeom>
        </p:spPr>
        <p:txBody>
          <a:bodyPr wrap="square">
            <a:spAutoFit/>
          </a:bodyPr>
          <a:lstStyle/>
          <a:p>
            <a:pPr lvl="0">
              <a:lnSpc>
                <a:spcPct val="150000"/>
              </a:lnSpc>
              <a:spcAft>
                <a:spcPts val="800"/>
              </a:spcAft>
            </a:pPr>
            <a:r>
              <a:rPr lang="en-GB" dirty="0" smtClean="0">
                <a:solidFill>
                  <a:srgbClr val="E75306"/>
                </a:solidFill>
                <a:latin typeface="Bliss-Light"/>
                <a:ea typeface="Times New Roman" panose="02020603050405020304" pitchFamily="18" charset="0"/>
                <a:cs typeface="Times New Roman" panose="02020603050405020304" pitchFamily="18" charset="0"/>
              </a:rPr>
              <a:t>	</a:t>
            </a:r>
            <a:r>
              <a:rPr lang="en-GB" sz="2000" dirty="0" smtClean="0">
                <a:solidFill>
                  <a:srgbClr val="E75306"/>
                </a:solidFill>
                <a:latin typeface="Bliss-Light"/>
                <a:ea typeface="Times New Roman" panose="02020603050405020304" pitchFamily="18" charset="0"/>
                <a:cs typeface="Times New Roman" panose="02020603050405020304" pitchFamily="18" charset="0"/>
              </a:rPr>
              <a:t>5. Are the AOs equally weighted?</a:t>
            </a:r>
          </a:p>
          <a:p>
            <a:pPr lvl="0">
              <a:lnSpc>
                <a:spcPct val="150000"/>
              </a:lnSpc>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	No. It is important to remember that AO1 (40) has twice the individual 	weightings of AO2 (20) and AO3 (20)</a:t>
            </a:r>
            <a:endParaRPr lang="en-GB"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812451"/>
            <a:ext cx="9144000" cy="5213735"/>
          </a:xfrm>
          <a:prstGeom prst="rect">
            <a:avLst/>
          </a:prstGeom>
        </p:spPr>
        <p:txBody>
          <a:bodyPr wrap="square">
            <a:spAutoFit/>
          </a:bodyPr>
          <a:lstStyle/>
          <a:p>
            <a:pPr marL="342900" lvl="0" indent="-342900">
              <a:lnSpc>
                <a:spcPct val="107000"/>
              </a:lnSpc>
              <a:spcAft>
                <a:spcPts val="800"/>
              </a:spcAft>
              <a:buFont typeface="+mj-lt"/>
              <a:buAutoNum type="arabicPeriod"/>
            </a:pPr>
            <a:endParaRPr lang="en-GB" sz="2000" b="1" dirty="0" smtClean="0">
              <a:latin typeface="Bliss-Light"/>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mj-lt"/>
              <a:buAutoNum type="arabicPeriod"/>
            </a:pPr>
            <a:endParaRPr lang="en-GB" sz="2000" b="1" dirty="0">
              <a:latin typeface="Bliss-Light"/>
              <a:ea typeface="Times New Roman" panose="02020603050405020304" pitchFamily="18" charset="0"/>
              <a:cs typeface="Times New Roman" panose="02020603050405020304" pitchFamily="18" charset="0"/>
            </a:endParaRPr>
          </a:p>
          <a:p>
            <a:pPr lvl="0">
              <a:lnSpc>
                <a:spcPct val="150000"/>
              </a:lnSpc>
              <a:spcAft>
                <a:spcPts val="800"/>
              </a:spcAft>
            </a:pPr>
            <a:r>
              <a:rPr lang="en-GB" sz="2000" b="1" dirty="0">
                <a:latin typeface="Bliss-Light"/>
                <a:ea typeface="Times New Roman" panose="02020603050405020304" pitchFamily="18" charset="0"/>
                <a:cs typeface="Times New Roman" panose="02020603050405020304" pitchFamily="18" charset="0"/>
              </a:rPr>
              <a:t>	</a:t>
            </a:r>
            <a:r>
              <a:rPr lang="en-GB" sz="2000" dirty="0" smtClean="0">
                <a:solidFill>
                  <a:srgbClr val="E75306"/>
                </a:solidFill>
                <a:latin typeface="Bliss-Light"/>
                <a:ea typeface="Times New Roman" panose="02020603050405020304" pitchFamily="18" charset="0"/>
                <a:cs typeface="Times New Roman" panose="02020603050405020304" pitchFamily="18" charset="0"/>
              </a:rPr>
              <a:t>6. What </a:t>
            </a:r>
            <a:r>
              <a:rPr lang="en-GB" sz="2000" dirty="0">
                <a:solidFill>
                  <a:srgbClr val="E75306"/>
                </a:solidFill>
                <a:latin typeface="Bliss-Light"/>
                <a:ea typeface="Times New Roman" panose="02020603050405020304" pitchFamily="18" charset="0"/>
                <a:cs typeface="Times New Roman" panose="02020603050405020304" pitchFamily="18" charset="0"/>
              </a:rPr>
              <a:t>is the link between the AOs and marks?</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rgbClr val="5A5A59"/>
                </a:solidFill>
                <a:latin typeface="Bliss-Light"/>
                <a:ea typeface="Times New Roman" panose="02020603050405020304" pitchFamily="18" charset="0"/>
                <a:cs typeface="Times New Roman" panose="02020603050405020304" pitchFamily="18" charset="0"/>
              </a:rPr>
              <a:t>When assessing NEA it is important to study the assessment grids available in the WJEC/</a:t>
            </a:r>
            <a:r>
              <a:rPr lang="en-GB" sz="2000" dirty="0" err="1">
                <a:solidFill>
                  <a:srgbClr val="5A5A59"/>
                </a:solidFill>
                <a:latin typeface="Bliss-Light"/>
                <a:ea typeface="Times New Roman" panose="02020603050405020304" pitchFamily="18" charset="0"/>
                <a:cs typeface="Times New Roman" panose="02020603050405020304" pitchFamily="18" charset="0"/>
              </a:rPr>
              <a:t>Eduqas</a:t>
            </a:r>
            <a:r>
              <a:rPr lang="en-GB" sz="2000" dirty="0">
                <a:solidFill>
                  <a:srgbClr val="5A5A59"/>
                </a:solidFill>
                <a:latin typeface="Bliss-Light"/>
                <a:ea typeface="Times New Roman" panose="02020603050405020304" pitchFamily="18" charset="0"/>
                <a:cs typeface="Times New Roman" panose="02020603050405020304" pitchFamily="18" charset="0"/>
              </a:rPr>
              <a:t> specifications. These are designed to present a system that both links the AOs to marks and which helps to discriminate clearly between the varying levels of achievement. Teachers are required to make specific reference to the AOs in their comments both on the work itself and on the coversheets. A summative comment and individual AO comments must be included on the coversheet to show clearly how marks have been awarded by the centre</a:t>
            </a:r>
            <a:r>
              <a:rPr lang="en-GB" sz="2000" dirty="0">
                <a:latin typeface="Bliss-Light"/>
                <a:ea typeface="Times New Roman" panose="02020603050405020304" pitchFamily="18" charset="0"/>
                <a:cs typeface="Times New Roman" panose="02020603050405020304" pitchFamily="18" charset="0"/>
              </a:rPr>
              <a:t>.</a:t>
            </a:r>
            <a:endParaRPr lang="en-GB" sz="2000" dirty="0">
              <a:effectLst/>
              <a:latin typeface="Bliss-Light"/>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85935"/>
            <a:ext cx="9144000" cy="5837495"/>
          </a:xfrm>
          <a:prstGeom prst="rect">
            <a:avLst/>
          </a:prstGeom>
        </p:spPr>
        <p:txBody>
          <a:bodyPr wrap="square">
            <a:spAutoFit/>
          </a:bodyPr>
          <a:lstStyle/>
          <a:p>
            <a:pPr lvl="0">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	7. Must </a:t>
            </a:r>
            <a:r>
              <a:rPr lang="en-GB" sz="2000" dirty="0">
                <a:solidFill>
                  <a:srgbClr val="E75306"/>
                </a:solidFill>
                <a:latin typeface="Bliss-Light"/>
                <a:ea typeface="Times New Roman" panose="02020603050405020304" pitchFamily="18" charset="0"/>
                <a:cs typeface="Times New Roman" panose="02020603050405020304" pitchFamily="18" charset="0"/>
              </a:rPr>
              <a:t>candidates choose from a prescribed list when choosing the focus </a:t>
            </a:r>
            <a:r>
              <a:rPr lang="en-GB" sz="2000" dirty="0" smtClean="0">
                <a:solidFill>
                  <a:srgbClr val="E75306"/>
                </a:solidFill>
                <a:latin typeface="Bliss-Light"/>
                <a:ea typeface="Times New Roman" panose="02020603050405020304" pitchFamily="18" charset="0"/>
                <a:cs typeface="Times New Roman" panose="02020603050405020304" pitchFamily="18" charset="0"/>
              </a:rPr>
              <a:t>	for 	their </a:t>
            </a:r>
            <a:r>
              <a:rPr lang="en-GB" sz="2000" dirty="0">
                <a:solidFill>
                  <a:srgbClr val="E75306"/>
                </a:solidFill>
                <a:latin typeface="Bliss-Light"/>
                <a:ea typeface="Times New Roman" panose="02020603050405020304" pitchFamily="18" charset="0"/>
                <a:cs typeface="Times New Roman" panose="02020603050405020304" pitchFamily="18" charset="0"/>
              </a:rPr>
              <a:t>language investigation?</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smtClean="0">
                <a:solidFill>
                  <a:srgbClr val="5A5A59"/>
                </a:solidFill>
                <a:latin typeface="Bliss-Light"/>
                <a:ea typeface="Times New Roman" panose="02020603050405020304" pitchFamily="18" charset="0"/>
                <a:cs typeface="Times New Roman" panose="02020603050405020304" pitchFamily="18" charset="0"/>
              </a:rPr>
              <a:t>Learners </a:t>
            </a:r>
            <a:r>
              <a:rPr lang="en-GB" sz="2000" dirty="0">
                <a:solidFill>
                  <a:srgbClr val="5A5A59"/>
                </a:solidFill>
                <a:latin typeface="Bliss-Light"/>
                <a:ea typeface="Times New Roman" panose="02020603050405020304" pitchFamily="18" charset="0"/>
                <a:cs typeface="Times New Roman" panose="02020603050405020304" pitchFamily="18" charset="0"/>
              </a:rPr>
              <a:t>must select </a:t>
            </a:r>
            <a:r>
              <a:rPr lang="en-GB" sz="2000" b="1" dirty="0">
                <a:solidFill>
                  <a:srgbClr val="DF3C06"/>
                </a:solidFill>
                <a:latin typeface="Bliss-Light"/>
                <a:ea typeface="Times New Roman" panose="02020603050405020304" pitchFamily="18" charset="0"/>
                <a:cs typeface="Times New Roman" panose="02020603050405020304" pitchFamily="18" charset="0"/>
              </a:rPr>
              <a:t>one</a:t>
            </a:r>
            <a:r>
              <a:rPr lang="en-GB" sz="2000" b="1" dirty="0">
                <a:solidFill>
                  <a:srgbClr val="5A5A59"/>
                </a:solidFill>
                <a:latin typeface="Bliss-Light"/>
                <a:ea typeface="Times New Roman" panose="02020603050405020304" pitchFamily="18" charset="0"/>
                <a:cs typeface="Times New Roman" panose="02020603050405020304" pitchFamily="18" charset="0"/>
              </a:rPr>
              <a:t> </a:t>
            </a:r>
            <a:r>
              <a:rPr lang="en-GB" sz="2000" dirty="0">
                <a:solidFill>
                  <a:srgbClr val="5A5A59"/>
                </a:solidFill>
                <a:latin typeface="Bliss-Light"/>
                <a:ea typeface="Times New Roman" panose="02020603050405020304" pitchFamily="18" charset="0"/>
                <a:cs typeface="Times New Roman" panose="02020603050405020304" pitchFamily="18" charset="0"/>
              </a:rPr>
              <a:t>of the following four </a:t>
            </a:r>
            <a:r>
              <a:rPr lang="en-GB" sz="2000" dirty="0" smtClean="0">
                <a:solidFill>
                  <a:srgbClr val="5A5A59"/>
                </a:solidFill>
                <a:latin typeface="Bliss-Light"/>
                <a:ea typeface="Times New Roman" panose="02020603050405020304" pitchFamily="18" charset="0"/>
                <a:cs typeface="Times New Roman" panose="02020603050405020304" pitchFamily="18" charset="0"/>
              </a:rPr>
              <a:t>areas:</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800100" lvl="1" indent="-342900">
              <a:lnSpc>
                <a:spcPct val="150000"/>
              </a:lnSpc>
              <a:spcAft>
                <a:spcPts val="0"/>
              </a:spcAft>
              <a:buFont typeface="Symbol" panose="05050102010706020507" pitchFamily="18" charset="2"/>
              <a:buChar char=""/>
            </a:pPr>
            <a:r>
              <a:rPr lang="en-GB" sz="2000" dirty="0">
                <a:solidFill>
                  <a:srgbClr val="5A5A59"/>
                </a:solidFill>
                <a:latin typeface="Bliss-Light"/>
                <a:ea typeface="Times New Roman" panose="02020603050405020304" pitchFamily="18" charset="0"/>
                <a:cs typeface="Times New Roman" panose="02020603050405020304" pitchFamily="18" charset="0"/>
              </a:rPr>
              <a:t>Lang</a:t>
            </a:r>
            <a:r>
              <a:rPr lang="en-GB" sz="2000" b="1" dirty="0">
                <a:solidFill>
                  <a:srgbClr val="5A5A59"/>
                </a:solidFill>
                <a:latin typeface="Bliss-Light"/>
                <a:ea typeface="Times New Roman" panose="02020603050405020304" pitchFamily="18" charset="0"/>
                <a:cs typeface="Times New Roman" panose="02020603050405020304" pitchFamily="18" charset="0"/>
              </a:rPr>
              <a:t>uage and self-representation </a:t>
            </a:r>
            <a:r>
              <a:rPr lang="en-GB" sz="2000" dirty="0">
                <a:solidFill>
                  <a:srgbClr val="5A5A59"/>
                </a:solidFill>
                <a:latin typeface="Bliss-Light"/>
                <a:ea typeface="Times New Roman" panose="02020603050405020304" pitchFamily="18" charset="0"/>
                <a:cs typeface="Times New Roman" panose="02020603050405020304" pitchFamily="18" charset="0"/>
              </a:rPr>
              <a:t>e.g. register, communication strategies, accommodation, politeness</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800100" lvl="1" indent="-342900">
              <a:lnSpc>
                <a:spcPct val="150000"/>
              </a:lnSpc>
              <a:spcAft>
                <a:spcPts val="0"/>
              </a:spcAft>
              <a:buFont typeface="Symbol" panose="05050102010706020507" pitchFamily="18" charset="2"/>
              <a:buChar char=""/>
            </a:pPr>
            <a:r>
              <a:rPr lang="en-GB" sz="2000" b="1" dirty="0">
                <a:solidFill>
                  <a:srgbClr val="5A5A59"/>
                </a:solidFill>
                <a:latin typeface="Bliss-Light"/>
                <a:ea typeface="Times New Roman" panose="02020603050405020304" pitchFamily="18" charset="0"/>
                <a:cs typeface="Times New Roman" panose="02020603050405020304" pitchFamily="18" charset="0"/>
              </a:rPr>
              <a:t>Language and gender</a:t>
            </a:r>
            <a:r>
              <a:rPr lang="en-GB" sz="2000" dirty="0">
                <a:solidFill>
                  <a:srgbClr val="5A5A59"/>
                </a:solidFill>
                <a:latin typeface="Bliss-Light"/>
                <a:ea typeface="Times New Roman" panose="02020603050405020304" pitchFamily="18" charset="0"/>
                <a:cs typeface="Times New Roman" panose="02020603050405020304" pitchFamily="18" charset="0"/>
              </a:rPr>
              <a:t> e.g. representation, attitudes, gender neutral language, linguistic conventions</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800100" lvl="1" indent="-342900">
              <a:lnSpc>
                <a:spcPct val="150000"/>
              </a:lnSpc>
              <a:spcAft>
                <a:spcPts val="0"/>
              </a:spcAft>
              <a:buFont typeface="Symbol" panose="05050102010706020507" pitchFamily="18" charset="2"/>
              <a:buChar char=""/>
            </a:pPr>
            <a:r>
              <a:rPr lang="en-GB" sz="2000" b="1" dirty="0">
                <a:solidFill>
                  <a:srgbClr val="5A5A59"/>
                </a:solidFill>
                <a:latin typeface="Bliss-Light"/>
                <a:ea typeface="Times New Roman" panose="02020603050405020304" pitchFamily="18" charset="0"/>
                <a:cs typeface="Times New Roman" panose="02020603050405020304" pitchFamily="18" charset="0"/>
              </a:rPr>
              <a:t>Language and culture </a:t>
            </a:r>
            <a:r>
              <a:rPr lang="en-GB" sz="2000" dirty="0">
                <a:solidFill>
                  <a:srgbClr val="5A5A59"/>
                </a:solidFill>
                <a:latin typeface="Bliss-Light"/>
                <a:ea typeface="Times New Roman" panose="02020603050405020304" pitchFamily="18" charset="0"/>
                <a:cs typeface="Times New Roman" panose="02020603050405020304" pitchFamily="18" charset="0"/>
              </a:rPr>
              <a:t>e.g. the arts, sports and entertainment, education, belief systems</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800100" lvl="1" indent="-342900">
              <a:lnSpc>
                <a:spcPct val="150000"/>
              </a:lnSpc>
              <a:spcAft>
                <a:spcPts val="800"/>
              </a:spcAft>
              <a:buFont typeface="Symbol" panose="05050102010706020507" pitchFamily="18" charset="2"/>
              <a:buChar char=""/>
            </a:pPr>
            <a:r>
              <a:rPr lang="en-GB" sz="2000" b="1" dirty="0">
                <a:solidFill>
                  <a:srgbClr val="5A5A59"/>
                </a:solidFill>
                <a:latin typeface="Bliss-Light"/>
                <a:ea typeface="Times New Roman" panose="02020603050405020304" pitchFamily="18" charset="0"/>
                <a:cs typeface="Times New Roman" panose="02020603050405020304" pitchFamily="18" charset="0"/>
              </a:rPr>
              <a:t>Language diversity </a:t>
            </a:r>
            <a:r>
              <a:rPr lang="en-GB" sz="2000" dirty="0">
                <a:solidFill>
                  <a:srgbClr val="5A5A59"/>
                </a:solidFill>
                <a:latin typeface="Bliss-Light"/>
                <a:ea typeface="Times New Roman" panose="02020603050405020304" pitchFamily="18" charset="0"/>
                <a:cs typeface="Times New Roman" panose="02020603050405020304" pitchFamily="18" charset="0"/>
              </a:rPr>
              <a:t>e.g. geographical and social variation, African American Vernacular English (AAVA), other </a:t>
            </a:r>
            <a:r>
              <a:rPr lang="en-GB" sz="2000" dirty="0" err="1">
                <a:solidFill>
                  <a:srgbClr val="5A5A59"/>
                </a:solidFill>
                <a:latin typeface="Bliss-Light"/>
                <a:ea typeface="Times New Roman" panose="02020603050405020304" pitchFamily="18" charset="0"/>
                <a:cs typeface="Times New Roman" panose="02020603050405020304" pitchFamily="18" charset="0"/>
              </a:rPr>
              <a:t>Englishes</a:t>
            </a:r>
            <a:r>
              <a:rPr lang="en-GB" sz="2000" dirty="0">
                <a:solidFill>
                  <a:srgbClr val="5A5A59"/>
                </a:solidFill>
                <a:latin typeface="Bliss-Light"/>
                <a:ea typeface="Times New Roman" panose="02020603050405020304" pitchFamily="18" charset="0"/>
                <a:cs typeface="Times New Roman" panose="02020603050405020304" pitchFamily="18" charset="0"/>
              </a:rPr>
              <a:t>, occupational </a:t>
            </a:r>
            <a:r>
              <a:rPr lang="en-GB" sz="2000" dirty="0" smtClean="0">
                <a:solidFill>
                  <a:srgbClr val="5A5A59"/>
                </a:solidFill>
                <a:latin typeface="Bliss-Light"/>
                <a:ea typeface="Times New Roman" panose="02020603050405020304" pitchFamily="18" charset="0"/>
                <a:cs typeface="Times New Roman" panose="02020603050405020304" pitchFamily="18" charset="0"/>
              </a:rPr>
              <a:t>language</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44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2346"/>
            <a:ext cx="9144000" cy="5953425"/>
          </a:xfrm>
          <a:prstGeom prst="rect">
            <a:avLst/>
          </a:prstGeom>
        </p:spPr>
        <p:txBody>
          <a:bodyPr wrap="square">
            <a:spAutoFit/>
          </a:bodyPr>
          <a:lstStyle/>
          <a:p>
            <a:pPr marL="342900" lvl="0" indent="-342900">
              <a:lnSpc>
                <a:spcPct val="107000"/>
              </a:lnSpc>
              <a:spcAft>
                <a:spcPts val="800"/>
              </a:spcAft>
              <a:buFont typeface="+mj-lt"/>
              <a:buAutoNum type="arabicPeriod"/>
            </a:pPr>
            <a:endParaRPr lang="en-GB" sz="2000" b="1" dirty="0" smtClean="0">
              <a:latin typeface="Bliss-Light"/>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mj-lt"/>
              <a:buAutoNum type="arabicPeriod"/>
            </a:pPr>
            <a:endParaRPr lang="en-GB" sz="2000" b="1" dirty="0">
              <a:latin typeface="Bliss-Light"/>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mj-lt"/>
              <a:buAutoNum type="arabicPeriod"/>
            </a:pPr>
            <a:endParaRPr lang="en-GB" sz="2000" dirty="0" smtClean="0">
              <a:latin typeface="Bliss-Light"/>
              <a:ea typeface="Times New Roman" panose="02020603050405020304" pitchFamily="18" charset="0"/>
              <a:cs typeface="Times New Roman" panose="02020603050405020304" pitchFamily="18" charset="0"/>
            </a:endParaRPr>
          </a:p>
          <a:p>
            <a:pPr lvl="0">
              <a:lnSpc>
                <a:spcPct val="150000"/>
              </a:lnSpc>
              <a:spcAft>
                <a:spcPts val="800"/>
              </a:spcAft>
            </a:pPr>
            <a:r>
              <a:rPr lang="en-GB" sz="2000" dirty="0">
                <a:latin typeface="Bliss-Light"/>
                <a:ea typeface="Times New Roman" panose="02020603050405020304" pitchFamily="18" charset="0"/>
                <a:cs typeface="Times New Roman" panose="02020603050405020304" pitchFamily="18" charset="0"/>
              </a:rPr>
              <a:t> 	</a:t>
            </a:r>
            <a:r>
              <a:rPr lang="en-GB" sz="2000" dirty="0" smtClean="0">
                <a:solidFill>
                  <a:srgbClr val="E75306"/>
                </a:solidFill>
                <a:latin typeface="Bliss-Light"/>
                <a:ea typeface="Times New Roman" panose="02020603050405020304" pitchFamily="18" charset="0"/>
                <a:cs typeface="Times New Roman" panose="02020603050405020304" pitchFamily="18" charset="0"/>
              </a:rPr>
              <a:t>8. Is </a:t>
            </a:r>
            <a:r>
              <a:rPr lang="en-GB" sz="2000" dirty="0">
                <a:solidFill>
                  <a:srgbClr val="E75306"/>
                </a:solidFill>
                <a:latin typeface="Bliss-Light"/>
                <a:ea typeface="Times New Roman" panose="02020603050405020304" pitchFamily="18" charset="0"/>
                <a:cs typeface="Times New Roman" panose="02020603050405020304" pitchFamily="18" charset="0"/>
              </a:rPr>
              <a:t>there a problem if areas overlap within an investigation?</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rgbClr val="5A5A59"/>
                </a:solidFill>
                <a:latin typeface="Bliss-Light"/>
                <a:ea typeface="Times New Roman" panose="02020603050405020304" pitchFamily="18" charset="0"/>
                <a:cs typeface="Times New Roman" panose="02020603050405020304" pitchFamily="18" charset="0"/>
              </a:rPr>
              <a:t>It is highly likely that this will happen. However it is vital that learners are clear regarding the area that provides the main focus of their </a:t>
            </a:r>
            <a:r>
              <a:rPr lang="en-GB" sz="2000" dirty="0" smtClean="0">
                <a:solidFill>
                  <a:srgbClr val="5A5A59"/>
                </a:solidFill>
                <a:latin typeface="Bliss-Light"/>
                <a:ea typeface="Times New Roman" panose="02020603050405020304" pitchFamily="18" charset="0"/>
                <a:cs typeface="Times New Roman" panose="02020603050405020304" pitchFamily="18" charset="0"/>
              </a:rPr>
              <a:t>investigation, </a:t>
            </a:r>
            <a:r>
              <a:rPr lang="en-GB" sz="2000" dirty="0">
                <a:solidFill>
                  <a:srgbClr val="5A5A59"/>
                </a:solidFill>
                <a:latin typeface="Bliss-Light"/>
                <a:ea typeface="Times New Roman" panose="02020603050405020304" pitchFamily="18" charset="0"/>
                <a:cs typeface="Times New Roman" panose="02020603050405020304" pitchFamily="18" charset="0"/>
              </a:rPr>
              <a:t>in order to provide </a:t>
            </a:r>
            <a:r>
              <a:rPr lang="en-GB" sz="2000" i="1" dirty="0">
                <a:solidFill>
                  <a:srgbClr val="5A5A59"/>
                </a:solidFill>
                <a:latin typeface="Bliss-Light"/>
                <a:ea typeface="Times New Roman" panose="02020603050405020304" pitchFamily="18" charset="0"/>
                <a:cs typeface="Times New Roman" panose="02020603050405020304" pitchFamily="18" charset="0"/>
              </a:rPr>
              <a:t>insightful, accurate, well-argued responses.</a:t>
            </a:r>
            <a:endParaRPr lang="en-GB" sz="2000" dirty="0" smtClean="0">
              <a:solidFill>
                <a:srgbClr val="5A5A59"/>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latin typeface="Bliss-Light"/>
                <a:ea typeface="Times New Roman" panose="02020603050405020304" pitchFamily="18" charset="0"/>
                <a:cs typeface="Times New Roman" panose="02020603050405020304" pitchFamily="18" charset="0"/>
              </a:rPr>
              <a:t> </a:t>
            </a:r>
            <a:endParaRPr lang="en-GB" sz="2000" dirty="0" smtClean="0">
              <a:effectLst/>
              <a:latin typeface="Bliss-Light"/>
              <a:ea typeface="Times New Roman" panose="02020603050405020304" pitchFamily="18" charset="0"/>
              <a:cs typeface="Times New Roman" panose="02020603050405020304" pitchFamily="18" charset="0"/>
            </a:endParaRPr>
          </a:p>
          <a:p>
            <a:pPr lvl="0">
              <a:lnSpc>
                <a:spcPct val="150000"/>
              </a:lnSpc>
              <a:spcAft>
                <a:spcPts val="800"/>
              </a:spcAft>
            </a:pPr>
            <a:r>
              <a:rPr lang="en-GB" sz="2000" dirty="0" smtClean="0">
                <a:solidFill>
                  <a:srgbClr val="E75306"/>
                </a:solidFill>
                <a:latin typeface="Bliss-Light"/>
                <a:ea typeface="Times New Roman" panose="02020603050405020304" pitchFamily="18" charset="0"/>
                <a:cs typeface="Times New Roman" panose="02020603050405020304" pitchFamily="18" charset="0"/>
              </a:rPr>
              <a:t>	9. Is </a:t>
            </a:r>
            <a:r>
              <a:rPr lang="en-GB" sz="2000" dirty="0">
                <a:solidFill>
                  <a:srgbClr val="E75306"/>
                </a:solidFill>
                <a:latin typeface="Bliss-Light"/>
                <a:ea typeface="Times New Roman" panose="02020603050405020304" pitchFamily="18" charset="0"/>
                <a:cs typeface="Times New Roman" panose="02020603050405020304" pitchFamily="18" charset="0"/>
              </a:rPr>
              <a:t>it possible to include both spoken and written data within an </a:t>
            </a:r>
            <a:r>
              <a:rPr lang="en-GB" sz="2000" dirty="0" smtClean="0">
                <a:solidFill>
                  <a:srgbClr val="E75306"/>
                </a:solidFill>
                <a:latin typeface="Bliss-Light"/>
                <a:ea typeface="Times New Roman" panose="02020603050405020304" pitchFamily="18" charset="0"/>
                <a:cs typeface="Times New Roman" panose="02020603050405020304" pitchFamily="18" charset="0"/>
              </a:rPr>
              <a:t>				    	investigation</a:t>
            </a:r>
            <a:r>
              <a:rPr lang="en-GB" sz="2000" dirty="0">
                <a:solidFill>
                  <a:srgbClr val="E75306"/>
                </a:solidFill>
                <a:latin typeface="Bliss-Light"/>
                <a:ea typeface="Times New Roman" panose="02020603050405020304" pitchFamily="18" charset="0"/>
                <a:cs typeface="Times New Roman" panose="02020603050405020304" pitchFamily="18" charset="0"/>
              </a:rPr>
              <a:t>?</a:t>
            </a:r>
            <a:endParaRPr lang="en-GB" sz="2000" dirty="0" smtClean="0">
              <a:solidFill>
                <a:srgbClr val="E75306"/>
              </a:solidFill>
              <a:effectLst/>
              <a:latin typeface="Bliss-Light"/>
              <a:ea typeface="Times New Roman" panose="02020603050405020304" pitchFamily="18" charset="0"/>
              <a:cs typeface="Times New Roman" panose="02020603050405020304" pitchFamily="18" charset="0"/>
            </a:endParaRPr>
          </a:p>
          <a:p>
            <a:pPr marL="457200">
              <a:lnSpc>
                <a:spcPct val="150000"/>
              </a:lnSpc>
              <a:spcAft>
                <a:spcPts val="800"/>
              </a:spcAft>
            </a:pPr>
            <a:r>
              <a:rPr lang="en-GB" sz="2000" dirty="0">
                <a:solidFill>
                  <a:srgbClr val="5A5A59"/>
                </a:solidFill>
                <a:latin typeface="Bliss-Light"/>
                <a:ea typeface="Times New Roman" panose="02020603050405020304" pitchFamily="18" charset="0"/>
                <a:cs typeface="Times New Roman" panose="02020603050405020304" pitchFamily="18" charset="0"/>
              </a:rPr>
              <a:t>Learners are encouraged to </a:t>
            </a:r>
            <a:r>
              <a:rPr lang="en-GB" sz="2000" i="1" dirty="0">
                <a:solidFill>
                  <a:srgbClr val="5A5A59"/>
                </a:solidFill>
                <a:latin typeface="Bliss-Light"/>
                <a:ea typeface="Times New Roman" panose="02020603050405020304" pitchFamily="18" charset="0"/>
                <a:cs typeface="Times New Roman" panose="02020603050405020304" pitchFamily="18" charset="0"/>
              </a:rPr>
              <a:t>synthesise insights developed through the application of </a:t>
            </a:r>
            <a:r>
              <a:rPr lang="en-GB" sz="2000" i="1" dirty="0" smtClean="0">
                <a:solidFill>
                  <a:srgbClr val="5A5A59"/>
                </a:solidFill>
                <a:latin typeface="Bliss-Light"/>
                <a:ea typeface="Times New Roman" panose="02020603050405020304" pitchFamily="18" charset="0"/>
                <a:cs typeface="Times New Roman" panose="02020603050405020304" pitchFamily="18" charset="0"/>
              </a:rPr>
              <a:t>linguistic </a:t>
            </a:r>
            <a:r>
              <a:rPr lang="en-GB" sz="2000" i="1" dirty="0">
                <a:solidFill>
                  <a:srgbClr val="5A5A59"/>
                </a:solidFill>
                <a:latin typeface="Bliss-Light"/>
                <a:ea typeface="Times New Roman" panose="02020603050405020304" pitchFamily="18" charset="0"/>
                <a:cs typeface="Times New Roman" panose="02020603050405020304" pitchFamily="18" charset="0"/>
              </a:rPr>
              <a:t>knowledge to the study of speech and writing. </a:t>
            </a:r>
            <a:endParaRPr lang="en-GB" sz="2000" dirty="0">
              <a:solidFill>
                <a:srgbClr val="5A5A59"/>
              </a:solidFill>
              <a:effectLst/>
              <a:latin typeface="Bliss-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321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45719"/>
          </a:xfrm>
        </p:spPr>
        <p:txBody>
          <a:bodyPr/>
          <a:lstStyle/>
          <a:p>
            <a:endParaRPr lang="en-GB" sz="2000" dirty="0" smtClean="0">
              <a:latin typeface="Bliss-Light"/>
            </a:endParaRPr>
          </a:p>
          <a:p>
            <a:r>
              <a:rPr lang="en-GB" sz="2000" dirty="0" smtClean="0">
                <a:latin typeface="Bliss-Light"/>
              </a:rPr>
              <a:t>10. Is there a suggested process?</a:t>
            </a:r>
            <a:endParaRPr lang="en-GB" sz="2000" dirty="0">
              <a:latin typeface="Bliss-Light"/>
            </a:endParaRPr>
          </a:p>
        </p:txBody>
      </p:sp>
      <p:sp>
        <p:nvSpPr>
          <p:cNvPr id="3" name="TextBox 2"/>
          <p:cNvSpPr txBox="1"/>
          <p:nvPr/>
        </p:nvSpPr>
        <p:spPr>
          <a:xfrm>
            <a:off x="68239" y="1682407"/>
            <a:ext cx="8420668" cy="4708981"/>
          </a:xfrm>
          <a:prstGeom prst="rect">
            <a:avLst/>
          </a:prstGeom>
          <a:noFill/>
        </p:spPr>
        <p:txBody>
          <a:bodyPr wrap="square" rtlCol="0">
            <a:spAutoFit/>
          </a:bodyPr>
          <a:lstStyle/>
          <a:p>
            <a:pPr>
              <a:lnSpc>
                <a:spcPct val="150000"/>
              </a:lnSpc>
            </a:pPr>
            <a:r>
              <a:rPr lang="en-GB" sz="2000" dirty="0" smtClean="0">
                <a:solidFill>
                  <a:srgbClr val="5A5A59"/>
                </a:solidFill>
                <a:latin typeface="Bliss-Light"/>
              </a:rPr>
              <a:t>	The following approach provides learners with a useful chronological 	guide to the investigation process:</a:t>
            </a:r>
          </a:p>
          <a:p>
            <a:endParaRPr lang="en-GB" sz="2000" dirty="0">
              <a:solidFill>
                <a:srgbClr val="5A5A59"/>
              </a:solidFill>
              <a:latin typeface="Bliss-Light"/>
            </a:endParaRPr>
          </a:p>
          <a:p>
            <a:pPr marL="457200" indent="-457200" algn="ctr">
              <a:buAutoNum type="arabicPeriod"/>
            </a:pPr>
            <a:r>
              <a:rPr lang="en-GB" sz="2000" dirty="0" smtClean="0">
                <a:solidFill>
                  <a:srgbClr val="5A5A59"/>
                </a:solidFill>
                <a:latin typeface="Bliss-Light"/>
              </a:rPr>
              <a:t>Choose a topic linked to Language and Identity</a:t>
            </a:r>
          </a:p>
          <a:p>
            <a:pPr marL="457200" indent="-457200" algn="ctr">
              <a:buAutoNum type="arabicPeriod"/>
            </a:pPr>
            <a:endParaRPr lang="en-GB" sz="2000" dirty="0" smtClean="0">
              <a:solidFill>
                <a:srgbClr val="5A5A59"/>
              </a:solidFill>
              <a:latin typeface="Bliss-Light"/>
            </a:endParaRPr>
          </a:p>
          <a:p>
            <a:pPr marL="457200" indent="-457200" algn="ctr">
              <a:buAutoNum type="arabicPeriod"/>
            </a:pPr>
            <a:r>
              <a:rPr lang="en-GB" sz="2000" dirty="0" smtClean="0">
                <a:solidFill>
                  <a:srgbClr val="5A5A59"/>
                </a:solidFill>
                <a:latin typeface="Bliss-Light"/>
              </a:rPr>
              <a:t>Offer a hypothesis choosing one of the topic areas as a focus</a:t>
            </a:r>
          </a:p>
          <a:p>
            <a:pPr marL="457200" indent="-457200" algn="ctr">
              <a:buAutoNum type="arabicPeriod"/>
            </a:pPr>
            <a:endParaRPr lang="en-GB" sz="2000" dirty="0" smtClean="0">
              <a:solidFill>
                <a:srgbClr val="5A5A59"/>
              </a:solidFill>
              <a:latin typeface="Bliss-Light"/>
            </a:endParaRPr>
          </a:p>
          <a:p>
            <a:pPr marL="457200" indent="-457200" algn="ctr">
              <a:buAutoNum type="arabicPeriod"/>
            </a:pPr>
            <a:r>
              <a:rPr lang="en-GB" sz="2000" dirty="0" smtClean="0">
                <a:solidFill>
                  <a:srgbClr val="5A5A59"/>
                </a:solidFill>
                <a:latin typeface="Bliss-Light"/>
              </a:rPr>
              <a:t>Gather data relevant to the proposed theory</a:t>
            </a:r>
          </a:p>
          <a:p>
            <a:pPr marL="457200" indent="-457200" algn="ctr">
              <a:buAutoNum type="arabicPeriod"/>
            </a:pPr>
            <a:endParaRPr lang="en-GB" sz="2000" dirty="0" smtClean="0">
              <a:solidFill>
                <a:srgbClr val="5A5A59"/>
              </a:solidFill>
              <a:latin typeface="Bliss-Light"/>
            </a:endParaRPr>
          </a:p>
          <a:p>
            <a:pPr marL="457200" indent="-457200" algn="ctr">
              <a:buAutoNum type="arabicPeriod"/>
            </a:pPr>
            <a:r>
              <a:rPr lang="en-GB" sz="2000" dirty="0" smtClean="0">
                <a:solidFill>
                  <a:srgbClr val="5A5A59"/>
                </a:solidFill>
                <a:latin typeface="Bliss-Light"/>
              </a:rPr>
              <a:t>Interrogate the data</a:t>
            </a:r>
          </a:p>
          <a:p>
            <a:pPr marL="3657600" lvl="7" indent="-457200" algn="ctr">
              <a:buAutoNum type="arabicPeriod"/>
            </a:pPr>
            <a:endParaRPr lang="en-GB" sz="2000" dirty="0" smtClean="0">
              <a:solidFill>
                <a:srgbClr val="5A5A59"/>
              </a:solidFill>
              <a:latin typeface="Bliss-Light"/>
            </a:endParaRPr>
          </a:p>
          <a:p>
            <a:pPr marL="457200" indent="-457200" algn="ctr">
              <a:buAutoNum type="arabicPeriod"/>
            </a:pPr>
            <a:r>
              <a:rPr lang="en-GB" sz="2000" dirty="0" smtClean="0">
                <a:solidFill>
                  <a:srgbClr val="5A5A59"/>
                </a:solidFill>
                <a:latin typeface="Bliss-Light"/>
              </a:rPr>
              <a:t>Reflect on findings</a:t>
            </a:r>
          </a:p>
          <a:p>
            <a:pPr marL="3657600" lvl="7" indent="-457200" algn="ctr">
              <a:buAutoNum type="arabicPeriod"/>
            </a:pPr>
            <a:endParaRPr lang="en-GB" sz="2000" dirty="0" smtClean="0">
              <a:solidFill>
                <a:srgbClr val="5A5A59"/>
              </a:solidFill>
              <a:latin typeface="Bliss-Light"/>
            </a:endParaRPr>
          </a:p>
          <a:p>
            <a:pPr marL="457200" indent="-457200" algn="ctr">
              <a:buAutoNum type="arabicPeriod"/>
            </a:pPr>
            <a:r>
              <a:rPr lang="en-GB" sz="2000" dirty="0" smtClean="0">
                <a:solidFill>
                  <a:srgbClr val="5A5A59"/>
                </a:solidFill>
                <a:latin typeface="Bliss-Light"/>
              </a:rPr>
              <a:t>Offer conclusions</a:t>
            </a:r>
            <a:endParaRPr lang="en-GB" sz="2000" dirty="0">
              <a:solidFill>
                <a:srgbClr val="5A5A59"/>
              </a:solidFill>
              <a:latin typeface="Bliss-Light"/>
            </a:endParaRPr>
          </a:p>
        </p:txBody>
      </p:sp>
      <p:cxnSp>
        <p:nvCxnSpPr>
          <p:cNvPr id="6" name="Straight Arrow Connector 5"/>
          <p:cNvCxnSpPr/>
          <p:nvPr/>
        </p:nvCxnSpPr>
        <p:spPr>
          <a:xfrm>
            <a:off x="4292220" y="3236427"/>
            <a:ext cx="0" cy="3294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4278573" y="3883010"/>
            <a:ext cx="0" cy="3294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4271749" y="4485787"/>
            <a:ext cx="0" cy="3294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4260375" y="5008585"/>
            <a:ext cx="0" cy="3294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4251275" y="5625009"/>
            <a:ext cx="0" cy="3294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16014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Job Description" ma:contentTypeID="0x0101001E6C9A6871140C4A8493C743FF1C286B001B9DB2B621AB6F46A93F434A47C5DF8C" ma:contentTypeVersion="3" ma:contentTypeDescription="" ma:contentTypeScope="" ma:versionID="b610525922ca8690b78a873948673607">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a9b483702df5a83c121134b895d7a8b4"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WJEC_x0020_Available_x0020_Online" minOccurs="0"/>
                <xsd:element ref="ns1:PublishingStartDate" minOccurs="0"/>
                <xsd:element ref="ns1:PublishingExpirationDat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7" nillable="true" ma:displayName="Scheduling Start Date" ma:internalName="PublishingStartDate">
      <xsd:simpleType>
        <xsd:restriction base="dms:Unknown"/>
      </xsd:simpleType>
    </xsd:element>
    <xsd:element name="PublishingExpirationDate" ma:index="8"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6" nillable="true" ma:displayName="WJEC Available Online" ma:default="0" ma:internalName="WJEC_x0020_Available_x0020_Online">
      <xsd:simpleType>
        <xsd:restriction base="dms:Boolean"/>
      </xsd:simple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WJEC_x0020_Available_x0020_Online xmlns="2f2f9355-f80e-4d7b-937a-0c27cfa03643">false</WJEC_x0020_Available_x0020_Online>
    <TaxCatchAll xmlns="2f2f9355-f80e-4d7b-937a-0c27cfa03643"/>
    <RoutingRuleDescription xmlns="http://schemas.microsoft.com/sharepoint/v3" xsi:nil="true"/>
    <PublishingExpirationDate xmlns="http://schemas.microsoft.com/sharepoint/v3" xsi:nil="true"/>
    <PublishingStartDate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4.xml><?xml version="1.0" encoding="utf-8"?>
<?mso-contentType ?>
<SharedContentType xmlns="Microsoft.SharePoint.Taxonomy.ContentTypeSync" SourceId="e1033d4c-53f7-4655-8cf6-8161ad0c09ed" ContentTypeId="0x0101001E6C9A6871140C4A8493C743FF1C286B" PreviousValue="false"/>
</file>

<file path=customXml/itemProps1.xml><?xml version="1.0" encoding="utf-8"?>
<ds:datastoreItem xmlns:ds="http://schemas.openxmlformats.org/officeDocument/2006/customXml" ds:itemID="{37E7B929-98FC-4C2B-B350-45D398E7D7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f9355-f80e-4d7b-937a-0c27cfa036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3.xml><?xml version="1.0" encoding="utf-8"?>
<ds:datastoreItem xmlns:ds="http://schemas.openxmlformats.org/officeDocument/2006/customXml" ds:itemID="{2773DC8F-AB9D-4910-94BF-5076350377AD}">
  <ds:schemaRefs>
    <ds:schemaRef ds:uri="http://schemas.microsoft.com/office/2006/documentManagement/types"/>
    <ds:schemaRef ds:uri="2f2f9355-f80e-4d7b-937a-0c27cfa03643"/>
    <ds:schemaRef ds:uri="http://purl.org/dc/terms/"/>
    <ds:schemaRef ds:uri="http://schemas.openxmlformats.org/package/2006/metadata/core-properties"/>
    <ds:schemaRef ds:uri="http://schemas.microsoft.com/office/infopath/2007/PartnerControls"/>
    <ds:schemaRef ds:uri="http://schemas.microsoft.com/sharepoint/v3"/>
    <ds:schemaRef ds:uri="http://purl.org/dc/dcmitype/"/>
    <ds:schemaRef ds:uri="http://schemas.microsoft.com/office/2006/metadata/properties"/>
    <ds:schemaRef ds:uri="http://www.w3.org/XML/1998/namespace"/>
    <ds:schemaRef ds:uri="http://purl.org/dc/elements/1.1/"/>
  </ds:schemaRefs>
</ds:datastoreItem>
</file>

<file path=customXml/itemProps4.xml><?xml version="1.0" encoding="utf-8"?>
<ds:datastoreItem xmlns:ds="http://schemas.openxmlformats.org/officeDocument/2006/customXml" ds:itemID="{85E327A3-EB0C-4903-8688-B6DC065E5F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Ppt0000003</Template>
  <TotalTime>7685</TotalTime>
  <Words>2256</Words>
  <Application>Microsoft Office PowerPoint</Application>
  <PresentationFormat>On-screen Show (4:3)</PresentationFormat>
  <Paragraphs>231</Paragraphs>
  <Slides>33</Slides>
  <Notes>18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hughes</dc:creator>
  <cp:lastModifiedBy>WJEC</cp:lastModifiedBy>
  <cp:revision>98</cp:revision>
  <cp:lastPrinted>2014-04-03T15:37:56Z</cp:lastPrinted>
  <dcterms:created xsi:type="dcterms:W3CDTF">2016-10-11T09:24:07Z</dcterms:created>
  <dcterms:modified xsi:type="dcterms:W3CDTF">2016-11-15T12:42:41Z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0x0101001E6C9A6871140C4A8493C743FF1C286B001B9DB2B621AB6F46A93F434A47C5DF8C</vt:lpwstr>
  </property>
  <property fmtid="{D5CDD505-2E9C-101B-9397-08002B2CF9AE}" pid="3" name="IconOverlay">
    <vt:lpwstr/>
  </property>
</Properties>
</file>