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5"/>
  </p:notesMasterIdLst>
  <p:handoutMasterIdLst>
    <p:handoutMasterId r:id="rId26"/>
  </p:handoutMasterIdLst>
  <p:sldIdLst>
    <p:sldId id="265" r:id="rId6"/>
    <p:sldId id="286" r:id="rId7"/>
    <p:sldId id="262" r:id="rId8"/>
    <p:sldId id="281" r:id="rId9"/>
    <p:sldId id="289" r:id="rId10"/>
    <p:sldId id="282" r:id="rId11"/>
    <p:sldId id="284" r:id="rId12"/>
    <p:sldId id="283" r:id="rId13"/>
    <p:sldId id="288" r:id="rId14"/>
    <p:sldId id="259" r:id="rId15"/>
    <p:sldId id="278" r:id="rId16"/>
    <p:sldId id="279" r:id="rId17"/>
    <p:sldId id="290" r:id="rId18"/>
    <p:sldId id="280" r:id="rId19"/>
    <p:sldId id="260" r:id="rId20"/>
    <p:sldId id="272" r:id="rId21"/>
    <p:sldId id="273" r:id="rId22"/>
    <p:sldId id="274" r:id="rId23"/>
    <p:sldId id="291" r:id="rId24"/>
  </p:sldIdLst>
  <p:sldSz cx="9144000" cy="6858000" type="screen4x3"/>
  <p:notesSz cx="6858000" cy="9144000"/>
  <p:defaultTextStyle>
    <a:defPPr>
      <a:defRPr lang="en-GB"/>
    </a:defPPr>
    <a:lvl1pPr algn="l" defTabSz="457200" rtl="0" fontAlgn="base">
      <a:spcBef>
        <a:spcPct val="0"/>
      </a:spcBef>
      <a:spcAft>
        <a:spcPct val="0"/>
      </a:spcAft>
      <a:defRPr kern="1200">
        <a:solidFill>
          <a:schemeClr val="tx1"/>
        </a:solidFill>
        <a:latin typeface="Calibri" pitchFamily="34" charset="0"/>
        <a:ea typeface="ＭＳ Ｐゴシック" pitchFamily="1" charset="-128"/>
        <a:cs typeface="+mn-cs"/>
      </a:defRPr>
    </a:lvl1pPr>
    <a:lvl2pPr marL="457200" algn="l" defTabSz="457200" rtl="0" fontAlgn="base">
      <a:spcBef>
        <a:spcPct val="0"/>
      </a:spcBef>
      <a:spcAft>
        <a:spcPct val="0"/>
      </a:spcAft>
      <a:defRPr kern="1200">
        <a:solidFill>
          <a:schemeClr val="tx1"/>
        </a:solidFill>
        <a:latin typeface="Calibri" pitchFamily="34" charset="0"/>
        <a:ea typeface="ＭＳ Ｐゴシック" pitchFamily="1" charset="-128"/>
        <a:cs typeface="+mn-cs"/>
      </a:defRPr>
    </a:lvl2pPr>
    <a:lvl3pPr marL="914400" algn="l" defTabSz="457200" rtl="0" fontAlgn="base">
      <a:spcBef>
        <a:spcPct val="0"/>
      </a:spcBef>
      <a:spcAft>
        <a:spcPct val="0"/>
      </a:spcAft>
      <a:defRPr kern="1200">
        <a:solidFill>
          <a:schemeClr val="tx1"/>
        </a:solidFill>
        <a:latin typeface="Calibri" pitchFamily="34" charset="0"/>
        <a:ea typeface="ＭＳ Ｐゴシック" pitchFamily="1" charset="-128"/>
        <a:cs typeface="+mn-cs"/>
      </a:defRPr>
    </a:lvl3pPr>
    <a:lvl4pPr marL="1371600" algn="l" defTabSz="457200" rtl="0" fontAlgn="base">
      <a:spcBef>
        <a:spcPct val="0"/>
      </a:spcBef>
      <a:spcAft>
        <a:spcPct val="0"/>
      </a:spcAft>
      <a:defRPr kern="1200">
        <a:solidFill>
          <a:schemeClr val="tx1"/>
        </a:solidFill>
        <a:latin typeface="Calibri" pitchFamily="34" charset="0"/>
        <a:ea typeface="ＭＳ Ｐゴシック" pitchFamily="1" charset="-128"/>
        <a:cs typeface="+mn-cs"/>
      </a:defRPr>
    </a:lvl4pPr>
    <a:lvl5pPr marL="1828800" algn="l" defTabSz="457200" rtl="0" fontAlgn="base">
      <a:spcBef>
        <a:spcPct val="0"/>
      </a:spcBef>
      <a:spcAft>
        <a:spcPct val="0"/>
      </a:spcAft>
      <a:defRPr kern="1200">
        <a:solidFill>
          <a:schemeClr val="tx1"/>
        </a:solidFill>
        <a:latin typeface="Calibri" pitchFamily="34" charset="0"/>
        <a:ea typeface="ＭＳ Ｐゴシック" pitchFamily="1" charset="-128"/>
        <a:cs typeface="+mn-cs"/>
      </a:defRPr>
    </a:lvl5pPr>
    <a:lvl6pPr marL="2286000" algn="l" defTabSz="914400" rtl="0" eaLnBrk="1" latinLnBrk="0" hangingPunct="1">
      <a:defRPr kern="1200">
        <a:solidFill>
          <a:schemeClr val="tx1"/>
        </a:solidFill>
        <a:latin typeface="Calibri" pitchFamily="34" charset="0"/>
        <a:ea typeface="ＭＳ Ｐゴシック" pitchFamily="1" charset="-128"/>
        <a:cs typeface="+mn-cs"/>
      </a:defRPr>
    </a:lvl6pPr>
    <a:lvl7pPr marL="2743200" algn="l" defTabSz="914400" rtl="0" eaLnBrk="1" latinLnBrk="0" hangingPunct="1">
      <a:defRPr kern="1200">
        <a:solidFill>
          <a:schemeClr val="tx1"/>
        </a:solidFill>
        <a:latin typeface="Calibri" pitchFamily="34" charset="0"/>
        <a:ea typeface="ＭＳ Ｐゴシック" pitchFamily="1" charset="-128"/>
        <a:cs typeface="+mn-cs"/>
      </a:defRPr>
    </a:lvl7pPr>
    <a:lvl8pPr marL="3200400" algn="l" defTabSz="914400" rtl="0" eaLnBrk="1" latinLnBrk="0" hangingPunct="1">
      <a:defRPr kern="1200">
        <a:solidFill>
          <a:schemeClr val="tx1"/>
        </a:solidFill>
        <a:latin typeface="Calibri" pitchFamily="34" charset="0"/>
        <a:ea typeface="ＭＳ Ｐゴシック" pitchFamily="1" charset="-128"/>
        <a:cs typeface="+mn-cs"/>
      </a:defRPr>
    </a:lvl8pPr>
    <a:lvl9pPr marL="3657600" algn="l" defTabSz="914400" rtl="0" eaLnBrk="1" latinLnBrk="0" hangingPunct="1">
      <a:defRPr kern="1200">
        <a:solidFill>
          <a:schemeClr val="tx1"/>
        </a:solidFill>
        <a:latin typeface="Calibri" pitchFamily="34" charset="0"/>
        <a:ea typeface="ＭＳ Ｐゴシック" pitchFamily="1"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105"/>
    <p:restoredTop sz="73901"/>
  </p:normalViewPr>
  <p:slideViewPr>
    <p:cSldViewPr snapToGrid="0" snapToObjects="1">
      <p:cViewPr varScale="1">
        <p:scale>
          <a:sx n="84" d="100"/>
          <a:sy n="84" d="100"/>
        </p:scale>
        <p:origin x="-47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9" d="100"/>
          <a:sy n="99" d="100"/>
        </p:scale>
        <p:origin x="30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1F3BCF4F-40F1-1D46-A4EB-288670D57C6F}" type="datetimeFigureOut">
              <a:rPr lang="en-US" smtClean="0"/>
              <a:t>10/2/2017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081B20-E663-2A47-8561-E12D00A2E8F2}" type="slidenum">
              <a:rPr lang="en-US" smtClean="0"/>
              <a:t>‹#›</a:t>
            </a:fld>
            <a:endParaRPr lang="en-US"/>
          </a:p>
        </p:txBody>
      </p:sp>
    </p:spTree>
    <p:extLst>
      <p:ext uri="{BB962C8B-B14F-4D97-AF65-F5344CB8AC3E}">
        <p14:creationId xmlns:p14="http://schemas.microsoft.com/office/powerpoint/2010/main" val="1732695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64709F-7B92-4904-980E-C27FFADFC1BF}" type="datetimeFigureOut">
              <a:rPr lang="en-GB" smtClean="0"/>
              <a:t>02/10/2017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E7319E-213C-4920-A16F-A5F14520856B}" type="slidenum">
              <a:rPr lang="en-GB" smtClean="0"/>
              <a:t>‹#›</a:t>
            </a:fld>
            <a:endParaRPr lang="en-GB"/>
          </a:p>
        </p:txBody>
      </p:sp>
    </p:spTree>
    <p:extLst>
      <p:ext uri="{BB962C8B-B14F-4D97-AF65-F5344CB8AC3E}">
        <p14:creationId xmlns:p14="http://schemas.microsoft.com/office/powerpoint/2010/main" val="2782778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BF64F25-C7F6-4E11-8B8C-CCA7BD6D9214}" type="slidenum">
              <a:rPr lang="en-GB" smtClean="0"/>
              <a:pPr/>
              <a:t>1</a:t>
            </a:fld>
            <a:endParaRPr lang="en-GB"/>
          </a:p>
        </p:txBody>
      </p:sp>
    </p:spTree>
    <p:extLst>
      <p:ext uri="{BB962C8B-B14F-4D97-AF65-F5344CB8AC3E}">
        <p14:creationId xmlns:p14="http://schemas.microsoft.com/office/powerpoint/2010/main" val="2472485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E7319E-213C-4920-A16F-A5F14520856B}" type="slidenum">
              <a:rPr lang="en-GB" smtClean="0"/>
              <a:t>12</a:t>
            </a:fld>
            <a:endParaRPr lang="en-GB"/>
          </a:p>
        </p:txBody>
      </p:sp>
    </p:spTree>
    <p:extLst>
      <p:ext uri="{BB962C8B-B14F-4D97-AF65-F5344CB8AC3E}">
        <p14:creationId xmlns:p14="http://schemas.microsoft.com/office/powerpoint/2010/main" val="2025317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E7319E-213C-4920-A16F-A5F14520856B}" type="slidenum">
              <a:rPr lang="en-GB" smtClean="0"/>
              <a:t>13</a:t>
            </a:fld>
            <a:endParaRPr lang="en-GB"/>
          </a:p>
        </p:txBody>
      </p:sp>
    </p:spTree>
    <p:extLst>
      <p:ext uri="{BB962C8B-B14F-4D97-AF65-F5344CB8AC3E}">
        <p14:creationId xmlns:p14="http://schemas.microsoft.com/office/powerpoint/2010/main" val="1728026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E7319E-213C-4920-A16F-A5F14520856B}" type="slidenum">
              <a:rPr lang="en-GB" smtClean="0"/>
              <a:t>14</a:t>
            </a:fld>
            <a:endParaRPr lang="en-GB"/>
          </a:p>
        </p:txBody>
      </p:sp>
    </p:spTree>
    <p:extLst>
      <p:ext uri="{BB962C8B-B14F-4D97-AF65-F5344CB8AC3E}">
        <p14:creationId xmlns:p14="http://schemas.microsoft.com/office/powerpoint/2010/main" val="26632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4E7319E-213C-4920-A16F-A5F14520856B}" type="slidenum">
              <a:rPr lang="en-GB" smtClean="0"/>
              <a:t>15</a:t>
            </a:fld>
            <a:endParaRPr lang="en-GB"/>
          </a:p>
        </p:txBody>
      </p:sp>
    </p:spTree>
    <p:extLst>
      <p:ext uri="{BB962C8B-B14F-4D97-AF65-F5344CB8AC3E}">
        <p14:creationId xmlns:p14="http://schemas.microsoft.com/office/powerpoint/2010/main" val="1304794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E7319E-213C-4920-A16F-A5F14520856B}" type="slidenum">
              <a:rPr lang="en-GB" smtClean="0"/>
              <a:t>16</a:t>
            </a:fld>
            <a:endParaRPr lang="en-GB"/>
          </a:p>
        </p:txBody>
      </p:sp>
    </p:spTree>
    <p:extLst>
      <p:ext uri="{BB962C8B-B14F-4D97-AF65-F5344CB8AC3E}">
        <p14:creationId xmlns:p14="http://schemas.microsoft.com/office/powerpoint/2010/main" val="48121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Colour</a:t>
            </a:r>
            <a:r>
              <a:rPr lang="en-US" dirty="0" smtClean="0"/>
              <a:t> coding: </a:t>
            </a:r>
          </a:p>
          <a:p>
            <a:r>
              <a:rPr lang="en-US" dirty="0" smtClean="0"/>
              <a:t>AO2: red</a:t>
            </a:r>
          </a:p>
          <a:p>
            <a:r>
              <a:rPr lang="en-US" dirty="0" smtClean="0"/>
              <a:t>AO3: green</a:t>
            </a:r>
          </a:p>
          <a:p>
            <a:r>
              <a:rPr lang="en-US" dirty="0" smtClean="0"/>
              <a:t>AO1: turquoise</a:t>
            </a:r>
          </a:p>
          <a:p>
            <a:r>
              <a:rPr lang="en-US" dirty="0" smtClean="0"/>
              <a:t>AO5: dark blue</a:t>
            </a:r>
            <a:endParaRPr lang="en-US" dirty="0"/>
          </a:p>
        </p:txBody>
      </p:sp>
      <p:sp>
        <p:nvSpPr>
          <p:cNvPr id="4" name="Slide Number Placeholder 3"/>
          <p:cNvSpPr>
            <a:spLocks noGrp="1"/>
          </p:cNvSpPr>
          <p:nvPr>
            <p:ph type="sldNum" sz="quarter" idx="10"/>
          </p:nvPr>
        </p:nvSpPr>
        <p:spPr/>
        <p:txBody>
          <a:bodyPr/>
          <a:lstStyle/>
          <a:p>
            <a:fld id="{24E7319E-213C-4920-A16F-A5F14520856B}" type="slidenum">
              <a:rPr lang="en-GB" smtClean="0"/>
              <a:t>17</a:t>
            </a:fld>
            <a:endParaRPr lang="en-GB"/>
          </a:p>
        </p:txBody>
      </p:sp>
    </p:spTree>
    <p:extLst>
      <p:ext uri="{BB962C8B-B14F-4D97-AF65-F5344CB8AC3E}">
        <p14:creationId xmlns:p14="http://schemas.microsoft.com/office/powerpoint/2010/main" val="1765011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E7319E-213C-4920-A16F-A5F14520856B}" type="slidenum">
              <a:rPr lang="en-GB" smtClean="0"/>
              <a:t>18</a:t>
            </a:fld>
            <a:endParaRPr lang="en-GB"/>
          </a:p>
        </p:txBody>
      </p:sp>
    </p:spTree>
    <p:extLst>
      <p:ext uri="{BB962C8B-B14F-4D97-AF65-F5344CB8AC3E}">
        <p14:creationId xmlns:p14="http://schemas.microsoft.com/office/powerpoint/2010/main" val="1738353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E7319E-213C-4920-A16F-A5F14520856B}" type="slidenum">
              <a:rPr lang="en-GB" smtClean="0"/>
              <a:t>3</a:t>
            </a:fld>
            <a:endParaRPr lang="en-GB"/>
          </a:p>
        </p:txBody>
      </p:sp>
    </p:spTree>
    <p:extLst>
      <p:ext uri="{BB962C8B-B14F-4D97-AF65-F5344CB8AC3E}">
        <p14:creationId xmlns:p14="http://schemas.microsoft.com/office/powerpoint/2010/main" val="1169766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E7319E-213C-4920-A16F-A5F14520856B}" type="slidenum">
              <a:rPr lang="en-GB" smtClean="0"/>
              <a:t>5</a:t>
            </a:fld>
            <a:endParaRPr lang="en-GB"/>
          </a:p>
        </p:txBody>
      </p:sp>
    </p:spTree>
    <p:extLst>
      <p:ext uri="{BB962C8B-B14F-4D97-AF65-F5344CB8AC3E}">
        <p14:creationId xmlns:p14="http://schemas.microsoft.com/office/powerpoint/2010/main" val="548046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Identify</a:t>
            </a:r>
            <a:r>
              <a:rPr lang="en-US" baseline="0" dirty="0" smtClean="0"/>
              <a:t> AO1/AO2.</a:t>
            </a:r>
            <a:endParaRPr lang="en-US" dirty="0"/>
          </a:p>
        </p:txBody>
      </p:sp>
      <p:sp>
        <p:nvSpPr>
          <p:cNvPr id="4" name="Slide Number Placeholder 3"/>
          <p:cNvSpPr>
            <a:spLocks noGrp="1"/>
          </p:cNvSpPr>
          <p:nvPr>
            <p:ph type="sldNum" sz="quarter" idx="10"/>
          </p:nvPr>
        </p:nvSpPr>
        <p:spPr/>
        <p:txBody>
          <a:bodyPr/>
          <a:lstStyle/>
          <a:p>
            <a:fld id="{24E7319E-213C-4920-A16F-A5F14520856B}" type="slidenum">
              <a:rPr lang="en-GB" smtClean="0"/>
              <a:t>6</a:t>
            </a:fld>
            <a:endParaRPr lang="en-GB"/>
          </a:p>
        </p:txBody>
      </p:sp>
    </p:spTree>
    <p:extLst>
      <p:ext uri="{BB962C8B-B14F-4D97-AF65-F5344CB8AC3E}">
        <p14:creationId xmlns:p14="http://schemas.microsoft.com/office/powerpoint/2010/main" val="371622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to reward AO1/ AO2?</a:t>
            </a:r>
            <a:endParaRPr lang="en-US" dirty="0"/>
          </a:p>
        </p:txBody>
      </p:sp>
      <p:sp>
        <p:nvSpPr>
          <p:cNvPr id="4" name="Slide Number Placeholder 3"/>
          <p:cNvSpPr>
            <a:spLocks noGrp="1"/>
          </p:cNvSpPr>
          <p:nvPr>
            <p:ph type="sldNum" sz="quarter" idx="10"/>
          </p:nvPr>
        </p:nvSpPr>
        <p:spPr/>
        <p:txBody>
          <a:bodyPr/>
          <a:lstStyle/>
          <a:p>
            <a:fld id="{24E7319E-213C-4920-A16F-A5F14520856B}" type="slidenum">
              <a:rPr lang="en-GB" smtClean="0"/>
              <a:t>7</a:t>
            </a:fld>
            <a:endParaRPr lang="en-GB"/>
          </a:p>
        </p:txBody>
      </p:sp>
    </p:spTree>
    <p:extLst>
      <p:ext uri="{BB962C8B-B14F-4D97-AF65-F5344CB8AC3E}">
        <p14:creationId xmlns:p14="http://schemas.microsoft.com/office/powerpoint/2010/main" val="1478906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Identify AO1 and AO2.</a:t>
            </a:r>
            <a:endParaRPr lang="en-US" dirty="0"/>
          </a:p>
        </p:txBody>
      </p:sp>
      <p:sp>
        <p:nvSpPr>
          <p:cNvPr id="4" name="Slide Number Placeholder 3"/>
          <p:cNvSpPr>
            <a:spLocks noGrp="1"/>
          </p:cNvSpPr>
          <p:nvPr>
            <p:ph type="sldNum" sz="quarter" idx="10"/>
          </p:nvPr>
        </p:nvSpPr>
        <p:spPr/>
        <p:txBody>
          <a:bodyPr/>
          <a:lstStyle/>
          <a:p>
            <a:fld id="{24E7319E-213C-4920-A16F-A5F14520856B}" type="slidenum">
              <a:rPr lang="en-GB" smtClean="0"/>
              <a:t>8</a:t>
            </a:fld>
            <a:endParaRPr lang="en-GB"/>
          </a:p>
        </p:txBody>
      </p:sp>
    </p:spTree>
    <p:extLst>
      <p:ext uri="{BB962C8B-B14F-4D97-AF65-F5344CB8AC3E}">
        <p14:creationId xmlns:p14="http://schemas.microsoft.com/office/powerpoint/2010/main" val="459978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E7319E-213C-4920-A16F-A5F14520856B}" type="slidenum">
              <a:rPr lang="en-GB" smtClean="0"/>
              <a:t>9</a:t>
            </a:fld>
            <a:endParaRPr lang="en-GB"/>
          </a:p>
        </p:txBody>
      </p:sp>
    </p:spTree>
    <p:extLst>
      <p:ext uri="{BB962C8B-B14F-4D97-AF65-F5344CB8AC3E}">
        <p14:creationId xmlns:p14="http://schemas.microsoft.com/office/powerpoint/2010/main" val="316060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E7319E-213C-4920-A16F-A5F14520856B}" type="slidenum">
              <a:rPr lang="en-GB" smtClean="0"/>
              <a:t>10</a:t>
            </a:fld>
            <a:endParaRPr lang="en-GB"/>
          </a:p>
        </p:txBody>
      </p:sp>
    </p:spTree>
    <p:extLst>
      <p:ext uri="{BB962C8B-B14F-4D97-AF65-F5344CB8AC3E}">
        <p14:creationId xmlns:p14="http://schemas.microsoft.com/office/powerpoint/2010/main" val="1681890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E7319E-213C-4920-A16F-A5F14520856B}" type="slidenum">
              <a:rPr lang="en-GB" smtClean="0"/>
              <a:t>11</a:t>
            </a:fld>
            <a:endParaRPr lang="en-GB"/>
          </a:p>
        </p:txBody>
      </p:sp>
    </p:spTree>
    <p:extLst>
      <p:ext uri="{BB962C8B-B14F-4D97-AF65-F5344CB8AC3E}">
        <p14:creationId xmlns:p14="http://schemas.microsoft.com/office/powerpoint/2010/main" val="7615104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localhost/Volumes/Other%20Clients/Eduqas/P17661%20Eduqas%20Brand%20Identity%20Guidelines/Links/Corbis-42-53088181.jpg"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57200" y="2857500"/>
            <a:ext cx="4889500" cy="3225800"/>
          </a:xfrm>
          <a:prstGeom prst="rect">
            <a:avLst/>
          </a:prstGeom>
        </p:spPr>
        <p:txBody>
          <a:bodyPr/>
          <a:lstStyle>
            <a:lvl1pPr marL="0" indent="0">
              <a:buNone/>
              <a:defRPr sz="2000">
                <a:solidFill>
                  <a:schemeClr val="tx1"/>
                </a:solidFill>
              </a:defRPr>
            </a:lvl1pPr>
          </a:lstStyle>
          <a:p>
            <a:r>
              <a:rPr lang="en-US" dirty="0" smtClean="0">
                <a:solidFill>
                  <a:srgbClr val="0070C0"/>
                </a:solidFill>
                <a:latin typeface="Gotham Rounded Book"/>
                <a:cs typeface="Gotham Rounded Book"/>
              </a:rPr>
              <a:t>Subheading</a:t>
            </a:r>
          </a:p>
          <a:p>
            <a:endParaRPr lang="en-GB" baseline="30000" dirty="0" smtClean="0">
              <a:solidFill>
                <a:schemeClr val="tx1">
                  <a:lumMod val="50000"/>
                  <a:lumOff val="50000"/>
                </a:schemeClr>
              </a:solidFill>
              <a:latin typeface="Bliss-Light"/>
              <a:cs typeface="Bliss-Light"/>
            </a:endParaRPr>
          </a:p>
          <a:p>
            <a:pPr>
              <a:lnSpc>
                <a:spcPct val="150000"/>
              </a:lnSpc>
            </a:pPr>
            <a:r>
              <a:rPr lang="en-GB" baseline="30000" dirty="0" err="1" smtClean="0">
                <a:solidFill>
                  <a:srgbClr val="5A5A59"/>
                </a:solidFill>
                <a:latin typeface="Bliss-Light"/>
                <a:cs typeface="Bliss-Light"/>
              </a:rPr>
              <a:t>Invellab</a:t>
            </a:r>
            <a:r>
              <a:rPr lang="en-GB" baseline="30000" dirty="0" smtClean="0">
                <a:solidFill>
                  <a:srgbClr val="5A5A59"/>
                </a:solidFill>
                <a:latin typeface="Bliss-Light"/>
                <a:cs typeface="Bliss-Light"/>
              </a:rPr>
              <a:t> id </a:t>
            </a:r>
            <a:r>
              <a:rPr lang="en-GB" baseline="30000" dirty="0" err="1" smtClean="0">
                <a:solidFill>
                  <a:srgbClr val="5A5A59"/>
                </a:solidFill>
                <a:latin typeface="Bliss-Light"/>
                <a:cs typeface="Bliss-Light"/>
              </a:rPr>
              <a:t>quiberumqui</a:t>
            </a:r>
            <a:r>
              <a:rPr lang="en-GB" baseline="30000" dirty="0" smtClean="0">
                <a:solidFill>
                  <a:srgbClr val="5A5A59"/>
                </a:solidFill>
                <a:latin typeface="Bliss-Light"/>
                <a:cs typeface="Bliss-Light"/>
              </a:rPr>
              <a:t> non </a:t>
            </a:r>
            <a:r>
              <a:rPr lang="en-GB" baseline="30000" dirty="0" err="1" smtClean="0">
                <a:solidFill>
                  <a:srgbClr val="5A5A59"/>
                </a:solidFill>
                <a:latin typeface="Bliss-Light"/>
                <a:cs typeface="Bliss-Light"/>
              </a:rPr>
              <a:t>rerovit</a:t>
            </a:r>
            <a:r>
              <a:rPr lang="en-GB" baseline="30000" dirty="0" smtClean="0">
                <a:solidFill>
                  <a:srgbClr val="5A5A59"/>
                </a:solidFill>
                <a:latin typeface="Bliss-Light"/>
                <a:cs typeface="Bliss-Light"/>
              </a:rPr>
              <a:t> era </a:t>
            </a:r>
            <a:r>
              <a:rPr lang="en-GB" baseline="30000" dirty="0" err="1" smtClean="0">
                <a:solidFill>
                  <a:srgbClr val="5A5A59"/>
                </a:solidFill>
                <a:latin typeface="Bliss-Light"/>
                <a:cs typeface="Bliss-Light"/>
              </a:rPr>
              <a:t>consequunt</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accabor</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epelicabo</a:t>
            </a:r>
            <a:r>
              <a:rPr lang="en-GB" baseline="30000" dirty="0" smtClean="0">
                <a:solidFill>
                  <a:srgbClr val="5A5A59"/>
                </a:solidFill>
                <a:latin typeface="Bliss-Light"/>
                <a:cs typeface="Bliss-Light"/>
              </a:rPr>
              <a:t>. Nam, id ex </a:t>
            </a:r>
            <a:r>
              <a:rPr lang="en-GB" baseline="30000" dirty="0" err="1" smtClean="0">
                <a:solidFill>
                  <a:srgbClr val="5A5A59"/>
                </a:solidFill>
                <a:latin typeface="Bliss-Light"/>
                <a:cs typeface="Bliss-Light"/>
              </a:rPr>
              <a:t>enis</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alis</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es</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doluptas</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sunt</a:t>
            </a:r>
            <a:r>
              <a:rPr lang="en-GB" baseline="30000" dirty="0" smtClean="0">
                <a:solidFill>
                  <a:srgbClr val="5A5A59"/>
                </a:solidFill>
                <a:latin typeface="Bliss-Light"/>
                <a:cs typeface="Bliss-Light"/>
              </a:rPr>
              <a:t> pa non </a:t>
            </a:r>
            <a:r>
              <a:rPr lang="en-GB" baseline="30000" dirty="0" err="1" smtClean="0">
                <a:solidFill>
                  <a:srgbClr val="5A5A59"/>
                </a:solidFill>
                <a:latin typeface="Bliss-Light"/>
                <a:cs typeface="Bliss-Light"/>
              </a:rPr>
              <a:t>plaudam</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rateseque</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oditibusae</a:t>
            </a:r>
            <a:r>
              <a:rPr lang="en-GB" baseline="30000" dirty="0" smtClean="0">
                <a:solidFill>
                  <a:srgbClr val="5A5A59"/>
                </a:solidFill>
                <a:latin typeface="Bliss-Light"/>
                <a:cs typeface="Bliss-Light"/>
              </a:rPr>
              <a:t> is </a:t>
            </a:r>
            <a:r>
              <a:rPr lang="en-GB" baseline="30000" dirty="0" err="1" smtClean="0">
                <a:solidFill>
                  <a:srgbClr val="5A5A59"/>
                </a:solidFill>
                <a:latin typeface="Bliss-Light"/>
                <a:cs typeface="Bliss-Light"/>
              </a:rPr>
              <a:t>ut</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eturem</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ea</a:t>
            </a:r>
            <a:r>
              <a:rPr lang="en-GB" baseline="30000" dirty="0" smtClean="0">
                <a:solidFill>
                  <a:srgbClr val="5A5A59"/>
                </a:solidFill>
                <a:latin typeface="Bliss-Light"/>
                <a:cs typeface="Bliss-Light"/>
              </a:rPr>
              <a:t> dent </a:t>
            </a:r>
            <a:r>
              <a:rPr lang="en-GB" baseline="30000" dirty="0" err="1" smtClean="0">
                <a:solidFill>
                  <a:srgbClr val="5A5A59"/>
                </a:solidFill>
                <a:latin typeface="Bliss-Light"/>
                <a:cs typeface="Bliss-Light"/>
              </a:rPr>
              <a:t>est</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esed</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modis</a:t>
            </a:r>
            <a:r>
              <a:rPr lang="en-GB" baseline="30000" dirty="0" smtClean="0">
                <a:solidFill>
                  <a:srgbClr val="5A5A59"/>
                </a:solidFill>
                <a:latin typeface="Bliss-Light"/>
                <a:cs typeface="Bliss-Light"/>
              </a:rPr>
              <a:t> quam, quam, id </a:t>
            </a:r>
            <a:r>
              <a:rPr lang="en-GB" baseline="30000" dirty="0" err="1" smtClean="0">
                <a:solidFill>
                  <a:srgbClr val="5A5A59"/>
                </a:solidFill>
                <a:latin typeface="Bliss-Light"/>
                <a:cs typeface="Bliss-Light"/>
              </a:rPr>
              <a:t>modit</a:t>
            </a:r>
            <a:r>
              <a:rPr lang="en-GB" baseline="30000" dirty="0" smtClean="0">
                <a:solidFill>
                  <a:srgbClr val="5A5A59"/>
                </a:solidFill>
                <a:latin typeface="Bliss-Light"/>
                <a:cs typeface="Bliss-Light"/>
              </a:rPr>
              <a:t> mi, </a:t>
            </a:r>
            <a:r>
              <a:rPr lang="en-GB" baseline="30000" dirty="0" err="1" smtClean="0">
                <a:solidFill>
                  <a:srgbClr val="5A5A59"/>
                </a:solidFill>
                <a:latin typeface="Bliss-Light"/>
                <a:cs typeface="Bliss-Light"/>
              </a:rPr>
              <a:t>omnit</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accusci</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magnatur</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solum</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int</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ullandi</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oreium</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eos</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aut</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que</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veligenim</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si</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ut</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reperatio</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doluptatem</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voluptam</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est</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comnim</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fugitat</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iorecup</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tincti</a:t>
            </a:r>
            <a:r>
              <a:rPr lang="en-GB" baseline="30000" dirty="0" smtClean="0">
                <a:solidFill>
                  <a:srgbClr val="5A5A59"/>
                </a:solidFill>
                <a:latin typeface="Bliss-Light"/>
                <a:cs typeface="Bliss-Light"/>
              </a:rPr>
              <a:t>. </a:t>
            </a:r>
            <a:endParaRPr lang="en-GB" baseline="30000" dirty="0">
              <a:solidFill>
                <a:srgbClr val="5A5A59"/>
              </a:solidFill>
              <a:latin typeface="Bliss-Light"/>
              <a:cs typeface="Bliss-Light"/>
            </a:endParaRPr>
          </a:p>
        </p:txBody>
      </p:sp>
      <p:pic>
        <p:nvPicPr>
          <p:cNvPr id="9" name="Corbis-42-53088181_bandw.jpg"/>
          <p:cNvPicPr preferRelativeResize="0">
            <a:picLocks/>
          </p:cNvPicPr>
          <p:nvPr userDrawn="1"/>
        </p:nvPicPr>
        <p:blipFill rotWithShape="1">
          <a:blip r:embed="rId2" r:link="rId3">
            <a:extLst>
              <a:ext uri="{28A0092B-C50C-407E-A947-70E740481C1C}">
                <a14:useLocalDpi xmlns:a14="http://schemas.microsoft.com/office/drawing/2010/main" val="0"/>
              </a:ext>
            </a:extLst>
          </a:blip>
          <a:srcRect l="331" t="9973" r="-331" b="4013"/>
          <a:stretch/>
        </p:blipFill>
        <p:spPr>
          <a:xfrm>
            <a:off x="5425200" y="3048000"/>
            <a:ext cx="3261600" cy="2805414"/>
          </a:xfrm>
          <a:prstGeom prst="rect">
            <a:avLst/>
          </a:prstGeom>
        </p:spPr>
      </p:pic>
      <p:sp>
        <p:nvSpPr>
          <p:cNvPr id="11" name="Text Placeholder 15"/>
          <p:cNvSpPr>
            <a:spLocks noGrp="1"/>
          </p:cNvSpPr>
          <p:nvPr>
            <p:ph type="body" sz="quarter" idx="16" hasCustomPrompt="1"/>
          </p:nvPr>
        </p:nvSpPr>
        <p:spPr>
          <a:xfrm>
            <a:off x="457200" y="1466056"/>
            <a:ext cx="8418513" cy="118824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smtClean="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200" kern="1100" spc="-50" dirty="0" smtClean="0">
                <a:solidFill>
                  <a:srgbClr val="0096ED"/>
                </a:solidFill>
                <a:latin typeface="Gotham Rounded Book"/>
                <a:ea typeface="Times New Roman"/>
                <a:cs typeface="Gotham Rounded Book"/>
              </a:rPr>
              <a:t>Title 2</a:t>
            </a:r>
            <a:endParaRPr lang="en-GB" dirty="0" smtClean="0"/>
          </a:p>
        </p:txBody>
      </p:sp>
    </p:spTree>
    <p:extLst>
      <p:ext uri="{BB962C8B-B14F-4D97-AF65-F5344CB8AC3E}">
        <p14:creationId xmlns:p14="http://schemas.microsoft.com/office/powerpoint/2010/main" val="12458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2894120"/>
            <a:ext cx="8229600" cy="3232043"/>
          </a:xfrm>
          <a:prstGeom prst="rect">
            <a:avLst/>
          </a:prstGeom>
        </p:spPr>
        <p:txBody>
          <a:bodyPr/>
          <a:lstStyle>
            <a:lvl1pPr marL="0" marR="0" indent="0" algn="l" defTabSz="457200" rtl="0" eaLnBrk="1" fontAlgn="base" latinLnBrk="0" hangingPunct="1">
              <a:lnSpc>
                <a:spcPct val="150000"/>
              </a:lnSpc>
              <a:spcBef>
                <a:spcPct val="0"/>
              </a:spcBef>
              <a:spcAft>
                <a:spcPct val="0"/>
              </a:spcAft>
              <a:buClrTx/>
              <a:buSzTx/>
              <a:buFont typeface="Arial" panose="020B0604020202020204" pitchFamily="34" charset="0"/>
              <a:buNone/>
              <a:tabLst/>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a:t>
            </a:r>
            <a:r>
              <a:rPr kumimoji="0" lang="en-US" sz="1600" b="0" i="0" u="none" strike="noStrike" kern="1200" cap="none" spc="0" normalizeH="0" baseline="0" noProof="0" dirty="0" err="1" smtClean="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deitl</a:t>
            </a:r>
            <a:endParaRPr kumimoji="0" lang="en-US" sz="1600" b="0" i="0" u="none" strike="noStrike" kern="1200" cap="none" spc="0" normalizeH="0" baseline="0" noProof="0" dirty="0" smtClean="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endParaRP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smtClean="0">
                <a:ln>
                  <a:noFill/>
                </a:ln>
                <a:solidFill>
                  <a:prstClr val="white">
                    <a:lumMod val="50000"/>
                  </a:prstClr>
                </a:solidFill>
                <a:effectLst/>
                <a:uLnTx/>
                <a:uFillTx/>
                <a:latin typeface="Arial" panose="020B0604020202020204" pitchFamily="34" charset="0"/>
                <a:ea typeface="ＭＳ Ｐゴシック" pitchFamily="1" charset="-128"/>
                <a:cs typeface="Arial" panose="020B0604020202020204" pitchFamily="34" charset="0"/>
              </a:rPr>
              <a:t>.</a:t>
            </a: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GB" sz="1800" b="0" i="0" u="none" strike="noStrike" kern="1200" cap="none" spc="0" normalizeH="0" baseline="30000" noProof="0" dirty="0" smtClean="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rPr>
              <a:t> </a:t>
            </a:r>
            <a:endParaRPr kumimoji="0" lang="en-GB" sz="1400" b="0" i="0" u="none" strike="noStrike" kern="1200" cap="none" spc="0" normalizeH="0" baseline="30000" noProof="0" dirty="0" smtClean="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 </a:t>
            </a:r>
            <a:r>
              <a:rPr kumimoji="0" lang="en-US" sz="1600" b="0" i="0" u="none" strike="noStrike" kern="1200" cap="none" spc="0" normalizeH="0" baseline="0" noProof="0" dirty="0" smtClean="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a:t>
            </a:r>
            <a:r>
              <a:rPr kumimoji="0" lang="en-US" sz="1600" b="0" i="0" u="none" strike="noStrike" kern="1200" cap="none" spc="0" normalizeH="0" baseline="0" noProof="0" dirty="0" err="1" smtClean="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deitl</a:t>
            </a:r>
            <a:endParaRPr kumimoji="0" lang="en-US" sz="1600" b="0" i="0" u="none" strike="noStrike" kern="1200" cap="none" spc="0" normalizeH="0" baseline="0" noProof="0" dirty="0" smtClean="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endParaRP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p>
          <a:p>
            <a:pPr marL="0" marR="0" lvl="0" indent="0" algn="l" defTabSz="457200" rtl="0" eaLnBrk="1" fontAlgn="base" latinLnBrk="0" hangingPunct="1">
              <a:lnSpc>
                <a:spcPct val="150000"/>
              </a:lnSpc>
              <a:spcBef>
                <a:spcPct val="0"/>
              </a:spcBef>
              <a:spcAft>
                <a:spcPct val="0"/>
              </a:spcAft>
              <a:buClrTx/>
              <a:buSzTx/>
              <a:buFontTx/>
              <a:buNone/>
              <a:tabLst/>
              <a:defRPr/>
            </a:pPr>
            <a:endParaRPr kumimoji="0" lang="en-GB" sz="1400" b="0" i="0" u="none" strike="noStrike" kern="1200" cap="none" spc="0" normalizeH="0" baseline="30000" noProof="0" dirty="0" smtClean="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DF3C06"/>
                </a:solidFill>
                <a:effectLst/>
                <a:uLnTx/>
                <a:uFillTx/>
                <a:latin typeface="Arial" panose="020B0604020202020204" pitchFamily="34" charset="0"/>
                <a:ea typeface="ＭＳ Ｐゴシック" pitchFamily="1" charset="-128"/>
                <a:cs typeface="Arial" panose="020B0604020202020204" pitchFamily="34" charset="0"/>
              </a:rPr>
              <a:t> </a:t>
            </a:r>
            <a:r>
              <a:rPr kumimoji="0" lang="en-US" sz="1600" b="0" i="0" u="none" strike="noStrike" kern="1200" cap="none" spc="0" normalizeH="0" baseline="0" noProof="0" dirty="0" smtClean="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a:t>
            </a:r>
            <a:r>
              <a:rPr kumimoji="0" lang="en-US" sz="1600" b="0" i="0" u="none" strike="noStrike" kern="1200" cap="none" spc="0" normalizeH="0" baseline="0" noProof="0" dirty="0" err="1" smtClean="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deitl</a:t>
            </a:r>
            <a:endParaRPr kumimoji="0" lang="en-US" sz="1600" b="0" i="0" u="none" strike="noStrike" kern="1200" cap="none" spc="0" normalizeH="0" baseline="0" noProof="0" dirty="0" smtClean="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endParaRP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smtClean="0">
                <a:ln>
                  <a:noFill/>
                </a:ln>
                <a:solidFill>
                  <a:prstClr val="black"/>
                </a:solidFill>
                <a:effectLst/>
                <a:uLnTx/>
                <a:uFillTx/>
                <a:latin typeface="Bliss-Light"/>
                <a:ea typeface="ＭＳ Ｐゴシック" pitchFamily="1" charset="-128"/>
                <a:cs typeface="Bliss-Light"/>
              </a:rPr>
              <a:t>. </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endParaRPr lang="en-US" dirty="0"/>
          </a:p>
        </p:txBody>
      </p:sp>
      <p:sp>
        <p:nvSpPr>
          <p:cNvPr id="4" name="Text Placeholder 15"/>
          <p:cNvSpPr txBox="1">
            <a:spLocks/>
          </p:cNvSpPr>
          <p:nvPr userDrawn="1"/>
        </p:nvSpPr>
        <p:spPr>
          <a:xfrm>
            <a:off x="354940" y="1580356"/>
            <a:ext cx="8418513" cy="1188244"/>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kern="1200" baseline="0">
                <a:solidFill>
                  <a:srgbClr val="0070C0"/>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dirty="0" smtClean="0"/>
              <a:t>Title 1</a:t>
            </a:r>
          </a:p>
          <a:p>
            <a:pPr>
              <a:defRPr/>
            </a:pPr>
            <a:r>
              <a:rPr lang="en-US" kern="1100" spc="-50" dirty="0" smtClean="0">
                <a:solidFill>
                  <a:srgbClr val="0096ED"/>
                </a:solidFill>
                <a:latin typeface="Gotham Rounded Book"/>
                <a:ea typeface="Times New Roman"/>
                <a:cs typeface="Gotham Rounded Book"/>
              </a:rPr>
              <a:t>Title 2</a:t>
            </a:r>
            <a:endParaRPr lang="en-GB" dirty="0"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200" y="2819400"/>
            <a:ext cx="4038600" cy="3306763"/>
          </a:xfrm>
          <a:prstGeom prst="rect">
            <a:avLst/>
          </a:prstGeom>
        </p:spPr>
        <p:txBody>
          <a:bodyPr>
            <a:normAutofit/>
          </a:bodyPr>
          <a:lstStyle>
            <a:lvl1pPr marL="0" indent="0">
              <a:buNone/>
              <a:defRPr sz="2400">
                <a:solidFill>
                  <a:schemeClr val="tx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a:lnSpc>
                <a:spcPct val="150000"/>
              </a:lnSpc>
            </a:pPr>
            <a:r>
              <a:rPr lang="en-GB" i="1" baseline="30000" dirty="0" smtClean="0">
                <a:solidFill>
                  <a:srgbClr val="5A5A59"/>
                </a:solidFill>
                <a:latin typeface="Bliss-Light"/>
                <a:cs typeface="Bliss-Light"/>
              </a:rPr>
              <a:t>“</a:t>
            </a:r>
            <a:r>
              <a:rPr lang="en-GB" i="1" baseline="30000" dirty="0" err="1" smtClean="0">
                <a:solidFill>
                  <a:srgbClr val="5A5A59"/>
                </a:solidFill>
                <a:latin typeface="Bliss-Light"/>
                <a:cs typeface="Bliss-Light"/>
              </a:rPr>
              <a:t>Invellab</a:t>
            </a:r>
            <a:r>
              <a:rPr lang="en-GB" i="1" baseline="30000" dirty="0" smtClean="0">
                <a:solidFill>
                  <a:srgbClr val="5A5A59"/>
                </a:solidFill>
                <a:latin typeface="Bliss-Light"/>
                <a:cs typeface="Bliss-Light"/>
              </a:rPr>
              <a:t> id </a:t>
            </a:r>
            <a:r>
              <a:rPr lang="en-GB" i="1" baseline="30000" dirty="0" err="1" smtClean="0">
                <a:solidFill>
                  <a:srgbClr val="5A5A59"/>
                </a:solidFill>
                <a:latin typeface="Bliss-Light"/>
                <a:cs typeface="Bliss-Light"/>
              </a:rPr>
              <a:t>quiberumqui</a:t>
            </a:r>
            <a:r>
              <a:rPr lang="en-GB" i="1" baseline="30000" dirty="0" smtClean="0">
                <a:solidFill>
                  <a:srgbClr val="5A5A59"/>
                </a:solidFill>
                <a:latin typeface="Bliss-Light"/>
                <a:cs typeface="Bliss-Light"/>
              </a:rPr>
              <a:t> non </a:t>
            </a:r>
            <a:r>
              <a:rPr lang="en-GB" i="1" baseline="30000" dirty="0" err="1" smtClean="0">
                <a:solidFill>
                  <a:srgbClr val="5A5A59"/>
                </a:solidFill>
                <a:latin typeface="Bliss-Light"/>
                <a:cs typeface="Bliss-Light"/>
              </a:rPr>
              <a:t>rerovit</a:t>
            </a:r>
            <a:r>
              <a:rPr lang="en-GB" i="1" baseline="30000" dirty="0" smtClean="0">
                <a:solidFill>
                  <a:srgbClr val="5A5A59"/>
                </a:solidFill>
                <a:latin typeface="Bliss-Light"/>
                <a:cs typeface="Bliss-Light"/>
              </a:rPr>
              <a:t> era </a:t>
            </a:r>
            <a:r>
              <a:rPr lang="en-GB" i="1" baseline="30000" dirty="0" err="1" smtClean="0">
                <a:solidFill>
                  <a:srgbClr val="5A5A59"/>
                </a:solidFill>
                <a:latin typeface="Bliss-Light"/>
                <a:cs typeface="Bliss-Light"/>
              </a:rPr>
              <a:t>consequunt</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accabor</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epelicabo</a:t>
            </a:r>
            <a:r>
              <a:rPr lang="en-GB" i="1" baseline="30000" dirty="0" smtClean="0">
                <a:solidFill>
                  <a:srgbClr val="5A5A59"/>
                </a:solidFill>
                <a:latin typeface="Bliss-Light"/>
                <a:cs typeface="Bliss-Light"/>
              </a:rPr>
              <a:t>. Nam, id ex </a:t>
            </a:r>
            <a:r>
              <a:rPr lang="en-GB" i="1" baseline="30000" dirty="0" err="1" smtClean="0">
                <a:solidFill>
                  <a:srgbClr val="5A5A59"/>
                </a:solidFill>
                <a:latin typeface="Bliss-Light"/>
                <a:cs typeface="Bliss-Light"/>
              </a:rPr>
              <a:t>enis</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alis</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es</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doluptas</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sunt</a:t>
            </a:r>
            <a:r>
              <a:rPr lang="en-GB" i="1" baseline="30000" dirty="0" smtClean="0">
                <a:solidFill>
                  <a:srgbClr val="5A5A59"/>
                </a:solidFill>
                <a:latin typeface="Bliss-Light"/>
                <a:cs typeface="Bliss-Light"/>
              </a:rPr>
              <a:t> pa non </a:t>
            </a:r>
            <a:r>
              <a:rPr lang="en-GB" i="1" baseline="30000" dirty="0" err="1" smtClean="0">
                <a:solidFill>
                  <a:srgbClr val="5A5A59"/>
                </a:solidFill>
                <a:latin typeface="Bliss-Light"/>
                <a:cs typeface="Bliss-Light"/>
              </a:rPr>
              <a:t>plaudam</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rateseque</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oditibusae</a:t>
            </a:r>
            <a:r>
              <a:rPr lang="en-GB" i="1" baseline="30000" dirty="0" smtClean="0">
                <a:solidFill>
                  <a:srgbClr val="5A5A59"/>
                </a:solidFill>
                <a:latin typeface="Bliss-Light"/>
                <a:cs typeface="Bliss-Light"/>
              </a:rPr>
              <a:t> is </a:t>
            </a:r>
            <a:r>
              <a:rPr lang="en-GB" i="1" baseline="30000" dirty="0" err="1" smtClean="0">
                <a:solidFill>
                  <a:srgbClr val="5A5A59"/>
                </a:solidFill>
                <a:latin typeface="Bliss-Light"/>
                <a:cs typeface="Bliss-Light"/>
              </a:rPr>
              <a:t>ut</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eturem</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ea</a:t>
            </a:r>
            <a:r>
              <a:rPr lang="en-GB" i="1" baseline="30000" dirty="0" smtClean="0">
                <a:solidFill>
                  <a:srgbClr val="5A5A59"/>
                </a:solidFill>
                <a:latin typeface="Bliss-Light"/>
                <a:cs typeface="Bliss-Light"/>
              </a:rPr>
              <a:t> dent </a:t>
            </a:r>
            <a:r>
              <a:rPr lang="en-GB" i="1" baseline="30000" dirty="0" err="1" smtClean="0">
                <a:solidFill>
                  <a:srgbClr val="5A5A59"/>
                </a:solidFill>
                <a:latin typeface="Bliss-Light"/>
                <a:cs typeface="Bliss-Light"/>
              </a:rPr>
              <a:t>est</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esed</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modis</a:t>
            </a:r>
            <a:r>
              <a:rPr lang="en-GB" i="1" baseline="30000" dirty="0" smtClean="0">
                <a:solidFill>
                  <a:srgbClr val="5A5A59"/>
                </a:solidFill>
                <a:latin typeface="Bliss-Light"/>
                <a:cs typeface="Bliss-Light"/>
              </a:rPr>
              <a:t> quam, quam.”</a:t>
            </a:r>
          </a:p>
          <a:p>
            <a:pPr algn="r">
              <a:lnSpc>
                <a:spcPct val="150000"/>
              </a:lnSpc>
            </a:pPr>
            <a:r>
              <a:rPr lang="en-GB" b="1" baseline="30000" dirty="0" smtClean="0">
                <a:solidFill>
                  <a:srgbClr val="5A5A59"/>
                </a:solidFill>
                <a:latin typeface="Bliss-Light"/>
                <a:cs typeface="Bliss-Light"/>
              </a:rPr>
              <a:t>- Name, Organisation, Date</a:t>
            </a:r>
            <a:endParaRPr lang="en-GB" b="1" baseline="30000" dirty="0">
              <a:solidFill>
                <a:srgbClr val="5A5A59"/>
              </a:solidFill>
              <a:latin typeface="Bliss-Light"/>
              <a:cs typeface="Bliss-Light"/>
            </a:endParaRPr>
          </a:p>
        </p:txBody>
      </p:sp>
      <p:sp>
        <p:nvSpPr>
          <p:cNvPr id="4" name="Content Placeholder 3"/>
          <p:cNvSpPr>
            <a:spLocks noGrp="1"/>
          </p:cNvSpPr>
          <p:nvPr>
            <p:ph sz="half" idx="2" hasCustomPrompt="1"/>
          </p:nvPr>
        </p:nvSpPr>
        <p:spPr>
          <a:xfrm>
            <a:off x="4648200" y="2819400"/>
            <a:ext cx="4038600" cy="3306763"/>
          </a:xfrm>
          <a:prstGeom prst="rect">
            <a:avLst/>
          </a:prstGeom>
        </p:spPr>
        <p:txBody>
          <a:bodyPr>
            <a:normAutofit/>
          </a:bodyPr>
          <a:lstStyle>
            <a:lvl1pPr marL="0" indent="0">
              <a:buNone/>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a:lnSpc>
                <a:spcPct val="150000"/>
              </a:lnSpc>
            </a:pPr>
            <a:r>
              <a:rPr lang="en-GB" i="1" baseline="30000" dirty="0" smtClean="0">
                <a:solidFill>
                  <a:srgbClr val="5A5A59"/>
                </a:solidFill>
                <a:latin typeface="Bliss-Light"/>
                <a:cs typeface="Bliss-Light"/>
              </a:rPr>
              <a:t>“</a:t>
            </a:r>
            <a:r>
              <a:rPr lang="en-GB" i="1" baseline="30000" dirty="0" err="1" smtClean="0">
                <a:solidFill>
                  <a:srgbClr val="5A5A59"/>
                </a:solidFill>
                <a:latin typeface="Bliss-Light"/>
                <a:cs typeface="Bliss-Light"/>
              </a:rPr>
              <a:t>Invellab</a:t>
            </a:r>
            <a:r>
              <a:rPr lang="en-GB" i="1" baseline="30000" dirty="0" smtClean="0">
                <a:solidFill>
                  <a:srgbClr val="5A5A59"/>
                </a:solidFill>
                <a:latin typeface="Bliss-Light"/>
                <a:cs typeface="Bliss-Light"/>
              </a:rPr>
              <a:t> id </a:t>
            </a:r>
            <a:r>
              <a:rPr lang="en-GB" i="1" baseline="30000" dirty="0" err="1" smtClean="0">
                <a:solidFill>
                  <a:srgbClr val="5A5A59"/>
                </a:solidFill>
                <a:latin typeface="Bliss-Light"/>
                <a:cs typeface="Bliss-Light"/>
              </a:rPr>
              <a:t>quiberumqui</a:t>
            </a:r>
            <a:r>
              <a:rPr lang="en-GB" i="1" baseline="30000" dirty="0" smtClean="0">
                <a:solidFill>
                  <a:srgbClr val="5A5A59"/>
                </a:solidFill>
                <a:latin typeface="Bliss-Light"/>
                <a:cs typeface="Bliss-Light"/>
              </a:rPr>
              <a:t> non </a:t>
            </a:r>
            <a:r>
              <a:rPr lang="en-GB" i="1" baseline="30000" dirty="0" err="1" smtClean="0">
                <a:solidFill>
                  <a:srgbClr val="5A5A59"/>
                </a:solidFill>
                <a:latin typeface="Bliss-Light"/>
                <a:cs typeface="Bliss-Light"/>
              </a:rPr>
              <a:t>rerovit</a:t>
            </a:r>
            <a:r>
              <a:rPr lang="en-GB" i="1" baseline="30000" dirty="0" smtClean="0">
                <a:solidFill>
                  <a:srgbClr val="5A5A59"/>
                </a:solidFill>
                <a:latin typeface="Bliss-Light"/>
                <a:cs typeface="Bliss-Light"/>
              </a:rPr>
              <a:t> era </a:t>
            </a:r>
            <a:r>
              <a:rPr lang="en-GB" i="1" baseline="30000" dirty="0" err="1" smtClean="0">
                <a:solidFill>
                  <a:srgbClr val="5A5A59"/>
                </a:solidFill>
                <a:latin typeface="Bliss-Light"/>
                <a:cs typeface="Bliss-Light"/>
              </a:rPr>
              <a:t>consequunt</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accabor</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epelicabo</a:t>
            </a:r>
            <a:r>
              <a:rPr lang="en-GB" i="1" baseline="30000" dirty="0" smtClean="0">
                <a:solidFill>
                  <a:srgbClr val="5A5A59"/>
                </a:solidFill>
                <a:latin typeface="Bliss-Light"/>
                <a:cs typeface="Bliss-Light"/>
              </a:rPr>
              <a:t>. Nam, id ex </a:t>
            </a:r>
            <a:r>
              <a:rPr lang="en-GB" i="1" baseline="30000" dirty="0" err="1" smtClean="0">
                <a:solidFill>
                  <a:srgbClr val="5A5A59"/>
                </a:solidFill>
                <a:latin typeface="Bliss-Light"/>
                <a:cs typeface="Bliss-Light"/>
              </a:rPr>
              <a:t>enis</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alis</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es</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doluptas</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sunt</a:t>
            </a:r>
            <a:r>
              <a:rPr lang="en-GB" i="1" baseline="30000" dirty="0" smtClean="0">
                <a:solidFill>
                  <a:srgbClr val="5A5A59"/>
                </a:solidFill>
                <a:latin typeface="Bliss-Light"/>
                <a:cs typeface="Bliss-Light"/>
              </a:rPr>
              <a:t> pa non </a:t>
            </a:r>
            <a:r>
              <a:rPr lang="en-GB" i="1" baseline="30000" dirty="0" err="1" smtClean="0">
                <a:solidFill>
                  <a:srgbClr val="5A5A59"/>
                </a:solidFill>
                <a:latin typeface="Bliss-Light"/>
                <a:cs typeface="Bliss-Light"/>
              </a:rPr>
              <a:t>plaudam</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rateseque</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oditibusae</a:t>
            </a:r>
            <a:r>
              <a:rPr lang="en-GB" i="1" baseline="30000" dirty="0" smtClean="0">
                <a:solidFill>
                  <a:srgbClr val="5A5A59"/>
                </a:solidFill>
                <a:latin typeface="Bliss-Light"/>
                <a:cs typeface="Bliss-Light"/>
              </a:rPr>
              <a:t> is </a:t>
            </a:r>
            <a:r>
              <a:rPr lang="en-GB" i="1" baseline="30000" dirty="0" err="1" smtClean="0">
                <a:solidFill>
                  <a:srgbClr val="5A5A59"/>
                </a:solidFill>
                <a:latin typeface="Bliss-Light"/>
                <a:cs typeface="Bliss-Light"/>
              </a:rPr>
              <a:t>ut</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eturem</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ea</a:t>
            </a:r>
            <a:r>
              <a:rPr lang="en-GB" i="1" baseline="30000" dirty="0" smtClean="0">
                <a:solidFill>
                  <a:srgbClr val="5A5A59"/>
                </a:solidFill>
                <a:latin typeface="Bliss-Light"/>
                <a:cs typeface="Bliss-Light"/>
              </a:rPr>
              <a:t> dent </a:t>
            </a:r>
            <a:r>
              <a:rPr lang="en-GB" i="1" baseline="30000" dirty="0" err="1" smtClean="0">
                <a:solidFill>
                  <a:srgbClr val="5A5A59"/>
                </a:solidFill>
                <a:latin typeface="Bliss-Light"/>
                <a:cs typeface="Bliss-Light"/>
              </a:rPr>
              <a:t>est</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esed</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modis</a:t>
            </a:r>
            <a:r>
              <a:rPr lang="en-GB" i="1" baseline="30000" dirty="0" smtClean="0">
                <a:solidFill>
                  <a:srgbClr val="5A5A59"/>
                </a:solidFill>
                <a:latin typeface="Bliss-Light"/>
                <a:cs typeface="Bliss-Light"/>
              </a:rPr>
              <a:t> quam, quam.”</a:t>
            </a:r>
          </a:p>
          <a:p>
            <a:pPr algn="r">
              <a:lnSpc>
                <a:spcPct val="150000"/>
              </a:lnSpc>
            </a:pPr>
            <a:r>
              <a:rPr lang="en-GB" b="1" baseline="30000" dirty="0" smtClean="0">
                <a:solidFill>
                  <a:srgbClr val="5A5A59"/>
                </a:solidFill>
                <a:latin typeface="Bliss-Light"/>
                <a:cs typeface="Bliss-Light"/>
              </a:rPr>
              <a:t>- Name, Organisation, Date</a:t>
            </a:r>
            <a:endParaRPr lang="en-GB" b="1" baseline="30000" dirty="0">
              <a:solidFill>
                <a:srgbClr val="5A5A59"/>
              </a:solidFill>
              <a:latin typeface="Bliss-Light"/>
              <a:cs typeface="Bliss-Light"/>
            </a:endParaRPr>
          </a:p>
        </p:txBody>
      </p:sp>
      <p:sp>
        <p:nvSpPr>
          <p:cNvPr id="5" name="Text Placeholder 15"/>
          <p:cNvSpPr txBox="1">
            <a:spLocks/>
          </p:cNvSpPr>
          <p:nvPr userDrawn="1"/>
        </p:nvSpPr>
        <p:spPr>
          <a:xfrm>
            <a:off x="354940" y="1580356"/>
            <a:ext cx="8418513" cy="1188244"/>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kern="1200" baseline="0">
                <a:solidFill>
                  <a:srgbClr val="0070C0"/>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dirty="0" smtClean="0"/>
              <a:t>Title 1</a:t>
            </a:r>
          </a:p>
          <a:p>
            <a:pPr>
              <a:defRPr/>
            </a:pPr>
            <a:r>
              <a:rPr lang="en-US" kern="1100" spc="-50" dirty="0" smtClean="0">
                <a:solidFill>
                  <a:srgbClr val="0096ED"/>
                </a:solidFill>
                <a:latin typeface="Gotham Rounded Book"/>
                <a:ea typeface="Times New Roman"/>
                <a:cs typeface="Gotham Rounded Book"/>
              </a:rPr>
              <a:t>Title 2</a:t>
            </a:r>
            <a:endParaRPr lang="en-GB" dirty="0"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ext Placeholder 15"/>
          <p:cNvSpPr>
            <a:spLocks noGrp="1"/>
          </p:cNvSpPr>
          <p:nvPr>
            <p:ph type="body" sz="quarter" idx="16" hasCustomPrompt="1"/>
          </p:nvPr>
        </p:nvSpPr>
        <p:spPr>
          <a:xfrm>
            <a:off x="457200" y="1466056"/>
            <a:ext cx="8418513" cy="118824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smtClean="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200" kern="1100" spc="-50" dirty="0" smtClean="0">
                <a:solidFill>
                  <a:srgbClr val="0096ED"/>
                </a:solidFill>
                <a:latin typeface="Gotham Rounded Book"/>
                <a:ea typeface="Times New Roman"/>
                <a:cs typeface="Gotham Rounded Book"/>
              </a:rPr>
              <a:t>Title 2</a:t>
            </a:r>
            <a:endParaRPr lang="en-GB" dirty="0" smtClean="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6" name="Table 5"/>
          <p:cNvGraphicFramePr>
            <a:graphicFrameLocks noGrp="1"/>
          </p:cNvGraphicFramePr>
          <p:nvPr userDrawn="1">
            <p:extLst>
              <p:ext uri="{D42A27DB-BD31-4B8C-83A1-F6EECF244321}">
                <p14:modId xmlns:p14="http://schemas.microsoft.com/office/powerpoint/2010/main" val="889501078"/>
              </p:ext>
            </p:extLst>
          </p:nvPr>
        </p:nvGraphicFramePr>
        <p:xfrm>
          <a:off x="554736" y="2997200"/>
          <a:ext cx="6569964" cy="2935326"/>
        </p:xfrm>
        <a:graphic>
          <a:graphicData uri="http://schemas.openxmlformats.org/drawingml/2006/table">
            <a:tbl>
              <a:tblPr firstRow="1" bandRow="1"/>
              <a:tblGrid>
                <a:gridCol w="3284982"/>
                <a:gridCol w="3284982"/>
              </a:tblGrid>
              <a:tr h="564486">
                <a:tc gridSpan="2">
                  <a:txBody>
                    <a:bodyPr/>
                    <a:lstStyle/>
                    <a:p>
                      <a:pPr>
                        <a:lnSpc>
                          <a:spcPct val="115000"/>
                        </a:lnSpc>
                        <a:spcAft>
                          <a:spcPts val="0"/>
                        </a:spcAft>
                      </a:pPr>
                      <a:r>
                        <a:rPr lang="en-GB" sz="1600" b="1" kern="1200" dirty="0" err="1" smtClean="0">
                          <a:solidFill>
                            <a:srgbClr val="FFFFFF"/>
                          </a:solidFill>
                          <a:effectLst/>
                          <a:latin typeface="Bliss-Light"/>
                          <a:ea typeface="Times New Roman"/>
                          <a:cs typeface="Arial"/>
                        </a:rPr>
                        <a:t>Pennawd</a:t>
                      </a:r>
                      <a:r>
                        <a:rPr lang="en-GB" sz="1600" b="1" kern="1200" baseline="0" dirty="0" smtClean="0">
                          <a:solidFill>
                            <a:srgbClr val="FFFFFF"/>
                          </a:solidFill>
                          <a:effectLst/>
                          <a:latin typeface="Bliss-Light"/>
                          <a:ea typeface="Times New Roman"/>
                          <a:cs typeface="Arial"/>
                        </a:rPr>
                        <a:t> </a:t>
                      </a:r>
                      <a:r>
                        <a:rPr lang="en-GB" sz="1600" b="1" kern="1200" baseline="0" dirty="0" err="1" smtClean="0">
                          <a:solidFill>
                            <a:srgbClr val="FFFFFF"/>
                          </a:solidFill>
                          <a:effectLst/>
                          <a:latin typeface="Bliss-Light"/>
                          <a:ea typeface="Times New Roman"/>
                          <a:cs typeface="Arial"/>
                        </a:rPr>
                        <a:t>ar</a:t>
                      </a:r>
                      <a:r>
                        <a:rPr lang="en-GB" sz="1600" b="1" kern="1200" baseline="0" dirty="0" smtClean="0">
                          <a:solidFill>
                            <a:srgbClr val="FFFFFF"/>
                          </a:solidFill>
                          <a:effectLst/>
                          <a:latin typeface="Bliss-Light"/>
                          <a:ea typeface="Times New Roman"/>
                          <a:cs typeface="Arial"/>
                        </a:rPr>
                        <a:t> </a:t>
                      </a:r>
                      <a:r>
                        <a:rPr lang="en-GB" sz="1600" b="1" kern="1200" baseline="0" dirty="0" err="1" smtClean="0">
                          <a:solidFill>
                            <a:srgbClr val="FFFFFF"/>
                          </a:solidFill>
                          <a:effectLst/>
                          <a:latin typeface="Bliss-Light"/>
                          <a:ea typeface="Times New Roman"/>
                          <a:cs typeface="Arial"/>
                        </a:rPr>
                        <a:t>gyfer</a:t>
                      </a:r>
                      <a:r>
                        <a:rPr lang="en-GB" sz="1600" b="1" kern="1200" baseline="0" dirty="0" smtClean="0">
                          <a:solidFill>
                            <a:srgbClr val="FFFFFF"/>
                          </a:solidFill>
                          <a:effectLst/>
                          <a:latin typeface="Bliss-Light"/>
                          <a:ea typeface="Times New Roman"/>
                          <a:cs typeface="Arial"/>
                        </a:rPr>
                        <a:t> </a:t>
                      </a:r>
                      <a:r>
                        <a:rPr lang="en-GB" sz="1600" b="1" kern="1200" baseline="0" dirty="0" err="1" smtClean="0">
                          <a:solidFill>
                            <a:srgbClr val="FFFFFF"/>
                          </a:solidFill>
                          <a:effectLst/>
                          <a:latin typeface="Bliss-Light"/>
                          <a:ea typeface="Times New Roman"/>
                          <a:cs typeface="Arial"/>
                        </a:rPr>
                        <a:t>tabl</a:t>
                      </a:r>
                      <a:r>
                        <a:rPr lang="en-GB" sz="1600" b="1" kern="1200" baseline="0" dirty="0" smtClean="0">
                          <a:solidFill>
                            <a:srgbClr val="FFFFFF"/>
                          </a:solidFill>
                          <a:effectLst/>
                          <a:latin typeface="Bliss-Light"/>
                          <a:ea typeface="Times New Roman"/>
                          <a:cs typeface="Arial"/>
                        </a:rPr>
                        <a:t> | </a:t>
                      </a:r>
                      <a:r>
                        <a:rPr lang="en-GB" sz="1600" b="1" kern="1200" dirty="0" smtClean="0">
                          <a:solidFill>
                            <a:srgbClr val="FFFFFF"/>
                          </a:solidFill>
                          <a:effectLst/>
                          <a:latin typeface="Bliss-Light"/>
                          <a:ea typeface="Times New Roman"/>
                          <a:cs typeface="Arial"/>
                        </a:rPr>
                        <a:t>Table </a:t>
                      </a:r>
                      <a:r>
                        <a:rPr lang="en-GB" sz="1600" b="1" kern="1200" dirty="0">
                          <a:solidFill>
                            <a:srgbClr val="FFFFFF"/>
                          </a:solidFill>
                          <a:effectLst/>
                          <a:latin typeface="Bliss-Light"/>
                          <a:ea typeface="Times New Roman"/>
                          <a:cs typeface="Arial"/>
                        </a:rPr>
                        <a:t>heading </a:t>
                      </a:r>
                      <a:endParaRPr lang="en-GB" sz="1100" dirty="0">
                        <a:effectLst/>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6ED"/>
                    </a:solidFill>
                  </a:tcPr>
                </a:tc>
                <a:tc hMerge="1">
                  <a:txBody>
                    <a:bodyPr/>
                    <a:lstStyle/>
                    <a:p>
                      <a:endParaRPr lang="en-GB"/>
                    </a:p>
                  </a:txBody>
                  <a:tcPr/>
                </a:tc>
              </a:tr>
              <a:tr h="635775">
                <a:tc>
                  <a:txBody>
                    <a:bodyPr/>
                    <a:lstStyle/>
                    <a:p>
                      <a:pPr>
                        <a:lnSpc>
                          <a:spcPct val="115000"/>
                        </a:lnSpc>
                        <a:spcAft>
                          <a:spcPts val="0"/>
                        </a:spcAft>
                      </a:pPr>
                      <a:r>
                        <a:rPr lang="en-US" sz="1400" kern="1200" dirty="0" err="1" smtClean="0">
                          <a:solidFill>
                            <a:schemeClr val="tx1"/>
                          </a:solidFill>
                          <a:effectLst/>
                          <a:latin typeface="Bliss-Light"/>
                          <a:ea typeface="Times New Roman"/>
                          <a:cs typeface="Arial"/>
                        </a:rPr>
                        <a:t>Testun</a:t>
                      </a:r>
                      <a:endParaRPr lang="en-GB" sz="1100" dirty="0" smtClean="0">
                        <a:solidFill>
                          <a:schemeClr val="tx1"/>
                        </a:solidFill>
                        <a:effectLst/>
                        <a:latin typeface="+mn-lt"/>
                        <a:ea typeface="Calibri"/>
                        <a:cs typeface="Times New Roman"/>
                      </a:endParaRPr>
                    </a:p>
                    <a:p>
                      <a:pPr>
                        <a:lnSpc>
                          <a:spcPct val="115000"/>
                        </a:lnSpc>
                        <a:spcAft>
                          <a:spcPts val="0"/>
                        </a:spcAft>
                      </a:pPr>
                      <a:endParaRPr lang="en-GB" sz="1100" dirty="0">
                        <a:solidFill>
                          <a:schemeClr val="tx1"/>
                        </a:solidFill>
                        <a:effectLst/>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kern="1200" dirty="0" smtClean="0">
                          <a:solidFill>
                            <a:schemeClr val="tx1"/>
                          </a:solidFill>
                          <a:effectLst/>
                          <a:latin typeface="Bliss-Light"/>
                          <a:ea typeface="Calibri"/>
                          <a:cs typeface="Arial"/>
                        </a:rPr>
                        <a:t>This</a:t>
                      </a:r>
                      <a:r>
                        <a:rPr lang="en-US" sz="1400" kern="1200" baseline="0" dirty="0" smtClean="0">
                          <a:solidFill>
                            <a:schemeClr val="tx1"/>
                          </a:solidFill>
                          <a:effectLst/>
                          <a:latin typeface="Bliss-Light"/>
                          <a:ea typeface="Calibri"/>
                          <a:cs typeface="Arial"/>
                        </a:rPr>
                        <a:t> is an example of how a primary table should look</a:t>
                      </a:r>
                      <a:endParaRPr lang="en-GB" sz="1100" dirty="0">
                        <a:solidFill>
                          <a:schemeClr val="tx1"/>
                        </a:solidFill>
                        <a:effectLst/>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r>
              <a:tr h="578355">
                <a:tc>
                  <a:txBody>
                    <a:bodyPr/>
                    <a:lstStyle/>
                    <a:p>
                      <a:pPr>
                        <a:lnSpc>
                          <a:spcPct val="115000"/>
                        </a:lnSpc>
                        <a:spcAft>
                          <a:spcPts val="0"/>
                        </a:spcAft>
                      </a:pPr>
                      <a:r>
                        <a:rPr lang="en-US" sz="1400" kern="1200" dirty="0" err="1" smtClean="0">
                          <a:solidFill>
                            <a:schemeClr val="tx1"/>
                          </a:solidFill>
                          <a:effectLst/>
                          <a:latin typeface="Bliss-Light"/>
                          <a:ea typeface="Times New Roman"/>
                          <a:cs typeface="Arial"/>
                        </a:rPr>
                        <a:t>Testun</a:t>
                      </a:r>
                      <a:endParaRPr lang="en-GB" sz="1100" dirty="0" smtClean="0">
                        <a:solidFill>
                          <a:schemeClr val="tx1"/>
                        </a:solidFill>
                        <a:effectLst/>
                        <a:latin typeface="+mn-lt"/>
                        <a:ea typeface="Calibri"/>
                        <a:cs typeface="Times New Roman"/>
                      </a:endParaRPr>
                    </a:p>
                    <a:p>
                      <a:pPr>
                        <a:lnSpc>
                          <a:spcPct val="115000"/>
                        </a:lnSpc>
                        <a:spcAft>
                          <a:spcPts val="0"/>
                        </a:spcAft>
                      </a:pPr>
                      <a:endParaRPr lang="en-GB" sz="1100" dirty="0">
                        <a:solidFill>
                          <a:schemeClr val="tx1"/>
                        </a:solidFill>
                        <a:effectLst/>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kern="1200" dirty="0" smtClean="0">
                          <a:solidFill>
                            <a:schemeClr val="tx1"/>
                          </a:solidFill>
                          <a:effectLst/>
                          <a:latin typeface="Bliss-Light"/>
                          <a:ea typeface="Times New Roman"/>
                          <a:cs typeface="Arial"/>
                        </a:rPr>
                        <a:t>Text</a:t>
                      </a:r>
                      <a:endParaRPr lang="en-GB" sz="1100" dirty="0">
                        <a:solidFill>
                          <a:schemeClr val="tx1"/>
                        </a:solidFill>
                        <a:effectLst/>
                        <a:latin typeface="+mn-lt"/>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r>
              <a:tr h="578355">
                <a:tc>
                  <a:txBody>
                    <a:bodyPr/>
                    <a:lstStyle/>
                    <a:p>
                      <a:pPr>
                        <a:lnSpc>
                          <a:spcPct val="115000"/>
                        </a:lnSpc>
                        <a:spcAft>
                          <a:spcPts val="0"/>
                        </a:spcAft>
                      </a:pPr>
                      <a:r>
                        <a:rPr lang="en-GB" sz="1400" kern="1200" dirty="0" err="1" smtClean="0">
                          <a:solidFill>
                            <a:schemeClr val="tx1"/>
                          </a:solidFill>
                          <a:effectLst/>
                          <a:latin typeface="Bliss-Light"/>
                          <a:ea typeface="Times New Roman"/>
                          <a:cs typeface="Arial"/>
                        </a:rPr>
                        <a:t>Testun</a:t>
                      </a:r>
                      <a:endParaRPr lang="en-GB" sz="1100" dirty="0" smtClean="0">
                        <a:solidFill>
                          <a:schemeClr val="tx1"/>
                        </a:solidFill>
                        <a:effectLst/>
                        <a:latin typeface="+mn-lt"/>
                        <a:ea typeface="Calibri"/>
                        <a:cs typeface="Times New Roman"/>
                      </a:endParaRPr>
                    </a:p>
                    <a:p>
                      <a:pPr>
                        <a:lnSpc>
                          <a:spcPct val="115000"/>
                        </a:lnSpc>
                        <a:spcAft>
                          <a:spcPts val="0"/>
                        </a:spcAft>
                      </a:pPr>
                      <a:endParaRPr lang="en-GB" sz="1100" dirty="0">
                        <a:solidFill>
                          <a:schemeClr val="tx1"/>
                        </a:solidFill>
                        <a:effectLst/>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kern="1200" dirty="0" smtClean="0">
                          <a:solidFill>
                            <a:schemeClr val="tx1"/>
                          </a:solidFill>
                          <a:effectLst/>
                          <a:latin typeface="Bliss-Light"/>
                          <a:ea typeface="Times New Roman"/>
                          <a:cs typeface="Arial"/>
                        </a:rPr>
                        <a:t>Text</a:t>
                      </a:r>
                      <a:endParaRPr lang="en-GB" sz="1100" dirty="0">
                        <a:solidFill>
                          <a:schemeClr val="tx1"/>
                        </a:solidFill>
                        <a:effectLst/>
                        <a:latin typeface="+mn-lt"/>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r>
              <a:tr h="578355">
                <a:tc>
                  <a:txBody>
                    <a:bodyPr/>
                    <a:lstStyle/>
                    <a:p>
                      <a:pPr>
                        <a:lnSpc>
                          <a:spcPct val="115000"/>
                        </a:lnSpc>
                        <a:spcAft>
                          <a:spcPts val="0"/>
                        </a:spcAft>
                      </a:pPr>
                      <a:r>
                        <a:rPr lang="en-GB" sz="1400" kern="1200" dirty="0" err="1" smtClean="0">
                          <a:solidFill>
                            <a:schemeClr val="tx1"/>
                          </a:solidFill>
                          <a:effectLst/>
                          <a:latin typeface="Bliss-Light"/>
                          <a:ea typeface="Times New Roman"/>
                          <a:cs typeface="Arial"/>
                        </a:rPr>
                        <a:t>Testun</a:t>
                      </a:r>
                      <a:endParaRPr lang="en-GB" sz="1100" dirty="0" smtClean="0">
                        <a:solidFill>
                          <a:schemeClr val="tx1"/>
                        </a:solidFill>
                        <a:effectLst/>
                        <a:latin typeface="+mn-lt"/>
                        <a:ea typeface="Calibri"/>
                        <a:cs typeface="Times New Roman"/>
                      </a:endParaRPr>
                    </a:p>
                    <a:p>
                      <a:pPr>
                        <a:lnSpc>
                          <a:spcPct val="115000"/>
                        </a:lnSpc>
                        <a:spcAft>
                          <a:spcPts val="0"/>
                        </a:spcAft>
                      </a:pPr>
                      <a:endParaRPr lang="en-GB" sz="1100" dirty="0">
                        <a:solidFill>
                          <a:schemeClr val="tx1"/>
                        </a:solidFill>
                        <a:effectLst/>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kern="1200" dirty="0" smtClean="0">
                          <a:solidFill>
                            <a:schemeClr val="tx1"/>
                          </a:solidFill>
                          <a:effectLst/>
                          <a:latin typeface="Bliss-Light"/>
                          <a:ea typeface="Times New Roman"/>
                          <a:cs typeface="Arial"/>
                        </a:rPr>
                        <a:t>Text</a:t>
                      </a:r>
                      <a:endParaRPr lang="en-GB" sz="1100" dirty="0">
                        <a:solidFill>
                          <a:schemeClr val="tx1"/>
                        </a:solidFill>
                        <a:effectLst/>
                        <a:latin typeface="+mn-lt"/>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r>
            </a:tbl>
          </a:graphicData>
        </a:graphic>
      </p:graphicFrame>
      <p:sp>
        <p:nvSpPr>
          <p:cNvPr id="4" name="Text Placeholder 15"/>
          <p:cNvSpPr>
            <a:spLocks noGrp="1"/>
          </p:cNvSpPr>
          <p:nvPr>
            <p:ph type="body" sz="quarter" idx="16" hasCustomPrompt="1"/>
          </p:nvPr>
        </p:nvSpPr>
        <p:spPr>
          <a:xfrm>
            <a:off x="457200" y="1466056"/>
            <a:ext cx="8418513" cy="118824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smtClean="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200" kern="1100" spc="-50" dirty="0" smtClean="0">
                <a:solidFill>
                  <a:srgbClr val="0096ED"/>
                </a:solidFill>
                <a:latin typeface="Gotham Rounded Book"/>
                <a:ea typeface="Times New Roman"/>
                <a:cs typeface="Gotham Rounded Book"/>
              </a:rPr>
              <a:t>Title 2</a:t>
            </a:r>
            <a:endParaRPr lang="en-GB" dirty="0" smtClean="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20939B21-3098-4B97-BDC4-7DCDB44F921F}" type="datetimeFigureOut">
              <a:rPr lang="en-GB"/>
              <a:pPr/>
              <a:t>02/10/2017</a:t>
            </a:fld>
            <a:endParaRPr lang="en-GB"/>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784012CD-55BA-40C8-93AF-4E9A6F52F330}" type="slidenum">
              <a:rPr lang="en-GB"/>
              <a:pPr/>
              <a:t>‹#›</a:t>
            </a:fld>
            <a:endParaRPr lang="en-GB"/>
          </a:p>
        </p:txBody>
      </p: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Placeholder 7"/>
          <p:cNvSpPr>
            <a:spLocks noGrp="1"/>
          </p:cNvSpPr>
          <p:nvPr>
            <p:ph type="body" sz="quarter" idx="13" hasCustomPrompt="1"/>
          </p:nvPr>
        </p:nvSpPr>
        <p:spPr>
          <a:xfrm>
            <a:off x="585788" y="585788"/>
            <a:ext cx="8291882" cy="1420812"/>
          </a:xfrm>
          <a:prstGeom prst="rect">
            <a:avLst/>
          </a:prstGeom>
        </p:spPr>
        <p:txBody>
          <a:bodyPr/>
          <a:lstStyle>
            <a:lvl1pPr marL="0" marR="0" indent="0" algn="l" defTabSz="457200" rtl="0" eaLnBrk="1" fontAlgn="base" latinLnBrk="0" hangingPunct="1">
              <a:lnSpc>
                <a:spcPct val="80000"/>
              </a:lnSpc>
              <a:spcBef>
                <a:spcPct val="0"/>
              </a:spcBef>
              <a:spcAft>
                <a:spcPts val="1200"/>
              </a:spcAft>
              <a:buClrTx/>
              <a:buSzTx/>
              <a:buFontTx/>
              <a:buNone/>
              <a:tabLst/>
              <a:defRPr sz="3200"/>
            </a:lvl1pPr>
          </a:lstStyle>
          <a:p>
            <a:pPr marL="0" marR="0" lvl="0" indent="0" algn="l" defTabSz="457200" rtl="0" eaLnBrk="1" fontAlgn="base" latinLnBrk="0" hangingPunct="1">
              <a:lnSpc>
                <a:spcPct val="80000"/>
              </a:lnSpc>
              <a:spcBef>
                <a:spcPct val="0"/>
              </a:spcBef>
              <a:spcAft>
                <a:spcPct val="0"/>
              </a:spcAft>
              <a:buClrTx/>
              <a:buSzTx/>
              <a:buFontTx/>
              <a:buNone/>
              <a:tabLst/>
              <a:defRPr/>
            </a:pPr>
            <a:r>
              <a:rPr kumimoji="0" lang="en-US" sz="4400" b="0" i="0" u="none" strike="noStrike" kern="1100" cap="none" spc="-30" normalizeH="0" baseline="0" noProof="0" dirty="0" smtClean="0">
                <a:ln>
                  <a:noFill/>
                </a:ln>
                <a:solidFill>
                  <a:prstClr val="white"/>
                </a:solidFill>
                <a:effectLst/>
                <a:uLnTx/>
                <a:uFillTx/>
                <a:latin typeface="Gotham Rounded Book"/>
                <a:ea typeface="ＭＳ Ｐゴシック" pitchFamily="1" charset="-128"/>
                <a:cs typeface="Gotham Rounded Book"/>
              </a:rPr>
              <a:t>TEITL | TITLE</a:t>
            </a:r>
          </a:p>
          <a:p>
            <a:pPr marL="0" marR="0" lvl="0" indent="0" algn="l" defTabSz="457200" rtl="0" eaLnBrk="1" fontAlgn="base" latinLnBrk="0" hangingPunct="1">
              <a:lnSpc>
                <a:spcPct val="80000"/>
              </a:lnSpc>
              <a:spcBef>
                <a:spcPct val="0"/>
              </a:spcBef>
              <a:spcAft>
                <a:spcPts val="1200"/>
              </a:spcAft>
              <a:buClrTx/>
              <a:buSzTx/>
              <a:buFontTx/>
              <a:buNone/>
              <a:tabLst/>
              <a:defRPr/>
            </a:pPr>
            <a:r>
              <a:rPr kumimoji="0" lang="en-US" sz="4400" b="0" i="0" u="none" strike="noStrike" kern="1100" cap="none" spc="-30" normalizeH="0" baseline="0" noProof="0" dirty="0" smtClean="0">
                <a:ln>
                  <a:noFill/>
                </a:ln>
                <a:solidFill>
                  <a:prstClr val="white"/>
                </a:solidFill>
                <a:effectLst/>
                <a:uLnTx/>
                <a:uFillTx/>
                <a:latin typeface="Gotham Rounded Book"/>
                <a:ea typeface="ＭＳ Ｐゴシック" pitchFamily="1" charset="-128"/>
                <a:cs typeface="Gotham Rounded Book"/>
              </a:rPr>
              <a:t>[GORFFENNAF | JULY 2014]</a:t>
            </a:r>
            <a:endParaRPr kumimoji="0" lang="en-US" sz="4400" b="0" i="0" u="none" strike="noStrike" kern="1100" cap="none" spc="-30" normalizeH="0" baseline="0" noProof="0" dirty="0">
              <a:ln>
                <a:noFill/>
              </a:ln>
              <a:solidFill>
                <a:prstClr val="white"/>
              </a:solidFill>
              <a:effectLst/>
              <a:uLnTx/>
              <a:uFillTx/>
              <a:latin typeface="Gotham Rounded Book"/>
              <a:ea typeface="ＭＳ Ｐゴシック" pitchFamily="1" charset="-128"/>
              <a:cs typeface="Gotham Rounded Book"/>
            </a:endParaRPr>
          </a:p>
        </p:txBody>
      </p:sp>
    </p:spTree>
    <p:extLst>
      <p:ext uri="{BB962C8B-B14F-4D97-AF65-F5344CB8AC3E}">
        <p14:creationId xmlns:p14="http://schemas.microsoft.com/office/powerpoint/2010/main" val="221190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Placeholder 1"/>
          <p:cNvSpPr>
            <a:spLocks noGrp="1"/>
          </p:cNvSpPr>
          <p:nvPr>
            <p:ph type="title"/>
          </p:nvPr>
        </p:nvSpPr>
        <p:spPr>
          <a:xfrm>
            <a:off x="453084" y="1425576"/>
            <a:ext cx="8229600"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9" name="Text Placeholder 2"/>
          <p:cNvSpPr>
            <a:spLocks noGrp="1"/>
          </p:cNvSpPr>
          <p:nvPr>
            <p:ph type="body" idx="1"/>
          </p:nvPr>
        </p:nvSpPr>
        <p:spPr>
          <a:xfrm>
            <a:off x="457200" y="2984501"/>
            <a:ext cx="8229600" cy="2781300"/>
          </a:xfrm>
          <a:prstGeom prst="rect">
            <a:avLst/>
          </a:prstGeom>
        </p:spPr>
        <p:txBody>
          <a:bodyPr vert="horz" lIns="91440" tIns="45720" rIns="91440" bIns="45720" rtlCol="0">
            <a:normAutofit/>
          </a:bodyPr>
          <a:lstStyle/>
          <a:p>
            <a:pPr lvl="0"/>
            <a:r>
              <a:rPr lang="en-US" dirty="0" smtClean="0"/>
              <a:t>Click to edit Master text styles</a:t>
            </a:r>
          </a:p>
        </p:txBody>
      </p:sp>
    </p:spTree>
  </p:cSld>
  <p:clrMap bg1="lt1" tx1="dk1" bg2="lt2" tx2="dk2" accent1="accent1" accent2="accent2" accent3="accent3" accent4="accent4" accent5="accent5" accent6="accent6" hlink="hlink" folHlink="folHlink"/>
  <p:sldLayoutIdLst>
    <p:sldLayoutId id="2147483660" r:id="rId1"/>
    <p:sldLayoutId id="2147483650" r:id="rId2"/>
    <p:sldLayoutId id="2147483652" r:id="rId3"/>
    <p:sldLayoutId id="2147483653" r:id="rId4"/>
    <p:sldLayoutId id="2147483654" r:id="rId5"/>
    <p:sldLayoutId id="2147483655" r:id="rId6"/>
    <p:sldLayoutId id="2147483661" r:id="rId7"/>
  </p:sldLayoutIdLst>
  <p:txStyles>
    <p:titleStyle>
      <a:lvl1pPr algn="l" defTabSz="457200" rtl="0" eaLnBrk="1" fontAlgn="base" hangingPunct="1">
        <a:spcBef>
          <a:spcPct val="0"/>
        </a:spcBef>
        <a:spcAft>
          <a:spcPct val="0"/>
        </a:spcAft>
        <a:defRPr sz="36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p:titleStyle>
    <p:bodyStyle>
      <a:lvl1pPr marL="342900" indent="-342900" algn="l" defTabSz="457200" rtl="0" eaLnBrk="1" fontAlgn="base" hangingPunct="1">
        <a:spcBef>
          <a:spcPct val="20000"/>
        </a:spcBef>
        <a:spcAft>
          <a:spcPct val="0"/>
        </a:spcAft>
        <a:buFont typeface="Arial" pitchFamily="34" charset="0"/>
        <a:buChar char="•"/>
        <a:defRPr sz="2800" kern="1200">
          <a:solidFill>
            <a:schemeClr val="tx1"/>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4112"/>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78738" y="1098550"/>
            <a:ext cx="8107615" cy="2259080"/>
          </a:xfrm>
          <a:prstGeom prst="rect">
            <a:avLst/>
          </a:prstGeom>
          <a:noFill/>
        </p:spPr>
        <p:txBody>
          <a:bodyPr wrap="square" rtlCol="0">
            <a:spAutoFit/>
          </a:bodyPr>
          <a:lstStyle/>
          <a:p>
            <a:pPr>
              <a:lnSpc>
                <a:spcPct val="80000"/>
              </a:lnSpc>
            </a:pPr>
            <a:r>
              <a:rPr lang="en-US" sz="4400" kern="1100" spc="-30" dirty="0" smtClean="0">
                <a:solidFill>
                  <a:schemeClr val="bg1"/>
                </a:solidFill>
                <a:latin typeface="Arial" charset="0"/>
                <a:ea typeface="Arial" charset="0"/>
                <a:cs typeface="Arial" charset="0"/>
              </a:rPr>
              <a:t>WJEC A LEVEL ENGLISH LITERATURE </a:t>
            </a:r>
          </a:p>
          <a:p>
            <a:pPr>
              <a:lnSpc>
                <a:spcPct val="80000"/>
              </a:lnSpc>
            </a:pPr>
            <a:r>
              <a:rPr lang="en-US" sz="4400" kern="1100" spc="-30" dirty="0" smtClean="0">
                <a:solidFill>
                  <a:schemeClr val="bg1"/>
                </a:solidFill>
                <a:latin typeface="Arial" charset="0"/>
                <a:ea typeface="Arial" charset="0"/>
                <a:cs typeface="Arial" charset="0"/>
              </a:rPr>
              <a:t>UNIT 4 SHAKESPEARE</a:t>
            </a:r>
          </a:p>
          <a:p>
            <a:pPr>
              <a:lnSpc>
                <a:spcPct val="80000"/>
              </a:lnSpc>
              <a:spcAft>
                <a:spcPts val="1200"/>
              </a:spcAft>
            </a:pPr>
            <a:r>
              <a:rPr lang="en-US" sz="4400" kern="1100" spc="-30" dirty="0" smtClean="0">
                <a:solidFill>
                  <a:schemeClr val="bg1"/>
                </a:solidFill>
                <a:latin typeface="Arial" charset="0"/>
                <a:ea typeface="Arial" charset="0"/>
                <a:cs typeface="Arial" charset="0"/>
              </a:rPr>
              <a:t>CPD AUTUMN 2017</a:t>
            </a:r>
            <a:endParaRPr lang="en-US" sz="4400" kern="1100" spc="-30" dirty="0">
              <a:solidFill>
                <a:schemeClr val="bg1"/>
              </a:solidFill>
              <a:latin typeface="Arial" charset="0"/>
              <a:ea typeface="Arial" charset="0"/>
              <a:cs typeface="Arial" charset="0"/>
            </a:endParaRPr>
          </a:p>
        </p:txBody>
      </p:sp>
      <p:pic>
        <p:nvPicPr>
          <p:cNvPr id="5" name="Picture 4" descr="Z:\Pictures\logos\WJEC_Logo_RG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155" y="5928233"/>
            <a:ext cx="701740" cy="700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2938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54940" y="3288216"/>
            <a:ext cx="7981405" cy="2862322"/>
          </a:xfrm>
          <a:prstGeom prst="rect">
            <a:avLst/>
          </a:prstGeom>
          <a:noFill/>
        </p:spPr>
        <p:txBody>
          <a:bodyPr wrap="square" rtlCol="0">
            <a:spAutoFit/>
          </a:bodyPr>
          <a:lstStyle/>
          <a:p>
            <a:r>
              <a:rPr lang="en-US" sz="2000" dirty="0" smtClean="0">
                <a:solidFill>
                  <a:srgbClr val="0070C0"/>
                </a:solidFill>
                <a:latin typeface="Arial" charset="0"/>
                <a:ea typeface="Arial" charset="0"/>
                <a:cs typeface="Arial" charset="0"/>
              </a:rPr>
              <a:t>Points to note</a:t>
            </a:r>
          </a:p>
          <a:p>
            <a:endParaRPr lang="en-US" sz="2000" dirty="0" smtClean="0">
              <a:latin typeface="Arial" charset="0"/>
              <a:ea typeface="Arial" charset="0"/>
              <a:cs typeface="Arial" charset="0"/>
            </a:endParaRPr>
          </a:p>
          <a:p>
            <a:pPr marL="285750" indent="-285750">
              <a:buFont typeface="Arial" charset="0"/>
              <a:buChar char="•"/>
            </a:pPr>
            <a:r>
              <a:rPr lang="en-US" sz="2000" dirty="0">
                <a:latin typeface="Arial" charset="0"/>
                <a:ea typeface="Arial" charset="0"/>
                <a:cs typeface="Arial" charset="0"/>
              </a:rPr>
              <a:t>7</a:t>
            </a:r>
            <a:r>
              <a:rPr lang="en-US" sz="2000" dirty="0" smtClean="0">
                <a:latin typeface="Arial" charset="0"/>
                <a:ea typeface="Arial" charset="0"/>
                <a:cs typeface="Arial" charset="0"/>
              </a:rPr>
              <a:t>5 </a:t>
            </a:r>
            <a:r>
              <a:rPr lang="en-US" sz="2000" dirty="0">
                <a:latin typeface="Arial" charset="0"/>
                <a:ea typeface="Arial" charset="0"/>
                <a:cs typeface="Arial" charset="0"/>
              </a:rPr>
              <a:t>marks: </a:t>
            </a:r>
            <a:r>
              <a:rPr lang="en-GB" sz="2000" dirty="0">
                <a:latin typeface="Arial" charset="0"/>
                <a:ea typeface="Arial" charset="0"/>
                <a:cs typeface="Arial" charset="0"/>
              </a:rPr>
              <a:t>AO1 </a:t>
            </a:r>
            <a:r>
              <a:rPr lang="en-GB" sz="2000" dirty="0" smtClean="0">
                <a:latin typeface="Arial" charset="0"/>
                <a:ea typeface="Arial" charset="0"/>
                <a:cs typeface="Arial" charset="0"/>
              </a:rPr>
              <a:t>(15</a:t>
            </a:r>
            <a:r>
              <a:rPr lang="en-GB" sz="2000" dirty="0">
                <a:latin typeface="Arial" charset="0"/>
                <a:ea typeface="Arial" charset="0"/>
                <a:cs typeface="Arial" charset="0"/>
              </a:rPr>
              <a:t>) AO2 (</a:t>
            </a:r>
            <a:r>
              <a:rPr lang="en-GB" sz="2000" dirty="0" smtClean="0">
                <a:latin typeface="Arial" charset="0"/>
                <a:ea typeface="Arial" charset="0"/>
                <a:cs typeface="Arial" charset="0"/>
              </a:rPr>
              <a:t>15) </a:t>
            </a:r>
            <a:r>
              <a:rPr lang="en-GB" sz="2000" dirty="0">
                <a:latin typeface="Arial" charset="0"/>
                <a:ea typeface="Arial" charset="0"/>
                <a:cs typeface="Arial" charset="0"/>
              </a:rPr>
              <a:t>AO3 </a:t>
            </a:r>
            <a:r>
              <a:rPr lang="en-GB" sz="2000" dirty="0" smtClean="0">
                <a:latin typeface="Arial" charset="0"/>
                <a:ea typeface="Arial" charset="0"/>
                <a:cs typeface="Arial" charset="0"/>
              </a:rPr>
              <a:t>(30</a:t>
            </a:r>
            <a:r>
              <a:rPr lang="en-GB" sz="2000" dirty="0">
                <a:latin typeface="Arial" charset="0"/>
                <a:ea typeface="Arial" charset="0"/>
                <a:cs typeface="Arial" charset="0"/>
              </a:rPr>
              <a:t>) AO5 </a:t>
            </a:r>
            <a:r>
              <a:rPr lang="en-GB" sz="2000" dirty="0" smtClean="0">
                <a:latin typeface="Arial" charset="0"/>
                <a:ea typeface="Arial" charset="0"/>
                <a:cs typeface="Arial" charset="0"/>
              </a:rPr>
              <a:t>(15)</a:t>
            </a:r>
            <a:r>
              <a:rPr lang="en-US" sz="2000" dirty="0" smtClean="0">
                <a:latin typeface="Arial" charset="0"/>
                <a:ea typeface="Arial" charset="0"/>
                <a:cs typeface="Arial" charset="0"/>
              </a:rPr>
              <a:t> </a:t>
            </a:r>
            <a:endParaRPr lang="en-US" sz="2000" dirty="0">
              <a:latin typeface="Arial" charset="0"/>
              <a:ea typeface="Arial" charset="0"/>
              <a:cs typeface="Arial" charset="0"/>
            </a:endParaRPr>
          </a:p>
          <a:p>
            <a:pPr marL="285750" lvl="0" indent="-285750">
              <a:buFont typeface="Arial" charset="0"/>
              <a:buChar char="•"/>
            </a:pPr>
            <a:r>
              <a:rPr lang="en-GB" sz="2000" b="1" dirty="0">
                <a:latin typeface="Arial" charset="0"/>
                <a:ea typeface="Arial" charset="0"/>
                <a:cs typeface="Arial" charset="0"/>
              </a:rPr>
              <a:t>3</a:t>
            </a:r>
            <a:r>
              <a:rPr lang="en-GB" sz="2000" b="1" dirty="0" smtClean="0">
                <a:latin typeface="Arial" charset="0"/>
                <a:ea typeface="Arial" charset="0"/>
                <a:cs typeface="Arial" charset="0"/>
              </a:rPr>
              <a:t>0 </a:t>
            </a:r>
            <a:r>
              <a:rPr lang="en-GB" sz="2000" b="1" dirty="0">
                <a:latin typeface="Arial" charset="0"/>
                <a:ea typeface="Arial" charset="0"/>
                <a:cs typeface="Arial" charset="0"/>
              </a:rPr>
              <a:t>marks for context</a:t>
            </a:r>
            <a:endParaRPr lang="en-US" sz="2000" b="1" dirty="0">
              <a:latin typeface="Arial" charset="0"/>
              <a:ea typeface="Arial" charset="0"/>
              <a:cs typeface="Arial" charset="0"/>
            </a:endParaRPr>
          </a:p>
          <a:p>
            <a:pPr marL="285750" lvl="0" indent="-285750">
              <a:buFont typeface="Arial" charset="0"/>
              <a:buChar char="•"/>
            </a:pPr>
            <a:r>
              <a:rPr lang="en-GB" sz="2000" dirty="0">
                <a:latin typeface="Arial" charset="0"/>
                <a:ea typeface="Arial" charset="0"/>
                <a:cs typeface="Arial" charset="0"/>
              </a:rPr>
              <a:t>Timing advice </a:t>
            </a:r>
            <a:r>
              <a:rPr lang="en-GB" sz="2000" dirty="0" smtClean="0">
                <a:latin typeface="Arial" charset="0"/>
                <a:ea typeface="Arial" charset="0"/>
                <a:cs typeface="Arial" charset="0"/>
              </a:rPr>
              <a:t>1 hour 15 minutes</a:t>
            </a:r>
            <a:endParaRPr lang="en-US" sz="2000" dirty="0">
              <a:latin typeface="Arial" charset="0"/>
              <a:ea typeface="Arial" charset="0"/>
              <a:cs typeface="Arial" charset="0"/>
            </a:endParaRPr>
          </a:p>
          <a:p>
            <a:pPr marL="285750" lvl="0" indent="-285750">
              <a:buFont typeface="Arial" charset="0"/>
              <a:buChar char="•"/>
            </a:pPr>
            <a:r>
              <a:rPr lang="en-GB" sz="2000" dirty="0">
                <a:latin typeface="Arial" charset="0"/>
                <a:ea typeface="Arial" charset="0"/>
                <a:cs typeface="Arial" charset="0"/>
              </a:rPr>
              <a:t>Context related material must be </a:t>
            </a:r>
            <a:r>
              <a:rPr lang="en-GB" sz="2000" b="1" dirty="0">
                <a:latin typeface="Arial" charset="0"/>
                <a:ea typeface="Arial" charset="0"/>
                <a:cs typeface="Arial" charset="0"/>
              </a:rPr>
              <a:t>integrated</a:t>
            </a:r>
            <a:r>
              <a:rPr lang="en-GB" sz="2000" dirty="0">
                <a:latin typeface="Arial" charset="0"/>
                <a:ea typeface="Arial" charset="0"/>
                <a:cs typeface="Arial" charset="0"/>
              </a:rPr>
              <a:t> and not added in randomly</a:t>
            </a:r>
            <a:endParaRPr lang="en-US" sz="2000" dirty="0">
              <a:latin typeface="Arial" charset="0"/>
              <a:ea typeface="Arial" charset="0"/>
              <a:cs typeface="Arial" charset="0"/>
            </a:endParaRPr>
          </a:p>
          <a:p>
            <a:pPr marL="285750" lvl="0" indent="-285750">
              <a:buFont typeface="Arial" charset="0"/>
              <a:buChar char="•"/>
            </a:pPr>
            <a:r>
              <a:rPr lang="en-GB" sz="2000" dirty="0">
                <a:latin typeface="Arial" charset="0"/>
                <a:ea typeface="Arial" charset="0"/>
                <a:cs typeface="Arial" charset="0"/>
              </a:rPr>
              <a:t>Different interpretations must similarly be </a:t>
            </a:r>
            <a:r>
              <a:rPr lang="en-GB" sz="2000" b="1" dirty="0">
                <a:latin typeface="Arial" charset="0"/>
                <a:ea typeface="Arial" charset="0"/>
                <a:cs typeface="Arial" charset="0"/>
              </a:rPr>
              <a:t>embedded </a:t>
            </a:r>
            <a:r>
              <a:rPr lang="en-GB" sz="2000" dirty="0">
                <a:latin typeface="Arial" charset="0"/>
                <a:ea typeface="Arial" charset="0"/>
                <a:cs typeface="Arial" charset="0"/>
              </a:rPr>
              <a:t>into the argument</a:t>
            </a:r>
            <a:endParaRPr lang="en-US" sz="2000" dirty="0">
              <a:latin typeface="Arial" charset="0"/>
              <a:ea typeface="Arial" charset="0"/>
              <a:cs typeface="Arial" charset="0"/>
            </a:endParaRPr>
          </a:p>
        </p:txBody>
      </p:sp>
      <p:pic>
        <p:nvPicPr>
          <p:cNvPr id="1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Placeholder 15"/>
          <p:cNvSpPr txBox="1">
            <a:spLocks/>
          </p:cNvSpPr>
          <p:nvPr/>
        </p:nvSpPr>
        <p:spPr>
          <a:xfrm>
            <a:off x="354940" y="1580356"/>
            <a:ext cx="8418513" cy="1188244"/>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kern="1200" baseline="0">
                <a:solidFill>
                  <a:srgbClr val="0070C0"/>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dirty="0" smtClean="0"/>
              <a:t>Section B </a:t>
            </a:r>
          </a:p>
          <a:p>
            <a:pPr>
              <a:defRPr/>
            </a:pPr>
            <a:r>
              <a:rPr lang="en-US" dirty="0" smtClean="0"/>
              <a:t>Shakespeare Essay</a:t>
            </a:r>
            <a:endParaRPr lang="en-GB" dirty="0" smtClean="0"/>
          </a:p>
        </p:txBody>
      </p:sp>
    </p:spTree>
    <p:extLst>
      <p:ext uri="{BB962C8B-B14F-4D97-AF65-F5344CB8AC3E}">
        <p14:creationId xmlns:p14="http://schemas.microsoft.com/office/powerpoint/2010/main" val="1113999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ph type="body" sz="quarter" idx="16"/>
          </p:nvPr>
        </p:nvSpPr>
        <p:spPr>
          <a:xfrm>
            <a:off x="457200" y="1465263"/>
            <a:ext cx="8196263" cy="790257"/>
          </a:xfrm>
        </p:spPr>
        <p:txBody>
          <a:bodyPr/>
          <a:lstStyle/>
          <a:p>
            <a:r>
              <a:rPr lang="en-US" dirty="0" smtClean="0"/>
              <a:t>Unpacking the essay question</a:t>
            </a:r>
            <a:endParaRPr lang="en-US" dirty="0"/>
          </a:p>
        </p:txBody>
      </p:sp>
      <p:sp>
        <p:nvSpPr>
          <p:cNvPr id="4" name="TextBox 3"/>
          <p:cNvSpPr txBox="1"/>
          <p:nvPr/>
        </p:nvSpPr>
        <p:spPr>
          <a:xfrm>
            <a:off x="719328" y="2255520"/>
            <a:ext cx="7315200" cy="830997"/>
          </a:xfrm>
          <a:prstGeom prst="rect">
            <a:avLst/>
          </a:prstGeom>
          <a:noFill/>
        </p:spPr>
        <p:txBody>
          <a:bodyPr wrap="square" rtlCol="0">
            <a:spAutoFit/>
          </a:bodyPr>
          <a:lstStyle/>
          <a:p>
            <a:r>
              <a:rPr lang="en-US" sz="2400" dirty="0" smtClean="0">
                <a:latin typeface="Arial" charset="0"/>
                <a:ea typeface="Arial" charset="0"/>
                <a:cs typeface="Arial" charset="0"/>
              </a:rPr>
              <a:t>How far would you agree that </a:t>
            </a:r>
            <a:r>
              <a:rPr lang="en-US" sz="2400" i="1" dirty="0" smtClean="0">
                <a:latin typeface="Arial" charset="0"/>
                <a:ea typeface="Arial" charset="0"/>
                <a:cs typeface="Arial" charset="0"/>
              </a:rPr>
              <a:t>Hamlet</a:t>
            </a:r>
            <a:r>
              <a:rPr lang="en-US" sz="2400" dirty="0" smtClean="0">
                <a:latin typeface="Arial" charset="0"/>
                <a:ea typeface="Arial" charset="0"/>
                <a:cs typeface="Arial" charset="0"/>
              </a:rPr>
              <a:t> is not so much a revenge tragedy as a domestic drama?</a:t>
            </a:r>
            <a:endParaRPr lang="en-US" sz="2400" dirty="0">
              <a:latin typeface="Arial" charset="0"/>
              <a:ea typeface="Arial" charset="0"/>
              <a:cs typeface="Arial" charset="0"/>
            </a:endParaRPr>
          </a:p>
        </p:txBody>
      </p:sp>
      <p:sp>
        <p:nvSpPr>
          <p:cNvPr id="5" name="TextBox 4"/>
          <p:cNvSpPr txBox="1"/>
          <p:nvPr/>
        </p:nvSpPr>
        <p:spPr>
          <a:xfrm>
            <a:off x="719328" y="3267456"/>
            <a:ext cx="7046976" cy="2554545"/>
          </a:xfrm>
          <a:prstGeom prst="rect">
            <a:avLst/>
          </a:prstGeom>
          <a:noFill/>
        </p:spPr>
        <p:txBody>
          <a:bodyPr wrap="square" rtlCol="0">
            <a:spAutoFit/>
          </a:bodyPr>
          <a:lstStyle/>
          <a:p>
            <a:pPr marL="285750" indent="-285750">
              <a:buFont typeface="Arial" charset="0"/>
              <a:buChar char="•"/>
            </a:pPr>
            <a:r>
              <a:rPr lang="en-US" sz="2000" dirty="0" smtClean="0">
                <a:latin typeface="Arial" charset="0"/>
                <a:ea typeface="Arial" charset="0"/>
                <a:cs typeface="Arial" charset="0"/>
              </a:rPr>
              <a:t>Each question is designed to enable access to </a:t>
            </a:r>
            <a:r>
              <a:rPr lang="en-US" sz="2000" b="1" i="1" dirty="0" smtClean="0">
                <a:solidFill>
                  <a:schemeClr val="accent1"/>
                </a:solidFill>
                <a:latin typeface="Arial" charset="0"/>
                <a:ea typeface="Arial" charset="0"/>
                <a:cs typeface="Arial" charset="0"/>
              </a:rPr>
              <a:t>AO3</a:t>
            </a:r>
            <a:r>
              <a:rPr lang="en-US" sz="2000" dirty="0" smtClean="0">
                <a:latin typeface="Arial" charset="0"/>
                <a:ea typeface="Arial" charset="0"/>
                <a:cs typeface="Arial" charset="0"/>
              </a:rPr>
              <a:t> and </a:t>
            </a:r>
            <a:r>
              <a:rPr lang="en-US" sz="2000" b="1" i="1" dirty="0" smtClean="0">
                <a:solidFill>
                  <a:schemeClr val="accent1"/>
                </a:solidFill>
                <a:latin typeface="Arial" charset="0"/>
                <a:ea typeface="Arial" charset="0"/>
                <a:cs typeface="Arial" charset="0"/>
              </a:rPr>
              <a:t>AO5</a:t>
            </a:r>
            <a:r>
              <a:rPr lang="en-US" sz="2000" dirty="0" smtClean="0">
                <a:latin typeface="Arial" charset="0"/>
                <a:ea typeface="Arial" charset="0"/>
                <a:cs typeface="Arial" charset="0"/>
              </a:rPr>
              <a:t>.</a:t>
            </a:r>
          </a:p>
          <a:p>
            <a:pPr marL="285750" indent="-285750">
              <a:buFont typeface="Arial" charset="0"/>
              <a:buChar char="•"/>
            </a:pPr>
            <a:r>
              <a:rPr lang="en-US" sz="2000" dirty="0" smtClean="0">
                <a:latin typeface="Arial" charset="0"/>
                <a:ea typeface="Arial" charset="0"/>
                <a:cs typeface="Arial" charset="0"/>
              </a:rPr>
              <a:t>Read the question carefully and note the key words/phrases which are intended to encourage </a:t>
            </a:r>
            <a:r>
              <a:rPr lang="en-US" sz="2000" b="1" dirty="0" smtClean="0">
                <a:solidFill>
                  <a:schemeClr val="accent1"/>
                </a:solidFill>
                <a:latin typeface="Arial" charset="0"/>
                <a:ea typeface="Arial" charset="0"/>
                <a:cs typeface="Arial" charset="0"/>
              </a:rPr>
              <a:t>discussion of contexts and different interpretations</a:t>
            </a:r>
            <a:r>
              <a:rPr lang="en-US" sz="2000" dirty="0" smtClean="0">
                <a:latin typeface="Arial" charset="0"/>
                <a:ea typeface="Arial" charset="0"/>
                <a:cs typeface="Arial" charset="0"/>
              </a:rPr>
              <a:t>. </a:t>
            </a:r>
          </a:p>
          <a:p>
            <a:pPr marL="285750" indent="-285750">
              <a:buFont typeface="Arial" charset="0"/>
              <a:buChar char="•"/>
            </a:pPr>
            <a:r>
              <a:rPr lang="en-US" sz="2000" b="1" dirty="0" smtClean="0">
                <a:latin typeface="Arial" charset="0"/>
                <a:ea typeface="Arial" charset="0"/>
                <a:cs typeface="Arial" charset="0"/>
              </a:rPr>
              <a:t>Plan</a:t>
            </a:r>
            <a:r>
              <a:rPr lang="en-US" sz="2000" dirty="0" smtClean="0">
                <a:latin typeface="Arial" charset="0"/>
                <a:ea typeface="Arial" charset="0"/>
                <a:cs typeface="Arial" charset="0"/>
              </a:rPr>
              <a:t> your approach to the response first, deciding on which areas of the text you will explore in relation to the question.</a:t>
            </a:r>
            <a:endParaRPr lang="en-US" sz="2000" dirty="0">
              <a:latin typeface="Arial" charset="0"/>
              <a:ea typeface="Arial" charset="0"/>
              <a:cs typeface="Arial" charset="0"/>
            </a:endParaRPr>
          </a:p>
        </p:txBody>
      </p:sp>
    </p:spTree>
    <p:extLst>
      <p:ext uri="{BB962C8B-B14F-4D97-AF65-F5344CB8AC3E}">
        <p14:creationId xmlns:p14="http://schemas.microsoft.com/office/powerpoint/2010/main" val="11298012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ph type="body" sz="quarter" idx="16"/>
          </p:nvPr>
        </p:nvSpPr>
        <p:spPr>
          <a:xfrm>
            <a:off x="165100" y="1458913"/>
            <a:ext cx="8353425" cy="857567"/>
          </a:xfrm>
        </p:spPr>
        <p:txBody>
          <a:bodyPr/>
          <a:lstStyle/>
          <a:p>
            <a:r>
              <a:rPr lang="en-US" dirty="0" smtClean="0"/>
              <a:t>Unpacking the essay question</a:t>
            </a:r>
            <a:endParaRPr lang="en-US" dirty="0"/>
          </a:p>
        </p:txBody>
      </p:sp>
      <p:sp>
        <p:nvSpPr>
          <p:cNvPr id="5" name="TextBox 4"/>
          <p:cNvSpPr txBox="1"/>
          <p:nvPr/>
        </p:nvSpPr>
        <p:spPr>
          <a:xfrm>
            <a:off x="414527" y="2072640"/>
            <a:ext cx="8103997" cy="3785652"/>
          </a:xfrm>
          <a:prstGeom prst="rect">
            <a:avLst/>
          </a:prstGeom>
          <a:noFill/>
        </p:spPr>
        <p:txBody>
          <a:bodyPr wrap="square" rtlCol="0">
            <a:spAutoFit/>
          </a:bodyPr>
          <a:lstStyle/>
          <a:p>
            <a:r>
              <a:rPr lang="en-US" sz="2400" dirty="0" smtClean="0">
                <a:latin typeface="Arial" charset="0"/>
                <a:ea typeface="Arial" charset="0"/>
                <a:cs typeface="Arial" charset="0"/>
              </a:rPr>
              <a:t>The contextual focus (AO3) of this question is the play’s genre, and so a clear engagement with the significance and influence of the revenge tragedy genre is required, as is an engagement with the concept of ‘domestic drama’. </a:t>
            </a:r>
          </a:p>
          <a:p>
            <a:r>
              <a:rPr lang="en-US" sz="2400" dirty="0" smtClean="0">
                <a:latin typeface="Arial" charset="0"/>
                <a:ea typeface="Arial" charset="0"/>
                <a:cs typeface="Arial" charset="0"/>
              </a:rPr>
              <a:t>As the question asks ‘how far would you agree?’ candidates can begin to address </a:t>
            </a:r>
            <a:r>
              <a:rPr lang="en-US" sz="2400" dirty="0">
                <a:latin typeface="Arial" charset="0"/>
                <a:ea typeface="Arial" charset="0"/>
                <a:cs typeface="Arial" charset="0"/>
              </a:rPr>
              <a:t>AO5 (different interpretations</a:t>
            </a:r>
            <a:r>
              <a:rPr lang="en-US" sz="2400" dirty="0" smtClean="0">
                <a:latin typeface="Arial" charset="0"/>
                <a:ea typeface="Arial" charset="0"/>
                <a:cs typeface="Arial" charset="0"/>
              </a:rPr>
              <a:t>). </a:t>
            </a:r>
          </a:p>
          <a:p>
            <a:r>
              <a:rPr lang="en-US" sz="2400" dirty="0" smtClean="0">
                <a:latin typeface="Arial" charset="0"/>
                <a:ea typeface="Arial" charset="0"/>
                <a:cs typeface="Arial" charset="0"/>
              </a:rPr>
              <a:t>Responses which appear to ignore part of the question, for example only discussing ‘revenge tragedy’, are self-</a:t>
            </a:r>
            <a:r>
              <a:rPr lang="en-US" sz="2400" dirty="0" err="1" smtClean="0">
                <a:latin typeface="Arial" charset="0"/>
                <a:ea typeface="Arial" charset="0"/>
                <a:cs typeface="Arial" charset="0"/>
              </a:rPr>
              <a:t>penalising</a:t>
            </a:r>
            <a:r>
              <a:rPr lang="en-US" sz="2400" dirty="0" smtClean="0">
                <a:latin typeface="Arial" charset="0"/>
                <a:ea typeface="Arial" charset="0"/>
                <a:cs typeface="Arial" charset="0"/>
              </a:rPr>
              <a:t>. </a:t>
            </a:r>
            <a:endParaRPr lang="en-US" sz="2400" dirty="0">
              <a:latin typeface="Arial" charset="0"/>
              <a:ea typeface="Arial" charset="0"/>
              <a:cs typeface="Arial" charset="0"/>
            </a:endParaRPr>
          </a:p>
        </p:txBody>
      </p:sp>
    </p:spTree>
    <p:extLst>
      <p:ext uri="{BB962C8B-B14F-4D97-AF65-F5344CB8AC3E}">
        <p14:creationId xmlns:p14="http://schemas.microsoft.com/office/powerpoint/2010/main" val="13368290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US" dirty="0" smtClean="0"/>
              <a:t>Example of candidate response to Hamlet essay Q10</a:t>
            </a:r>
            <a:endParaRPr lang="en-US" dirty="0"/>
          </a:p>
        </p:txBody>
      </p:sp>
      <p:sp>
        <p:nvSpPr>
          <p:cNvPr id="3" name="TextBox 2"/>
          <p:cNvSpPr txBox="1"/>
          <p:nvPr/>
        </p:nvSpPr>
        <p:spPr>
          <a:xfrm>
            <a:off x="280416" y="2487168"/>
            <a:ext cx="8351520" cy="3477875"/>
          </a:xfrm>
          <a:prstGeom prst="rect">
            <a:avLst/>
          </a:prstGeom>
          <a:noFill/>
        </p:spPr>
        <p:txBody>
          <a:bodyPr wrap="square" rtlCol="0">
            <a:spAutoFit/>
          </a:bodyPr>
          <a:lstStyle/>
          <a:p>
            <a:r>
              <a:rPr lang="en-US" sz="2000" dirty="0" smtClean="0">
                <a:latin typeface="Bradley Hand" charset="0"/>
                <a:ea typeface="Bradley Hand" charset="0"/>
                <a:cs typeface="Bradley Hand" charset="0"/>
              </a:rPr>
              <a:t>Shakespeare’s ‘Hamlet’ in many ways conforms more to the title of ‘domestic drama’ than the title of ‘revenge tragedy’. An emphasis on the destruction of family bonds initiates a focus on domestic life, as seen through the relationships of Claudius and Gertrude and Polonius with his children. The domestic matters of love, heartbreak and madness are also thoroughly explored through the characters of Hamlet and Ophelia. However, it must be remembered that these domestic matters are features of the play within themselves; they largely stem from the desire for revenge that causes Hamlet’s “noble mind” to be “</a:t>
            </a:r>
            <a:r>
              <a:rPr lang="en-US" sz="2000" dirty="0" err="1" smtClean="0">
                <a:latin typeface="Bradley Hand" charset="0"/>
                <a:ea typeface="Bradley Hand" charset="0"/>
                <a:cs typeface="Bradley Hand" charset="0"/>
              </a:rPr>
              <a:t>o’erthrown</a:t>
            </a:r>
            <a:r>
              <a:rPr lang="en-US" sz="2000" dirty="0" smtClean="0">
                <a:latin typeface="Bradley Hand" charset="0"/>
                <a:ea typeface="Bradley Hand" charset="0"/>
                <a:cs typeface="Bradley Hand" charset="0"/>
              </a:rPr>
              <a:t>”.</a:t>
            </a:r>
          </a:p>
          <a:p>
            <a:r>
              <a:rPr lang="en-US" sz="2000" dirty="0" smtClean="0">
                <a:latin typeface="Bradley Hand" charset="0"/>
                <a:ea typeface="Bradley Hand" charset="0"/>
                <a:cs typeface="Bradley Hand" charset="0"/>
              </a:rPr>
              <a:t>Immediately established by Act One of the play is the domestic matter of Claudius and Gertrude’s “</a:t>
            </a:r>
            <a:r>
              <a:rPr lang="en-US" sz="2000" dirty="0" err="1" smtClean="0">
                <a:latin typeface="Bradley Hand" charset="0"/>
                <a:ea typeface="Bradley Hand" charset="0"/>
                <a:cs typeface="Bradley Hand" charset="0"/>
              </a:rPr>
              <a:t>o’erhasty</a:t>
            </a:r>
            <a:r>
              <a:rPr lang="en-US" sz="2000" dirty="0" smtClean="0">
                <a:latin typeface="Bradley Hand" charset="0"/>
                <a:ea typeface="Bradley Hand" charset="0"/>
                <a:cs typeface="Bradley Hand" charset="0"/>
              </a:rPr>
              <a:t> marriage”.</a:t>
            </a:r>
            <a:endParaRPr lang="en-US" sz="2000" dirty="0">
              <a:latin typeface="Bradley Hand" charset="0"/>
              <a:ea typeface="Bradley Hand" charset="0"/>
              <a:cs typeface="Bradley Hand" charset="0"/>
            </a:endParaRPr>
          </a:p>
        </p:txBody>
      </p:sp>
    </p:spTree>
    <p:extLst>
      <p:ext uri="{BB962C8B-B14F-4D97-AF65-F5344CB8AC3E}">
        <p14:creationId xmlns:p14="http://schemas.microsoft.com/office/powerpoint/2010/main" val="3742435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body" sz="quarter" idx="16"/>
          </p:nvPr>
        </p:nvSpPr>
        <p:spPr>
          <a:xfrm>
            <a:off x="165100" y="1458913"/>
            <a:ext cx="8353425" cy="857567"/>
          </a:xfrm>
        </p:spPr>
        <p:txBody>
          <a:bodyPr/>
          <a:lstStyle/>
          <a:p>
            <a:r>
              <a:rPr lang="en-US" dirty="0" smtClean="0"/>
              <a:t>Unpacking the essay question</a:t>
            </a:r>
            <a:endParaRPr lang="en-US" dirty="0"/>
          </a:p>
        </p:txBody>
      </p:sp>
      <p:sp>
        <p:nvSpPr>
          <p:cNvPr id="5" name="TextBox 4"/>
          <p:cNvSpPr txBox="1"/>
          <p:nvPr/>
        </p:nvSpPr>
        <p:spPr>
          <a:xfrm>
            <a:off x="304800" y="2499360"/>
            <a:ext cx="8400288" cy="2031325"/>
          </a:xfrm>
          <a:prstGeom prst="rect">
            <a:avLst/>
          </a:prstGeom>
          <a:noFill/>
        </p:spPr>
        <p:txBody>
          <a:bodyPr wrap="square" rtlCol="0">
            <a:spAutoFit/>
          </a:bodyPr>
          <a:lstStyle/>
          <a:p>
            <a:r>
              <a:rPr lang="en-US" sz="2400" dirty="0" smtClean="0">
                <a:latin typeface="Arial" charset="0"/>
                <a:ea typeface="Arial" charset="0"/>
                <a:cs typeface="Arial" charset="0"/>
              </a:rPr>
              <a:t>‘Unpack’ the following question on </a:t>
            </a:r>
            <a:r>
              <a:rPr lang="en-US" sz="2400" i="1" dirty="0" smtClean="0">
                <a:latin typeface="Arial" charset="0"/>
                <a:ea typeface="Arial" charset="0"/>
                <a:cs typeface="Arial" charset="0"/>
              </a:rPr>
              <a:t>King Lear </a:t>
            </a:r>
            <a:r>
              <a:rPr lang="en-US" sz="2400" dirty="0" smtClean="0">
                <a:latin typeface="Arial" charset="0"/>
                <a:ea typeface="Arial" charset="0"/>
                <a:cs typeface="Arial" charset="0"/>
              </a:rPr>
              <a:t>from </a:t>
            </a:r>
            <a:r>
              <a:rPr lang="en-US" sz="2400" dirty="0" err="1" smtClean="0">
                <a:latin typeface="Arial" charset="0"/>
                <a:ea typeface="Arial" charset="0"/>
                <a:cs typeface="Arial" charset="0"/>
              </a:rPr>
              <a:t>Eduqas</a:t>
            </a:r>
            <a:r>
              <a:rPr lang="en-US" sz="2400" dirty="0" smtClean="0">
                <a:latin typeface="Arial" charset="0"/>
                <a:ea typeface="Arial" charset="0"/>
                <a:cs typeface="Arial" charset="0"/>
              </a:rPr>
              <a:t> Component 2 Drama:</a:t>
            </a:r>
          </a:p>
          <a:p>
            <a:endParaRPr lang="en-US" dirty="0" smtClean="0"/>
          </a:p>
          <a:p>
            <a:r>
              <a:rPr lang="en-US" sz="2000" dirty="0" smtClean="0">
                <a:latin typeface="Arial" charset="0"/>
                <a:ea typeface="Arial" charset="0"/>
                <a:cs typeface="Arial" charset="0"/>
              </a:rPr>
              <a:t>Consider the view that “the conflict between good and evil forces in </a:t>
            </a:r>
            <a:r>
              <a:rPr lang="en-US" sz="2000" i="1" dirty="0" smtClean="0">
                <a:latin typeface="Arial" charset="0"/>
                <a:ea typeface="Arial" charset="0"/>
                <a:cs typeface="Arial" charset="0"/>
              </a:rPr>
              <a:t>King Lear</a:t>
            </a:r>
            <a:r>
              <a:rPr lang="en-US" sz="2000" dirty="0" smtClean="0">
                <a:latin typeface="Arial" charset="0"/>
                <a:ea typeface="Arial" charset="0"/>
                <a:cs typeface="Arial" charset="0"/>
              </a:rPr>
              <a:t> is shown primarily through Shakespeare’s presentation of the female characters.</a:t>
            </a:r>
            <a:endParaRPr lang="en-US" sz="2000" dirty="0">
              <a:latin typeface="Arial" charset="0"/>
              <a:ea typeface="Arial" charset="0"/>
              <a:cs typeface="Arial" charset="0"/>
            </a:endParaRPr>
          </a:p>
        </p:txBody>
      </p:sp>
      <p:sp>
        <p:nvSpPr>
          <p:cNvPr id="6" name="TextBox 5"/>
          <p:cNvSpPr txBox="1"/>
          <p:nvPr/>
        </p:nvSpPr>
        <p:spPr>
          <a:xfrm>
            <a:off x="731520" y="5059680"/>
            <a:ext cx="7424928" cy="707886"/>
          </a:xfrm>
          <a:prstGeom prst="rect">
            <a:avLst/>
          </a:prstGeom>
          <a:noFill/>
        </p:spPr>
        <p:txBody>
          <a:bodyPr wrap="square" rtlCol="0">
            <a:spAutoFit/>
          </a:bodyPr>
          <a:lstStyle/>
          <a:p>
            <a:pPr marL="285750" indent="-285750">
              <a:buFont typeface="Arial" charset="0"/>
              <a:buChar char="•"/>
            </a:pPr>
            <a:r>
              <a:rPr lang="en-US" sz="2000" dirty="0" smtClean="0">
                <a:latin typeface="Arial" charset="0"/>
                <a:ea typeface="Arial" charset="0"/>
                <a:cs typeface="Arial" charset="0"/>
              </a:rPr>
              <a:t>Identify key words/phrases which focus on AO3/AO5</a:t>
            </a:r>
          </a:p>
          <a:p>
            <a:pPr marL="285750" indent="-285750">
              <a:buFont typeface="Arial" charset="0"/>
              <a:buChar char="•"/>
            </a:pPr>
            <a:r>
              <a:rPr lang="en-US" sz="2000" dirty="0" smtClean="0">
                <a:latin typeface="Arial" charset="0"/>
                <a:ea typeface="Arial" charset="0"/>
                <a:cs typeface="Arial" charset="0"/>
              </a:rPr>
              <a:t>Plan an approach to the question </a:t>
            </a:r>
            <a:endParaRPr lang="en-US" sz="2000" dirty="0">
              <a:latin typeface="Arial" charset="0"/>
              <a:ea typeface="Arial" charset="0"/>
              <a:cs typeface="Arial" charset="0"/>
            </a:endParaRPr>
          </a:p>
        </p:txBody>
      </p:sp>
    </p:spTree>
    <p:extLst>
      <p:ext uri="{BB962C8B-B14F-4D97-AF65-F5344CB8AC3E}">
        <p14:creationId xmlns:p14="http://schemas.microsoft.com/office/powerpoint/2010/main" val="7754453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Placeholder 15"/>
          <p:cNvSpPr txBox="1">
            <a:spLocks/>
          </p:cNvSpPr>
          <p:nvPr/>
        </p:nvSpPr>
        <p:spPr>
          <a:xfrm>
            <a:off x="354940" y="1580356"/>
            <a:ext cx="8433460" cy="1410342"/>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kern="1200" baseline="0">
                <a:solidFill>
                  <a:srgbClr val="0070C0"/>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sz="2800" dirty="0"/>
              <a:t>Examples of integrating context and different interpretations into extended writing tasks for </a:t>
            </a:r>
            <a:r>
              <a:rPr lang="en-US" sz="2800" dirty="0" smtClean="0"/>
              <a:t>Unit 4 Shakespeare </a:t>
            </a:r>
            <a:r>
              <a:rPr lang="en-US" sz="2800" dirty="0"/>
              <a:t>Section B</a:t>
            </a:r>
          </a:p>
          <a:p>
            <a:pPr>
              <a:defRPr/>
            </a:pPr>
            <a:endParaRPr lang="en-GB" dirty="0" smtClean="0"/>
          </a:p>
        </p:txBody>
      </p:sp>
      <p:sp>
        <p:nvSpPr>
          <p:cNvPr id="2" name="TextBox 1"/>
          <p:cNvSpPr txBox="1"/>
          <p:nvPr/>
        </p:nvSpPr>
        <p:spPr>
          <a:xfrm>
            <a:off x="646176" y="3621024"/>
            <a:ext cx="7754112" cy="1938992"/>
          </a:xfrm>
          <a:prstGeom prst="rect">
            <a:avLst/>
          </a:prstGeom>
          <a:noFill/>
        </p:spPr>
        <p:txBody>
          <a:bodyPr wrap="square" rtlCol="0">
            <a:spAutoFit/>
          </a:bodyPr>
          <a:lstStyle/>
          <a:p>
            <a:r>
              <a:rPr lang="en-US" sz="2400" i="1" dirty="0" smtClean="0">
                <a:latin typeface="Arial" charset="0"/>
                <a:ea typeface="Arial" charset="0"/>
                <a:cs typeface="Arial" charset="0"/>
              </a:rPr>
              <a:t>The Tempest</a:t>
            </a:r>
          </a:p>
          <a:p>
            <a:r>
              <a:rPr lang="en-US" sz="2400" dirty="0" smtClean="0">
                <a:latin typeface="Arial" charset="0"/>
                <a:ea typeface="Arial" charset="0"/>
                <a:cs typeface="Arial" charset="0"/>
              </a:rPr>
              <a:t>14. “The island setting, the use of magic and the supernatural all provide us with nothing more than an entertaining spectacle”. How far would you agree with this view of </a:t>
            </a:r>
            <a:r>
              <a:rPr lang="en-US" sz="2400" i="1" dirty="0" smtClean="0">
                <a:latin typeface="Arial" charset="0"/>
                <a:ea typeface="Arial" charset="0"/>
                <a:cs typeface="Arial" charset="0"/>
              </a:rPr>
              <a:t>The Tempest</a:t>
            </a:r>
            <a:r>
              <a:rPr lang="en-US" sz="2000" dirty="0" smtClean="0">
                <a:latin typeface="Arial" charset="0"/>
                <a:ea typeface="Arial" charset="0"/>
                <a:cs typeface="Arial" charset="0"/>
              </a:rPr>
              <a:t>?</a:t>
            </a:r>
            <a:endParaRPr lang="en-US" sz="2000" dirty="0">
              <a:latin typeface="Arial" charset="0"/>
              <a:ea typeface="Arial" charset="0"/>
              <a:cs typeface="Arial" charset="0"/>
            </a:endParaRPr>
          </a:p>
        </p:txBody>
      </p:sp>
    </p:spTree>
    <p:extLst>
      <p:ext uri="{BB962C8B-B14F-4D97-AF65-F5344CB8AC3E}">
        <p14:creationId xmlns:p14="http://schemas.microsoft.com/office/powerpoint/2010/main" val="8144532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457200" y="1466057"/>
            <a:ext cx="8418513" cy="423704"/>
          </a:xfrm>
        </p:spPr>
        <p:txBody>
          <a:bodyPr>
            <a:normAutofit fontScale="70000" lnSpcReduction="20000"/>
          </a:bodyPr>
          <a:lstStyle/>
          <a:p>
            <a:r>
              <a:rPr lang="en-US" dirty="0" smtClean="0"/>
              <a:t>Candidate response (extract from </a:t>
            </a:r>
            <a:r>
              <a:rPr lang="en-US" smtClean="0"/>
              <a:t>essay response to Q 14) </a:t>
            </a:r>
            <a:endParaRPr lang="en-US" dirty="0"/>
          </a:p>
        </p:txBody>
      </p:sp>
      <p:sp>
        <p:nvSpPr>
          <p:cNvPr id="3" name="TextBox 2"/>
          <p:cNvSpPr txBox="1"/>
          <p:nvPr/>
        </p:nvSpPr>
        <p:spPr>
          <a:xfrm>
            <a:off x="457200" y="2243328"/>
            <a:ext cx="8564880" cy="4093428"/>
          </a:xfrm>
          <a:prstGeom prst="rect">
            <a:avLst/>
          </a:prstGeom>
          <a:noFill/>
        </p:spPr>
        <p:txBody>
          <a:bodyPr wrap="square" rtlCol="0">
            <a:spAutoFit/>
          </a:bodyPr>
          <a:lstStyle/>
          <a:p>
            <a:r>
              <a:rPr lang="en-US" sz="2000" dirty="0" smtClean="0">
                <a:latin typeface="Chalkduster" charset="0"/>
                <a:ea typeface="Chalkduster" charset="0"/>
                <a:cs typeface="Chalkduster" charset="0"/>
              </a:rPr>
              <a:t>The </a:t>
            </a:r>
            <a:r>
              <a:rPr lang="en-US" sz="2000" dirty="0" smtClean="0">
                <a:solidFill>
                  <a:srgbClr val="FF0000"/>
                </a:solidFill>
                <a:latin typeface="Chalkduster" charset="0"/>
                <a:ea typeface="Chalkduster" charset="0"/>
                <a:cs typeface="Chalkduster" charset="0"/>
              </a:rPr>
              <a:t>“tempestuous noise of thunder and lightning” </a:t>
            </a:r>
            <a:r>
              <a:rPr lang="en-US" sz="2000" dirty="0" smtClean="0">
                <a:latin typeface="Chalkduster" charset="0"/>
                <a:ea typeface="Chalkduster" charset="0"/>
                <a:cs typeface="Chalkduster" charset="0"/>
              </a:rPr>
              <a:t>that threatens to “split” the ship carrying the company of Alonso King of Naples acts as a </a:t>
            </a:r>
            <a:r>
              <a:rPr lang="en-US" sz="2000" dirty="0" smtClean="0">
                <a:solidFill>
                  <a:srgbClr val="FF0000"/>
                </a:solidFill>
                <a:latin typeface="Chalkduster" charset="0"/>
                <a:ea typeface="Chalkduster" charset="0"/>
                <a:cs typeface="Chalkduster" charset="0"/>
              </a:rPr>
              <a:t>central metaphor </a:t>
            </a:r>
            <a:r>
              <a:rPr lang="en-US" sz="2000" dirty="0" smtClean="0">
                <a:latin typeface="Chalkduster" charset="0"/>
                <a:ea typeface="Chalkduster" charset="0"/>
                <a:cs typeface="Chalkduster" charset="0"/>
              </a:rPr>
              <a:t>for the intrinsic disturbance in the ‘</a:t>
            </a:r>
            <a:r>
              <a:rPr lang="en-US" sz="2000" dirty="0" smtClean="0">
                <a:solidFill>
                  <a:srgbClr val="00B050"/>
                </a:solidFill>
                <a:latin typeface="Chalkduster" charset="0"/>
                <a:ea typeface="Chalkduster" charset="0"/>
                <a:cs typeface="Chalkduster" charset="0"/>
              </a:rPr>
              <a:t>great chain of being’, an Elizabethan concept </a:t>
            </a:r>
            <a:r>
              <a:rPr lang="en-US" sz="2000" dirty="0" smtClean="0">
                <a:latin typeface="Chalkduster" charset="0"/>
                <a:ea typeface="Chalkduster" charset="0"/>
                <a:cs typeface="Chalkduster" charset="0"/>
              </a:rPr>
              <a:t>that designated individuals a rooted station in the social hierarchy determined by their lineage. Through </a:t>
            </a:r>
            <a:r>
              <a:rPr lang="en-US" sz="2000" dirty="0" smtClean="0">
                <a:solidFill>
                  <a:srgbClr val="FF0000"/>
                </a:solidFill>
                <a:latin typeface="Chalkduster" charset="0"/>
                <a:ea typeface="Chalkduster" charset="0"/>
                <a:cs typeface="Chalkduster" charset="0"/>
              </a:rPr>
              <a:t>pathetic fallacy </a:t>
            </a:r>
            <a:r>
              <a:rPr lang="en-US" sz="2000" dirty="0" smtClean="0">
                <a:latin typeface="Chalkduster" charset="0"/>
                <a:ea typeface="Chalkduster" charset="0"/>
                <a:cs typeface="Chalkduster" charset="0"/>
              </a:rPr>
              <a:t>Shakespeare </a:t>
            </a:r>
            <a:r>
              <a:rPr lang="en-US" sz="2000" dirty="0" smtClean="0">
                <a:solidFill>
                  <a:srgbClr val="FF0000"/>
                </a:solidFill>
                <a:latin typeface="Chalkduster" charset="0"/>
                <a:ea typeface="Chalkduster" charset="0"/>
                <a:cs typeface="Chalkduster" charset="0"/>
              </a:rPr>
              <a:t>foreshadows </a:t>
            </a:r>
            <a:r>
              <a:rPr lang="en-US" sz="2000" dirty="0" smtClean="0">
                <a:latin typeface="Chalkduster" charset="0"/>
                <a:ea typeface="Chalkduster" charset="0"/>
                <a:cs typeface="Chalkduster" charset="0"/>
              </a:rPr>
              <a:t>how the ‘great chain of being’ has been distorted within the context of the play; though a </a:t>
            </a:r>
            <a:r>
              <a:rPr lang="en-US" sz="2000" dirty="0" smtClean="0">
                <a:solidFill>
                  <a:srgbClr val="00B050"/>
                </a:solidFill>
                <a:latin typeface="Chalkduster" charset="0"/>
                <a:ea typeface="Chalkduster" charset="0"/>
                <a:cs typeface="Chalkduster" charset="0"/>
              </a:rPr>
              <a:t>contemporary audience </a:t>
            </a:r>
            <a:r>
              <a:rPr lang="en-US" sz="2000" dirty="0" smtClean="0">
                <a:latin typeface="Chalkduster" charset="0"/>
                <a:ea typeface="Chalkduster" charset="0"/>
                <a:cs typeface="Chalkduster" charset="0"/>
              </a:rPr>
              <a:t>would inextricably associate this tumultuous natural disaster with such a notion, it becomes apparent for any audience via a combination of </a:t>
            </a:r>
            <a:r>
              <a:rPr lang="en-US" sz="2000" dirty="0" smtClean="0">
                <a:solidFill>
                  <a:srgbClr val="00B0F0"/>
                </a:solidFill>
                <a:latin typeface="Chalkduster" charset="0"/>
                <a:ea typeface="Chalkduster" charset="0"/>
                <a:cs typeface="Chalkduster" charset="0"/>
              </a:rPr>
              <a:t>role reversal and Prospero’s substitute exposition.</a:t>
            </a:r>
            <a:endParaRPr lang="en-US" sz="2000" dirty="0">
              <a:solidFill>
                <a:srgbClr val="00B0F0"/>
              </a:solidFill>
              <a:latin typeface="Chalkduster" charset="0"/>
              <a:ea typeface="Chalkduster" charset="0"/>
              <a:cs typeface="Chalkduster" charset="0"/>
            </a:endParaRPr>
          </a:p>
        </p:txBody>
      </p:sp>
    </p:spTree>
    <p:extLst>
      <p:ext uri="{BB962C8B-B14F-4D97-AF65-F5344CB8AC3E}">
        <p14:creationId xmlns:p14="http://schemas.microsoft.com/office/powerpoint/2010/main" val="16538540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ph type="body" sz="quarter" idx="16"/>
          </p:nvPr>
        </p:nvSpPr>
        <p:spPr>
          <a:xfrm>
            <a:off x="406400" y="2844800"/>
            <a:ext cx="8161338" cy="3708400"/>
          </a:xfrm>
        </p:spPr>
        <p:txBody>
          <a:bodyPr>
            <a:normAutofit/>
          </a:bodyPr>
          <a:lstStyle/>
          <a:p>
            <a:r>
              <a:rPr lang="en-US" sz="6000" dirty="0">
                <a:latin typeface="Arial" charset="0"/>
                <a:ea typeface="Arial" charset="0"/>
                <a:cs typeface="Arial" charset="0"/>
              </a:rPr>
              <a:t> </a:t>
            </a:r>
          </a:p>
          <a:p>
            <a:endParaRPr lang="en-US" sz="7400" dirty="0"/>
          </a:p>
        </p:txBody>
      </p:sp>
      <p:sp>
        <p:nvSpPr>
          <p:cNvPr id="4" name="Text Placeholder 1"/>
          <p:cNvSpPr txBox="1">
            <a:spLocks/>
          </p:cNvSpPr>
          <p:nvPr/>
        </p:nvSpPr>
        <p:spPr>
          <a:xfrm>
            <a:off x="287867" y="1456267"/>
            <a:ext cx="8279871" cy="921173"/>
          </a:xfrm>
          <a:prstGeom prst="rect">
            <a:avLst/>
          </a:prstGeom>
        </p:spPr>
        <p:txBody>
          <a:bodyPr vert="horz" lIns="91440" tIns="45720" rIns="91440" bIns="45720" rtlCol="0">
            <a:normAutofit lnSpcReduction="10000"/>
          </a:bodyPr>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solidFill>
                  <a:schemeClr val="tx2">
                    <a:lumMod val="60000"/>
                    <a:lumOff val="40000"/>
                  </a:schemeClr>
                </a:solidFill>
              </a:rPr>
              <a:t>Candidate </a:t>
            </a:r>
            <a:r>
              <a:rPr lang="en-US" sz="2800" smtClean="0">
                <a:solidFill>
                  <a:schemeClr val="tx2">
                    <a:lumMod val="60000"/>
                    <a:lumOff val="40000"/>
                  </a:schemeClr>
                </a:solidFill>
              </a:rPr>
              <a:t>response to The Tempest essay </a:t>
            </a:r>
            <a:r>
              <a:rPr lang="en-US" sz="2800" dirty="0" smtClean="0">
                <a:solidFill>
                  <a:schemeClr val="tx2">
                    <a:lumMod val="60000"/>
                    <a:lumOff val="40000"/>
                  </a:schemeClr>
                </a:solidFill>
              </a:rPr>
              <a:t>continued</a:t>
            </a:r>
            <a:endParaRPr lang="en-US" sz="2800" dirty="0">
              <a:solidFill>
                <a:schemeClr val="tx2">
                  <a:lumMod val="60000"/>
                  <a:lumOff val="40000"/>
                </a:schemeClr>
              </a:solidFill>
            </a:endParaRPr>
          </a:p>
        </p:txBody>
      </p:sp>
      <p:sp>
        <p:nvSpPr>
          <p:cNvPr id="2" name="TextBox 1"/>
          <p:cNvSpPr txBox="1"/>
          <p:nvPr/>
        </p:nvSpPr>
        <p:spPr>
          <a:xfrm>
            <a:off x="512064" y="2377440"/>
            <a:ext cx="7754112" cy="4093428"/>
          </a:xfrm>
          <a:prstGeom prst="rect">
            <a:avLst/>
          </a:prstGeom>
          <a:noFill/>
        </p:spPr>
        <p:txBody>
          <a:bodyPr wrap="square" rtlCol="0">
            <a:spAutoFit/>
          </a:bodyPr>
          <a:lstStyle/>
          <a:p>
            <a:r>
              <a:rPr lang="en-US" sz="2000" dirty="0" smtClean="0">
                <a:latin typeface="Chalkduster" charset="0"/>
                <a:ea typeface="Chalkduster" charset="0"/>
                <a:cs typeface="Chalkduster" charset="0"/>
              </a:rPr>
              <a:t>In conclusion, the island setting, the use of magic and the supernatural </a:t>
            </a:r>
            <a:r>
              <a:rPr lang="en-US" sz="2000" dirty="0" smtClean="0">
                <a:solidFill>
                  <a:srgbClr val="0070C0"/>
                </a:solidFill>
                <a:latin typeface="Chalkduster" charset="0"/>
                <a:ea typeface="Chalkduster" charset="0"/>
                <a:cs typeface="Chalkduster" charset="0"/>
              </a:rPr>
              <a:t>do not solely provide the audience </a:t>
            </a:r>
            <a:r>
              <a:rPr lang="en-US" sz="2000" dirty="0" smtClean="0">
                <a:solidFill>
                  <a:schemeClr val="accent2">
                    <a:lumMod val="75000"/>
                  </a:schemeClr>
                </a:solidFill>
                <a:latin typeface="Chalkduster" charset="0"/>
                <a:ea typeface="Chalkduster" charset="0"/>
                <a:cs typeface="Chalkduster" charset="0"/>
              </a:rPr>
              <a:t>with nothing more than an entertaining spectacle</a:t>
            </a:r>
            <a:r>
              <a:rPr lang="mr-IN" sz="2000" dirty="0" smtClean="0">
                <a:solidFill>
                  <a:schemeClr val="accent2">
                    <a:lumMod val="75000"/>
                  </a:schemeClr>
                </a:solidFill>
                <a:latin typeface="Chalkduster" charset="0"/>
                <a:ea typeface="Chalkduster" charset="0"/>
                <a:cs typeface="Chalkduster" charset="0"/>
              </a:rPr>
              <a:t>……</a:t>
            </a:r>
            <a:r>
              <a:rPr lang="en-GB" sz="2000" dirty="0" smtClean="0">
                <a:latin typeface="Chalkduster" charset="0"/>
                <a:ea typeface="Chalkduster" charset="0"/>
                <a:cs typeface="Chalkduster" charset="0"/>
              </a:rPr>
              <a:t>. Becoming </a:t>
            </a:r>
            <a:r>
              <a:rPr lang="en-GB" sz="2000" dirty="0" smtClean="0">
                <a:solidFill>
                  <a:srgbClr val="FF0000"/>
                </a:solidFill>
                <a:latin typeface="Chalkduster" charset="0"/>
                <a:ea typeface="Chalkduster" charset="0"/>
                <a:cs typeface="Chalkduster" charset="0"/>
              </a:rPr>
              <a:t>an allegory </a:t>
            </a:r>
            <a:r>
              <a:rPr lang="en-GB" sz="2000" dirty="0" smtClean="0">
                <a:latin typeface="Chalkduster" charset="0"/>
                <a:ea typeface="Chalkduster" charset="0"/>
                <a:cs typeface="Chalkduster" charset="0"/>
              </a:rPr>
              <a:t>for artistic creation, the use of magic, supernatural and the island setting makes ‘The Tempest’, in the words of 18</a:t>
            </a:r>
            <a:r>
              <a:rPr lang="en-GB" sz="2000" baseline="30000" dirty="0" smtClean="0">
                <a:latin typeface="Chalkduster" charset="0"/>
                <a:ea typeface="Chalkduster" charset="0"/>
                <a:cs typeface="Chalkduster" charset="0"/>
              </a:rPr>
              <a:t>th</a:t>
            </a:r>
            <a:r>
              <a:rPr lang="en-GB" sz="2000" dirty="0" smtClean="0">
                <a:latin typeface="Chalkduster" charset="0"/>
                <a:ea typeface="Chalkduster" charset="0"/>
                <a:cs typeface="Chalkduster" charset="0"/>
              </a:rPr>
              <a:t> century modernist critic Samuel Taylor Coleridge, a </a:t>
            </a:r>
            <a:r>
              <a:rPr lang="en-GB" sz="2000" dirty="0" smtClean="0">
                <a:solidFill>
                  <a:srgbClr val="0070C0"/>
                </a:solidFill>
                <a:latin typeface="Chalkduster" charset="0"/>
                <a:ea typeface="Chalkduster" charset="0"/>
                <a:cs typeface="Chalkduster" charset="0"/>
              </a:rPr>
              <a:t>“romanticised pastoral poem”. </a:t>
            </a:r>
            <a:r>
              <a:rPr lang="en-GB" sz="2000" dirty="0" smtClean="0">
                <a:latin typeface="Chalkduster" charset="0"/>
                <a:ea typeface="Chalkduster" charset="0"/>
                <a:cs typeface="Chalkduster" charset="0"/>
              </a:rPr>
              <a:t>The last of Shakespeare’s ‘final plays’, the “ending is despair” as Prospero asserts “this rough magic I here abjure”, halting the spectacle of magic, setting and the supernatural as </a:t>
            </a:r>
            <a:r>
              <a:rPr lang="en-GB" sz="2000" dirty="0" smtClean="0">
                <a:solidFill>
                  <a:srgbClr val="0070C0"/>
                </a:solidFill>
                <a:latin typeface="Chalkduster" charset="0"/>
                <a:ea typeface="Chalkduster" charset="0"/>
                <a:cs typeface="Chalkduster" charset="0"/>
              </a:rPr>
              <a:t>metaphorically emblematic of Shakespeare retiring his quill</a:t>
            </a:r>
            <a:r>
              <a:rPr lang="en-GB" sz="2000" dirty="0" smtClean="0">
                <a:latin typeface="Chalkduster" charset="0"/>
                <a:ea typeface="Chalkduster" charset="0"/>
                <a:cs typeface="Chalkduster" charset="0"/>
              </a:rPr>
              <a:t>.</a:t>
            </a:r>
            <a:endParaRPr lang="en-US" sz="2000" dirty="0">
              <a:latin typeface="Chalkduster" charset="0"/>
              <a:ea typeface="Chalkduster" charset="0"/>
              <a:cs typeface="Chalkduster" charset="0"/>
            </a:endParaRPr>
          </a:p>
        </p:txBody>
      </p:sp>
    </p:spTree>
    <p:extLst>
      <p:ext uri="{BB962C8B-B14F-4D97-AF65-F5344CB8AC3E}">
        <p14:creationId xmlns:p14="http://schemas.microsoft.com/office/powerpoint/2010/main" val="12814326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ph type="body" sz="quarter" idx="16"/>
          </p:nvPr>
        </p:nvSpPr>
        <p:spPr/>
        <p:txBody>
          <a:bodyPr>
            <a:normAutofit/>
          </a:bodyPr>
          <a:lstStyle/>
          <a:p>
            <a:r>
              <a:rPr lang="en-US" dirty="0" smtClean="0"/>
              <a:t>Final note</a:t>
            </a:r>
            <a:endParaRPr lang="en-US" dirty="0"/>
          </a:p>
        </p:txBody>
      </p:sp>
      <p:sp>
        <p:nvSpPr>
          <p:cNvPr id="2" name="TextBox 1"/>
          <p:cNvSpPr txBox="1"/>
          <p:nvPr/>
        </p:nvSpPr>
        <p:spPr>
          <a:xfrm>
            <a:off x="621792" y="2182368"/>
            <a:ext cx="8107680" cy="2862322"/>
          </a:xfrm>
          <a:prstGeom prst="rect">
            <a:avLst/>
          </a:prstGeom>
          <a:noFill/>
        </p:spPr>
        <p:txBody>
          <a:bodyPr wrap="square" rtlCol="0">
            <a:spAutoFit/>
          </a:bodyPr>
          <a:lstStyle/>
          <a:p>
            <a:r>
              <a:rPr lang="en-US" dirty="0"/>
              <a:t/>
            </a:r>
            <a:br>
              <a:rPr lang="en-US" dirty="0"/>
            </a:br>
            <a:endParaRPr lang="en-US" dirty="0"/>
          </a:p>
          <a:p>
            <a:r>
              <a:rPr lang="en-US" sz="2400" dirty="0">
                <a:latin typeface="Arial" charset="0"/>
                <a:ea typeface="Arial" charset="0"/>
                <a:cs typeface="Arial" charset="0"/>
              </a:rPr>
              <a:t>Candidates and teachers need to remember that above all examiners look to reward </a:t>
            </a:r>
            <a:r>
              <a:rPr lang="en-US" sz="2400" b="1" i="1" dirty="0">
                <a:solidFill>
                  <a:srgbClr val="0070C0"/>
                </a:solidFill>
                <a:latin typeface="Arial" charset="0"/>
                <a:ea typeface="Arial" charset="0"/>
                <a:cs typeface="Arial" charset="0"/>
              </a:rPr>
              <a:t>engagement with the texts </a:t>
            </a:r>
            <a:r>
              <a:rPr lang="en-US" sz="2400" dirty="0">
                <a:latin typeface="Arial" charset="0"/>
                <a:ea typeface="Arial" charset="0"/>
                <a:cs typeface="Arial" charset="0"/>
              </a:rPr>
              <a:t>and all discussion of contexts and other interpretations should be properly </a:t>
            </a:r>
            <a:r>
              <a:rPr lang="en-US" sz="2400" b="1" i="1" dirty="0">
                <a:solidFill>
                  <a:srgbClr val="0070C0"/>
                </a:solidFill>
                <a:latin typeface="Arial" charset="0"/>
                <a:ea typeface="Arial" charset="0"/>
                <a:cs typeface="Arial" charset="0"/>
              </a:rPr>
              <a:t>integrated</a:t>
            </a:r>
            <a:r>
              <a:rPr lang="en-US" sz="2400" dirty="0">
                <a:latin typeface="Arial" charset="0"/>
                <a:ea typeface="Arial" charset="0"/>
                <a:cs typeface="Arial" charset="0"/>
              </a:rPr>
              <a:t> into the response, not merely acknowledged or invented, as appeared to be the case sometimes. </a:t>
            </a:r>
          </a:p>
        </p:txBody>
      </p:sp>
    </p:spTree>
    <p:extLst>
      <p:ext uri="{BB962C8B-B14F-4D97-AF65-F5344CB8AC3E}">
        <p14:creationId xmlns:p14="http://schemas.microsoft.com/office/powerpoint/2010/main" val="5735030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image3.png"/>
          <p:cNvPicPr/>
          <p:nvPr/>
        </p:nvPicPr>
        <p:blipFill>
          <a:blip r:embed="rId2">
            <a:extLst/>
          </a:blip>
          <a:stretch>
            <a:fillRect/>
          </a:stretch>
        </p:blipFill>
        <p:spPr>
          <a:xfrm>
            <a:off x="0" y="0"/>
            <a:ext cx="9144000" cy="6858000"/>
          </a:xfrm>
          <a:prstGeom prst="rect">
            <a:avLst/>
          </a:prstGeom>
          <a:ln w="12700">
            <a:miter lim="400000"/>
          </a:ln>
        </p:spPr>
      </p:pic>
      <p:sp>
        <p:nvSpPr>
          <p:cNvPr id="79" name="Shape 79"/>
          <p:cNvSpPr/>
          <p:nvPr/>
        </p:nvSpPr>
        <p:spPr>
          <a:xfrm>
            <a:off x="278736" y="352805"/>
            <a:ext cx="8767293" cy="7645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nSpc>
                <a:spcPct val="80000"/>
              </a:lnSpc>
              <a:defRPr sz="4400" spc="-30">
                <a:solidFill>
                  <a:srgbClr val="FFFFFF"/>
                </a:solidFill>
                <a:latin typeface="Gotham Rounded Book"/>
                <a:ea typeface="Gotham Rounded Book"/>
                <a:cs typeface="Gotham Rounded Book"/>
                <a:sym typeface="Gotham Rounded Book"/>
              </a:defRPr>
            </a:lvl1pPr>
          </a:lstStyle>
          <a:p>
            <a:pPr lvl="0">
              <a:defRPr sz="1800" spc="0">
                <a:solidFill>
                  <a:srgbClr val="000000"/>
                </a:solidFill>
              </a:defRPr>
            </a:pPr>
            <a:r>
              <a:rPr sz="4400" spc="-30">
                <a:solidFill>
                  <a:srgbClr val="FFFFFF"/>
                </a:solidFill>
              </a:rPr>
              <a:t>Cwestiynau? | Any Questions?</a:t>
            </a:r>
          </a:p>
        </p:txBody>
      </p:sp>
      <p:sp>
        <p:nvSpPr>
          <p:cNvPr id="80" name="Shape 80"/>
          <p:cNvSpPr/>
          <p:nvPr/>
        </p:nvSpPr>
        <p:spPr>
          <a:xfrm>
            <a:off x="278735" y="1303201"/>
            <a:ext cx="3665191" cy="3901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a:solidFill>
                  <a:srgbClr val="FFFFFF"/>
                </a:solidFill>
                <a:latin typeface="Gotham Rounded Book"/>
                <a:ea typeface="Gotham Rounded Book"/>
                <a:cs typeface="Gotham Rounded Book"/>
                <a:sym typeface="Gotham Rounded Book"/>
              </a:rPr>
              <a:t>Cysylltwch â’n Swyddogion Pwnc arbenigol a thîm cefnogaeth weinyddol eich pwnc os oes gennych unrhyw gwestiynau.</a:t>
            </a:r>
          </a:p>
          <a:p>
            <a:pPr lvl="0"/>
            <a:endParaRPr>
              <a:solidFill>
                <a:srgbClr val="FFFFFF"/>
              </a:solidFill>
              <a:latin typeface="Gotham Rounded Book"/>
              <a:ea typeface="Gotham Rounded Book"/>
              <a:cs typeface="Gotham Rounded Book"/>
              <a:sym typeface="Gotham Rounded Book"/>
            </a:endParaRPr>
          </a:p>
          <a:p>
            <a:pPr lvl="0"/>
            <a:endParaRPr>
              <a:solidFill>
                <a:srgbClr val="FFFFFF"/>
              </a:solidFill>
              <a:latin typeface="Gotham Rounded Book"/>
              <a:ea typeface="Gotham Rounded Book"/>
              <a:cs typeface="Gotham Rounded Book"/>
              <a:sym typeface="Gotham Rounded Book"/>
            </a:endParaRPr>
          </a:p>
          <a:p>
            <a:pPr lvl="0"/>
            <a:r>
              <a:rPr sz="2000" spc="-50">
                <a:solidFill>
                  <a:srgbClr val="FFFFFF"/>
                </a:solidFill>
                <a:latin typeface="Gotham Rounded Book"/>
                <a:ea typeface="Gotham Rounded Book"/>
                <a:cs typeface="Gotham Rounded Book"/>
                <a:sym typeface="Gotham Rounded Book"/>
              </a:rPr>
              <a:t>gceenglish@wjec.co.uk</a:t>
            </a:r>
          </a:p>
          <a:p>
            <a:pPr lvl="0"/>
            <a:endParaRPr sz="2000" spc="-50">
              <a:solidFill>
                <a:srgbClr val="FFFFFF"/>
              </a:solidFill>
              <a:latin typeface="Gotham Rounded Book"/>
              <a:ea typeface="Gotham Rounded Book"/>
              <a:cs typeface="Gotham Rounded Book"/>
              <a:sym typeface="Gotham Rounded Book"/>
            </a:endParaRPr>
          </a:p>
          <a:p>
            <a:pPr lvl="0"/>
            <a:r>
              <a:rPr sz="2000" spc="-50">
                <a:latin typeface="Gotham Rounded Book"/>
                <a:ea typeface="Gotham Rounded Book"/>
                <a:cs typeface="Gotham Rounded Book"/>
                <a:sym typeface="Gotham Rounded Book"/>
              </a:rPr>
              <a:t>@wjec_cbac</a:t>
            </a:r>
          </a:p>
          <a:p>
            <a:pPr lvl="0"/>
            <a:r>
              <a:rPr sz="2000" spc="-50">
                <a:latin typeface="Gotham Rounded Book"/>
                <a:ea typeface="Gotham Rounded Book"/>
                <a:cs typeface="Gotham Rounded Book"/>
                <a:sym typeface="Gotham Rounded Book"/>
              </a:rPr>
              <a:t>@cbac_wjec</a:t>
            </a:r>
          </a:p>
          <a:p>
            <a:pPr lvl="0"/>
            <a:endParaRPr sz="2000" spc="-50">
              <a:solidFill>
                <a:srgbClr val="F7B385"/>
              </a:solidFill>
              <a:latin typeface="Gotham Rounded Book"/>
              <a:ea typeface="Gotham Rounded Book"/>
              <a:cs typeface="Gotham Rounded Book"/>
              <a:sym typeface="Gotham Rounded Book"/>
            </a:endParaRPr>
          </a:p>
          <a:p>
            <a:pPr lvl="0"/>
            <a:r>
              <a:rPr sz="2000" spc="-50">
                <a:latin typeface="Gotham Rounded Book"/>
                <a:ea typeface="Gotham Rounded Book"/>
                <a:cs typeface="Gotham Rounded Book"/>
                <a:sym typeface="Gotham Rounded Book"/>
              </a:rPr>
              <a:t>cbac.co.uk</a:t>
            </a:r>
          </a:p>
          <a:p>
            <a:pPr lvl="0"/>
            <a:r>
              <a:rPr sz="2000" spc="-50">
                <a:latin typeface="Gotham Rounded Book"/>
                <a:ea typeface="Gotham Rounded Book"/>
                <a:cs typeface="Gotham Rounded Book"/>
                <a:sym typeface="Gotham Rounded Book"/>
              </a:rPr>
              <a:t>wjec.co.uk</a:t>
            </a:r>
          </a:p>
        </p:txBody>
      </p:sp>
      <p:sp>
        <p:nvSpPr>
          <p:cNvPr id="81" name="Shape 81"/>
          <p:cNvSpPr/>
          <p:nvPr/>
        </p:nvSpPr>
        <p:spPr>
          <a:xfrm>
            <a:off x="4426527" y="1303202"/>
            <a:ext cx="4104410" cy="9296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a:solidFill>
                  <a:srgbClr val="FFFFFF"/>
                </a:solidFill>
                <a:latin typeface="Gotham Rounded Book"/>
                <a:ea typeface="Gotham Rounded Book"/>
                <a:cs typeface="Gotham Rounded Book"/>
                <a:sym typeface="Gotham Rounded Book"/>
              </a:defRPr>
            </a:lvl1pPr>
          </a:lstStyle>
          <a:p>
            <a:pPr lvl="0">
              <a:defRPr>
                <a:solidFill>
                  <a:srgbClr val="000000"/>
                </a:solidFill>
              </a:defRPr>
            </a:pPr>
            <a:r>
              <a:rPr>
                <a:solidFill>
                  <a:srgbClr val="FFFFFF"/>
                </a:solidFill>
              </a:rPr>
              <a:t>Contact our specialist Subject Officers and administrative support team for your subject with any queries.  </a:t>
            </a:r>
          </a:p>
        </p:txBody>
      </p:sp>
      <p:pic>
        <p:nvPicPr>
          <p:cNvPr id="82" name="image4.jpeg" descr="Z:\Pictures\logos\WJEC_Logo_RGB.jpg"/>
          <p:cNvPicPr/>
          <p:nvPr/>
        </p:nvPicPr>
        <p:blipFill>
          <a:blip r:embed="rId3">
            <a:extLst/>
          </a:blip>
          <a:stretch>
            <a:fillRect/>
          </a:stretch>
        </p:blipFill>
        <p:spPr>
          <a:xfrm>
            <a:off x="136017" y="5829300"/>
            <a:ext cx="800779" cy="799932"/>
          </a:xfrm>
          <a:prstGeom prst="rect">
            <a:avLst/>
          </a:prstGeom>
          <a:ln w="12700">
            <a:miter lim="400000"/>
          </a:ln>
        </p:spPr>
      </p:pic>
    </p:spTree>
    <p:extLst>
      <p:ext uri="{BB962C8B-B14F-4D97-AF65-F5344CB8AC3E}">
        <p14:creationId xmlns:p14="http://schemas.microsoft.com/office/powerpoint/2010/main" val="267759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2064" y="1316736"/>
            <a:ext cx="8095488" cy="461665"/>
          </a:xfrm>
          <a:prstGeom prst="rect">
            <a:avLst/>
          </a:prstGeom>
          <a:noFill/>
        </p:spPr>
        <p:txBody>
          <a:bodyPr wrap="square" rtlCol="0">
            <a:spAutoFit/>
          </a:bodyPr>
          <a:lstStyle/>
          <a:p>
            <a:r>
              <a:rPr lang="en-US" sz="2400" dirty="0" smtClean="0">
                <a:solidFill>
                  <a:schemeClr val="accent1"/>
                </a:solidFill>
                <a:latin typeface="Arial" charset="0"/>
                <a:ea typeface="Arial" charset="0"/>
                <a:cs typeface="Arial" charset="0"/>
              </a:rPr>
              <a:t>Principal Examiner’s Report: Key Points</a:t>
            </a:r>
            <a:endParaRPr lang="en-US" sz="2400" dirty="0">
              <a:solidFill>
                <a:schemeClr val="accent1"/>
              </a:solidFill>
              <a:latin typeface="Arial" charset="0"/>
              <a:ea typeface="Arial" charset="0"/>
              <a:cs typeface="Arial" charset="0"/>
            </a:endParaRPr>
          </a:p>
        </p:txBody>
      </p:sp>
      <p:sp>
        <p:nvSpPr>
          <p:cNvPr id="3" name="TextBox 2"/>
          <p:cNvSpPr txBox="1"/>
          <p:nvPr/>
        </p:nvSpPr>
        <p:spPr>
          <a:xfrm>
            <a:off x="621792" y="2157984"/>
            <a:ext cx="7802880" cy="4370427"/>
          </a:xfrm>
          <a:prstGeom prst="rect">
            <a:avLst/>
          </a:prstGeom>
          <a:noFill/>
        </p:spPr>
        <p:txBody>
          <a:bodyPr wrap="square" rtlCol="0">
            <a:spAutoFit/>
          </a:bodyPr>
          <a:lstStyle/>
          <a:p>
            <a:r>
              <a:rPr lang="en-US" sz="2000" b="1" i="1" dirty="0" smtClean="0">
                <a:solidFill>
                  <a:schemeClr val="accent1"/>
                </a:solidFill>
                <a:latin typeface="Arial" charset="0"/>
                <a:ea typeface="Arial" charset="0"/>
                <a:cs typeface="Arial" charset="0"/>
              </a:rPr>
              <a:t>Positives</a:t>
            </a:r>
            <a:r>
              <a:rPr lang="en-US" dirty="0" smtClean="0">
                <a:latin typeface="Arial" charset="0"/>
                <a:ea typeface="Arial" charset="0"/>
                <a:cs typeface="Arial" charset="0"/>
              </a:rPr>
              <a:t>:</a:t>
            </a:r>
            <a:endParaRPr lang="en-US" dirty="0">
              <a:latin typeface="Arial" charset="0"/>
              <a:ea typeface="Arial" charset="0"/>
              <a:cs typeface="Arial" charset="0"/>
            </a:endParaRPr>
          </a:p>
          <a:p>
            <a:pPr marL="285750" indent="-285750">
              <a:buFont typeface="Wingdings" charset="2"/>
              <a:buChar char="ü"/>
            </a:pPr>
            <a:r>
              <a:rPr lang="en-US" sz="2000" dirty="0" smtClean="0">
                <a:latin typeface="Arial" charset="0"/>
                <a:ea typeface="Arial" charset="0"/>
                <a:cs typeface="Arial" charset="0"/>
              </a:rPr>
              <a:t>an </a:t>
            </a:r>
            <a:r>
              <a:rPr lang="en-US" sz="2000" dirty="0">
                <a:latin typeface="Arial" charset="0"/>
                <a:ea typeface="Arial" charset="0"/>
                <a:cs typeface="Arial" charset="0"/>
              </a:rPr>
              <a:t>impressive amount of detailed support from and references to the play </a:t>
            </a:r>
          </a:p>
          <a:p>
            <a:pPr marL="285750" indent="-285750">
              <a:buFont typeface="Wingdings" charset="2"/>
              <a:buChar char="ü"/>
            </a:pPr>
            <a:r>
              <a:rPr lang="en-US" sz="2000" dirty="0" smtClean="0">
                <a:latin typeface="Arial" charset="0"/>
                <a:ea typeface="Arial" charset="0"/>
                <a:cs typeface="Arial" charset="0"/>
              </a:rPr>
              <a:t>an </a:t>
            </a:r>
            <a:r>
              <a:rPr lang="en-US" sz="2000" dirty="0">
                <a:latin typeface="Arial" charset="0"/>
                <a:ea typeface="Arial" charset="0"/>
                <a:cs typeface="Arial" charset="0"/>
              </a:rPr>
              <a:t>equally impressive verbatim recall of critical views, usually put to good purpose </a:t>
            </a:r>
          </a:p>
          <a:p>
            <a:pPr marL="285750" indent="-285750">
              <a:buFont typeface="Wingdings" charset="2"/>
              <a:buChar char="ü"/>
            </a:pPr>
            <a:r>
              <a:rPr lang="en-US" sz="2000" dirty="0" smtClean="0">
                <a:latin typeface="Arial" charset="0"/>
                <a:ea typeface="Arial" charset="0"/>
                <a:cs typeface="Arial" charset="0"/>
              </a:rPr>
              <a:t>considered </a:t>
            </a:r>
            <a:r>
              <a:rPr lang="en-US" sz="2000" dirty="0">
                <a:latin typeface="Arial" charset="0"/>
                <a:ea typeface="Arial" charset="0"/>
                <a:cs typeface="Arial" charset="0"/>
              </a:rPr>
              <a:t>approaches to integrating context (AO3) and other interpretations (AO5) which enhanced the central arguments in responses </a:t>
            </a:r>
          </a:p>
          <a:p>
            <a:pPr marL="285750" indent="-285750">
              <a:buFont typeface="Wingdings" charset="2"/>
              <a:buChar char="ü"/>
            </a:pPr>
            <a:r>
              <a:rPr lang="en-US" sz="2000" dirty="0" smtClean="0">
                <a:latin typeface="Arial" charset="0"/>
                <a:ea typeface="Arial" charset="0"/>
                <a:cs typeface="Arial" charset="0"/>
              </a:rPr>
              <a:t>evidence </a:t>
            </a:r>
            <a:r>
              <a:rPr lang="en-US" sz="2000" dirty="0">
                <a:latin typeface="Arial" charset="0"/>
                <a:ea typeface="Arial" charset="0"/>
                <a:cs typeface="Arial" charset="0"/>
              </a:rPr>
              <a:t>that closed book assessment seems to have worked very well; even in Section A, where they have to </a:t>
            </a:r>
            <a:r>
              <a:rPr lang="en-US" sz="2000" dirty="0" err="1">
                <a:latin typeface="Arial" charset="0"/>
                <a:ea typeface="Arial" charset="0"/>
                <a:cs typeface="Arial" charset="0"/>
              </a:rPr>
              <a:t>analyse</a:t>
            </a:r>
            <a:r>
              <a:rPr lang="en-US" sz="2000" dirty="0">
                <a:latin typeface="Arial" charset="0"/>
                <a:ea typeface="Arial" charset="0"/>
                <a:cs typeface="Arial" charset="0"/>
              </a:rPr>
              <a:t> closely an extract which may appear unfamiliar to them, it was often impossible to tell that candidates didn’t have the texts with them. </a:t>
            </a:r>
          </a:p>
          <a:p>
            <a:endParaRPr lang="en-US" sz="2000" dirty="0">
              <a:latin typeface="Arial" charset="0"/>
              <a:ea typeface="Arial" charset="0"/>
              <a:cs typeface="Arial" charset="0"/>
            </a:endParaRPr>
          </a:p>
          <a:p>
            <a:pPr marL="285750" indent="-285750">
              <a:buFont typeface="Arial" charset="0"/>
              <a:buChar char="•"/>
            </a:pPr>
            <a:endParaRPr lang="en-US" dirty="0"/>
          </a:p>
        </p:txBody>
      </p:sp>
    </p:spTree>
    <p:extLst>
      <p:ext uri="{BB962C8B-B14F-4D97-AF65-F5344CB8AC3E}">
        <p14:creationId xmlns:p14="http://schemas.microsoft.com/office/powerpoint/2010/main" val="5613478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149600"/>
            <a:ext cx="3505200" cy="3395801"/>
          </a:xfrm>
          <a:prstGeom prst="rect">
            <a:avLst/>
          </a:prstGeom>
          <a:noFill/>
        </p:spPr>
        <p:txBody>
          <a:bodyPr wrap="square" rtlCol="0">
            <a:spAutoFit/>
          </a:bodyPr>
          <a:lstStyle/>
          <a:p>
            <a:r>
              <a:rPr lang="en-GB" sz="2800" b="1" baseline="30000" dirty="0" smtClean="0">
                <a:solidFill>
                  <a:schemeClr val="tx2">
                    <a:lumMod val="60000"/>
                    <a:lumOff val="40000"/>
                  </a:schemeClr>
                </a:solidFill>
                <a:latin typeface="Arial" charset="0"/>
                <a:ea typeface="Arial" charset="0"/>
                <a:cs typeface="Arial" charset="0"/>
              </a:rPr>
              <a:t>Preparing to respond</a:t>
            </a:r>
            <a:endParaRPr lang="en-GB" sz="2800" b="1" baseline="30000" dirty="0">
              <a:solidFill>
                <a:schemeClr val="tx2">
                  <a:lumMod val="60000"/>
                  <a:lumOff val="40000"/>
                </a:schemeClr>
              </a:solidFill>
              <a:latin typeface="Arial" charset="0"/>
              <a:ea typeface="Arial" charset="0"/>
              <a:cs typeface="Arial" charset="0"/>
            </a:endParaRPr>
          </a:p>
          <a:p>
            <a:pPr marL="285750" indent="-285750">
              <a:buFont typeface="Arial" charset="0"/>
              <a:buChar char="•"/>
            </a:pPr>
            <a:r>
              <a:rPr lang="en-US" sz="2000" dirty="0" smtClean="0">
                <a:latin typeface="Arial" charset="0"/>
                <a:ea typeface="Arial" charset="0"/>
                <a:cs typeface="Arial" charset="0"/>
              </a:rPr>
              <a:t>45 marks </a:t>
            </a:r>
            <a:r>
              <a:rPr lang="en-US" sz="2000" dirty="0">
                <a:latin typeface="Arial" charset="0"/>
                <a:ea typeface="Arial" charset="0"/>
                <a:cs typeface="Arial" charset="0"/>
              </a:rPr>
              <a:t>: AO1 </a:t>
            </a:r>
            <a:r>
              <a:rPr lang="en-US" sz="2000" dirty="0" smtClean="0">
                <a:latin typeface="Arial" charset="0"/>
                <a:ea typeface="Arial" charset="0"/>
                <a:cs typeface="Arial" charset="0"/>
              </a:rPr>
              <a:t>(15</a:t>
            </a:r>
            <a:r>
              <a:rPr lang="en-US" sz="2000" dirty="0">
                <a:latin typeface="Arial" charset="0"/>
                <a:ea typeface="Arial" charset="0"/>
                <a:cs typeface="Arial" charset="0"/>
              </a:rPr>
              <a:t>)  AO2 </a:t>
            </a:r>
            <a:r>
              <a:rPr lang="en-US" sz="2000" dirty="0" smtClean="0">
                <a:latin typeface="Arial" charset="0"/>
                <a:ea typeface="Arial" charset="0"/>
                <a:cs typeface="Arial" charset="0"/>
              </a:rPr>
              <a:t>(30</a:t>
            </a:r>
            <a:r>
              <a:rPr lang="en-US" sz="2000" dirty="0">
                <a:latin typeface="Arial" charset="0"/>
                <a:ea typeface="Arial" charset="0"/>
                <a:cs typeface="Arial" charset="0"/>
              </a:rPr>
              <a:t>)</a:t>
            </a:r>
          </a:p>
          <a:p>
            <a:pPr marL="285750" indent="-285750">
              <a:buFont typeface="Arial" charset="0"/>
              <a:buChar char="•"/>
            </a:pPr>
            <a:r>
              <a:rPr lang="en-US" sz="2000" dirty="0">
                <a:latin typeface="Arial" charset="0"/>
                <a:ea typeface="Arial" charset="0"/>
                <a:cs typeface="Arial" charset="0"/>
              </a:rPr>
              <a:t>Timing advice </a:t>
            </a:r>
            <a:r>
              <a:rPr lang="en-US" sz="2000" dirty="0" smtClean="0">
                <a:latin typeface="Arial" charset="0"/>
                <a:ea typeface="Arial" charset="0"/>
                <a:cs typeface="Arial" charset="0"/>
              </a:rPr>
              <a:t>45 minutes  </a:t>
            </a:r>
          </a:p>
          <a:p>
            <a:pPr marL="285750" indent="-285750">
              <a:buFont typeface="Arial" charset="0"/>
              <a:buChar char="•"/>
            </a:pPr>
            <a:r>
              <a:rPr lang="en-US" sz="2000" dirty="0" smtClean="0">
                <a:latin typeface="Arial" charset="0"/>
                <a:ea typeface="Arial" charset="0"/>
                <a:cs typeface="Arial" charset="0"/>
              </a:rPr>
              <a:t>Question only requires </a:t>
            </a:r>
            <a:r>
              <a:rPr lang="en-US" sz="2000" dirty="0">
                <a:latin typeface="Arial" charset="0"/>
                <a:ea typeface="Arial" charset="0"/>
                <a:cs typeface="Arial" charset="0"/>
              </a:rPr>
              <a:t>focus on the specified point of the play</a:t>
            </a:r>
          </a:p>
          <a:p>
            <a:pPr marL="285750" indent="-285750">
              <a:buFont typeface="Arial" charset="0"/>
              <a:buChar char="•"/>
            </a:pPr>
            <a:r>
              <a:rPr lang="en-US" sz="2000" dirty="0">
                <a:latin typeface="Arial" charset="0"/>
                <a:ea typeface="Arial" charset="0"/>
                <a:cs typeface="Arial" charset="0"/>
              </a:rPr>
              <a:t>No reward for context and </a:t>
            </a:r>
            <a:r>
              <a:rPr lang="en-US" sz="2000" dirty="0" smtClean="0">
                <a:latin typeface="Arial" charset="0"/>
                <a:ea typeface="Arial" charset="0"/>
                <a:cs typeface="Arial" charset="0"/>
              </a:rPr>
              <a:t>different interpretations</a:t>
            </a:r>
            <a:endParaRPr lang="en-US" sz="2000" dirty="0">
              <a:latin typeface="Arial" charset="0"/>
              <a:ea typeface="Arial" charset="0"/>
              <a:cs typeface="Arial" charset="0"/>
            </a:endParaRPr>
          </a:p>
          <a:p>
            <a:r>
              <a:rPr lang="en-GB" dirty="0"/>
              <a:t> </a:t>
            </a:r>
            <a:endParaRPr lang="en-US" dirty="0"/>
          </a:p>
          <a:p>
            <a:pPr>
              <a:lnSpc>
                <a:spcPct val="150000"/>
              </a:lnSpc>
            </a:pPr>
            <a:endParaRPr lang="en-GB" baseline="30000" dirty="0">
              <a:latin typeface="Arial" panose="020B0604020202020204" pitchFamily="34" charset="0"/>
              <a:cs typeface="Arial" panose="020B0604020202020204" pitchFamily="34" charset="0"/>
            </a:endParaRPr>
          </a:p>
        </p:txBody>
      </p:sp>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15"/>
          <p:cNvSpPr txBox="1">
            <a:spLocks/>
          </p:cNvSpPr>
          <p:nvPr/>
        </p:nvSpPr>
        <p:spPr>
          <a:xfrm>
            <a:off x="354940" y="1580356"/>
            <a:ext cx="8418513" cy="1188244"/>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kern="1200" baseline="0">
                <a:solidFill>
                  <a:srgbClr val="0070C0"/>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dirty="0"/>
              <a:t>Section A </a:t>
            </a:r>
            <a:endParaRPr lang="en-US" dirty="0" smtClean="0"/>
          </a:p>
          <a:p>
            <a:pPr>
              <a:defRPr/>
            </a:pPr>
            <a:r>
              <a:rPr lang="en-US" dirty="0" smtClean="0"/>
              <a:t>Shakespeare</a:t>
            </a:r>
            <a:r>
              <a:rPr lang="en-US" dirty="0"/>
              <a:t> </a:t>
            </a:r>
            <a:r>
              <a:rPr lang="en-US" dirty="0" smtClean="0"/>
              <a:t>Extract</a:t>
            </a:r>
            <a:endParaRPr lang="en-GB" dirty="0" smtClean="0"/>
          </a:p>
        </p:txBody>
      </p:sp>
      <p:sp>
        <p:nvSpPr>
          <p:cNvPr id="4" name="TextBox 3"/>
          <p:cNvSpPr txBox="1"/>
          <p:nvPr/>
        </p:nvSpPr>
        <p:spPr>
          <a:xfrm>
            <a:off x="4181856" y="3149600"/>
            <a:ext cx="4742687" cy="3477875"/>
          </a:xfrm>
          <a:prstGeom prst="rect">
            <a:avLst/>
          </a:prstGeom>
          <a:noFill/>
        </p:spPr>
        <p:txBody>
          <a:bodyPr wrap="square" rtlCol="0">
            <a:spAutoFit/>
          </a:bodyPr>
          <a:lstStyle/>
          <a:p>
            <a:pPr marL="285750" indent="-285750">
              <a:buFont typeface="Arial" charset="0"/>
              <a:buChar char="•"/>
            </a:pPr>
            <a:r>
              <a:rPr lang="en-US" sz="2000" b="1" dirty="0" smtClean="0">
                <a:solidFill>
                  <a:schemeClr val="tx2">
                    <a:lumMod val="60000"/>
                    <a:lumOff val="40000"/>
                  </a:schemeClr>
                </a:solidFill>
                <a:latin typeface="Arial" charset="0"/>
                <a:ea typeface="Arial" charset="0"/>
                <a:cs typeface="Arial" charset="0"/>
              </a:rPr>
              <a:t>Overview of extract </a:t>
            </a:r>
            <a:r>
              <a:rPr lang="en-US" sz="2000" dirty="0" smtClean="0">
                <a:latin typeface="Arial" charset="0"/>
                <a:ea typeface="Arial" charset="0"/>
                <a:cs typeface="Arial" charset="0"/>
              </a:rPr>
              <a:t>: take time to </a:t>
            </a:r>
            <a:r>
              <a:rPr lang="en-US" sz="2000" b="1" i="1" dirty="0" smtClean="0">
                <a:latin typeface="Arial" charset="0"/>
                <a:ea typeface="Arial" charset="0"/>
                <a:cs typeface="Arial" charset="0"/>
              </a:rPr>
              <a:t>read carefully</a:t>
            </a:r>
          </a:p>
          <a:p>
            <a:pPr marL="285750" indent="-285750">
              <a:buFont typeface="Arial" charset="0"/>
              <a:buChar char="•"/>
            </a:pPr>
            <a:r>
              <a:rPr lang="en-US" sz="2000" dirty="0" smtClean="0">
                <a:latin typeface="Arial" charset="0"/>
                <a:ea typeface="Arial" charset="0"/>
                <a:cs typeface="Arial" charset="0"/>
              </a:rPr>
              <a:t>remind yourself of what the audience sees taking place in the extract ‘</a:t>
            </a:r>
            <a:r>
              <a:rPr lang="en-US" sz="2000" b="1" i="1" dirty="0" smtClean="0">
                <a:latin typeface="Arial" charset="0"/>
                <a:ea typeface="Arial" charset="0"/>
                <a:cs typeface="Arial" charset="0"/>
              </a:rPr>
              <a:t>at this point in the play’</a:t>
            </a:r>
          </a:p>
          <a:p>
            <a:pPr marL="285750" indent="-285750">
              <a:buFont typeface="Arial" charset="0"/>
              <a:buChar char="•"/>
            </a:pPr>
            <a:r>
              <a:rPr lang="en-US" sz="2000" dirty="0">
                <a:latin typeface="Arial" charset="0"/>
                <a:ea typeface="Arial" charset="0"/>
                <a:cs typeface="Arial" charset="0"/>
              </a:rPr>
              <a:t>n</a:t>
            </a:r>
            <a:r>
              <a:rPr lang="en-US" sz="2000" dirty="0" smtClean="0">
                <a:latin typeface="Arial" charset="0"/>
                <a:ea typeface="Arial" charset="0"/>
                <a:cs typeface="Arial" charset="0"/>
              </a:rPr>
              <a:t>ow read the extract </a:t>
            </a:r>
            <a:r>
              <a:rPr lang="en-US" sz="2000" b="1" i="1" dirty="0">
                <a:latin typeface="Arial" charset="0"/>
                <a:ea typeface="Arial" charset="0"/>
                <a:cs typeface="Arial" charset="0"/>
              </a:rPr>
              <a:t>again</a:t>
            </a:r>
            <a:r>
              <a:rPr lang="en-US" sz="2000" dirty="0">
                <a:latin typeface="Arial" charset="0"/>
                <a:ea typeface="Arial" charset="0"/>
                <a:cs typeface="Arial" charset="0"/>
              </a:rPr>
              <a:t> until you feel reasonably confident that you understand </a:t>
            </a:r>
            <a:r>
              <a:rPr lang="en-US" sz="2000" dirty="0" smtClean="0">
                <a:latin typeface="Arial" charset="0"/>
                <a:ea typeface="Arial" charset="0"/>
                <a:cs typeface="Arial" charset="0"/>
              </a:rPr>
              <a:t>the speech/speeches</a:t>
            </a:r>
          </a:p>
          <a:p>
            <a:pPr marL="285750" indent="-285750">
              <a:buFont typeface="Arial" charset="0"/>
              <a:buChar char="•"/>
            </a:pPr>
            <a:r>
              <a:rPr lang="en-US" sz="2000" dirty="0" smtClean="0">
                <a:latin typeface="Arial" charset="0"/>
                <a:ea typeface="Arial" charset="0"/>
                <a:cs typeface="Arial" charset="0"/>
              </a:rPr>
              <a:t>next start thinking about what we learn from it </a:t>
            </a:r>
            <a:r>
              <a:rPr lang="en-US" sz="2000" b="1" i="1" dirty="0" smtClean="0">
                <a:latin typeface="Arial" charset="0"/>
                <a:ea typeface="Arial" charset="0"/>
                <a:cs typeface="Arial" charset="0"/>
              </a:rPr>
              <a:t>in relation to the question</a:t>
            </a:r>
            <a:endParaRPr lang="en-US" sz="2000" b="1" i="1" dirty="0">
              <a:latin typeface="Arial" charset="0"/>
              <a:ea typeface="Arial" charset="0"/>
              <a:cs typeface="Arial" charset="0"/>
            </a:endParaRPr>
          </a:p>
        </p:txBody>
      </p:sp>
    </p:spTree>
    <p:extLst>
      <p:ext uri="{BB962C8B-B14F-4D97-AF65-F5344CB8AC3E}">
        <p14:creationId xmlns:p14="http://schemas.microsoft.com/office/powerpoint/2010/main" val="6701864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457200" y="1466056"/>
            <a:ext cx="8418513" cy="958645"/>
          </a:xfrm>
        </p:spPr>
        <p:txBody>
          <a:bodyPr/>
          <a:lstStyle/>
          <a:p>
            <a:r>
              <a:rPr lang="en-US" smtClean="0"/>
              <a:t>Shakespeare extract</a:t>
            </a:r>
            <a:endParaRPr lang="en-US"/>
          </a:p>
        </p:txBody>
      </p:sp>
      <p:sp>
        <p:nvSpPr>
          <p:cNvPr id="3" name="TextBox 2"/>
          <p:cNvSpPr txBox="1"/>
          <p:nvPr/>
        </p:nvSpPr>
        <p:spPr>
          <a:xfrm>
            <a:off x="768643" y="2757309"/>
            <a:ext cx="7243281" cy="2862322"/>
          </a:xfrm>
          <a:prstGeom prst="rect">
            <a:avLst/>
          </a:prstGeom>
          <a:noFill/>
        </p:spPr>
        <p:txBody>
          <a:bodyPr wrap="square" rtlCol="0">
            <a:spAutoFit/>
          </a:bodyPr>
          <a:lstStyle/>
          <a:p>
            <a:pPr marL="285750" indent="-285750">
              <a:buFont typeface="Arial" charset="0"/>
              <a:buChar char="•"/>
            </a:pPr>
            <a:r>
              <a:rPr lang="en-US" sz="2000" dirty="0" smtClean="0">
                <a:latin typeface="Arial" charset="0"/>
                <a:ea typeface="Arial" charset="0"/>
                <a:cs typeface="Arial" charset="0"/>
              </a:rPr>
              <a:t>It is worth spending </a:t>
            </a:r>
            <a:r>
              <a:rPr lang="en-US" sz="2000" b="1" i="1" dirty="0" smtClean="0">
                <a:latin typeface="Arial" charset="0"/>
                <a:ea typeface="Arial" charset="0"/>
                <a:cs typeface="Arial" charset="0"/>
              </a:rPr>
              <a:t>ten or more minutes </a:t>
            </a:r>
            <a:r>
              <a:rPr lang="en-US" sz="2000" dirty="0" smtClean="0">
                <a:latin typeface="Arial" charset="0"/>
                <a:ea typeface="Arial" charset="0"/>
                <a:cs typeface="Arial" charset="0"/>
              </a:rPr>
              <a:t>preparing your response in this way before starting to answer the question.</a:t>
            </a:r>
          </a:p>
          <a:p>
            <a:pPr marL="285750" indent="-285750">
              <a:buFont typeface="Arial" charset="0"/>
              <a:buChar char="•"/>
            </a:pPr>
            <a:endParaRPr lang="en-US" sz="2000" dirty="0" smtClean="0">
              <a:latin typeface="Arial" charset="0"/>
              <a:ea typeface="Arial" charset="0"/>
              <a:cs typeface="Arial" charset="0"/>
            </a:endParaRPr>
          </a:p>
          <a:p>
            <a:pPr marL="285750" indent="-285750">
              <a:buFont typeface="Arial" charset="0"/>
              <a:buChar char="•"/>
            </a:pPr>
            <a:r>
              <a:rPr lang="en-US" sz="2000" b="1" dirty="0" smtClean="0">
                <a:solidFill>
                  <a:schemeClr val="tx2">
                    <a:lumMod val="60000"/>
                    <a:lumOff val="40000"/>
                  </a:schemeClr>
                </a:solidFill>
                <a:latin typeface="Arial" charset="0"/>
                <a:ea typeface="Arial" charset="0"/>
                <a:cs typeface="Arial" charset="0"/>
              </a:rPr>
              <a:t>Don’t</a:t>
            </a:r>
            <a:r>
              <a:rPr lang="en-US" sz="2000" dirty="0" smtClean="0">
                <a:latin typeface="Arial" charset="0"/>
                <a:ea typeface="Arial" charset="0"/>
                <a:cs typeface="Arial" charset="0"/>
              </a:rPr>
              <a:t> start writing immediately, going through the extract line by line : this leads to errors in understanding and irrelevant remarks. </a:t>
            </a:r>
          </a:p>
          <a:p>
            <a:pPr marL="285750" indent="-285750">
              <a:buFont typeface="Arial" charset="0"/>
              <a:buChar char="•"/>
            </a:pPr>
            <a:endParaRPr lang="en-US" sz="2000" dirty="0" smtClean="0">
              <a:latin typeface="Arial" charset="0"/>
              <a:ea typeface="Arial" charset="0"/>
              <a:cs typeface="Arial" charset="0"/>
            </a:endParaRPr>
          </a:p>
          <a:p>
            <a:pPr marL="285750" indent="-285750">
              <a:buFont typeface="Arial" charset="0"/>
              <a:buChar char="•"/>
            </a:pPr>
            <a:r>
              <a:rPr lang="en-US" sz="2000" dirty="0" smtClean="0">
                <a:latin typeface="Arial" charset="0"/>
                <a:ea typeface="Arial" charset="0"/>
                <a:cs typeface="Arial" charset="0"/>
              </a:rPr>
              <a:t>If the question asks for a character’s ‘thoughts and feelings’ you must consider both;  ‘feelings’ alone will not suffice.</a:t>
            </a:r>
            <a:endParaRPr lang="en-US" sz="2000" dirty="0">
              <a:latin typeface="Arial" charset="0"/>
              <a:ea typeface="Arial" charset="0"/>
              <a:cs typeface="Arial" charset="0"/>
            </a:endParaRPr>
          </a:p>
        </p:txBody>
      </p:sp>
    </p:spTree>
    <p:extLst>
      <p:ext uri="{BB962C8B-B14F-4D97-AF65-F5344CB8AC3E}">
        <p14:creationId xmlns:p14="http://schemas.microsoft.com/office/powerpoint/2010/main" val="253019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ph type="body" sz="quarter" idx="16"/>
          </p:nvPr>
        </p:nvSpPr>
        <p:spPr/>
        <p:txBody>
          <a:bodyPr/>
          <a:lstStyle/>
          <a:p>
            <a:r>
              <a:rPr lang="en-US" smtClean="0"/>
              <a:t>Shakespeare extract</a:t>
            </a:r>
            <a:endParaRPr lang="en-US"/>
          </a:p>
        </p:txBody>
      </p:sp>
      <p:sp>
        <p:nvSpPr>
          <p:cNvPr id="4" name="TextBox 3"/>
          <p:cNvSpPr txBox="1"/>
          <p:nvPr/>
        </p:nvSpPr>
        <p:spPr>
          <a:xfrm>
            <a:off x="280417" y="1962912"/>
            <a:ext cx="8595296" cy="5016758"/>
          </a:xfrm>
          <a:prstGeom prst="rect">
            <a:avLst/>
          </a:prstGeom>
          <a:noFill/>
        </p:spPr>
        <p:txBody>
          <a:bodyPr wrap="square" rtlCol="0">
            <a:spAutoFit/>
          </a:bodyPr>
          <a:lstStyle/>
          <a:p>
            <a:pPr marL="285750" indent="-285750">
              <a:buFont typeface="Arial" charset="0"/>
              <a:buChar char="•"/>
            </a:pPr>
            <a:r>
              <a:rPr lang="en-US" sz="2000" dirty="0" smtClean="0">
                <a:latin typeface="Arial" charset="0"/>
                <a:ea typeface="Arial" charset="0"/>
                <a:cs typeface="Arial" charset="0"/>
              </a:rPr>
              <a:t>Now select carefully from the extract </a:t>
            </a:r>
            <a:r>
              <a:rPr lang="en-US" sz="2000" b="1" i="1" dirty="0" smtClean="0">
                <a:solidFill>
                  <a:schemeClr val="accent1"/>
                </a:solidFill>
                <a:latin typeface="Arial" charset="0"/>
                <a:ea typeface="Arial" charset="0"/>
                <a:cs typeface="Arial" charset="0"/>
              </a:rPr>
              <a:t>evidence </a:t>
            </a:r>
            <a:r>
              <a:rPr lang="en-US" sz="2000" dirty="0" smtClean="0">
                <a:latin typeface="Arial" charset="0"/>
                <a:ea typeface="Arial" charset="0"/>
                <a:cs typeface="Arial" charset="0"/>
              </a:rPr>
              <a:t>of how Shakespeare presents a character(s)/relationship/attitudes/thoughts and feelings </a:t>
            </a:r>
          </a:p>
          <a:p>
            <a:r>
              <a:rPr lang="en-US" sz="2000" dirty="0">
                <a:latin typeface="Arial" charset="0"/>
                <a:ea typeface="Arial" charset="0"/>
                <a:cs typeface="Arial" charset="0"/>
              </a:rPr>
              <a:t>	</a:t>
            </a:r>
            <a:r>
              <a:rPr lang="en-US" sz="2000" dirty="0" smtClean="0">
                <a:latin typeface="Arial" charset="0"/>
                <a:ea typeface="Arial" charset="0"/>
                <a:cs typeface="Arial" charset="0"/>
              </a:rPr>
              <a:t>(depending on the question).</a:t>
            </a:r>
          </a:p>
          <a:p>
            <a:pPr marL="285750" indent="-285750">
              <a:buFont typeface="Arial" charset="0"/>
              <a:buChar char="•"/>
            </a:pPr>
            <a:r>
              <a:rPr lang="en-US" sz="2000" b="1" i="1" dirty="0" smtClean="0">
                <a:solidFill>
                  <a:schemeClr val="accent1"/>
                </a:solidFill>
                <a:latin typeface="Arial" charset="0"/>
                <a:ea typeface="Arial" charset="0"/>
                <a:cs typeface="Arial" charset="0"/>
              </a:rPr>
              <a:t>Do not </a:t>
            </a:r>
            <a:r>
              <a:rPr lang="en-US" sz="2000" dirty="0" smtClean="0">
                <a:latin typeface="Arial" charset="0"/>
                <a:ea typeface="Arial" charset="0"/>
                <a:cs typeface="Arial" charset="0"/>
              </a:rPr>
              <a:t>track through the extract line by line, commenting as you go along on any device you may spot, as this will result in a less structured and less coherent response. Think about the broader aspects of Shakespeare’s presentation, for example if another character in the same extract adds to/filters the presentation of the central character in any way, or use of an aspect of staging/stagecraft. </a:t>
            </a:r>
          </a:p>
          <a:p>
            <a:pPr marL="285750" indent="-285750">
              <a:buFont typeface="Arial" charset="0"/>
              <a:buChar char="•"/>
            </a:pPr>
            <a:r>
              <a:rPr lang="en-US" sz="2000" dirty="0" smtClean="0">
                <a:latin typeface="Arial" charset="0"/>
                <a:ea typeface="Arial" charset="0"/>
                <a:cs typeface="Arial" charset="0"/>
              </a:rPr>
              <a:t>As well as discussing aspects of ‘language and imagery’ as required by the question, such as metaphorical language, discussing </a:t>
            </a:r>
            <a:r>
              <a:rPr lang="en-US" sz="2000" b="1" i="1" dirty="0" smtClean="0">
                <a:solidFill>
                  <a:schemeClr val="accent1"/>
                </a:solidFill>
                <a:latin typeface="Arial" charset="0"/>
                <a:ea typeface="Arial" charset="0"/>
                <a:cs typeface="Arial" charset="0"/>
              </a:rPr>
              <a:t>implicit meaning</a:t>
            </a:r>
            <a:r>
              <a:rPr lang="en-US" sz="2000" dirty="0" smtClean="0">
                <a:latin typeface="Arial" charset="0"/>
                <a:ea typeface="Arial" charset="0"/>
                <a:cs typeface="Arial" charset="0"/>
              </a:rPr>
              <a:t> is also important, as this also shows understanding of </a:t>
            </a:r>
            <a:r>
              <a:rPr lang="en-US" sz="2000" b="1" i="1" dirty="0" smtClean="0">
                <a:solidFill>
                  <a:schemeClr val="accent1"/>
                </a:solidFill>
                <a:latin typeface="Arial" charset="0"/>
                <a:ea typeface="Arial" charset="0"/>
                <a:cs typeface="Arial" charset="0"/>
              </a:rPr>
              <a:t>how language shapes meaning</a:t>
            </a:r>
            <a:r>
              <a:rPr lang="en-US" sz="2000" dirty="0" smtClean="0">
                <a:latin typeface="Arial" charset="0"/>
                <a:ea typeface="Arial" charset="0"/>
                <a:cs typeface="Arial" charset="0"/>
              </a:rPr>
              <a:t>.</a:t>
            </a:r>
          </a:p>
          <a:p>
            <a:pPr marL="285750" indent="-285750">
              <a:buFont typeface="Arial" charset="0"/>
              <a:buChar char="•"/>
            </a:pPr>
            <a:r>
              <a:rPr lang="en-US" sz="2000" dirty="0" smtClean="0">
                <a:latin typeface="Arial" charset="0"/>
                <a:ea typeface="Arial" charset="0"/>
                <a:cs typeface="Arial" charset="0"/>
              </a:rPr>
              <a:t>Remember this is a play, and Shakespeare’s </a:t>
            </a:r>
            <a:r>
              <a:rPr lang="en-US" sz="2000" b="1" i="1" dirty="0" smtClean="0">
                <a:solidFill>
                  <a:schemeClr val="accent1"/>
                </a:solidFill>
                <a:latin typeface="Arial" charset="0"/>
                <a:ea typeface="Arial" charset="0"/>
                <a:cs typeface="Arial" charset="0"/>
              </a:rPr>
              <a:t>dramatic techniques </a:t>
            </a:r>
            <a:r>
              <a:rPr lang="en-US" sz="2000" dirty="0" smtClean="0">
                <a:latin typeface="Arial" charset="0"/>
                <a:ea typeface="Arial" charset="0"/>
                <a:cs typeface="Arial" charset="0"/>
              </a:rPr>
              <a:t>must be considered.</a:t>
            </a:r>
          </a:p>
          <a:p>
            <a:endParaRPr lang="en-US" sz="2000" dirty="0"/>
          </a:p>
        </p:txBody>
      </p:sp>
    </p:spTree>
    <p:extLst>
      <p:ext uri="{BB962C8B-B14F-4D97-AF65-F5344CB8AC3E}">
        <p14:creationId xmlns:p14="http://schemas.microsoft.com/office/powerpoint/2010/main" val="21194111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457201" y="1466056"/>
            <a:ext cx="8333232" cy="658924"/>
          </a:xfrm>
        </p:spPr>
        <p:txBody>
          <a:bodyPr/>
          <a:lstStyle/>
          <a:p>
            <a:r>
              <a:rPr lang="en-US" i="1" dirty="0" smtClean="0"/>
              <a:t>King </a:t>
            </a:r>
            <a:r>
              <a:rPr lang="en-US" i="1"/>
              <a:t>L</a:t>
            </a:r>
            <a:r>
              <a:rPr lang="en-US" i="1" smtClean="0"/>
              <a:t>ear Extract </a:t>
            </a:r>
            <a:r>
              <a:rPr lang="en-US" smtClean="0"/>
              <a:t>response</a:t>
            </a:r>
            <a:endParaRPr lang="en-US" dirty="0"/>
          </a:p>
        </p:txBody>
      </p:sp>
      <p:sp>
        <p:nvSpPr>
          <p:cNvPr id="7" name="TextBox 6"/>
          <p:cNvSpPr txBox="1"/>
          <p:nvPr/>
        </p:nvSpPr>
        <p:spPr>
          <a:xfrm>
            <a:off x="755904" y="2438400"/>
            <a:ext cx="7790688" cy="4093428"/>
          </a:xfrm>
          <a:prstGeom prst="rect">
            <a:avLst/>
          </a:prstGeom>
          <a:noFill/>
        </p:spPr>
        <p:txBody>
          <a:bodyPr wrap="square" rtlCol="0">
            <a:spAutoFit/>
          </a:bodyPr>
          <a:lstStyle/>
          <a:p>
            <a:r>
              <a:rPr lang="en-US" sz="2000" dirty="0" smtClean="0">
                <a:latin typeface="Lucida Handwriting" charset="0"/>
                <a:ea typeface="Lucida Handwriting" charset="0"/>
                <a:cs typeface="Lucida Handwriting" charset="0"/>
              </a:rPr>
              <a:t>In this extract Shakespeare presents Lear as a man on the brink of insanity. The unravelling of his mind is clear in his confusion, nonsense threats and his unpredictable emotions throughout.</a:t>
            </a:r>
          </a:p>
          <a:p>
            <a:endParaRPr lang="en-US" sz="2000" dirty="0" smtClean="0">
              <a:latin typeface="Lucida Handwriting" charset="0"/>
              <a:ea typeface="Lucida Handwriting" charset="0"/>
              <a:cs typeface="Lucida Handwriting" charset="0"/>
            </a:endParaRPr>
          </a:p>
          <a:p>
            <a:r>
              <a:rPr lang="en-US" sz="2000" dirty="0" smtClean="0">
                <a:latin typeface="Lucida Handwriting" charset="0"/>
                <a:ea typeface="Lucida Handwriting" charset="0"/>
                <a:cs typeface="Lucida Handwriting" charset="0"/>
              </a:rPr>
              <a:t>Towards the end of the extract there is a section where Lear attempts to threaten Regan and her sister with “revenges”; however, he says in the same breath “ what they are yet I know not”. By writing these empty threats, Shakespeare is presenting </a:t>
            </a:r>
            <a:r>
              <a:rPr lang="en-US" sz="2000" dirty="0">
                <a:latin typeface="Lucida Handwriting" charset="0"/>
                <a:ea typeface="Lucida Handwriting" charset="0"/>
                <a:cs typeface="Lucida Handwriting" charset="0"/>
              </a:rPr>
              <a:t>L</a:t>
            </a:r>
            <a:r>
              <a:rPr lang="en-US" sz="2000" dirty="0" smtClean="0">
                <a:latin typeface="Lucida Handwriting" charset="0"/>
                <a:ea typeface="Lucida Handwriting" charset="0"/>
                <a:cs typeface="Lucida Handwriting" charset="0"/>
              </a:rPr>
              <a:t>ear as powerless because suddenly it seems less likely that Lear’s revenges will be “the terrors of the earth” and so his threats mean nothing to </a:t>
            </a:r>
            <a:r>
              <a:rPr lang="en-US" sz="2000" dirty="0" err="1" smtClean="0">
                <a:latin typeface="Lucida Handwriting" charset="0"/>
                <a:ea typeface="Lucida Handwriting" charset="0"/>
                <a:cs typeface="Lucida Handwriting" charset="0"/>
              </a:rPr>
              <a:t>Goneril</a:t>
            </a:r>
            <a:r>
              <a:rPr lang="en-US" sz="2000" dirty="0" smtClean="0">
                <a:latin typeface="Lucida Handwriting" charset="0"/>
                <a:ea typeface="Lucida Handwriting" charset="0"/>
                <a:cs typeface="Lucida Handwriting" charset="0"/>
              </a:rPr>
              <a:t> or Regan.</a:t>
            </a:r>
            <a:endParaRPr lang="en-US" sz="2000" dirty="0">
              <a:latin typeface="Lucida Handwriting" charset="0"/>
              <a:ea typeface="Lucida Handwriting" charset="0"/>
              <a:cs typeface="Lucida Handwriting" charset="0"/>
            </a:endParaRPr>
          </a:p>
        </p:txBody>
      </p:sp>
    </p:spTree>
    <p:extLst>
      <p:ext uri="{BB962C8B-B14F-4D97-AF65-F5344CB8AC3E}">
        <p14:creationId xmlns:p14="http://schemas.microsoft.com/office/powerpoint/2010/main" val="5041565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457200" y="1466056"/>
            <a:ext cx="8418513" cy="655352"/>
          </a:xfrm>
        </p:spPr>
        <p:txBody>
          <a:bodyPr/>
          <a:lstStyle/>
          <a:p>
            <a:r>
              <a:rPr lang="en-US" i="1" dirty="0" smtClean="0"/>
              <a:t>Hamlet</a:t>
            </a:r>
            <a:r>
              <a:rPr lang="en-US" dirty="0" smtClean="0"/>
              <a:t> Extract response</a:t>
            </a:r>
            <a:endParaRPr lang="en-US" dirty="0"/>
          </a:p>
        </p:txBody>
      </p:sp>
      <p:sp>
        <p:nvSpPr>
          <p:cNvPr id="4" name="TextBox 3"/>
          <p:cNvSpPr txBox="1"/>
          <p:nvPr/>
        </p:nvSpPr>
        <p:spPr>
          <a:xfrm flipH="1">
            <a:off x="304800" y="1987297"/>
            <a:ext cx="8570913" cy="4093428"/>
          </a:xfrm>
          <a:prstGeom prst="rect">
            <a:avLst/>
          </a:prstGeom>
          <a:noFill/>
        </p:spPr>
        <p:txBody>
          <a:bodyPr wrap="square" rtlCol="0">
            <a:spAutoFit/>
          </a:bodyPr>
          <a:lstStyle/>
          <a:p>
            <a:r>
              <a:rPr lang="en-US" sz="2000" dirty="0" smtClean="0">
                <a:latin typeface="Apple Chancery" charset="0"/>
                <a:ea typeface="Apple Chancery" charset="0"/>
                <a:cs typeface="Apple Chancery" charset="0"/>
              </a:rPr>
              <a:t>In this extract we see Hamlet caught between action and hesitation, with him initially seeming propelled forwards to take his revenge against Claudius claiming “ Now I might do it pat.” However, Hamlet expresses great uncertainty in the true justice that will be achieved in Claudius’ death, whilst he is praying. He questions himself, exploring that “A villain kills my father; and </a:t>
            </a:r>
            <a:r>
              <a:rPr lang="mr-IN" sz="2000" dirty="0" smtClean="0">
                <a:latin typeface="Apple Chancery" charset="0"/>
                <a:ea typeface="Apple Chancery" charset="0"/>
                <a:cs typeface="Apple Chancery" charset="0"/>
              </a:rPr>
              <a:t>…</a:t>
            </a:r>
            <a:r>
              <a:rPr lang="en-GB" sz="2000" dirty="0" smtClean="0">
                <a:latin typeface="Apple Chancery" charset="0"/>
                <a:ea typeface="Apple Chancery" charset="0"/>
                <a:cs typeface="Apple Chancery" charset="0"/>
              </a:rPr>
              <a:t>do this same villain send to Heaven.” Shakespeare uses the contrasting ideas of murder and heaven to emphasise that Claudius is unworthy of an afterlife in heaven. This </a:t>
            </a:r>
            <a:r>
              <a:rPr lang="en-GB" sz="2000" dirty="0" err="1" smtClean="0">
                <a:latin typeface="Apple Chancery" charset="0"/>
                <a:ea typeface="Apple Chancery" charset="0"/>
                <a:cs typeface="Apple Chancery" charset="0"/>
              </a:rPr>
              <a:t>recurrs</a:t>
            </a:r>
            <a:r>
              <a:rPr lang="en-GB" sz="2000" dirty="0" smtClean="0">
                <a:latin typeface="Apple Chancery" charset="0"/>
                <a:ea typeface="Apple Chancery" charset="0"/>
                <a:cs typeface="Apple Chancery" charset="0"/>
              </a:rPr>
              <a:t> at the end of the extract with Hamlet defiantly stating that Claudius’ “ heels may kick at heaven” while his soul is “</a:t>
            </a:r>
            <a:r>
              <a:rPr lang="en-GB" sz="2000" dirty="0" err="1" smtClean="0">
                <a:latin typeface="Apple Chancery" charset="0"/>
                <a:ea typeface="Apple Chancery" charset="0"/>
                <a:cs typeface="Apple Chancery" charset="0"/>
              </a:rPr>
              <a:t>damn’d</a:t>
            </a:r>
            <a:r>
              <a:rPr lang="en-GB" sz="2000" dirty="0" smtClean="0">
                <a:latin typeface="Apple Chancery" charset="0"/>
                <a:ea typeface="Apple Chancery" charset="0"/>
                <a:cs typeface="Apple Chancery" charset="0"/>
              </a:rPr>
              <a:t> and black as hell”. This drives Hamlet’s certainty that Claudius does not belong to heaven, therefore he cannot, and shall not, enter. Through mirroring these images, Shakespeare emphasises that Hamlet’s mind is unchanged when it comes to the justice his father deserves.</a:t>
            </a:r>
            <a:endParaRPr lang="en-US" sz="2000" dirty="0">
              <a:latin typeface="Apple Chancery" charset="0"/>
              <a:ea typeface="Apple Chancery" charset="0"/>
              <a:cs typeface="Apple Chancery" charset="0"/>
            </a:endParaRPr>
          </a:p>
        </p:txBody>
      </p:sp>
    </p:spTree>
    <p:extLst>
      <p:ext uri="{BB962C8B-B14F-4D97-AF65-F5344CB8AC3E}">
        <p14:creationId xmlns:p14="http://schemas.microsoft.com/office/powerpoint/2010/main" val="18929909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457200" y="1466056"/>
            <a:ext cx="8418513" cy="630968"/>
          </a:xfrm>
        </p:spPr>
        <p:txBody>
          <a:bodyPr/>
          <a:lstStyle/>
          <a:p>
            <a:r>
              <a:rPr lang="en-US" i="1" dirty="0" smtClean="0"/>
              <a:t>The </a:t>
            </a:r>
            <a:r>
              <a:rPr lang="en-US" i="1" smtClean="0"/>
              <a:t>Tempest </a:t>
            </a:r>
            <a:r>
              <a:rPr lang="en-US" smtClean="0"/>
              <a:t>response- extract</a:t>
            </a:r>
            <a:endParaRPr lang="en-US" dirty="0"/>
          </a:p>
        </p:txBody>
      </p:sp>
      <p:sp>
        <p:nvSpPr>
          <p:cNvPr id="3" name="TextBox 2"/>
          <p:cNvSpPr txBox="1"/>
          <p:nvPr/>
        </p:nvSpPr>
        <p:spPr>
          <a:xfrm>
            <a:off x="597407" y="2097024"/>
            <a:ext cx="8278305" cy="4524315"/>
          </a:xfrm>
          <a:prstGeom prst="rect">
            <a:avLst/>
          </a:prstGeom>
          <a:noFill/>
        </p:spPr>
        <p:txBody>
          <a:bodyPr wrap="square" rtlCol="0">
            <a:spAutoFit/>
          </a:bodyPr>
          <a:lstStyle/>
          <a:p>
            <a:r>
              <a:rPr lang="en-US" dirty="0" smtClean="0">
                <a:latin typeface="Chalkduster" charset="0"/>
                <a:ea typeface="Chalkduster" charset="0"/>
                <a:cs typeface="Chalkduster" charset="0"/>
              </a:rPr>
              <a:t>During the extract, Prospero decides on exacting forgiveness, instead of retribution, against his adversaries that made him endure intolerable strife. His monologue, spoken in blank verse, illustrates that he is a commanding and formidable presence when possessing his sorcery ability, the “so potent art” that Shakespeare </a:t>
            </a:r>
            <a:r>
              <a:rPr lang="en-US" dirty="0" err="1" smtClean="0">
                <a:latin typeface="Chalkduster" charset="0"/>
                <a:ea typeface="Chalkduster" charset="0"/>
                <a:cs typeface="Chalkduster" charset="0"/>
              </a:rPr>
              <a:t>hyperbolises</a:t>
            </a:r>
            <a:r>
              <a:rPr lang="en-US" dirty="0" smtClean="0">
                <a:latin typeface="Chalkduster" charset="0"/>
                <a:ea typeface="Chalkduster" charset="0"/>
                <a:cs typeface="Chalkduster" charset="0"/>
              </a:rPr>
              <a:t> to accentuate Prospero’s authority.</a:t>
            </a:r>
          </a:p>
          <a:p>
            <a:r>
              <a:rPr lang="en-US" dirty="0" smtClean="0">
                <a:latin typeface="Chalkduster" charset="0"/>
                <a:ea typeface="Chalkduster" charset="0"/>
                <a:cs typeface="Chalkduster" charset="0"/>
              </a:rPr>
              <a:t>Initially, incorporating an imperative tone, Shakespeare presents Prospero as being decisive, instructing his spirit Ariel to “go release them”, that is the king’s company who he has charmed as redemption for their indiscretions. The emotive verb “break” has connotations to violence, which, highlighted by the inverted syntax in the phrase “my charms I’ll break”, is paradoxical as Prospero is professing that he will not resort to hostilities, but forgive those who did him wrong, “their senses I’ll restore.”</a:t>
            </a:r>
            <a:endParaRPr lang="en-US" dirty="0">
              <a:latin typeface="Chalkduster" charset="0"/>
              <a:ea typeface="Chalkduster" charset="0"/>
              <a:cs typeface="Chalkduster" charset="0"/>
            </a:endParaRPr>
          </a:p>
        </p:txBody>
      </p:sp>
    </p:spTree>
    <p:extLst>
      <p:ext uri="{BB962C8B-B14F-4D97-AF65-F5344CB8AC3E}">
        <p14:creationId xmlns:p14="http://schemas.microsoft.com/office/powerpoint/2010/main" val="6652930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US" dirty="0" smtClean="0"/>
              <a:t>Preparing a response to the Shakespeare extract</a:t>
            </a:r>
            <a:endParaRPr lang="en-US" dirty="0"/>
          </a:p>
        </p:txBody>
      </p:sp>
      <p:sp>
        <p:nvSpPr>
          <p:cNvPr id="3" name="TextBox 2"/>
          <p:cNvSpPr txBox="1"/>
          <p:nvPr/>
        </p:nvSpPr>
        <p:spPr>
          <a:xfrm>
            <a:off x="694943" y="2999232"/>
            <a:ext cx="8180769" cy="3231654"/>
          </a:xfrm>
          <a:prstGeom prst="rect">
            <a:avLst/>
          </a:prstGeom>
          <a:noFill/>
        </p:spPr>
        <p:txBody>
          <a:bodyPr wrap="square" rtlCol="0">
            <a:spAutoFit/>
          </a:bodyPr>
          <a:lstStyle/>
          <a:p>
            <a:r>
              <a:rPr lang="en-US" sz="2000" dirty="0" smtClean="0">
                <a:latin typeface="Arial" charset="0"/>
                <a:ea typeface="Arial" charset="0"/>
                <a:cs typeface="Arial" charset="0"/>
              </a:rPr>
              <a:t>Read the extract from King Lear, taken from the </a:t>
            </a:r>
            <a:r>
              <a:rPr lang="en-US" sz="2000" b="1" dirty="0" err="1" smtClean="0">
                <a:solidFill>
                  <a:schemeClr val="accent6"/>
                </a:solidFill>
                <a:latin typeface="Arial" charset="0"/>
                <a:ea typeface="Arial" charset="0"/>
                <a:cs typeface="Arial" charset="0"/>
              </a:rPr>
              <a:t>Eduqas</a:t>
            </a:r>
            <a:r>
              <a:rPr lang="en-US" sz="2000" dirty="0" smtClean="0">
                <a:latin typeface="Arial" charset="0"/>
                <a:ea typeface="Arial" charset="0"/>
                <a:cs typeface="Arial" charset="0"/>
              </a:rPr>
              <a:t> paper (Section A Shakespeare): (handout) ( 15 minutes)</a:t>
            </a:r>
          </a:p>
          <a:p>
            <a:endParaRPr lang="en-US" sz="2000" dirty="0" smtClean="0">
              <a:latin typeface="Arial" charset="0"/>
              <a:ea typeface="Arial" charset="0"/>
              <a:cs typeface="Arial" charset="0"/>
            </a:endParaRPr>
          </a:p>
          <a:p>
            <a:r>
              <a:rPr lang="en-US" b="1" i="1" dirty="0" smtClean="0">
                <a:solidFill>
                  <a:schemeClr val="accent1"/>
                </a:solidFill>
                <a:latin typeface="Arial" charset="0"/>
                <a:ea typeface="Arial" charset="0"/>
                <a:cs typeface="Arial" charset="0"/>
              </a:rPr>
              <a:t>Question</a:t>
            </a:r>
          </a:p>
          <a:p>
            <a:r>
              <a:rPr lang="en-US" b="1" i="1" dirty="0" smtClean="0">
                <a:solidFill>
                  <a:schemeClr val="accent1"/>
                </a:solidFill>
                <a:latin typeface="Arial" charset="0"/>
                <a:ea typeface="Arial" charset="0"/>
                <a:cs typeface="Arial" charset="0"/>
              </a:rPr>
              <a:t>With close reference to the language and imagery in this extract, examine Shakespeare’s presentation of Cordelia at this point in the play.</a:t>
            </a:r>
          </a:p>
          <a:p>
            <a:endParaRPr lang="en-US" b="1" i="1" dirty="0">
              <a:solidFill>
                <a:schemeClr val="accent1"/>
              </a:solidFill>
              <a:latin typeface="Arial" charset="0"/>
              <a:ea typeface="Arial" charset="0"/>
              <a:cs typeface="Arial" charset="0"/>
            </a:endParaRPr>
          </a:p>
          <a:p>
            <a:r>
              <a:rPr lang="en-US" dirty="0" smtClean="0">
                <a:latin typeface="Arial" charset="0"/>
                <a:ea typeface="Arial" charset="0"/>
                <a:cs typeface="Arial" charset="0"/>
              </a:rPr>
              <a:t>What essential aspects do we learn about Cordelia’s presentation here?</a:t>
            </a:r>
          </a:p>
          <a:p>
            <a:r>
              <a:rPr lang="en-US" dirty="0" smtClean="0">
                <a:latin typeface="Arial" charset="0"/>
                <a:ea typeface="Arial" charset="0"/>
                <a:cs typeface="Arial" charset="0"/>
              </a:rPr>
              <a:t>What do we understand about the situation in this extract?</a:t>
            </a:r>
          </a:p>
          <a:p>
            <a:r>
              <a:rPr lang="en-US" dirty="0" smtClean="0">
                <a:latin typeface="Arial" charset="0"/>
                <a:ea typeface="Arial" charset="0"/>
                <a:cs typeface="Arial" charset="0"/>
              </a:rPr>
              <a:t>What are the key words and phrases from the extract to help the candidate develop a relevant response to the question?</a:t>
            </a:r>
            <a:endParaRPr lang="en-US" dirty="0">
              <a:latin typeface="Arial" charset="0"/>
              <a:ea typeface="Arial" charset="0"/>
              <a:cs typeface="Arial" charset="0"/>
            </a:endParaRPr>
          </a:p>
        </p:txBody>
      </p:sp>
    </p:spTree>
    <p:extLst>
      <p:ext uri="{BB962C8B-B14F-4D97-AF65-F5344CB8AC3E}">
        <p14:creationId xmlns:p14="http://schemas.microsoft.com/office/powerpoint/2010/main" val="901609437"/>
      </p:ext>
    </p:extLst>
  </p:cSld>
  <p:clrMapOvr>
    <a:masterClrMapping/>
  </p:clrMapOvr>
  <p:timing>
    <p:tnLst>
      <p:par>
        <p:cTn id="1" dur="indefinite" restart="never" nodeType="tmRoot"/>
      </p:par>
    </p:tnLst>
  </p:timing>
</p:sld>
</file>

<file path=ppt/theme/theme1.xml><?xml version="1.0" encoding="utf-8"?>
<a:theme xmlns:a="http://schemas.openxmlformats.org/drawingml/2006/main" name="WJEC PowerPoint Template (England- English onl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e1033d4c-53f7-4655-8cf6-8161ad0c09ed" ContentTypeId="0x0101001E6C9A6871140C4A8493C743FF1C286B" PreviousValue="false"/>
</file>

<file path=customXml/item2.xml><?xml version="1.0" encoding="utf-8"?>
<p:properties xmlns:p="http://schemas.microsoft.com/office/2006/metadata/properties" xmlns:xsi="http://www.w3.org/2001/XMLSchema-instance" xmlns:pc="http://schemas.microsoft.com/office/infopath/2007/PartnerControls">
  <documentManagement>
    <WJEC_x0020_Language xmlns="2f2f9355-f80e-4d7b-937a-0c27cfa03643">
      <Value>English</Value>
    </WJEC_x0020_Language>
    <WJEC_x0020_Available_x0020_Online xmlns="2f2f9355-f80e-4d7b-937a-0c27cfa03643">false</WJEC_x0020_Available_x0020_Online>
    <TaxCatchAll xmlns="2f2f9355-f80e-4d7b-937a-0c27cfa03643"/>
    <RoutingRuleDescription xmlns="http://schemas.microsoft.com/sharepoint/v3" xsi:nil="true"/>
    <PublishingExpirationDate xmlns="http://schemas.microsoft.com/sharepoint/v3" xsi:nil="true"/>
    <PublishingStartDate xmlns="http://schemas.microsoft.com/sharepoint/v3" xsi:nil="true"/>
    <aa87a6a0bdfe4bfb97a25745bc8270e2 xmlns="2f2f9355-f80e-4d7b-937a-0c27cfa03643">
      <Terms xmlns="http://schemas.microsoft.com/office/infopath/2007/PartnerControls"/>
    </aa87a6a0bdfe4bfb97a25745bc8270e2>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Job Description" ma:contentTypeID="0x0101001E6C9A6871140C4A8493C743FF1C286B001B9DB2B621AB6F46A93F434A47C5DF8C" ma:contentTypeVersion="3" ma:contentTypeDescription="" ma:contentTypeScope="" ma:versionID="b610525922ca8690b78a873948673607">
  <xsd:schema xmlns:xsd="http://www.w3.org/2001/XMLSchema" xmlns:xs="http://www.w3.org/2001/XMLSchema" xmlns:p="http://schemas.microsoft.com/office/2006/metadata/properties" xmlns:ns1="http://schemas.microsoft.com/sharepoint/v3" xmlns:ns3="2f2f9355-f80e-4d7b-937a-0c27cfa03643" targetNamespace="http://schemas.microsoft.com/office/2006/metadata/properties" ma:root="true" ma:fieldsID="a9b483702df5a83c121134b895d7a8b4" ns1:_="" ns3:_="">
    <xsd:import namespace="http://schemas.microsoft.com/sharepoint/v3"/>
    <xsd:import namespace="2f2f9355-f80e-4d7b-937a-0c27cfa03643"/>
    <xsd:element name="properties">
      <xsd:complexType>
        <xsd:sequence>
          <xsd:element name="documentManagement">
            <xsd:complexType>
              <xsd:all>
                <xsd:element ref="ns1:RoutingRuleDescription" minOccurs="0"/>
                <xsd:element ref="ns3:WJEC_x0020_Language" minOccurs="0"/>
                <xsd:element ref="ns3:WJEC_x0020_Available_x0020_Online" minOccurs="0"/>
                <xsd:element ref="ns1:PublishingStartDate" minOccurs="0"/>
                <xsd:element ref="ns1:PublishingExpirationDate" minOccurs="0"/>
                <xsd:element ref="ns3:aa87a6a0bdfe4bfb97a25745bc8270e2" minOccurs="0"/>
                <xsd:element ref="ns3:TaxCatchAll" minOccurs="0"/>
                <xsd:element ref="ns3: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3" nillable="true" ma:displayName="Description" ma:internalName="RoutingRuleDescription" ma:readOnly="false">
      <xsd:simpleType>
        <xsd:restriction base="dms:Text">
          <xsd:maxLength value="255"/>
        </xsd:restriction>
      </xsd:simpleType>
    </xsd:element>
    <xsd:element name="PublishingStartDate" ma:index="7" nillable="true" ma:displayName="Scheduling Start Date" ma:internalName="PublishingStartDate">
      <xsd:simpleType>
        <xsd:restriction base="dms:Unknown"/>
      </xsd:simpleType>
    </xsd:element>
    <xsd:element name="PublishingExpirationDate" ma:index="8"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f2f9355-f80e-4d7b-937a-0c27cfa03643" elementFormDefault="qualified">
    <xsd:import namespace="http://schemas.microsoft.com/office/2006/documentManagement/types"/>
    <xsd:import namespace="http://schemas.microsoft.com/office/infopath/2007/PartnerControls"/>
    <xsd:element name="WJEC_x0020_Language" ma:index="5" nillable="true" ma:displayName="WJEC Language" ma:default="English" ma:internalName="WJEC_x0020_Language">
      <xsd:complexType>
        <xsd:complexContent>
          <xsd:extension base="dms:MultiChoice">
            <xsd:sequence>
              <xsd:element name="Value" maxOccurs="unbounded" minOccurs="0" nillable="true">
                <xsd:simpleType>
                  <xsd:restriction base="dms:Choice">
                    <xsd:enumeration value="English"/>
                    <xsd:enumeration value="Welsh"/>
                  </xsd:restriction>
                </xsd:simpleType>
              </xsd:element>
            </xsd:sequence>
          </xsd:extension>
        </xsd:complexContent>
      </xsd:complexType>
    </xsd:element>
    <xsd:element name="WJEC_x0020_Available_x0020_Online" ma:index="6" nillable="true" ma:displayName="WJEC Available Online" ma:default="0" ma:internalName="WJEC_x0020_Available_x0020_Online">
      <xsd:simpleType>
        <xsd:restriction base="dms:Boolean"/>
      </xsd:simpleType>
    </xsd:element>
    <xsd:element name="aa87a6a0bdfe4bfb97a25745bc8270e2" ma:index="11" nillable="true" ma:taxonomy="true" ma:internalName="aa87a6a0bdfe4bfb97a25745bc8270e2" ma:taxonomyFieldName="WJEC_x0020_Department" ma:displayName="WJEC Department" ma:default="" ma:fieldId="{aa87a6a0-bdfe-4bfb-97a2-5745bc8270e2}" ma:taxonomyMulti="true" ma:sspId="e1033d4c-53f7-4655-8cf6-8161ad0c09ed" ma:termSetId="076cd7ee-ac20-4cd2-af1f-bceb730fade7" ma:anchorId="00000000-0000-0000-0000-000000000000" ma:open="false" ma:isKeyword="false">
      <xsd:complexType>
        <xsd:sequence>
          <xsd:element ref="pc:Terms" minOccurs="0" maxOccurs="1"/>
        </xsd:sequence>
      </xsd:complexType>
    </xsd:element>
    <xsd:element name="TaxCatchAll" ma:index="12" nillable="true" ma:displayName="Taxonomy Catch All Column" ma:hidden="true" ma:list="{0729da46-0308-4dd4-bc10-948bb8b78bdd}" ma:internalName="TaxCatchAll" ma:showField="CatchAllData" ma:web="80fa5a14-001d-49fc-a373-148672bd4233">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0729da46-0308-4dd4-bc10-948bb8b78bdd}" ma:internalName="TaxCatchAllLabel" ma:readOnly="true" ma:showField="CatchAllDataLabel" ma:web="80fa5a14-001d-49fc-a373-148672bd423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1" ma:displayName="Title"/>
        <xsd:element ref="dc:subject" minOccurs="0" maxOccurs="1"/>
        <xsd:element ref="dc:description" minOccurs="0" maxOccurs="1"/>
        <xsd:element name="keywords" minOccurs="0" maxOccurs="1" type="xsd:string" ma:index="2"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37A270-B32D-42E1-861F-57E25210696F}"/>
</file>

<file path=customXml/itemProps2.xml><?xml version="1.0" encoding="utf-8"?>
<ds:datastoreItem xmlns:ds="http://schemas.openxmlformats.org/officeDocument/2006/customXml" ds:itemID="{D0DE5532-076C-4333-94CD-BB9A7BAC216D}"/>
</file>

<file path=customXml/itemProps3.xml><?xml version="1.0" encoding="utf-8"?>
<ds:datastoreItem xmlns:ds="http://schemas.openxmlformats.org/officeDocument/2006/customXml" ds:itemID="{3755E1BF-89EC-40F0-9404-E5B90B765E75}"/>
</file>

<file path=customXml/itemProps4.xml><?xml version="1.0" encoding="utf-8"?>
<ds:datastoreItem xmlns:ds="http://schemas.openxmlformats.org/officeDocument/2006/customXml" ds:itemID="{D7865474-FACA-4625-A69F-272021A784D7}"/>
</file>

<file path=docProps/app.xml><?xml version="1.0" encoding="utf-8"?>
<Properties xmlns="http://schemas.openxmlformats.org/officeDocument/2006/extended-properties" xmlns:vt="http://schemas.openxmlformats.org/officeDocument/2006/docPropsVTypes">
  <Template>WJEC Powerpoint Presentation Template (England - English only)</Template>
  <TotalTime>4469</TotalTime>
  <Words>1602</Words>
  <Application>Microsoft Office PowerPoint</Application>
  <PresentationFormat>On-screen Show (4:3)</PresentationFormat>
  <Paragraphs>125</Paragraphs>
  <Slides>19</Slides>
  <Notes>16</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WJEC PowerPoint Template (England- English only)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cerys preece</dc:creator>
  <cp:lastModifiedBy>WJEC</cp:lastModifiedBy>
  <cp:revision>91</cp:revision>
  <cp:lastPrinted>2016-10-25T17:07:31Z</cp:lastPrinted>
  <dcterms:created xsi:type="dcterms:W3CDTF">2016-10-06T11:57:10Z</dcterms:created>
  <dcterms:modified xsi:type="dcterms:W3CDTF">2017-10-02T11:12:22Z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0x0101001E6C9A6871140C4A8493C743FF1C286B001B9DB2B621AB6F46A93F434A47C5DF8C</vt:lpwstr>
  </property>
  <property fmtid="{D5CDD505-2E9C-101B-9397-08002B2CF9AE}" pid="3" name="WJEC_x0020_Department">
    <vt:lpwstr/>
  </property>
  <property fmtid="{D5CDD505-2E9C-101B-9397-08002B2CF9AE}" pid="4" name="WJEC Department">
    <vt:lpwstr/>
  </property>
</Properties>
</file>