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6"/>
  </p:notesMasterIdLst>
  <p:sldIdLst>
    <p:sldId id="256" r:id="rId6"/>
    <p:sldId id="296" r:id="rId7"/>
    <p:sldId id="299" r:id="rId8"/>
    <p:sldId id="267" r:id="rId9"/>
    <p:sldId id="268" r:id="rId10"/>
    <p:sldId id="294" r:id="rId11"/>
    <p:sldId id="295" r:id="rId12"/>
    <p:sldId id="298" r:id="rId13"/>
    <p:sldId id="297" r:id="rId14"/>
    <p:sldId id="300" r:id="rId15"/>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0" autoAdjust="0"/>
    <p:restoredTop sz="94628" autoAdjust="0"/>
  </p:normalViewPr>
  <p:slideViewPr>
    <p:cSldViewPr snapToGrid="0" snapToObjects="1">
      <p:cViewPr varScale="1">
        <p:scale>
          <a:sx n="96" d="100"/>
          <a:sy n="96" d="100"/>
        </p:scale>
        <p:origin x="-9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14" Type="http://schemas.openxmlformats.org/officeDocument/2006/relationships/slide" Target="slides/slide9.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29/08/2018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suggestions here are just that</a:t>
            </a:r>
            <a:r>
              <a:rPr lang="en-GB" baseline="0" dirty="0" smtClean="0"/>
              <a:t> – </a:t>
            </a:r>
            <a:r>
              <a:rPr lang="en-GB" dirty="0" smtClean="0"/>
              <a:t>different ideas to stimulate discussions between teachers and learners in producing their NEA investigation. WJEC does not prescribe a specific structure for the essay.</a:t>
            </a:r>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t>2</a:t>
            </a:fld>
            <a:endParaRPr lang="en-GB"/>
          </a:p>
        </p:txBody>
      </p:sp>
    </p:spTree>
    <p:extLst>
      <p:ext uri="{BB962C8B-B14F-4D97-AF65-F5344CB8AC3E}">
        <p14:creationId xmlns:p14="http://schemas.microsoft.com/office/powerpoint/2010/main" val="127517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suggestions here are just that</a:t>
            </a:r>
            <a:r>
              <a:rPr lang="en-GB" baseline="0" dirty="0" smtClean="0"/>
              <a:t> – </a:t>
            </a:r>
            <a:r>
              <a:rPr lang="en-GB" dirty="0" smtClean="0"/>
              <a:t>different ideas to stimulate discussions between teachers and learners in producing their NEA investigation. WJEC does not prescribe a specific structure for the essay.</a:t>
            </a:r>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t>3</a:t>
            </a:fld>
            <a:endParaRPr lang="en-GB"/>
          </a:p>
        </p:txBody>
      </p:sp>
    </p:spTree>
    <p:extLst>
      <p:ext uri="{BB962C8B-B14F-4D97-AF65-F5344CB8AC3E}">
        <p14:creationId xmlns:p14="http://schemas.microsoft.com/office/powerpoint/2010/main" val="1275172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8E3FC933-D63E-45B8-A0A2-F4517305D1FE}"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8E3FC933-D63E-45B8-A0A2-F4517305D1FE}"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8E3FC933-D63E-45B8-A0A2-F4517305D1FE}" type="slidenum">
              <a:rPr lang="en-GB" smtClean="0"/>
              <a:pPr>
                <a:defRPr/>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smtClean="0"/>
              <a:t>Level, Subject</a:t>
            </a:r>
            <a:endParaRPr lang="en-GB" dirty="0"/>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smtClean="0"/>
              <a:t>Presenter name and remit</a:t>
            </a:r>
            <a:endParaRPr lang="en-GB" dirty="0"/>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smtClean="0"/>
              <a:t>Academic period</a:t>
            </a:r>
            <a:endParaRPr lang="en-GB" dirty="0"/>
          </a:p>
        </p:txBody>
      </p:sp>
    </p:spTree>
    <p:extLst>
      <p:ext uri="{BB962C8B-B14F-4D97-AF65-F5344CB8AC3E}">
        <p14:creationId xmlns:p14="http://schemas.microsoft.com/office/powerpoint/2010/main" val="113332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Comparison">
    <p:spTree>
      <p:nvGrpSpPr>
        <p:cNvPr id="1" name=""/>
        <p:cNvGrpSpPr/>
        <p:nvPr/>
      </p:nvGrpSpPr>
      <p:grpSpPr>
        <a:xfrm>
          <a:off x="0" y="0"/>
          <a:ext cx="0" cy="0"/>
          <a:chOff x="0" y="0"/>
          <a:chExt cx="0" cy="0"/>
        </a:xfrm>
      </p:grpSpPr>
      <p:sp>
        <p:nvSpPr>
          <p:cNvPr id="2" name="Text Placeholder 15"/>
          <p:cNvSpPr>
            <a:spLocks noGrp="1"/>
          </p:cNvSpPr>
          <p:nvPr>
            <p:ph type="body" sz="quarter" idx="16"/>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r>
              <a:rPr lang="en-US" smtClean="0"/>
              <a:t>Click to edit Master text styles</a:t>
            </a:r>
          </a:p>
          <a:p>
            <a:pPr lvl="1"/>
            <a:r>
              <a:rPr lang="en-US" smtClean="0"/>
              <a:t>Second level</a:t>
            </a:r>
          </a:p>
        </p:txBody>
      </p:sp>
      <p:sp>
        <p:nvSpPr>
          <p:cNvPr id="3" name="Text Placeholder 2"/>
          <p:cNvSpPr>
            <a:spLocks noGrp="1"/>
          </p:cNvSpPr>
          <p:nvPr>
            <p:ph idx="1"/>
          </p:nvPr>
        </p:nvSpPr>
        <p:spPr>
          <a:xfrm>
            <a:off x="457200" y="2984501"/>
            <a:ext cx="8229600" cy="2781300"/>
          </a:xfrm>
          <a:prstGeom prst="rect">
            <a:avLst/>
          </a:prstGeom>
        </p:spPr>
        <p:txBody>
          <a:bodyPr rtlCol="0">
            <a:normAutofit/>
          </a:bodyPr>
          <a:lstStyle/>
          <a:p>
            <a:pPr lvl="0"/>
            <a:r>
              <a:rPr lang="en-US" smtClean="0"/>
              <a:t>Click to edit Master text styles</a:t>
            </a:r>
          </a:p>
        </p:txBody>
      </p:sp>
    </p:spTree>
    <p:extLst>
      <p:ext uri="{BB962C8B-B14F-4D97-AF65-F5344CB8AC3E}">
        <p14:creationId xmlns:p14="http://schemas.microsoft.com/office/powerpoint/2010/main" val="290474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smtClean="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font (min) size 24</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smtClean="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font (min) size 24</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smtClean="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smtClean="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smtClean="0"/>
              <a:t>Arial font size 28</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smtClean="0"/>
              <a:t>Insert subject page link here of format eduqas.co.uk/qualifications/[mathematics]</a:t>
            </a:r>
          </a:p>
          <a:p>
            <a:pPr lvl="0"/>
            <a:endParaRPr lang="en-US" dirty="0" smtClean="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smtClean="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smtClean="0">
              <a:solidFill>
                <a:schemeClr val="bg1">
                  <a:lumMod val="50000"/>
                </a:schemeClr>
              </a:solidFill>
              <a:latin typeface="Arial" panose="020B0604020202020204" pitchFamily="34" charset="0"/>
              <a:cs typeface="Arial" panose="020B0604020202020204" pitchFamily="34" charset="0"/>
            </a:endParaRPr>
          </a:p>
          <a:p>
            <a:r>
              <a:rPr lang="en-GB" sz="2400" dirty="0" smtClean="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smtClean="0">
              <a:solidFill>
                <a:schemeClr val="bg1">
                  <a:lumMod val="50000"/>
                </a:schemeClr>
              </a:solidFill>
              <a:latin typeface="Arial" panose="020B0604020202020204" pitchFamily="34" charset="0"/>
              <a:cs typeface="Arial" panose="020B0604020202020204" pitchFamily="34" charset="0"/>
              <a:hlinkClick r:id="rId3"/>
            </a:endParaRPr>
          </a:p>
          <a:p>
            <a:r>
              <a:rPr lang="en-GB" sz="2400" dirty="0" smtClean="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smtClean="0">
              <a:solidFill>
                <a:schemeClr val="bg1">
                  <a:lumMod val="50000"/>
                </a:schemeClr>
              </a:solidFill>
              <a:latin typeface="Arial" panose="020B0604020202020204" pitchFamily="34" charset="0"/>
              <a:cs typeface="Arial" panose="020B0604020202020204" pitchFamily="34" charset="0"/>
            </a:endParaRPr>
          </a:p>
          <a:p>
            <a:r>
              <a:rPr lang="en-GB" sz="2400" dirty="0" smtClean="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smtClean="0">
                <a:solidFill>
                  <a:schemeClr val="bg1">
                    <a:lumMod val="50000"/>
                  </a:schemeClr>
                </a:solidFill>
                <a:latin typeface="Arial" panose="020B0604020202020204" pitchFamily="34" charset="0"/>
                <a:cs typeface="Arial" panose="020B0604020202020204" pitchFamily="34" charset="0"/>
              </a:rPr>
            </a:br>
            <a:endParaRPr lang="en-GB" sz="2400" dirty="0" smtClean="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smtClean="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smtClean="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smtClean="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 id="2147483666" r:id="rId10"/>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wjecservices.co.uk/login.asp"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25404" y="1007222"/>
            <a:ext cx="8669214" cy="1200837"/>
          </a:xfrm>
        </p:spPr>
        <p:txBody>
          <a:bodyPr/>
          <a:lstStyle/>
          <a:p>
            <a:pPr eaLnBrk="0" hangingPunct="0">
              <a:defRPr/>
            </a:pPr>
            <a:r>
              <a:rPr lang="en-GB" sz="3200" cap="all" dirty="0">
                <a:latin typeface="Gotham Rounded Book"/>
                <a:ea typeface="Times New Roman"/>
                <a:cs typeface="Times New Roman"/>
              </a:rPr>
              <a:t>Non-examination Assessment </a:t>
            </a:r>
            <a:endParaRPr lang="en-GB" sz="3200" dirty="0"/>
          </a:p>
        </p:txBody>
      </p:sp>
      <p:sp>
        <p:nvSpPr>
          <p:cNvPr id="3" name="Text Placeholder 2"/>
          <p:cNvSpPr>
            <a:spLocks noGrp="1"/>
          </p:cNvSpPr>
          <p:nvPr>
            <p:ph type="body" sz="quarter" idx="11"/>
          </p:nvPr>
        </p:nvSpPr>
        <p:spPr>
          <a:xfrm>
            <a:off x="284777" y="1996303"/>
            <a:ext cx="8137327" cy="1011529"/>
          </a:xfrm>
        </p:spPr>
        <p:txBody>
          <a:bodyPr/>
          <a:lstStyle/>
          <a:p>
            <a:r>
              <a:rPr lang="en-GB" dirty="0" smtClean="0"/>
              <a:t>Language and Identity</a:t>
            </a:r>
            <a:endParaRPr lang="en-GB" dirty="0"/>
          </a:p>
        </p:txBody>
      </p:sp>
      <p:sp>
        <p:nvSpPr>
          <p:cNvPr id="4" name="Text Placeholder 3"/>
          <p:cNvSpPr>
            <a:spLocks noGrp="1"/>
          </p:cNvSpPr>
          <p:nvPr>
            <p:ph type="body" sz="quarter" idx="12"/>
          </p:nvPr>
        </p:nvSpPr>
        <p:spPr>
          <a:solidFill>
            <a:schemeClr val="bg1">
              <a:alpha val="0"/>
            </a:schemeClr>
          </a:solidFill>
        </p:spPr>
        <p:txBody>
          <a:bodyPr/>
          <a:lstStyle/>
          <a:p>
            <a:r>
              <a:rPr lang="en-GB" dirty="0"/>
              <a:t>CPD Autumn </a:t>
            </a:r>
            <a:r>
              <a:rPr lang="en-GB" dirty="0" smtClean="0"/>
              <a:t>2018-19</a:t>
            </a:r>
            <a:endParaRPr lang="en-GB" dirty="0"/>
          </a:p>
          <a:p>
            <a:endParaRPr lang="en-GB" dirty="0"/>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723157"/>
          </a:xfrm>
        </p:spPr>
        <p:txBody>
          <a:bodyPr/>
          <a:lstStyle/>
          <a:p>
            <a:r>
              <a:rPr lang="en-GB" sz="2800" cap="all" dirty="0" smtClean="0">
                <a:solidFill>
                  <a:schemeClr val="tx1">
                    <a:lumMod val="50000"/>
                    <a:lumOff val="50000"/>
                  </a:schemeClr>
                </a:solidFill>
                <a:latin typeface="Gotham Rounded Book"/>
                <a:ea typeface="Times New Roman"/>
                <a:cs typeface="Times New Roman"/>
              </a:rPr>
              <a:t>Standardising material</a:t>
            </a:r>
            <a:endParaRPr lang="en-GB" sz="2800" cap="all" dirty="0">
              <a:solidFill>
                <a:schemeClr val="tx1">
                  <a:lumMod val="50000"/>
                  <a:lumOff val="50000"/>
                </a:schemeClr>
              </a:solidFill>
              <a:latin typeface="Gotham Rounded Book"/>
              <a:ea typeface="Times New Roman"/>
              <a:cs typeface="Times New Roman"/>
            </a:endParaRPr>
          </a:p>
        </p:txBody>
      </p:sp>
      <p:sp>
        <p:nvSpPr>
          <p:cNvPr id="3" name="Content Placeholder 2"/>
          <p:cNvSpPr>
            <a:spLocks noGrp="1"/>
          </p:cNvSpPr>
          <p:nvPr>
            <p:ph idx="1"/>
          </p:nvPr>
        </p:nvSpPr>
        <p:spPr>
          <a:xfrm>
            <a:off x="457200" y="1887221"/>
            <a:ext cx="8229600" cy="1741503"/>
          </a:xfrm>
        </p:spPr>
        <p:txBody>
          <a:bodyPr>
            <a:noAutofit/>
          </a:bodyPr>
          <a:lstStyle/>
          <a:p>
            <a:r>
              <a:rPr lang="en-GB" sz="2400" dirty="0" smtClean="0">
                <a:solidFill>
                  <a:schemeClr val="tx1">
                    <a:lumMod val="65000"/>
                    <a:lumOff val="35000"/>
                  </a:schemeClr>
                </a:solidFill>
                <a:latin typeface="+mn-lt"/>
                <a:cs typeface="+mn-cs"/>
              </a:rPr>
              <a:t>A series of short training videos are available on the </a:t>
            </a:r>
            <a:r>
              <a:rPr lang="en-GB" sz="2400" dirty="0" smtClean="0">
                <a:solidFill>
                  <a:schemeClr val="tx1">
                    <a:lumMod val="65000"/>
                    <a:lumOff val="35000"/>
                  </a:schemeClr>
                </a:solidFill>
                <a:latin typeface="+mn-lt"/>
                <a:cs typeface="+mn-cs"/>
                <a:hlinkClick r:id="rId2"/>
              </a:rPr>
              <a:t>WJEC secure website</a:t>
            </a:r>
            <a:r>
              <a:rPr lang="en-GB" sz="2400" dirty="0" smtClean="0">
                <a:solidFill>
                  <a:schemeClr val="tx1">
                    <a:lumMod val="65000"/>
                    <a:lumOff val="35000"/>
                  </a:schemeClr>
                </a:solidFill>
                <a:latin typeface="+mn-lt"/>
                <a:cs typeface="+mn-cs"/>
              </a:rPr>
              <a:t> for teachers, which cover a range of different levels of response to the NEA investigation for A level English Language.</a:t>
            </a:r>
            <a:endParaRPr lang="en-GB" sz="2400" dirty="0">
              <a:solidFill>
                <a:schemeClr val="tx1">
                  <a:lumMod val="65000"/>
                  <a:lumOff val="35000"/>
                </a:schemeClr>
              </a:solidFill>
              <a:latin typeface="+mn-lt"/>
              <a:cs typeface="+mn-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581" y="3126180"/>
            <a:ext cx="7666521" cy="35046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579191" y="5854147"/>
            <a:ext cx="2561576" cy="318052"/>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4352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1000"/>
                                        <p:tgtEl>
                                          <p:spTgt spid="1026"/>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549902"/>
          </a:xfrm>
        </p:spPr>
        <p:txBody>
          <a:bodyPr/>
          <a:lstStyle/>
          <a:p>
            <a:r>
              <a:rPr lang="en-GB" sz="2400" cap="all" dirty="0" smtClean="0">
                <a:solidFill>
                  <a:schemeClr val="tx1">
                    <a:lumMod val="50000"/>
                    <a:lumOff val="50000"/>
                  </a:schemeClr>
                </a:solidFill>
                <a:latin typeface="Gotham Rounded Book"/>
                <a:ea typeface="Times New Roman"/>
                <a:cs typeface="Times New Roman"/>
              </a:rPr>
              <a:t>Overview</a:t>
            </a:r>
            <a:endParaRPr lang="en-GB" sz="2400" cap="all" dirty="0">
              <a:solidFill>
                <a:schemeClr val="tx1">
                  <a:lumMod val="50000"/>
                  <a:lumOff val="50000"/>
                </a:schemeClr>
              </a:solidFill>
              <a:latin typeface="Gotham Rounded Book"/>
              <a:ea typeface="Times New Roman"/>
              <a:cs typeface="Times New Roman"/>
            </a:endParaRPr>
          </a:p>
        </p:txBody>
      </p:sp>
      <p:sp>
        <p:nvSpPr>
          <p:cNvPr id="3" name="Content Placeholder 2"/>
          <p:cNvSpPr>
            <a:spLocks noGrp="1"/>
          </p:cNvSpPr>
          <p:nvPr>
            <p:ph idx="1"/>
          </p:nvPr>
        </p:nvSpPr>
        <p:spPr>
          <a:xfrm>
            <a:off x="381485" y="1918502"/>
            <a:ext cx="8686801" cy="4412724"/>
          </a:xfrm>
        </p:spPr>
        <p:txBody>
          <a:bodyPr>
            <a:noAutofit/>
          </a:bodyPr>
          <a:lstStyle/>
          <a:p>
            <a:r>
              <a:rPr lang="en-GB" sz="2400" dirty="0" smtClean="0">
                <a:solidFill>
                  <a:schemeClr val="tx1">
                    <a:lumMod val="65000"/>
                    <a:lumOff val="35000"/>
                  </a:schemeClr>
                </a:solidFill>
                <a:latin typeface="+mn-lt"/>
                <a:cs typeface="+mn-cs"/>
              </a:rPr>
              <a:t>At </a:t>
            </a:r>
            <a:r>
              <a:rPr lang="en-GB" sz="2400" dirty="0">
                <a:solidFill>
                  <a:schemeClr val="tx1">
                    <a:lumMod val="65000"/>
                    <a:lumOff val="35000"/>
                  </a:schemeClr>
                </a:solidFill>
                <a:latin typeface="+mn-lt"/>
                <a:cs typeface="+mn-cs"/>
              </a:rPr>
              <a:t>a basic level, the investigation should </a:t>
            </a:r>
            <a:r>
              <a:rPr lang="en-GB" sz="2400" dirty="0" smtClean="0">
                <a:solidFill>
                  <a:schemeClr val="tx1">
                    <a:lumMod val="65000"/>
                    <a:lumOff val="35000"/>
                  </a:schemeClr>
                </a:solidFill>
                <a:latin typeface="+mn-lt"/>
                <a:cs typeface="+mn-cs"/>
              </a:rPr>
              <a:t>include:</a:t>
            </a:r>
            <a:endParaRPr lang="en-GB" sz="2400" dirty="0">
              <a:solidFill>
                <a:schemeClr val="tx1">
                  <a:lumMod val="65000"/>
                  <a:lumOff val="35000"/>
                </a:schemeClr>
              </a:solidFill>
              <a:latin typeface="+mn-lt"/>
              <a:cs typeface="+mn-cs"/>
            </a:endParaRP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a:t>
            </a:r>
            <a:r>
              <a:rPr lang="en-GB" sz="2400" dirty="0" smtClean="0">
                <a:solidFill>
                  <a:schemeClr val="tx1">
                    <a:lumMod val="65000"/>
                    <a:lumOff val="35000"/>
                  </a:schemeClr>
                </a:solidFill>
                <a:latin typeface="+mn-lt"/>
                <a:cs typeface="+mn-cs"/>
              </a:rPr>
              <a:t> </a:t>
            </a:r>
            <a:r>
              <a:rPr lang="en-GB" sz="2400" dirty="0">
                <a:solidFill>
                  <a:schemeClr val="tx1">
                    <a:lumMod val="65000"/>
                    <a:lumOff val="35000"/>
                  </a:schemeClr>
                </a:solidFill>
                <a:latin typeface="+mn-lt"/>
                <a:cs typeface="+mn-cs"/>
              </a:rPr>
              <a:t>brief introduction to the area of study under scrutiny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a:t>
            </a:r>
            <a:r>
              <a:rPr lang="en-GB" sz="2400" dirty="0" smtClean="0">
                <a:solidFill>
                  <a:schemeClr val="tx1">
                    <a:lumMod val="65000"/>
                    <a:lumOff val="35000"/>
                  </a:schemeClr>
                </a:solidFill>
                <a:latin typeface="+mn-lt"/>
                <a:cs typeface="+mn-cs"/>
              </a:rPr>
              <a:t> </a:t>
            </a:r>
            <a:r>
              <a:rPr lang="en-GB" sz="2400" dirty="0">
                <a:solidFill>
                  <a:schemeClr val="tx1">
                    <a:lumMod val="65000"/>
                    <a:lumOff val="35000"/>
                  </a:schemeClr>
                </a:solidFill>
                <a:latin typeface="+mn-lt"/>
                <a:cs typeface="+mn-cs"/>
              </a:rPr>
              <a:t>brief introduction to the hypothesis to be tested</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a:t>
            </a:r>
            <a:r>
              <a:rPr lang="en-GB" sz="2400" dirty="0" smtClean="0">
                <a:solidFill>
                  <a:schemeClr val="tx1">
                    <a:lumMod val="65000"/>
                    <a:lumOff val="35000"/>
                  </a:schemeClr>
                </a:solidFill>
                <a:latin typeface="+mn-lt"/>
                <a:cs typeface="+mn-cs"/>
              </a:rPr>
              <a:t> </a:t>
            </a:r>
            <a:r>
              <a:rPr lang="en-GB" sz="2400" dirty="0">
                <a:solidFill>
                  <a:schemeClr val="tx1">
                    <a:lumMod val="65000"/>
                    <a:lumOff val="35000"/>
                  </a:schemeClr>
                </a:solidFill>
                <a:latin typeface="+mn-lt"/>
                <a:cs typeface="+mn-cs"/>
              </a:rPr>
              <a:t>brief explanation of the methodology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t</a:t>
            </a:r>
            <a:r>
              <a:rPr lang="en-GB" sz="2400" dirty="0" smtClean="0">
                <a:solidFill>
                  <a:schemeClr val="tx1">
                    <a:lumMod val="65000"/>
                    <a:lumOff val="35000"/>
                  </a:schemeClr>
                </a:solidFill>
                <a:latin typeface="+mn-lt"/>
                <a:cs typeface="+mn-cs"/>
              </a:rPr>
              <a:t>he </a:t>
            </a:r>
            <a:r>
              <a:rPr lang="en-GB" sz="2400" dirty="0">
                <a:solidFill>
                  <a:schemeClr val="tx1">
                    <a:lumMod val="65000"/>
                    <a:lumOff val="35000"/>
                  </a:schemeClr>
                </a:solidFill>
                <a:latin typeface="+mn-lt"/>
                <a:cs typeface="+mn-cs"/>
              </a:rPr>
              <a:t>main body of the investigation as an analysis into the sense of identity, including:</a:t>
            </a:r>
          </a:p>
          <a:p>
            <a:r>
              <a:rPr lang="en-GB" sz="2400" dirty="0" smtClean="0">
                <a:solidFill>
                  <a:schemeClr val="tx1">
                    <a:lumMod val="65000"/>
                    <a:lumOff val="35000"/>
                  </a:schemeClr>
                </a:solidFill>
                <a:latin typeface="+mn-lt"/>
                <a:cs typeface="+mn-cs"/>
              </a:rPr>
              <a:t>		o selection </a:t>
            </a:r>
            <a:r>
              <a:rPr lang="en-GB" sz="2400" dirty="0">
                <a:solidFill>
                  <a:schemeClr val="tx1">
                    <a:lumMod val="65000"/>
                    <a:lumOff val="35000"/>
                  </a:schemeClr>
                </a:solidFill>
                <a:latin typeface="+mn-lt"/>
                <a:cs typeface="+mn-cs"/>
              </a:rPr>
              <a:t>and use of knowledge to argue a </a:t>
            </a:r>
            <a:r>
              <a:rPr lang="en-GB" sz="2400" dirty="0" smtClean="0">
                <a:solidFill>
                  <a:schemeClr val="tx1">
                    <a:lumMod val="65000"/>
                    <a:lumOff val="35000"/>
                  </a:schemeClr>
                </a:solidFill>
                <a:latin typeface="+mn-lt"/>
                <a:cs typeface="+mn-cs"/>
              </a:rPr>
              <a:t>case</a:t>
            </a:r>
          </a:p>
          <a:p>
            <a:r>
              <a:rPr lang="en-GB" sz="2400" dirty="0">
                <a:solidFill>
                  <a:schemeClr val="tx1">
                    <a:lumMod val="65000"/>
                    <a:lumOff val="35000"/>
                  </a:schemeClr>
                </a:solidFill>
                <a:latin typeface="+mn-lt"/>
                <a:cs typeface="+mn-cs"/>
              </a:rPr>
              <a:t>	</a:t>
            </a:r>
            <a:r>
              <a:rPr lang="en-GB" sz="2400" dirty="0" smtClean="0">
                <a:solidFill>
                  <a:schemeClr val="tx1">
                    <a:lumMod val="65000"/>
                    <a:lumOff val="35000"/>
                  </a:schemeClr>
                </a:solidFill>
                <a:latin typeface="+mn-lt"/>
                <a:cs typeface="+mn-cs"/>
              </a:rPr>
              <a:t>	o interrogation </a:t>
            </a:r>
            <a:r>
              <a:rPr lang="en-GB" sz="2400" dirty="0">
                <a:solidFill>
                  <a:schemeClr val="tx1">
                    <a:lumMod val="65000"/>
                    <a:lumOff val="35000"/>
                  </a:schemeClr>
                </a:solidFill>
                <a:latin typeface="+mn-lt"/>
                <a:cs typeface="+mn-cs"/>
              </a:rPr>
              <a:t>of data to support the argument</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a:t>
            </a:r>
            <a:r>
              <a:rPr lang="en-GB" sz="2400" dirty="0" smtClean="0">
                <a:solidFill>
                  <a:schemeClr val="tx1">
                    <a:lumMod val="65000"/>
                    <a:lumOff val="35000"/>
                  </a:schemeClr>
                </a:solidFill>
                <a:latin typeface="+mn-lt"/>
                <a:cs typeface="+mn-cs"/>
              </a:rPr>
              <a:t> </a:t>
            </a:r>
            <a:r>
              <a:rPr lang="en-GB" sz="2400" dirty="0">
                <a:solidFill>
                  <a:schemeClr val="tx1">
                    <a:lumMod val="65000"/>
                    <a:lumOff val="35000"/>
                  </a:schemeClr>
                </a:solidFill>
                <a:latin typeface="+mn-lt"/>
                <a:cs typeface="+mn-cs"/>
              </a:rPr>
              <a:t>conclusion about the ways in which language is used to create and communicate a sense of identity.</a:t>
            </a:r>
          </a:p>
        </p:txBody>
      </p:sp>
    </p:spTree>
    <p:extLst>
      <p:ext uri="{BB962C8B-B14F-4D97-AF65-F5344CB8AC3E}">
        <p14:creationId xmlns:p14="http://schemas.microsoft.com/office/powerpoint/2010/main" val="414764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par>
                          <p:cTn id="32" fill="hold">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549902"/>
          </a:xfrm>
        </p:spPr>
        <p:txBody>
          <a:bodyPr/>
          <a:lstStyle/>
          <a:p>
            <a:r>
              <a:rPr lang="en-GB" sz="2400" cap="all" dirty="0">
                <a:solidFill>
                  <a:schemeClr val="tx1">
                    <a:lumMod val="50000"/>
                    <a:lumOff val="50000"/>
                  </a:schemeClr>
                </a:solidFill>
                <a:latin typeface="Gotham Rounded Book"/>
                <a:ea typeface="Times New Roman"/>
                <a:cs typeface="Times New Roman"/>
              </a:rPr>
              <a:t>Developing a Title:</a:t>
            </a:r>
          </a:p>
        </p:txBody>
      </p:sp>
      <p:sp>
        <p:nvSpPr>
          <p:cNvPr id="3" name="Content Placeholder 2"/>
          <p:cNvSpPr>
            <a:spLocks noGrp="1"/>
          </p:cNvSpPr>
          <p:nvPr>
            <p:ph idx="1"/>
          </p:nvPr>
        </p:nvSpPr>
        <p:spPr>
          <a:xfrm>
            <a:off x="381486" y="1918502"/>
            <a:ext cx="8493008" cy="3327266"/>
          </a:xfrm>
        </p:spPr>
        <p:txBody>
          <a:bodyPr>
            <a:noAutofit/>
          </a:bodyPr>
          <a:lstStyle/>
          <a:p>
            <a:pPr marL="342900" indent="-342900">
              <a:buFont typeface="Arial" panose="020B0604020202020204" pitchFamily="34" charset="0"/>
              <a:buChar char="•"/>
            </a:pPr>
            <a:r>
              <a:rPr lang="en-GB" sz="2400" dirty="0" smtClean="0">
                <a:solidFill>
                  <a:schemeClr val="tx1">
                    <a:lumMod val="65000"/>
                    <a:lumOff val="35000"/>
                  </a:schemeClr>
                </a:solidFill>
                <a:latin typeface="+mn-lt"/>
                <a:cs typeface="+mn-cs"/>
              </a:rPr>
              <a:t>Use of 'investigate </a:t>
            </a:r>
            <a:r>
              <a:rPr lang="en-GB" sz="2400" dirty="0">
                <a:solidFill>
                  <a:schemeClr val="tx1">
                    <a:lumMod val="65000"/>
                    <a:lumOff val="35000"/>
                  </a:schemeClr>
                </a:solidFill>
                <a:latin typeface="+mn-lt"/>
                <a:cs typeface="+mn-cs"/>
              </a:rPr>
              <a:t>and analyse' and 'using relevant </a:t>
            </a:r>
            <a:r>
              <a:rPr lang="en-GB" sz="2400" dirty="0" smtClean="0">
                <a:solidFill>
                  <a:schemeClr val="tx1">
                    <a:lumMod val="65000"/>
                    <a:lumOff val="35000"/>
                  </a:schemeClr>
                </a:solidFill>
                <a:latin typeface="+mn-lt"/>
                <a:cs typeface="+mn-cs"/>
              </a:rPr>
              <a:t>data‘? </a:t>
            </a:r>
          </a:p>
          <a:p>
            <a:pPr marL="342900" indent="-342900">
              <a:buFont typeface="Arial" panose="020B0604020202020204" pitchFamily="34" charset="0"/>
              <a:buChar char="•"/>
            </a:pPr>
            <a:r>
              <a:rPr lang="en-GB" sz="2400" dirty="0">
                <a:solidFill>
                  <a:schemeClr val="tx1">
                    <a:lumMod val="65000"/>
                    <a:lumOff val="35000"/>
                  </a:schemeClr>
                </a:solidFill>
                <a:latin typeface="+mn-lt"/>
                <a:cs typeface="+mn-cs"/>
              </a:rPr>
              <a:t>L</a:t>
            </a:r>
            <a:r>
              <a:rPr lang="en-GB" sz="2400" dirty="0" smtClean="0">
                <a:solidFill>
                  <a:schemeClr val="tx1">
                    <a:lumMod val="65000"/>
                    <a:lumOff val="35000"/>
                  </a:schemeClr>
                </a:solidFill>
                <a:latin typeface="+mn-lt"/>
                <a:cs typeface="+mn-cs"/>
              </a:rPr>
              <a:t>ink </a:t>
            </a:r>
            <a:r>
              <a:rPr lang="en-GB" sz="2400" dirty="0">
                <a:solidFill>
                  <a:schemeClr val="tx1">
                    <a:lumMod val="65000"/>
                    <a:lumOff val="35000"/>
                  </a:schemeClr>
                </a:solidFill>
                <a:latin typeface="+mn-lt"/>
                <a:cs typeface="+mn-cs"/>
              </a:rPr>
              <a:t>between language and identity, and the chosen language </a:t>
            </a:r>
            <a:r>
              <a:rPr lang="en-GB" sz="2400" dirty="0" smtClean="0">
                <a:solidFill>
                  <a:schemeClr val="tx1">
                    <a:lumMod val="65000"/>
                    <a:lumOff val="35000"/>
                  </a:schemeClr>
                </a:solidFill>
                <a:latin typeface="+mn-lt"/>
                <a:cs typeface="+mn-cs"/>
              </a:rPr>
              <a:t>area?</a:t>
            </a:r>
          </a:p>
          <a:p>
            <a:pPr marL="342900" indent="-342900">
              <a:buFont typeface="Arial" panose="020B0604020202020204" pitchFamily="34" charset="0"/>
              <a:buChar char="•"/>
            </a:pPr>
            <a:r>
              <a:rPr lang="en-GB" sz="2400" dirty="0">
                <a:solidFill>
                  <a:schemeClr val="tx1">
                    <a:lumMod val="65000"/>
                    <a:lumOff val="35000"/>
                  </a:schemeClr>
                </a:solidFill>
                <a:latin typeface="+mn-lt"/>
                <a:cs typeface="+mn-cs"/>
              </a:rPr>
              <a:t>Include a strong hypothesis to help candidates develop a line of </a:t>
            </a:r>
            <a:r>
              <a:rPr lang="en-GB" sz="2400" dirty="0" smtClean="0">
                <a:solidFill>
                  <a:schemeClr val="tx1">
                    <a:lumMod val="65000"/>
                    <a:lumOff val="35000"/>
                  </a:schemeClr>
                </a:solidFill>
                <a:latin typeface="+mn-lt"/>
                <a:cs typeface="+mn-cs"/>
              </a:rPr>
              <a:t>argument?</a:t>
            </a:r>
          </a:p>
          <a:p>
            <a:endParaRPr lang="en-GB" sz="2400" dirty="0" smtClean="0">
              <a:solidFill>
                <a:schemeClr val="tx1">
                  <a:lumMod val="65000"/>
                  <a:lumOff val="35000"/>
                </a:schemeClr>
              </a:solidFill>
              <a:latin typeface="+mn-lt"/>
              <a:cs typeface="+mn-cs"/>
            </a:endParaRPr>
          </a:p>
          <a:p>
            <a:r>
              <a:rPr lang="en-GB" sz="2400" dirty="0" smtClean="0">
                <a:solidFill>
                  <a:schemeClr val="tx1">
                    <a:lumMod val="65000"/>
                    <a:lumOff val="35000"/>
                  </a:schemeClr>
                </a:solidFill>
                <a:latin typeface="+mn-lt"/>
                <a:cs typeface="+mn-cs"/>
              </a:rPr>
              <a:t>The </a:t>
            </a:r>
            <a:r>
              <a:rPr lang="en-GB" sz="2400" dirty="0">
                <a:solidFill>
                  <a:schemeClr val="tx1">
                    <a:lumMod val="65000"/>
                    <a:lumOff val="35000"/>
                  </a:schemeClr>
                </a:solidFill>
                <a:latin typeface="+mn-lt"/>
                <a:cs typeface="+mn-cs"/>
              </a:rPr>
              <a:t>focus of the investigation may alter slightly as the learner explores the issues/concepts and data in greater depth.</a:t>
            </a:r>
          </a:p>
        </p:txBody>
      </p:sp>
    </p:spTree>
    <p:extLst>
      <p:ext uri="{BB962C8B-B14F-4D97-AF65-F5344CB8AC3E}">
        <p14:creationId xmlns:p14="http://schemas.microsoft.com/office/powerpoint/2010/main" val="307360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9075" y="1052513"/>
            <a:ext cx="8712200" cy="523220"/>
          </a:xfrm>
          <a:prstGeom prst="rect">
            <a:avLst/>
          </a:prstGeom>
          <a:noFill/>
        </p:spPr>
        <p:txBody>
          <a:bodyPr>
            <a:spAutoFit/>
          </a:bodyPr>
          <a:lstStyle/>
          <a:p>
            <a:pPr>
              <a:defRPr/>
            </a:pPr>
            <a:r>
              <a:rPr lang="en-GB" sz="2800" cap="all" dirty="0">
                <a:solidFill>
                  <a:schemeClr val="tx1">
                    <a:lumMod val="50000"/>
                    <a:lumOff val="50000"/>
                  </a:schemeClr>
                </a:solidFill>
                <a:latin typeface="Gotham Rounded Book"/>
                <a:ea typeface="Times New Roman"/>
                <a:cs typeface="Times New Roman"/>
              </a:rPr>
              <a:t>1. Language and self-representation</a:t>
            </a:r>
          </a:p>
        </p:txBody>
      </p:sp>
      <p:sp>
        <p:nvSpPr>
          <p:cNvPr id="2" name="Rectangle 1"/>
          <p:cNvSpPr/>
          <p:nvPr/>
        </p:nvSpPr>
        <p:spPr>
          <a:xfrm>
            <a:off x="219075" y="1931850"/>
            <a:ext cx="8601075" cy="1938992"/>
          </a:xfrm>
          <a:prstGeom prst="rect">
            <a:avLst/>
          </a:prstGeom>
        </p:spPr>
        <p:txBody>
          <a:bodyPr>
            <a:spAutoFit/>
          </a:bodyPr>
          <a:lstStyle/>
          <a:p>
            <a:pPr>
              <a:defRPr/>
            </a:pPr>
            <a:r>
              <a:rPr lang="en-GB" sz="2400" dirty="0" smtClean="0">
                <a:solidFill>
                  <a:schemeClr val="tx1">
                    <a:lumMod val="65000"/>
                    <a:lumOff val="35000"/>
                  </a:schemeClr>
                </a:solidFill>
              </a:rPr>
              <a:t>How could these two </a:t>
            </a:r>
            <a:r>
              <a:rPr lang="en-GB" sz="2400" dirty="0">
                <a:solidFill>
                  <a:schemeClr val="tx1">
                    <a:lumMod val="65000"/>
                    <a:lumOff val="35000"/>
                  </a:schemeClr>
                </a:solidFill>
              </a:rPr>
              <a:t>examples of </a:t>
            </a:r>
            <a:r>
              <a:rPr lang="en-GB" sz="2400" dirty="0" smtClean="0">
                <a:solidFill>
                  <a:schemeClr val="tx1">
                    <a:lumMod val="65000"/>
                    <a:lumOff val="35000"/>
                  </a:schemeClr>
                </a:solidFill>
              </a:rPr>
              <a:t>NEA titles be more focused?</a:t>
            </a:r>
            <a:endParaRPr lang="en-GB" sz="2400" dirty="0">
              <a:solidFill>
                <a:schemeClr val="tx1">
                  <a:lumMod val="65000"/>
                  <a:lumOff val="35000"/>
                </a:schemeClr>
              </a:solidFill>
            </a:endParaRPr>
          </a:p>
          <a:p>
            <a:pPr marL="457200" indent="-457200">
              <a:buFont typeface="+mj-lt"/>
              <a:buAutoNum type="arabicPeriod"/>
              <a:defRPr/>
            </a:pPr>
            <a:r>
              <a:rPr lang="en-GB" sz="2400" dirty="0" smtClean="0">
                <a:solidFill>
                  <a:schemeClr val="tx1">
                    <a:lumMod val="65000"/>
                    <a:lumOff val="35000"/>
                  </a:schemeClr>
                </a:solidFill>
              </a:rPr>
              <a:t>Does </a:t>
            </a:r>
            <a:r>
              <a:rPr lang="en-GB" sz="2400" dirty="0">
                <a:solidFill>
                  <a:schemeClr val="tx1">
                    <a:lumMod val="65000"/>
                    <a:lumOff val="35000"/>
                  </a:schemeClr>
                </a:solidFill>
              </a:rPr>
              <a:t>the medium and context of a conversation affect the register and formality I use?</a:t>
            </a:r>
          </a:p>
          <a:p>
            <a:pPr marL="457200" indent="-457200">
              <a:buFont typeface="+mj-lt"/>
              <a:buAutoNum type="arabicPeriod"/>
              <a:defRPr/>
            </a:pPr>
            <a:r>
              <a:rPr lang="en-GB" sz="2400" dirty="0" smtClean="0">
                <a:solidFill>
                  <a:schemeClr val="tx1">
                    <a:lumMod val="65000"/>
                    <a:lumOff val="35000"/>
                  </a:schemeClr>
                </a:solidFill>
              </a:rPr>
              <a:t>Does </a:t>
            </a:r>
            <a:r>
              <a:rPr lang="en-GB" sz="2400" dirty="0">
                <a:solidFill>
                  <a:schemeClr val="tx1">
                    <a:lumMod val="65000"/>
                    <a:lumOff val="35000"/>
                  </a:schemeClr>
                </a:solidFill>
              </a:rPr>
              <a:t>my context, audience and purpose have an impact on the way I speak in terms of grammar, lexis and formality?</a:t>
            </a:r>
            <a:endParaRPr lang="en-GB" sz="2400" dirty="0">
              <a:solidFill>
                <a:schemeClr val="tx1">
                  <a:lumMod val="65000"/>
                  <a:lumOff val="35000"/>
                </a:schemeClr>
              </a:solidFill>
              <a:latin typeface="+mn-lt"/>
              <a:cs typeface="+mn-cs"/>
            </a:endParaRPr>
          </a:p>
        </p:txBody>
      </p:sp>
      <p:sp>
        <p:nvSpPr>
          <p:cNvPr id="3" name="Rectangle 2"/>
          <p:cNvSpPr/>
          <p:nvPr/>
        </p:nvSpPr>
        <p:spPr>
          <a:xfrm>
            <a:off x="326323" y="4153898"/>
            <a:ext cx="8497704" cy="2308324"/>
          </a:xfrm>
          <a:prstGeom prst="rect">
            <a:avLst/>
          </a:prstGeom>
        </p:spPr>
        <p:txBody>
          <a:bodyPr wrap="square">
            <a:spAutoFit/>
          </a:bodyPr>
          <a:lstStyle/>
          <a:p>
            <a:pPr marL="457200" indent="-457200">
              <a:buFont typeface="+mj-lt"/>
              <a:buAutoNum type="arabicPeriod"/>
              <a:defRPr/>
            </a:pPr>
            <a:r>
              <a:rPr lang="en-GB" sz="2400" dirty="0" smtClean="0">
                <a:solidFill>
                  <a:schemeClr val="tx1">
                    <a:lumMod val="65000"/>
                    <a:lumOff val="35000"/>
                  </a:schemeClr>
                </a:solidFill>
              </a:rPr>
              <a:t>How </a:t>
            </a:r>
            <a:r>
              <a:rPr lang="en-GB" sz="2400" dirty="0">
                <a:solidFill>
                  <a:schemeClr val="tx1">
                    <a:lumMod val="65000"/>
                    <a:lumOff val="35000"/>
                  </a:schemeClr>
                </a:solidFill>
              </a:rPr>
              <a:t>do I use language in different situations and contexts to represent myself and construct the linguistic identities that constitute my personal linguistic repertoire?</a:t>
            </a:r>
          </a:p>
          <a:p>
            <a:pPr marL="457200" indent="-457200">
              <a:buFont typeface="+mj-lt"/>
              <a:buAutoNum type="arabicPeriod"/>
              <a:defRPr/>
            </a:pPr>
            <a:r>
              <a:rPr lang="en-GB" sz="2400" dirty="0">
                <a:solidFill>
                  <a:schemeClr val="tx1">
                    <a:lumMod val="65000"/>
                    <a:lumOff val="35000"/>
                  </a:schemeClr>
                </a:solidFill>
              </a:rPr>
              <a:t>An investigation into the ways I use language in order to construct different identities and idiolects for myself, depending on context</a:t>
            </a:r>
            <a:r>
              <a:rPr lang="en-GB" dirty="0">
                <a:solidFill>
                  <a:schemeClr val="tx1">
                    <a:lumMod val="65000"/>
                    <a:lumOff val="35000"/>
                  </a:schemeClr>
                </a:solidFill>
              </a:rPr>
              <a:t>.</a:t>
            </a:r>
          </a:p>
        </p:txBody>
      </p:sp>
    </p:spTree>
    <p:extLst>
      <p:ext uri="{BB962C8B-B14F-4D97-AF65-F5344CB8AC3E}">
        <p14:creationId xmlns:p14="http://schemas.microsoft.com/office/powerpoint/2010/main" val="3776567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380" y="1052513"/>
            <a:ext cx="8598769" cy="523220"/>
          </a:xfrm>
          <a:prstGeom prst="rect">
            <a:avLst/>
          </a:prstGeom>
          <a:noFill/>
        </p:spPr>
        <p:txBody>
          <a:bodyPr wrap="square">
            <a:spAutoFit/>
          </a:bodyPr>
          <a:lstStyle/>
          <a:p>
            <a:pPr>
              <a:defRPr/>
            </a:pPr>
            <a:r>
              <a:rPr lang="en-GB" sz="2800" cap="all" dirty="0">
                <a:solidFill>
                  <a:schemeClr val="tx1">
                    <a:lumMod val="50000"/>
                    <a:lumOff val="50000"/>
                  </a:schemeClr>
                </a:solidFill>
                <a:latin typeface="Gotham Rounded Book"/>
                <a:ea typeface="Times New Roman"/>
                <a:cs typeface="Times New Roman"/>
              </a:rPr>
              <a:t>2. Language and gender</a:t>
            </a:r>
          </a:p>
        </p:txBody>
      </p:sp>
      <p:sp>
        <p:nvSpPr>
          <p:cNvPr id="3" name="Rectangle 2"/>
          <p:cNvSpPr/>
          <p:nvPr/>
        </p:nvSpPr>
        <p:spPr>
          <a:xfrm>
            <a:off x="399447" y="1703723"/>
            <a:ext cx="8340291" cy="2308324"/>
          </a:xfrm>
          <a:prstGeom prst="rect">
            <a:avLst/>
          </a:prstGeom>
        </p:spPr>
        <p:txBody>
          <a:bodyPr wrap="square">
            <a:spAutoFit/>
          </a:bodyPr>
          <a:lstStyle/>
          <a:p>
            <a:r>
              <a:rPr lang="en-GB" sz="2400" dirty="0">
                <a:solidFill>
                  <a:schemeClr val="tx1">
                    <a:lumMod val="65000"/>
                    <a:lumOff val="35000"/>
                  </a:schemeClr>
                </a:solidFill>
              </a:rPr>
              <a:t>How could these two examples of NEA titles be more focused?</a:t>
            </a:r>
          </a:p>
          <a:p>
            <a:pPr marL="457200" indent="-457200">
              <a:buFont typeface="+mj-lt"/>
              <a:buAutoNum type="arabicPeriod"/>
            </a:pPr>
            <a:r>
              <a:rPr lang="en-GB" sz="2400" dirty="0">
                <a:solidFill>
                  <a:schemeClr val="tx1">
                    <a:lumMod val="65000"/>
                    <a:lumOff val="35000"/>
                  </a:schemeClr>
                </a:solidFill>
              </a:rPr>
              <a:t>What is the relationship between language and gender in transgender autobiographies?</a:t>
            </a:r>
          </a:p>
          <a:p>
            <a:pPr marL="457200" indent="-457200">
              <a:buFont typeface="+mj-lt"/>
              <a:buAutoNum type="arabicPeriod"/>
            </a:pPr>
            <a:r>
              <a:rPr lang="en-GB" sz="2400" dirty="0">
                <a:solidFill>
                  <a:schemeClr val="tx1">
                    <a:lumMod val="65000"/>
                    <a:lumOff val="35000"/>
                  </a:schemeClr>
                </a:solidFill>
              </a:rPr>
              <a:t>Do girls give linguistic direction more effectively than boys in a co-coaching environment</a:t>
            </a:r>
            <a:r>
              <a:rPr lang="en-GB" sz="2400" dirty="0" smtClean="0">
                <a:solidFill>
                  <a:schemeClr val="tx1">
                    <a:lumMod val="65000"/>
                    <a:lumOff val="35000"/>
                  </a:schemeClr>
                </a:solidFill>
              </a:rPr>
              <a:t>?</a:t>
            </a:r>
          </a:p>
          <a:p>
            <a:endParaRPr lang="en-GB" sz="2400" dirty="0">
              <a:solidFill>
                <a:schemeClr val="tx1">
                  <a:lumMod val="65000"/>
                  <a:lumOff val="35000"/>
                </a:schemeClr>
              </a:solidFill>
            </a:endParaRPr>
          </a:p>
        </p:txBody>
      </p:sp>
      <p:sp>
        <p:nvSpPr>
          <p:cNvPr id="2" name="Rectangle 1"/>
          <p:cNvSpPr/>
          <p:nvPr/>
        </p:nvSpPr>
        <p:spPr>
          <a:xfrm>
            <a:off x="399446" y="3806113"/>
            <a:ext cx="8340291" cy="2677656"/>
          </a:xfrm>
          <a:prstGeom prst="rect">
            <a:avLst/>
          </a:prstGeom>
        </p:spPr>
        <p:txBody>
          <a:bodyPr wrap="square">
            <a:spAutoFit/>
          </a:bodyPr>
          <a:lstStyle/>
          <a:p>
            <a:r>
              <a:rPr lang="en-GB" sz="2400" dirty="0">
                <a:solidFill>
                  <a:schemeClr val="tx1">
                    <a:lumMod val="65000"/>
                    <a:lumOff val="35000"/>
                  </a:schemeClr>
                </a:solidFill>
              </a:rPr>
              <a:t>More focused examples:</a:t>
            </a:r>
          </a:p>
          <a:p>
            <a:pPr marL="457200" indent="-457200">
              <a:buFont typeface="Arial" panose="020B0604020202020204" pitchFamily="34" charset="0"/>
              <a:buChar char="•"/>
            </a:pPr>
            <a:r>
              <a:rPr lang="en-GB" sz="2400" dirty="0">
                <a:solidFill>
                  <a:schemeClr val="tx1">
                    <a:lumMod val="65000"/>
                    <a:lumOff val="35000"/>
                  </a:schemeClr>
                </a:solidFill>
              </a:rPr>
              <a:t>Using relevant data, investigate and analyse the ways by which female artists use their music to reclaim their female identity.</a:t>
            </a:r>
          </a:p>
          <a:p>
            <a:pPr marL="457200" indent="-457200">
              <a:buFont typeface="Arial" panose="020B0604020202020204" pitchFamily="34" charset="0"/>
              <a:buChar char="•"/>
            </a:pPr>
            <a:r>
              <a:rPr lang="en-GB" sz="2400" dirty="0">
                <a:solidFill>
                  <a:schemeClr val="tx1">
                    <a:lumMod val="65000"/>
                    <a:lumOff val="35000"/>
                  </a:schemeClr>
                </a:solidFill>
              </a:rPr>
              <a:t>How has the representation of women’s identity changed over time in children’s stories? What does this tell us about attitudes to women in each society?</a:t>
            </a:r>
          </a:p>
        </p:txBody>
      </p:sp>
    </p:spTree>
    <p:extLst>
      <p:ext uri="{BB962C8B-B14F-4D97-AF65-F5344CB8AC3E}">
        <p14:creationId xmlns:p14="http://schemas.microsoft.com/office/powerpoint/2010/main" val="38091577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380" y="1052513"/>
            <a:ext cx="8598769" cy="523220"/>
          </a:xfrm>
          <a:prstGeom prst="rect">
            <a:avLst/>
          </a:prstGeom>
          <a:noFill/>
        </p:spPr>
        <p:txBody>
          <a:bodyPr wrap="square">
            <a:spAutoFit/>
          </a:bodyPr>
          <a:lstStyle/>
          <a:p>
            <a:pPr>
              <a:defRPr/>
            </a:pPr>
            <a:r>
              <a:rPr lang="en-GB" sz="2800" cap="all" dirty="0">
                <a:solidFill>
                  <a:schemeClr val="tx1">
                    <a:lumMod val="50000"/>
                    <a:lumOff val="50000"/>
                  </a:schemeClr>
                </a:solidFill>
                <a:latin typeface="Gotham Rounded Book"/>
                <a:ea typeface="Times New Roman"/>
                <a:cs typeface="Times New Roman"/>
              </a:rPr>
              <a:t>3. Language and culture</a:t>
            </a:r>
          </a:p>
        </p:txBody>
      </p:sp>
      <p:sp>
        <p:nvSpPr>
          <p:cNvPr id="3" name="Rectangle 2"/>
          <p:cNvSpPr/>
          <p:nvPr/>
        </p:nvSpPr>
        <p:spPr>
          <a:xfrm>
            <a:off x="399447" y="1703723"/>
            <a:ext cx="8561674" cy="2431435"/>
          </a:xfrm>
          <a:prstGeom prst="rect">
            <a:avLst/>
          </a:prstGeom>
        </p:spPr>
        <p:txBody>
          <a:bodyPr wrap="square">
            <a:spAutoFit/>
          </a:bodyPr>
          <a:lstStyle/>
          <a:p>
            <a:r>
              <a:rPr lang="en-GB" sz="2400" dirty="0">
                <a:solidFill>
                  <a:schemeClr val="tx1">
                    <a:lumMod val="65000"/>
                    <a:lumOff val="35000"/>
                  </a:schemeClr>
                </a:solidFill>
              </a:rPr>
              <a:t>How could these two examples of NEA titles be more focused?</a:t>
            </a:r>
          </a:p>
          <a:p>
            <a:pPr marL="457200" indent="-457200">
              <a:buFont typeface="+mj-lt"/>
              <a:buAutoNum type="arabicPeriod"/>
            </a:pPr>
            <a:r>
              <a:rPr lang="en-GB" sz="2400" dirty="0">
                <a:solidFill>
                  <a:schemeClr val="tx1">
                    <a:lumMod val="65000"/>
                    <a:lumOff val="35000"/>
                  </a:schemeClr>
                </a:solidFill>
              </a:rPr>
              <a:t>Using relevant data, investigate and analyse how these 21st century Christian songs convey the cultural ideologies of Christianity?</a:t>
            </a:r>
          </a:p>
          <a:p>
            <a:pPr marL="457200" indent="-457200">
              <a:buFont typeface="+mj-lt"/>
              <a:buAutoNum type="arabicPeriod"/>
            </a:pPr>
            <a:r>
              <a:rPr lang="en-GB" sz="2400" dirty="0">
                <a:solidFill>
                  <a:schemeClr val="tx1">
                    <a:lumMod val="65000"/>
                    <a:lumOff val="35000"/>
                  </a:schemeClr>
                </a:solidFill>
              </a:rPr>
              <a:t>Do certain situations in football alter the ways in which language is used by football-fans</a:t>
            </a:r>
            <a:r>
              <a:rPr lang="en-GB" sz="2400" dirty="0" smtClean="0">
                <a:solidFill>
                  <a:schemeClr val="tx1">
                    <a:lumMod val="65000"/>
                    <a:lumOff val="35000"/>
                  </a:schemeClr>
                </a:solidFill>
              </a:rPr>
              <a:t>?</a:t>
            </a:r>
          </a:p>
          <a:p>
            <a:pPr marL="457200" indent="-457200">
              <a:buFont typeface="+mj-lt"/>
              <a:buAutoNum type="arabicPeriod"/>
            </a:pPr>
            <a:endParaRPr lang="en-GB" sz="800" dirty="0" smtClean="0">
              <a:solidFill>
                <a:schemeClr val="tx1">
                  <a:lumMod val="65000"/>
                  <a:lumOff val="35000"/>
                </a:schemeClr>
              </a:solidFill>
            </a:endParaRPr>
          </a:p>
        </p:txBody>
      </p:sp>
      <p:sp>
        <p:nvSpPr>
          <p:cNvPr id="2" name="Rectangle 1"/>
          <p:cNvSpPr/>
          <p:nvPr/>
        </p:nvSpPr>
        <p:spPr>
          <a:xfrm>
            <a:off x="221378" y="4036490"/>
            <a:ext cx="8598769" cy="2677656"/>
          </a:xfrm>
          <a:prstGeom prst="rect">
            <a:avLst/>
          </a:prstGeom>
        </p:spPr>
        <p:txBody>
          <a:bodyPr wrap="square">
            <a:spAutoFit/>
          </a:bodyPr>
          <a:lstStyle/>
          <a:p>
            <a:r>
              <a:rPr lang="en-GB" sz="2400" dirty="0">
                <a:solidFill>
                  <a:schemeClr val="tx1">
                    <a:lumMod val="65000"/>
                    <a:lumOff val="35000"/>
                  </a:schemeClr>
                </a:solidFill>
              </a:rPr>
              <a:t>More focused examples:</a:t>
            </a:r>
          </a:p>
          <a:p>
            <a:pPr marL="342900" indent="-342900">
              <a:buFont typeface="Arial" panose="020B0604020202020204" pitchFamily="34" charset="0"/>
              <a:buChar char="•"/>
            </a:pPr>
            <a:r>
              <a:rPr lang="en-GB" sz="2400" dirty="0">
                <a:solidFill>
                  <a:schemeClr val="tx1">
                    <a:lumMod val="65000"/>
                    <a:lumOff val="35000"/>
                  </a:schemeClr>
                </a:solidFill>
              </a:rPr>
              <a:t>Using relevant data, investigate and analyse the presentation of the identity of Liverpool fans in the language used by The Sun at the time of the Hillsborough disaster and later, when the paper apologises for false statements made in the original report.</a:t>
            </a:r>
          </a:p>
          <a:p>
            <a:pPr marL="342900" indent="-342900">
              <a:buFont typeface="Arial" panose="020B0604020202020204" pitchFamily="34" charset="0"/>
              <a:buChar char="•"/>
            </a:pPr>
            <a:r>
              <a:rPr lang="en-GB" sz="2400" dirty="0">
                <a:solidFill>
                  <a:schemeClr val="tx1">
                    <a:lumMod val="65000"/>
                    <a:lumOff val="35000"/>
                  </a:schemeClr>
                </a:solidFill>
              </a:rPr>
              <a:t>How do the sermons of three Christian church services reflect the identity of the specific denominations?</a:t>
            </a:r>
          </a:p>
        </p:txBody>
      </p:sp>
    </p:spTree>
    <p:extLst>
      <p:ext uri="{BB962C8B-B14F-4D97-AF65-F5344CB8AC3E}">
        <p14:creationId xmlns:p14="http://schemas.microsoft.com/office/powerpoint/2010/main" val="8980801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380" y="1052513"/>
            <a:ext cx="8598769" cy="523220"/>
          </a:xfrm>
          <a:prstGeom prst="rect">
            <a:avLst/>
          </a:prstGeom>
          <a:noFill/>
        </p:spPr>
        <p:txBody>
          <a:bodyPr wrap="square">
            <a:spAutoFit/>
          </a:bodyPr>
          <a:lstStyle/>
          <a:p>
            <a:pPr>
              <a:defRPr/>
            </a:pPr>
            <a:r>
              <a:rPr lang="en-GB" sz="2800" cap="all" dirty="0">
                <a:solidFill>
                  <a:schemeClr val="tx1">
                    <a:lumMod val="50000"/>
                    <a:lumOff val="50000"/>
                  </a:schemeClr>
                </a:solidFill>
                <a:latin typeface="Gotham Rounded Book"/>
                <a:ea typeface="Times New Roman"/>
                <a:cs typeface="Times New Roman"/>
              </a:rPr>
              <a:t>4. Language diversity</a:t>
            </a:r>
          </a:p>
        </p:txBody>
      </p:sp>
      <p:sp>
        <p:nvSpPr>
          <p:cNvPr id="3" name="Rectangle 2"/>
          <p:cNvSpPr/>
          <p:nvPr/>
        </p:nvSpPr>
        <p:spPr>
          <a:xfrm>
            <a:off x="399447" y="1703723"/>
            <a:ext cx="8561674" cy="2431435"/>
          </a:xfrm>
          <a:prstGeom prst="rect">
            <a:avLst/>
          </a:prstGeom>
        </p:spPr>
        <p:txBody>
          <a:bodyPr wrap="square">
            <a:spAutoFit/>
          </a:bodyPr>
          <a:lstStyle/>
          <a:p>
            <a:r>
              <a:rPr lang="en-GB" sz="2400" dirty="0">
                <a:solidFill>
                  <a:schemeClr val="tx1">
                    <a:lumMod val="65000"/>
                    <a:lumOff val="35000"/>
                  </a:schemeClr>
                </a:solidFill>
              </a:rPr>
              <a:t>How could these two examples of NEA titles be more focused?</a:t>
            </a:r>
          </a:p>
          <a:p>
            <a:pPr marL="457200" indent="-457200">
              <a:buFont typeface="+mj-lt"/>
              <a:buAutoNum type="arabicPeriod"/>
            </a:pPr>
            <a:r>
              <a:rPr lang="en-GB" sz="2400" dirty="0">
                <a:solidFill>
                  <a:schemeClr val="tx1">
                    <a:lumMod val="65000"/>
                    <a:lumOff val="35000"/>
                  </a:schemeClr>
                </a:solidFill>
              </a:rPr>
              <a:t>To what extent does the language of the law in the media reflect real life?</a:t>
            </a:r>
          </a:p>
          <a:p>
            <a:pPr marL="457200" indent="-457200">
              <a:buFont typeface="+mj-lt"/>
              <a:buAutoNum type="arabicPeriod"/>
            </a:pPr>
            <a:r>
              <a:rPr lang="en-GB" sz="2400" dirty="0" smtClean="0">
                <a:solidFill>
                  <a:schemeClr val="tx1">
                    <a:lumMod val="65000"/>
                    <a:lumOff val="35000"/>
                  </a:schemeClr>
                </a:solidFill>
              </a:rPr>
              <a:t>Using </a:t>
            </a:r>
            <a:r>
              <a:rPr lang="en-GB" sz="2400" dirty="0">
                <a:solidFill>
                  <a:schemeClr val="tx1">
                    <a:lumMod val="65000"/>
                    <a:lumOff val="35000"/>
                  </a:schemeClr>
                </a:solidFill>
              </a:rPr>
              <a:t>relevant data, analyse and investigate the ways in which the characters in ‘Only Fools and Horses’ comply with cultural working-class stereotypes</a:t>
            </a:r>
            <a:r>
              <a:rPr lang="en-GB" sz="2400" dirty="0" smtClean="0">
                <a:solidFill>
                  <a:schemeClr val="tx1">
                    <a:lumMod val="65000"/>
                    <a:lumOff val="35000"/>
                  </a:schemeClr>
                </a:solidFill>
              </a:rPr>
              <a:t>.</a:t>
            </a:r>
          </a:p>
          <a:p>
            <a:endParaRPr lang="en-GB" sz="800" strike="sngStrike" dirty="0" smtClean="0">
              <a:solidFill>
                <a:schemeClr val="tx1">
                  <a:lumMod val="65000"/>
                  <a:lumOff val="35000"/>
                </a:schemeClr>
              </a:solidFill>
            </a:endParaRPr>
          </a:p>
        </p:txBody>
      </p:sp>
      <p:sp>
        <p:nvSpPr>
          <p:cNvPr id="2" name="Rectangle 1"/>
          <p:cNvSpPr/>
          <p:nvPr/>
        </p:nvSpPr>
        <p:spPr>
          <a:xfrm>
            <a:off x="399447" y="4024773"/>
            <a:ext cx="8420702" cy="2677656"/>
          </a:xfrm>
          <a:prstGeom prst="rect">
            <a:avLst/>
          </a:prstGeom>
        </p:spPr>
        <p:txBody>
          <a:bodyPr wrap="square">
            <a:spAutoFit/>
          </a:bodyPr>
          <a:lstStyle/>
          <a:p>
            <a:r>
              <a:rPr lang="en-GB" sz="2400" dirty="0">
                <a:solidFill>
                  <a:schemeClr val="tx1">
                    <a:lumMod val="65000"/>
                    <a:lumOff val="35000"/>
                  </a:schemeClr>
                </a:solidFill>
              </a:rPr>
              <a:t>More focused examples:</a:t>
            </a:r>
          </a:p>
          <a:p>
            <a:pPr marL="342900" indent="-342900">
              <a:buFont typeface="Arial" panose="020B0604020202020204" pitchFamily="34" charset="0"/>
              <a:buChar char="•"/>
            </a:pPr>
            <a:r>
              <a:rPr lang="en-GB" sz="2400" dirty="0">
                <a:solidFill>
                  <a:schemeClr val="tx1">
                    <a:lumMod val="65000"/>
                    <a:lumOff val="35000"/>
                  </a:schemeClr>
                </a:solidFill>
              </a:rPr>
              <a:t>Using relevant data, investigate and analyse the ways in which Grime artists use language to create diverse identities in the Grime music scene.</a:t>
            </a:r>
          </a:p>
          <a:p>
            <a:pPr marL="342900" indent="-342900">
              <a:buFont typeface="Arial" panose="020B0604020202020204" pitchFamily="34" charset="0"/>
              <a:buChar char="•"/>
            </a:pPr>
            <a:r>
              <a:rPr lang="en-GB" sz="2400" dirty="0">
                <a:solidFill>
                  <a:schemeClr val="tx1">
                    <a:lumMod val="65000"/>
                    <a:lumOff val="35000"/>
                  </a:schemeClr>
                </a:solidFill>
              </a:rPr>
              <a:t>Using relevant data, explore and analyse how speakers conveyed a Mancunian identity in the aftermath of the Manchester bombing of 2017.</a:t>
            </a:r>
          </a:p>
        </p:txBody>
      </p:sp>
    </p:spTree>
    <p:extLst>
      <p:ext uri="{BB962C8B-B14F-4D97-AF65-F5344CB8AC3E}">
        <p14:creationId xmlns:p14="http://schemas.microsoft.com/office/powerpoint/2010/main" val="20096435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732782"/>
          </a:xfrm>
        </p:spPr>
        <p:txBody>
          <a:bodyPr/>
          <a:lstStyle/>
          <a:p>
            <a:r>
              <a:rPr lang="en-GB" sz="2400" cap="all" dirty="0">
                <a:solidFill>
                  <a:schemeClr val="tx1">
                    <a:lumMod val="50000"/>
                    <a:lumOff val="50000"/>
                  </a:schemeClr>
                </a:solidFill>
                <a:latin typeface="Gotham Rounded Book"/>
                <a:ea typeface="Times New Roman"/>
                <a:cs typeface="Times New Roman"/>
              </a:rPr>
              <a:t>Characteristics of successful </a:t>
            </a:r>
            <a:r>
              <a:rPr lang="en-GB" sz="2400" cap="all" dirty="0" smtClean="0">
                <a:solidFill>
                  <a:schemeClr val="tx1">
                    <a:lumMod val="50000"/>
                    <a:lumOff val="50000"/>
                  </a:schemeClr>
                </a:solidFill>
                <a:latin typeface="Gotham Rounded Book"/>
                <a:ea typeface="Times New Roman"/>
                <a:cs typeface="Times New Roman"/>
              </a:rPr>
              <a:t>responses:</a:t>
            </a:r>
            <a:endParaRPr lang="en-GB" sz="2400" cap="all" dirty="0">
              <a:solidFill>
                <a:schemeClr val="tx1">
                  <a:lumMod val="50000"/>
                  <a:lumOff val="50000"/>
                </a:schemeClr>
              </a:solidFill>
              <a:latin typeface="Gotham Rounded Book"/>
              <a:ea typeface="Times New Roman"/>
              <a:cs typeface="Times New Roman"/>
            </a:endParaRPr>
          </a:p>
          <a:p>
            <a:endParaRPr lang="en-GB" dirty="0"/>
          </a:p>
        </p:txBody>
      </p:sp>
      <p:sp>
        <p:nvSpPr>
          <p:cNvPr id="3" name="Content Placeholder 2"/>
          <p:cNvSpPr>
            <a:spLocks noGrp="1"/>
          </p:cNvSpPr>
          <p:nvPr>
            <p:ph idx="1"/>
          </p:nvPr>
        </p:nvSpPr>
        <p:spPr>
          <a:xfrm>
            <a:off x="381485" y="1918502"/>
            <a:ext cx="8686801" cy="3327266"/>
          </a:xfrm>
        </p:spPr>
        <p:txBody>
          <a:bodyPr>
            <a:noAutofit/>
          </a:bodyPr>
          <a:lstStyle/>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clear focus on language and identity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range of sustained apt terminology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well organised study with topic sentences used throughout</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well-embedded linguistic theory used to inform the investigation</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an understanding of how contextual factors are associated with the construction of meaning</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familiarity with the assessment objectives and their descriptors.</a:t>
            </a:r>
          </a:p>
        </p:txBody>
      </p:sp>
      <p:sp>
        <p:nvSpPr>
          <p:cNvPr id="5" name="Content Placeholder 2"/>
          <p:cNvSpPr txBox="1">
            <a:spLocks/>
          </p:cNvSpPr>
          <p:nvPr/>
        </p:nvSpPr>
        <p:spPr>
          <a:xfrm>
            <a:off x="381485" y="5457792"/>
            <a:ext cx="8521883" cy="1240054"/>
          </a:xfrm>
          <a:prstGeom prst="rect">
            <a:avLst/>
          </a:prstGeom>
        </p:spPr>
        <p:txBody>
          <a:bodyPr vert="horz" lIns="91440" tIns="45720" rIns="91440" bIns="45720" rtlCol="0">
            <a:normAutofit fontScale="92500"/>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82562"/>
            <a:r>
              <a:rPr lang="en-GB" sz="3400" dirty="0" smtClean="0">
                <a:solidFill>
                  <a:schemeClr val="tx1">
                    <a:lumMod val="65000"/>
                    <a:lumOff val="35000"/>
                  </a:schemeClr>
                </a:solidFill>
                <a:latin typeface="+mn-lt"/>
                <a:cs typeface="+mn-cs"/>
              </a:rPr>
              <a:t>How can you prepare students to demonstrate these skills/knowledge in their NEA investigations?</a:t>
            </a:r>
            <a:endParaRPr lang="en-GB" sz="3400" dirty="0">
              <a:solidFill>
                <a:schemeClr val="tx1">
                  <a:lumMod val="65000"/>
                  <a:lumOff val="35000"/>
                </a:schemeClr>
              </a:solidFill>
              <a:latin typeface="+mn-lt"/>
              <a:cs typeface="+mn-cs"/>
            </a:endParaRPr>
          </a:p>
        </p:txBody>
      </p:sp>
    </p:spTree>
    <p:extLst>
      <p:ext uri="{BB962C8B-B14F-4D97-AF65-F5344CB8AC3E}">
        <p14:creationId xmlns:p14="http://schemas.microsoft.com/office/powerpoint/2010/main" val="109250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723157"/>
          </a:xfrm>
        </p:spPr>
        <p:txBody>
          <a:bodyPr/>
          <a:lstStyle/>
          <a:p>
            <a:r>
              <a:rPr lang="en-GB" sz="2800" cap="all" dirty="0">
                <a:solidFill>
                  <a:schemeClr val="tx1">
                    <a:lumMod val="50000"/>
                    <a:lumOff val="50000"/>
                  </a:schemeClr>
                </a:solidFill>
                <a:latin typeface="Gotham Rounded Book"/>
                <a:ea typeface="Times New Roman"/>
                <a:cs typeface="Times New Roman"/>
              </a:rPr>
              <a:t>Areas for improvement</a:t>
            </a:r>
            <a:r>
              <a:rPr lang="en-GB" sz="2800" cap="all" dirty="0" smtClean="0">
                <a:solidFill>
                  <a:schemeClr val="tx1">
                    <a:lumMod val="50000"/>
                    <a:lumOff val="50000"/>
                  </a:schemeClr>
                </a:solidFill>
                <a:latin typeface="Gotham Rounded Book"/>
                <a:ea typeface="Times New Roman"/>
                <a:cs typeface="Times New Roman"/>
              </a:rPr>
              <a:t>:</a:t>
            </a:r>
            <a:endParaRPr lang="en-GB" sz="2800" cap="all" dirty="0">
              <a:solidFill>
                <a:schemeClr val="tx1">
                  <a:lumMod val="50000"/>
                  <a:lumOff val="50000"/>
                </a:schemeClr>
              </a:solidFill>
              <a:latin typeface="Gotham Rounded Book"/>
              <a:ea typeface="Times New Roman"/>
              <a:cs typeface="Times New Roman"/>
            </a:endParaRPr>
          </a:p>
        </p:txBody>
      </p:sp>
      <p:sp>
        <p:nvSpPr>
          <p:cNvPr id="3" name="Content Placeholder 2"/>
          <p:cNvSpPr>
            <a:spLocks noGrp="1"/>
          </p:cNvSpPr>
          <p:nvPr>
            <p:ph idx="1"/>
          </p:nvPr>
        </p:nvSpPr>
        <p:spPr>
          <a:xfrm>
            <a:off x="457200" y="1887221"/>
            <a:ext cx="8229600" cy="2781300"/>
          </a:xfrm>
        </p:spPr>
        <p:txBody>
          <a:bodyPr>
            <a:noAutofit/>
          </a:bodyPr>
          <a:lstStyle/>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a knowledge of genre</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a clearly defined hypothesis closely linked to language and identity</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the selection of concepts and issues relevant to the investigation</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analysis of data rather than description</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the use of data that provides enough breadth and depth for an A level investigation.</a:t>
            </a:r>
          </a:p>
        </p:txBody>
      </p:sp>
      <p:sp>
        <p:nvSpPr>
          <p:cNvPr id="5" name="Content Placeholder 2"/>
          <p:cNvSpPr txBox="1">
            <a:spLocks/>
          </p:cNvSpPr>
          <p:nvPr/>
        </p:nvSpPr>
        <p:spPr>
          <a:xfrm>
            <a:off x="457200" y="5246036"/>
            <a:ext cx="8229600" cy="124005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400" dirty="0" smtClean="0">
                <a:solidFill>
                  <a:schemeClr val="tx1">
                    <a:lumMod val="65000"/>
                    <a:lumOff val="35000"/>
                  </a:schemeClr>
                </a:solidFill>
                <a:latin typeface="+mn-lt"/>
                <a:cs typeface="+mn-cs"/>
              </a:rPr>
              <a:t>How can you support students in addressing some/all of these areas of weakness?</a:t>
            </a:r>
            <a:endParaRPr lang="en-GB" sz="3400" dirty="0">
              <a:solidFill>
                <a:schemeClr val="tx1">
                  <a:lumMod val="65000"/>
                  <a:lumOff val="35000"/>
                </a:schemeClr>
              </a:solidFill>
              <a:latin typeface="+mn-lt"/>
              <a:cs typeface="+mn-cs"/>
            </a:endParaRPr>
          </a:p>
        </p:txBody>
      </p:sp>
    </p:spTree>
    <p:extLst>
      <p:ext uri="{BB962C8B-B14F-4D97-AF65-F5344CB8AC3E}">
        <p14:creationId xmlns:p14="http://schemas.microsoft.com/office/powerpoint/2010/main" val="230768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5" grpId="0"/>
    </p:bld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0C649CBF9D4F49B39E1054CB72B2FC" ma:contentTypeVersion="" ma:contentTypeDescription="Create a new document." ma:contentTypeScope="" ma:versionID="0cfcf27d5c1a1cef65faa41d6c7e2a9a">
  <xsd:schema xmlns:xsd="http://www.w3.org/2001/XMLSchema" xmlns:xs="http://www.w3.org/2001/XMLSchema" xmlns:p="http://schemas.microsoft.com/office/2006/metadata/properties" xmlns:ns2="http://schemas.microsoft.com/sharepoint/v3/fields" targetNamespace="http://schemas.microsoft.com/office/2006/metadata/properties" ma:root="true" ma:fieldsID="860d15aba345e49122288bbd7ac964d5" ns2:_="">
    <xsd:import namespace="http://schemas.microsoft.com/sharepoint/v3/fields"/>
    <xsd:element name="properties">
      <xsd:complexType>
        <xsd:sequence>
          <xsd:element name="documentManagement">
            <xsd:complexType>
              <xsd:all>
                <xsd:element ref="ns2:_Sour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8" nillable="true" ma:displayName="Source" ma:description="References to resources from which this resource was derived" ma:internalName="_Sourc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documentManagement>
</p:properties>
</file>

<file path=customXml/item4.xml><?xml version="1.0" encoding="utf-8"?>
<?mso-contentType ?>
<SharedContentType xmlns="Microsoft.SharePoint.Taxonomy.ContentTypeSync" SourceId="e1033d4c-53f7-4655-8cf6-8161ad0c09ed" ContentTypeId="0x01010064AFB8AED01E274B9CBD4F32C91ABDA1" PreviousValue="false"/>
</file>

<file path=customXml/itemProps1.xml><?xml version="1.0" encoding="utf-8"?>
<ds:datastoreItem xmlns:ds="http://schemas.openxmlformats.org/officeDocument/2006/customXml" ds:itemID="{CF5C8D96-4316-4ABA-BADD-FC0D17369BD9}"/>
</file>

<file path=customXml/itemProps2.xml><?xml version="1.0" encoding="utf-8"?>
<ds:datastoreItem xmlns:ds="http://schemas.openxmlformats.org/officeDocument/2006/customXml" ds:itemID="{3D9FB68D-A36F-4F40-9DDD-C7C8C55F1F0F}"/>
</file>

<file path=customXml/itemProps3.xml><?xml version="1.0" encoding="utf-8"?>
<ds:datastoreItem xmlns:ds="http://schemas.openxmlformats.org/officeDocument/2006/customXml" ds:itemID="{2773DC8F-AB9D-4910-94BF-5076350377AD}"/>
</file>

<file path=customXml/itemProps4.xml><?xml version="1.0" encoding="utf-8"?>
<ds:datastoreItem xmlns:ds="http://schemas.openxmlformats.org/officeDocument/2006/customXml" ds:itemID="{E53D37C0-4EEF-4E6A-A041-068F599F3282}"/>
</file>

<file path=docProps/app.xml><?xml version="1.0" encoding="utf-8"?>
<Properties xmlns="http://schemas.openxmlformats.org/officeDocument/2006/extended-properties" xmlns:vt="http://schemas.openxmlformats.org/officeDocument/2006/docPropsVTypes">
  <Template>Eduqas PowerPoint Template</Template>
  <TotalTime>439</TotalTime>
  <Words>796</Words>
  <Application>Microsoft Office PowerPoint</Application>
  <PresentationFormat>On-screen Show (4:3)</PresentationFormat>
  <Paragraphs>70</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WJEC</cp:lastModifiedBy>
  <cp:revision>47</cp:revision>
  <cp:lastPrinted>2014-04-03T15:37:56Z</cp:lastPrinted>
  <dcterms:created xsi:type="dcterms:W3CDTF">2015-10-08T10:06:49Z</dcterms:created>
  <dcterms:modified xsi:type="dcterms:W3CDTF">2018-08-29T07:45:51Z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0x010100070C649CBF9D4F49B39E1054CB72B2FC</vt:lpwstr>
  </property>
  <property fmtid="{D5CDD505-2E9C-101B-9397-08002B2CF9AE}" pid="3" name="WJEC_x0020_Department">
    <vt:lpwstr/>
  </property>
  <property fmtid="{D5CDD505-2E9C-101B-9397-08002B2CF9AE}" pid="4" name="WJEC_x0020_Audiences">
    <vt:lpwstr/>
  </property>
  <property fmtid="{D5CDD505-2E9C-101B-9397-08002B2CF9AE}" pid="5" name="WJEC Department">
    <vt:lpwstr/>
  </property>
  <property fmtid="{D5CDD505-2E9C-101B-9397-08002B2CF9AE}" pid="6" name="WJEC Audiences">
    <vt:lpwstr/>
  </property>
</Properties>
</file>