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5"/>
  </p:sldMasterIdLst>
  <p:notesMasterIdLst>
    <p:notesMasterId r:id="rId12"/>
  </p:notesMasterIdLst>
  <p:handoutMasterIdLst>
    <p:handoutMasterId r:id="rId13"/>
  </p:handoutMasterIdLst>
  <p:sldIdLst>
    <p:sldId id="256" r:id="rId6"/>
    <p:sldId id="268" r:id="rId7"/>
    <p:sldId id="283" r:id="rId8"/>
    <p:sldId id="286" r:id="rId9"/>
    <p:sldId id="285" r:id="rId10"/>
    <p:sldId id="287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es Hancock" initials="LH" lastIdx="0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C00"/>
    <a:srgbClr val="FF0000"/>
    <a:srgbClr val="33CC33"/>
    <a:srgbClr val="FFCC99"/>
    <a:srgbClr val="EE8512"/>
    <a:srgbClr val="5A5A59"/>
    <a:srgbClr val="A5A6A5"/>
    <a:srgbClr val="F7B385"/>
    <a:srgbClr val="DF3C0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929" autoAdjust="0"/>
    <p:restoredTop sz="94660"/>
  </p:normalViewPr>
  <p:slideViewPr>
    <p:cSldViewPr snapToGrid="0" snapToObjects="1">
      <p:cViewPr>
        <p:scale>
          <a:sx n="110" d="100"/>
          <a:sy n="110" d="100"/>
        </p:scale>
        <p:origin x="-72" y="3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 snapToObjects="1">
      <p:cViewPr varScale="1">
        <p:scale>
          <a:sx n="52" d="100"/>
          <a:sy n="52" d="100"/>
        </p:scale>
        <p:origin x="2946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1.xml"/><Relationship Id="rId15" Type="http://schemas.openxmlformats.org/officeDocument/2006/relationships/presProps" Target="presProps.xml"/><Relationship Id="rId10" Type="http://schemas.openxmlformats.org/officeDocument/2006/relationships/slide" Target="slides/slide5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1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3F4087-8809-4FF5-A893-2A36B0E2CDF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40297176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380363-8047-432C-A737-70DD8D5D7B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6001299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24609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09E10-AB64-4DB0-B2C5-089E3DFEAC34}" type="datetime1">
              <a:rPr lang="en-US" smtClean="0"/>
              <a:t>10/14/2016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6B98A-A3DE-914F-A6C2-F2963756AB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94997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D9D7A-1079-43EE-ABB2-A9D1D33DAD35}" type="datetime1">
              <a:rPr lang="en-US" smtClean="0"/>
              <a:t>10/14/2016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6B98A-A3DE-914F-A6C2-F2963756AB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46737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3198D-D3BB-4AD2-B4DA-E6D162FE7F58}" type="datetime1">
              <a:rPr lang="en-US" smtClean="0"/>
              <a:t>10/14/2016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6B98A-A3DE-914F-A6C2-F2963756AB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48313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6A6E40-0843-4F70-89D9-D9186F281CBC}" type="datetime1">
              <a:rPr lang="en-US" smtClean="0"/>
              <a:t>10/14/2016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6B98A-A3DE-914F-A6C2-F2963756AB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59740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6AEA0-48F6-4E74-B495-B36AA7BA0231}" type="datetime1">
              <a:rPr lang="en-US" smtClean="0"/>
              <a:t>10/14/2016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6B98A-A3DE-914F-A6C2-F2963756AB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79399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04DC3D-BDEB-466A-B1D4-88A9F0BD98B6}" type="datetime1">
              <a:rPr lang="en-US" smtClean="0"/>
              <a:t>10/14/2016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6B98A-A3DE-914F-A6C2-F2963756AB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10123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DF44E-CC7D-411A-84B3-3F13B35F95BF}" type="datetime1">
              <a:rPr lang="en-US" smtClean="0"/>
              <a:t>10/14/2016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6B98A-A3DE-914F-A6C2-F2963756AB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6077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4E0F5-B953-4AA2-A1EC-4E789CE2BA4F}" type="datetime1">
              <a:rPr lang="en-US" smtClean="0"/>
              <a:t>10/14/2016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6B98A-A3DE-914F-A6C2-F2963756AB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66218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986E1-9AF9-4C0B-A78A-093F14835A9A}" type="datetime1">
              <a:rPr lang="en-US" smtClean="0"/>
              <a:t>10/14/2016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6B98A-A3DE-914F-A6C2-F2963756AB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83175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4DCF84-695F-489C-A451-0FA7FA32AD83}" type="datetime1">
              <a:rPr lang="en-US" smtClean="0"/>
              <a:t>10/14/2016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6B98A-A3DE-914F-A6C2-F2963756AB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4027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C6CBE0-C365-4DE4-8B1C-1AD920CAA5DB}" type="datetime1">
              <a:rPr lang="en-US" smtClean="0"/>
              <a:t>10/14/2016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6B98A-A3DE-914F-A6C2-F2963756AB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58348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C14756-B3BD-44CF-8C01-349C4C134DC4}" type="datetime1">
              <a:rPr lang="en-US" smtClean="0"/>
              <a:t>10/14/2016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66B98A-A3DE-914F-A6C2-F2963756AB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98231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Eduqas_Powerpoint_Templates_for PPT-1.psd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278740" y="1098550"/>
            <a:ext cx="8255660" cy="45120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</a:pPr>
            <a:r>
              <a:rPr lang="en-US" sz="4400" kern="1100" spc="-30" dirty="0">
                <a:solidFill>
                  <a:schemeClr val="bg1"/>
                </a:solidFill>
                <a:latin typeface="Gotham Rounded Book"/>
                <a:cs typeface="Gotham Rounded Book"/>
              </a:rPr>
              <a:t>WJEC </a:t>
            </a:r>
            <a:r>
              <a:rPr lang="en-US" sz="4400" kern="1100" spc="-30" dirty="0" err="1">
                <a:solidFill>
                  <a:schemeClr val="bg1"/>
                </a:solidFill>
                <a:latin typeface="Gotham Rounded Book"/>
                <a:cs typeface="Gotham Rounded Book"/>
              </a:rPr>
              <a:t>Eduqas</a:t>
            </a:r>
            <a:endParaRPr lang="en-US" sz="4400" kern="1100" spc="-30" dirty="0">
              <a:solidFill>
                <a:schemeClr val="bg1"/>
              </a:solidFill>
              <a:latin typeface="Gotham Rounded Book"/>
              <a:cs typeface="Gotham Rounded Book"/>
            </a:endParaRPr>
          </a:p>
          <a:p>
            <a:pPr>
              <a:lnSpc>
                <a:spcPct val="80000"/>
              </a:lnSpc>
              <a:spcAft>
                <a:spcPts val="1200"/>
              </a:spcAft>
            </a:pPr>
            <a:r>
              <a:rPr lang="en-US" sz="4400" kern="1100" spc="-30" dirty="0">
                <a:solidFill>
                  <a:schemeClr val="bg1"/>
                </a:solidFill>
                <a:latin typeface="Gotham Rounded Book"/>
                <a:cs typeface="Gotham Rounded Book"/>
              </a:rPr>
              <a:t>English Literature</a:t>
            </a:r>
          </a:p>
          <a:p>
            <a:pPr>
              <a:lnSpc>
                <a:spcPct val="80000"/>
              </a:lnSpc>
              <a:spcAft>
                <a:spcPts val="1200"/>
              </a:spcAft>
            </a:pPr>
            <a:r>
              <a:rPr lang="en-US" sz="3600" kern="1100" spc="-30" dirty="0">
                <a:solidFill>
                  <a:schemeClr val="bg1"/>
                </a:solidFill>
                <a:latin typeface="Gotham Rounded Book"/>
                <a:cs typeface="Gotham Rounded Book"/>
              </a:rPr>
              <a:t>AS Components Examiners’ Feedback*</a:t>
            </a:r>
          </a:p>
          <a:p>
            <a:pPr>
              <a:lnSpc>
                <a:spcPct val="80000"/>
              </a:lnSpc>
              <a:spcAft>
                <a:spcPts val="1200"/>
              </a:spcAft>
            </a:pPr>
            <a:r>
              <a:rPr lang="en-US" sz="3600" kern="1100" spc="-30" dirty="0">
                <a:solidFill>
                  <a:schemeClr val="bg1"/>
                </a:solidFill>
                <a:latin typeface="Gotham Rounded Book"/>
                <a:cs typeface="Gotham Rounded Book"/>
              </a:rPr>
              <a:t>Summer Series 2016</a:t>
            </a:r>
          </a:p>
          <a:p>
            <a:pPr>
              <a:lnSpc>
                <a:spcPct val="80000"/>
              </a:lnSpc>
              <a:spcAft>
                <a:spcPts val="1200"/>
              </a:spcAft>
            </a:pPr>
            <a:endParaRPr lang="en-US" sz="3600" kern="1100" spc="-30" dirty="0">
              <a:solidFill>
                <a:schemeClr val="bg1"/>
              </a:solidFill>
              <a:latin typeface="Gotham Rounded Book"/>
              <a:cs typeface="Gotham Rounded Book"/>
            </a:endParaRPr>
          </a:p>
          <a:p>
            <a:pPr>
              <a:lnSpc>
                <a:spcPct val="80000"/>
              </a:lnSpc>
              <a:spcAft>
                <a:spcPts val="1200"/>
              </a:spcAft>
            </a:pPr>
            <a:endParaRPr lang="en-US" sz="3600" kern="1100" spc="-30" dirty="0">
              <a:solidFill>
                <a:schemeClr val="bg1"/>
              </a:solidFill>
              <a:latin typeface="Gotham Rounded Book"/>
              <a:cs typeface="Gotham Rounded Book"/>
            </a:endParaRPr>
          </a:p>
          <a:p>
            <a:pPr>
              <a:lnSpc>
                <a:spcPct val="80000"/>
              </a:lnSpc>
              <a:spcAft>
                <a:spcPts val="1200"/>
              </a:spcAft>
            </a:pPr>
            <a:endParaRPr lang="en-US" sz="3600" kern="1100" spc="-30" dirty="0">
              <a:solidFill>
                <a:schemeClr val="bg1"/>
              </a:solidFill>
              <a:latin typeface="Gotham Rounded Book"/>
              <a:cs typeface="Gotham Rounded Book"/>
            </a:endParaRPr>
          </a:p>
          <a:p>
            <a:pPr>
              <a:lnSpc>
                <a:spcPct val="80000"/>
              </a:lnSpc>
              <a:spcAft>
                <a:spcPts val="1200"/>
              </a:spcAft>
            </a:pPr>
            <a:r>
              <a:rPr lang="en-US" sz="1600" kern="1100" spc="-30" dirty="0">
                <a:solidFill>
                  <a:schemeClr val="bg1"/>
                </a:solidFill>
                <a:latin typeface="Gotham Rounded Book"/>
                <a:cs typeface="Gotham Rounded Book"/>
              </a:rPr>
              <a:t>*Full AS Principal Examiners’ Reports for Summer Series 2016 available on </a:t>
            </a:r>
            <a:r>
              <a:rPr lang="en-US" sz="1600" kern="1100" spc="-30" dirty="0" err="1">
                <a:solidFill>
                  <a:schemeClr val="bg1"/>
                </a:solidFill>
                <a:latin typeface="Gotham Rounded Book"/>
                <a:cs typeface="Gotham Rounded Book"/>
              </a:rPr>
              <a:t>Eduqas</a:t>
            </a:r>
            <a:r>
              <a:rPr lang="en-US" sz="1600" kern="1100" spc="-30" dirty="0">
                <a:solidFill>
                  <a:schemeClr val="bg1"/>
                </a:solidFill>
                <a:latin typeface="Gotham Rounded Book"/>
                <a:cs typeface="Gotham Rounded Book"/>
              </a:rPr>
              <a:t> website</a:t>
            </a:r>
          </a:p>
        </p:txBody>
      </p:sp>
    </p:spTree>
    <p:extLst>
      <p:ext uri="{BB962C8B-B14F-4D97-AF65-F5344CB8AC3E}">
        <p14:creationId xmlns:p14="http://schemas.microsoft.com/office/powerpoint/2010/main" val="31601981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Eduqas_Powerpoint_Templates_for PPT-2.psd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14300" y="0"/>
            <a:ext cx="9144000" cy="68580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6850778" y="270935"/>
            <a:ext cx="202353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100" dirty="0">
                <a:solidFill>
                  <a:srgbClr val="A5A6A5"/>
                </a:solidFill>
                <a:latin typeface="Bliss-Light"/>
                <a:cs typeface="Bliss-Light"/>
              </a:rPr>
              <a:t>4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857090" y="1644560"/>
            <a:ext cx="369073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1600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0"/>
            <a:ext cx="8564747" cy="1473872"/>
          </a:xfrm>
          <a:solidFill>
            <a:srgbClr val="EE8512"/>
          </a:solidFill>
        </p:spPr>
        <p:txBody>
          <a:bodyPr>
            <a:noAutofit/>
          </a:bodyPr>
          <a:lstStyle/>
          <a:p>
            <a:r>
              <a:rPr lang="en-GB" sz="3600" b="1" dirty="0"/>
              <a:t>AS English Literature: Examiners’ Feedback</a:t>
            </a:r>
            <a:br>
              <a:rPr lang="en-GB" sz="3600" b="1" dirty="0"/>
            </a:br>
            <a:r>
              <a:rPr lang="en-GB" sz="2800" b="1" dirty="0">
                <a:solidFill>
                  <a:schemeClr val="bg1"/>
                </a:solidFill>
              </a:rPr>
              <a:t>Short Answer Extract Questions: Targeting </a:t>
            </a:r>
            <a:r>
              <a:rPr lang="en-GB" sz="2800" b="1" dirty="0"/>
              <a:t>AO1</a:t>
            </a:r>
            <a:r>
              <a:rPr lang="en-GB" sz="2800" b="1" dirty="0">
                <a:solidFill>
                  <a:schemeClr val="bg1"/>
                </a:solidFill>
              </a:rPr>
              <a:t> and </a:t>
            </a:r>
            <a:r>
              <a:rPr lang="en-GB" sz="2800" b="1" dirty="0">
                <a:solidFill>
                  <a:srgbClr val="FFFF00"/>
                </a:solidFill>
              </a:rPr>
              <a:t>AO2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pPr algn="ctr"/>
            <a:r>
              <a:rPr lang="en-GB" sz="4000" u="sng" dirty="0">
                <a:solidFill>
                  <a:srgbClr val="FF0000"/>
                </a:solidFill>
              </a:rPr>
              <a:t>Don’t: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half" idx="2"/>
          </p:nvPr>
        </p:nvSpPr>
        <p:spPr>
          <a:xfrm>
            <a:off x="0" y="2174875"/>
            <a:ext cx="4497388" cy="4201540"/>
          </a:xfrm>
          <a:solidFill>
            <a:schemeClr val="bg1"/>
          </a:solidFill>
        </p:spPr>
        <p:txBody>
          <a:bodyPr>
            <a:normAutofit fontScale="92500" lnSpcReduction="20000"/>
          </a:bodyPr>
          <a:lstStyle/>
          <a:p>
            <a:pPr>
              <a:buFont typeface="Wingdings" panose="05000000000000000000" pitchFamily="2" charset="2"/>
              <a:buChar char=""/>
            </a:pPr>
            <a:r>
              <a:rPr lang="en-GB" sz="1800" b="1" dirty="0">
                <a:solidFill>
                  <a:srgbClr val="FF0000"/>
                </a:solidFill>
              </a:rPr>
              <a:t>Stray too far </a:t>
            </a:r>
            <a:r>
              <a:rPr lang="en-GB" sz="1800" dirty="0">
                <a:solidFill>
                  <a:srgbClr val="FF0000"/>
                </a:solidFill>
              </a:rPr>
              <a:t>from extract to other parts of novel/play</a:t>
            </a:r>
          </a:p>
          <a:p>
            <a:pPr>
              <a:buFont typeface="Wingdings" panose="05000000000000000000" pitchFamily="2" charset="2"/>
              <a:buChar char=""/>
            </a:pPr>
            <a:r>
              <a:rPr lang="en-GB" sz="1800" b="1" dirty="0">
                <a:solidFill>
                  <a:srgbClr val="FF0000"/>
                </a:solidFill>
              </a:rPr>
              <a:t>Include description </a:t>
            </a:r>
            <a:r>
              <a:rPr lang="en-GB" sz="1800" dirty="0">
                <a:solidFill>
                  <a:srgbClr val="FF0000"/>
                </a:solidFill>
              </a:rPr>
              <a:t>of events leading up to extract, especially if not directly related to question</a:t>
            </a:r>
          </a:p>
          <a:p>
            <a:pPr>
              <a:buFont typeface="Wingdings" panose="05000000000000000000" pitchFamily="2" charset="2"/>
              <a:buChar char=""/>
            </a:pPr>
            <a:r>
              <a:rPr lang="en-GB" sz="1800" dirty="0">
                <a:solidFill>
                  <a:srgbClr val="FF0000"/>
                </a:solidFill>
              </a:rPr>
              <a:t>Waste precious time commenting on </a:t>
            </a:r>
            <a:r>
              <a:rPr lang="en-GB" sz="1800" b="1" dirty="0">
                <a:solidFill>
                  <a:srgbClr val="FF0000"/>
                </a:solidFill>
              </a:rPr>
              <a:t>context </a:t>
            </a:r>
            <a:r>
              <a:rPr lang="en-GB" sz="1800" dirty="0">
                <a:solidFill>
                  <a:srgbClr val="FF0000"/>
                </a:solidFill>
              </a:rPr>
              <a:t>(AO3) or </a:t>
            </a:r>
            <a:r>
              <a:rPr lang="en-GB" sz="1800" b="1" dirty="0">
                <a:solidFill>
                  <a:srgbClr val="FF0000"/>
                </a:solidFill>
              </a:rPr>
              <a:t>other views </a:t>
            </a:r>
            <a:r>
              <a:rPr lang="en-GB" sz="1800" dirty="0">
                <a:solidFill>
                  <a:srgbClr val="FF0000"/>
                </a:solidFill>
              </a:rPr>
              <a:t>(AO5) which </a:t>
            </a:r>
            <a:r>
              <a:rPr lang="en-GB" sz="1800" u="sng" dirty="0">
                <a:solidFill>
                  <a:srgbClr val="FF0000"/>
                </a:solidFill>
              </a:rPr>
              <a:t>are not assessed here</a:t>
            </a:r>
          </a:p>
          <a:p>
            <a:pPr>
              <a:buFont typeface="Wingdings" panose="05000000000000000000" pitchFamily="2" charset="2"/>
              <a:buChar char=""/>
            </a:pPr>
            <a:r>
              <a:rPr lang="en-GB" sz="1800" b="1" dirty="0">
                <a:solidFill>
                  <a:srgbClr val="FF0000"/>
                </a:solidFill>
              </a:rPr>
              <a:t>Ignore the task </a:t>
            </a:r>
            <a:r>
              <a:rPr lang="en-GB" sz="1800" dirty="0">
                <a:solidFill>
                  <a:srgbClr val="FF0000"/>
                </a:solidFill>
              </a:rPr>
              <a:t>or focus of question</a:t>
            </a:r>
          </a:p>
          <a:p>
            <a:pPr>
              <a:buFont typeface="Wingdings" panose="05000000000000000000" pitchFamily="2" charset="2"/>
              <a:buChar char=""/>
            </a:pPr>
            <a:r>
              <a:rPr lang="en-GB" sz="1800" dirty="0">
                <a:solidFill>
                  <a:srgbClr val="FF0000"/>
                </a:solidFill>
              </a:rPr>
              <a:t>Only use </a:t>
            </a:r>
            <a:r>
              <a:rPr lang="en-GB" sz="1800" b="1" dirty="0">
                <a:solidFill>
                  <a:srgbClr val="FF0000"/>
                </a:solidFill>
              </a:rPr>
              <a:t>embedded quotation </a:t>
            </a:r>
            <a:r>
              <a:rPr lang="en-GB" sz="1800" dirty="0">
                <a:solidFill>
                  <a:srgbClr val="FF0000"/>
                </a:solidFill>
              </a:rPr>
              <a:t>to give simple narrative or commentary of meaning</a:t>
            </a:r>
          </a:p>
          <a:p>
            <a:pPr>
              <a:buFont typeface="Wingdings" panose="05000000000000000000" pitchFamily="2" charset="2"/>
              <a:buChar char=""/>
            </a:pPr>
            <a:r>
              <a:rPr lang="en-GB" sz="1800" b="1" dirty="0">
                <a:solidFill>
                  <a:srgbClr val="FF0000"/>
                </a:solidFill>
              </a:rPr>
              <a:t>Plod line-by-line </a:t>
            </a:r>
            <a:r>
              <a:rPr lang="en-GB" sz="1800" dirty="0">
                <a:solidFill>
                  <a:srgbClr val="FF0000"/>
                </a:solidFill>
              </a:rPr>
              <a:t>from start to finish making links with rest of text </a:t>
            </a:r>
          </a:p>
          <a:p>
            <a:pPr>
              <a:buFont typeface="Wingdings" panose="05000000000000000000" pitchFamily="2" charset="2"/>
              <a:buChar char=""/>
            </a:pPr>
            <a:r>
              <a:rPr lang="en-GB" sz="1800" dirty="0">
                <a:solidFill>
                  <a:srgbClr val="FF0000"/>
                </a:solidFill>
              </a:rPr>
              <a:t>Focus too much on </a:t>
            </a:r>
            <a:r>
              <a:rPr lang="en-GB" sz="1800" b="1" dirty="0">
                <a:solidFill>
                  <a:srgbClr val="FF0000"/>
                </a:solidFill>
              </a:rPr>
              <a:t>foreshadowing of future events</a:t>
            </a:r>
            <a:r>
              <a:rPr lang="en-GB" sz="1800" dirty="0">
                <a:solidFill>
                  <a:srgbClr val="FF0000"/>
                </a:solidFill>
              </a:rPr>
              <a:t> which may make a valid point for AO2 but can lead away from close focus on the extract</a:t>
            </a:r>
          </a:p>
          <a:p>
            <a:endParaRPr lang="en-GB" sz="1800" dirty="0"/>
          </a:p>
          <a:p>
            <a:endParaRPr lang="en-GB" sz="1800" dirty="0"/>
          </a:p>
          <a:p>
            <a:endParaRPr lang="en-GB" dirty="0"/>
          </a:p>
          <a:p>
            <a:endParaRPr lang="en-GB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3"/>
          </p:nvPr>
        </p:nvSpPr>
        <p:spPr/>
        <p:txBody>
          <a:bodyPr>
            <a:noAutofit/>
          </a:bodyPr>
          <a:lstStyle/>
          <a:p>
            <a:pPr algn="ctr"/>
            <a:r>
              <a:rPr lang="en-GB" sz="4000" u="sng" dirty="0">
                <a:solidFill>
                  <a:srgbClr val="00CC00"/>
                </a:solidFill>
              </a:rPr>
              <a:t>Do</a:t>
            </a:r>
            <a:r>
              <a:rPr lang="en-GB" sz="4000" dirty="0">
                <a:solidFill>
                  <a:srgbClr val="00CC00"/>
                </a:solidFill>
              </a:rPr>
              <a:t>: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4"/>
          </p:nvPr>
        </p:nvSpPr>
        <p:spPr>
          <a:xfrm>
            <a:off x="4645024" y="2174874"/>
            <a:ext cx="4229287" cy="4201541"/>
          </a:xfrm>
        </p:spPr>
        <p:txBody>
          <a:bodyPr>
            <a:normAutofit fontScale="92500" lnSpcReduction="20000"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en-GB" sz="1800" dirty="0">
                <a:solidFill>
                  <a:srgbClr val="00CC00"/>
                </a:solidFill>
              </a:rPr>
              <a:t>Remember </a:t>
            </a:r>
            <a:r>
              <a:rPr lang="en-GB" sz="1800" b="1" dirty="0">
                <a:solidFill>
                  <a:srgbClr val="00CC00"/>
                </a:solidFill>
              </a:rPr>
              <a:t>only AO1 and AO2 </a:t>
            </a:r>
            <a:r>
              <a:rPr lang="en-GB" sz="1800" dirty="0">
                <a:solidFill>
                  <a:srgbClr val="00CC00"/>
                </a:solidFill>
              </a:rPr>
              <a:t>are assessed here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GB" sz="1800" b="1" dirty="0">
                <a:solidFill>
                  <a:srgbClr val="00CC00"/>
                </a:solidFill>
              </a:rPr>
              <a:t>Focus closely on extract</a:t>
            </a:r>
            <a:r>
              <a:rPr lang="en-GB" sz="1800" dirty="0">
                <a:solidFill>
                  <a:srgbClr val="00CC00"/>
                </a:solidFill>
              </a:rPr>
              <a:t>. Can allude briefly to wider play for AO1/AO2 but no requirement to contextualise extract within whole text unless relevant to task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GB" sz="1800" dirty="0">
                <a:solidFill>
                  <a:srgbClr val="00CC00"/>
                </a:solidFill>
              </a:rPr>
              <a:t>Hit the ground running and </a:t>
            </a:r>
            <a:r>
              <a:rPr lang="en-GB" sz="1800" b="1" dirty="0">
                <a:solidFill>
                  <a:srgbClr val="00CC00"/>
                </a:solidFill>
              </a:rPr>
              <a:t>make each word count.</a:t>
            </a:r>
            <a:r>
              <a:rPr lang="en-GB" sz="1800" dirty="0">
                <a:solidFill>
                  <a:srgbClr val="00CC00"/>
                </a:solidFill>
              </a:rPr>
              <a:t> Avoid wordy introductions which just repeat the question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GB" sz="1800" b="1" dirty="0">
                <a:solidFill>
                  <a:srgbClr val="00CC00"/>
                </a:solidFill>
              </a:rPr>
              <a:t>Engage with the task</a:t>
            </a:r>
            <a:r>
              <a:rPr lang="en-GB" sz="1800" dirty="0">
                <a:solidFill>
                  <a:srgbClr val="00CC00"/>
                </a:solidFill>
              </a:rPr>
              <a:t>: if question relates to ‘</a:t>
            </a:r>
            <a:r>
              <a:rPr lang="en-GB" sz="1800" i="1" dirty="0">
                <a:solidFill>
                  <a:srgbClr val="00CC00"/>
                </a:solidFill>
              </a:rPr>
              <a:t>relationships</a:t>
            </a:r>
            <a:r>
              <a:rPr lang="en-GB" sz="1800" dirty="0">
                <a:solidFill>
                  <a:srgbClr val="00CC00"/>
                </a:solidFill>
              </a:rPr>
              <a:t>’, it is not sufficient to give separate character studies or discuss plot instead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GB" sz="1800" dirty="0">
                <a:solidFill>
                  <a:srgbClr val="00CC00"/>
                </a:solidFill>
              </a:rPr>
              <a:t>‘</a:t>
            </a:r>
            <a:r>
              <a:rPr lang="en-GB" sz="1800" b="1" dirty="0">
                <a:solidFill>
                  <a:srgbClr val="00CC00"/>
                </a:solidFill>
              </a:rPr>
              <a:t>Dig into’ </a:t>
            </a:r>
            <a:r>
              <a:rPr lang="en-GB" sz="1800" dirty="0">
                <a:solidFill>
                  <a:srgbClr val="00CC00"/>
                </a:solidFill>
              </a:rPr>
              <a:t>quoted text, analysing </a:t>
            </a:r>
            <a:r>
              <a:rPr lang="en-GB" sz="1800" b="1" i="1" dirty="0">
                <a:solidFill>
                  <a:srgbClr val="00CC00"/>
                </a:solidFill>
              </a:rPr>
              <a:t>how</a:t>
            </a:r>
            <a:r>
              <a:rPr lang="en-GB" sz="1800" dirty="0">
                <a:solidFill>
                  <a:srgbClr val="00CC00"/>
                </a:solidFill>
              </a:rPr>
              <a:t> meaning is conveyed: </a:t>
            </a:r>
            <a:r>
              <a:rPr lang="en-GB" sz="1800" b="1" i="1" dirty="0">
                <a:solidFill>
                  <a:srgbClr val="00CC00"/>
                </a:solidFill>
              </a:rPr>
              <a:t>why</a:t>
            </a:r>
            <a:r>
              <a:rPr lang="en-GB" sz="1800" dirty="0">
                <a:solidFill>
                  <a:srgbClr val="00CC00"/>
                </a:solidFill>
              </a:rPr>
              <a:t> writer chose that word or device; what’s the</a:t>
            </a:r>
            <a:r>
              <a:rPr lang="en-GB" sz="1800" b="1" i="1" dirty="0">
                <a:solidFill>
                  <a:srgbClr val="00CC00"/>
                </a:solidFill>
              </a:rPr>
              <a:t> effect</a:t>
            </a:r>
            <a:r>
              <a:rPr lang="en-GB" sz="1800" dirty="0">
                <a:solidFill>
                  <a:srgbClr val="00CC00"/>
                </a:solidFill>
              </a:rPr>
              <a:t>?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GB" sz="1800" dirty="0">
                <a:solidFill>
                  <a:srgbClr val="00CC00"/>
                </a:solidFill>
              </a:rPr>
              <a:t>Keep </a:t>
            </a:r>
            <a:r>
              <a:rPr lang="en-GB" sz="1800" b="1" dirty="0">
                <a:solidFill>
                  <a:srgbClr val="00CC00"/>
                </a:solidFill>
              </a:rPr>
              <a:t>genre </a:t>
            </a:r>
            <a:r>
              <a:rPr lang="en-GB" sz="1800" dirty="0">
                <a:solidFill>
                  <a:srgbClr val="00CC00"/>
                </a:solidFill>
              </a:rPr>
              <a:t>in mind for AO2: narrative or dramatic technique?</a:t>
            </a:r>
          </a:p>
          <a:p>
            <a:endParaRPr lang="en-GB" sz="1800" dirty="0"/>
          </a:p>
          <a:p>
            <a:endParaRPr lang="en-GB" sz="1800" dirty="0"/>
          </a:p>
        </p:txBody>
      </p:sp>
    </p:spTree>
    <p:extLst>
      <p:ext uri="{BB962C8B-B14F-4D97-AF65-F5344CB8AC3E}">
        <p14:creationId xmlns:p14="http://schemas.microsoft.com/office/powerpoint/2010/main" val="42241401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6850778" y="270935"/>
            <a:ext cx="202353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100" dirty="0">
                <a:solidFill>
                  <a:srgbClr val="A5A6A5"/>
                </a:solidFill>
                <a:latin typeface="Bliss-Light"/>
                <a:cs typeface="Bliss-Light"/>
              </a:rPr>
              <a:t>4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857090" y="1644560"/>
            <a:ext cx="369073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1600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-121919" y="-34765"/>
            <a:ext cx="8907082" cy="973550"/>
          </a:xfrm>
          <a:solidFill>
            <a:srgbClr val="EE8512"/>
          </a:solidFill>
        </p:spPr>
        <p:txBody>
          <a:bodyPr>
            <a:noAutofit/>
          </a:bodyPr>
          <a:lstStyle/>
          <a:p>
            <a:r>
              <a:rPr lang="en-GB" sz="2800" b="1" dirty="0"/>
              <a:t/>
            </a:r>
            <a:br>
              <a:rPr lang="en-GB" sz="2800" b="1" dirty="0"/>
            </a:br>
            <a:r>
              <a:rPr lang="en-GB" sz="2800" b="1" dirty="0"/>
              <a:t>AS English Literature: Examiners’ Feedback</a:t>
            </a:r>
            <a:br>
              <a:rPr lang="en-GB" sz="2800" b="1" dirty="0"/>
            </a:br>
            <a:r>
              <a:rPr lang="en-GB" sz="2800" b="1" dirty="0">
                <a:solidFill>
                  <a:schemeClr val="bg1"/>
                </a:solidFill>
              </a:rPr>
              <a:t>Longer Essay Responses: </a:t>
            </a:r>
            <a:r>
              <a:rPr lang="en-GB" sz="2800" b="1" dirty="0"/>
              <a:t>AO1</a:t>
            </a:r>
            <a:r>
              <a:rPr lang="en-GB" sz="2800" b="1" dirty="0">
                <a:solidFill>
                  <a:schemeClr val="bg1"/>
                </a:solidFill>
              </a:rPr>
              <a:t> and </a:t>
            </a:r>
            <a:r>
              <a:rPr lang="en-GB" sz="2800" b="1" dirty="0">
                <a:solidFill>
                  <a:srgbClr val="FFFF00"/>
                </a:solidFill>
              </a:rPr>
              <a:t>AO2</a:t>
            </a:r>
            <a:r>
              <a:rPr lang="en-GB" sz="2800" b="1" dirty="0"/>
              <a:t/>
            </a:r>
            <a:br>
              <a:rPr lang="en-GB" sz="2800" b="1" dirty="0"/>
            </a:br>
            <a:endParaRPr lang="en-GB" sz="2800" b="1" dirty="0">
              <a:solidFill>
                <a:schemeClr val="bg1"/>
              </a:solidFill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sz="half" idx="2"/>
          </p:nvPr>
        </p:nvSpPr>
        <p:spPr>
          <a:xfrm>
            <a:off x="0" y="2174875"/>
            <a:ext cx="4497388" cy="4201540"/>
          </a:xfrm>
        </p:spPr>
        <p:txBody>
          <a:bodyPr>
            <a:normAutofit/>
          </a:bodyPr>
          <a:lstStyle/>
          <a:p>
            <a:endParaRPr lang="en-GB" sz="1800" dirty="0"/>
          </a:p>
          <a:p>
            <a:endParaRPr lang="en-GB" dirty="0"/>
          </a:p>
          <a:p>
            <a:endParaRPr lang="en-GB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4"/>
          </p:nvPr>
        </p:nvSpPr>
        <p:spPr>
          <a:xfrm>
            <a:off x="4645024" y="2174874"/>
            <a:ext cx="4229287" cy="4201541"/>
          </a:xfrm>
        </p:spPr>
        <p:txBody>
          <a:bodyPr>
            <a:normAutofit/>
          </a:bodyPr>
          <a:lstStyle/>
          <a:p>
            <a:endParaRPr lang="en-GB" sz="1800" dirty="0"/>
          </a:p>
          <a:p>
            <a:endParaRPr lang="en-GB" sz="18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4800" y="980832"/>
            <a:ext cx="3997324" cy="597715"/>
          </a:xfrm>
        </p:spPr>
        <p:txBody>
          <a:bodyPr>
            <a:noAutofit/>
          </a:bodyPr>
          <a:lstStyle/>
          <a:p>
            <a:pPr algn="ctr"/>
            <a:r>
              <a:rPr lang="en-GB" sz="4000" u="sng" dirty="0">
                <a:solidFill>
                  <a:srgbClr val="FF0000"/>
                </a:solidFill>
              </a:rPr>
              <a:t>Don’t: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3"/>
          </p:nvPr>
        </p:nvSpPr>
        <p:spPr>
          <a:xfrm>
            <a:off x="4366035" y="914820"/>
            <a:ext cx="4181788" cy="663727"/>
          </a:xfrm>
        </p:spPr>
        <p:txBody>
          <a:bodyPr>
            <a:noAutofit/>
          </a:bodyPr>
          <a:lstStyle/>
          <a:p>
            <a:pPr algn="ctr"/>
            <a:r>
              <a:rPr lang="en-GB" sz="4000" u="sng" dirty="0">
                <a:solidFill>
                  <a:srgbClr val="00CC00"/>
                </a:solidFill>
              </a:rPr>
              <a:t>Do:</a:t>
            </a:r>
          </a:p>
        </p:txBody>
      </p:sp>
      <p:sp>
        <p:nvSpPr>
          <p:cNvPr id="12" name="Rectangle 11"/>
          <p:cNvSpPr/>
          <p:nvPr/>
        </p:nvSpPr>
        <p:spPr>
          <a:xfrm>
            <a:off x="304799" y="1700019"/>
            <a:ext cx="3615493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û"/>
            </a:pPr>
            <a:r>
              <a:rPr lang="en-GB" b="1" dirty="0">
                <a:solidFill>
                  <a:srgbClr val="FF0000"/>
                </a:solidFill>
              </a:rPr>
              <a:t>Ignore or change focus </a:t>
            </a:r>
            <a:r>
              <a:rPr lang="en-GB" dirty="0">
                <a:solidFill>
                  <a:srgbClr val="FF0000"/>
                </a:solidFill>
              </a:rPr>
              <a:t>of task to write about different topic </a:t>
            </a:r>
          </a:p>
          <a:p>
            <a:pPr marL="285750" indent="-285750">
              <a:buFont typeface="Wingdings" panose="05000000000000000000" pitchFamily="2" charset="2"/>
              <a:buChar char="û"/>
            </a:pPr>
            <a:r>
              <a:rPr lang="en-GB" b="1" dirty="0">
                <a:solidFill>
                  <a:srgbClr val="FF0000"/>
                </a:solidFill>
              </a:rPr>
              <a:t>Regurgitate a rehearsed answer which isn’t</a:t>
            </a:r>
            <a:r>
              <a:rPr lang="en-GB" dirty="0">
                <a:solidFill>
                  <a:srgbClr val="FF0000"/>
                </a:solidFill>
              </a:rPr>
              <a:t> an individual or specific response to question</a:t>
            </a:r>
          </a:p>
          <a:p>
            <a:pPr marL="285750" indent="-285750">
              <a:buFont typeface="Wingdings" panose="05000000000000000000" pitchFamily="2" charset="2"/>
              <a:buChar char="û"/>
            </a:pPr>
            <a:r>
              <a:rPr lang="en-GB" b="1" dirty="0">
                <a:solidFill>
                  <a:srgbClr val="FF0000"/>
                </a:solidFill>
              </a:rPr>
              <a:t>Rely too heavily on extract </a:t>
            </a:r>
            <a:r>
              <a:rPr lang="en-GB" dirty="0">
                <a:solidFill>
                  <a:srgbClr val="FF0000"/>
                </a:solidFill>
              </a:rPr>
              <a:t>from part (</a:t>
            </a:r>
            <a:r>
              <a:rPr lang="en-GB" dirty="0" err="1">
                <a:solidFill>
                  <a:srgbClr val="FF0000"/>
                </a:solidFill>
              </a:rPr>
              <a:t>i</a:t>
            </a:r>
            <a:r>
              <a:rPr lang="en-GB" dirty="0">
                <a:solidFill>
                  <a:srgbClr val="FF0000"/>
                </a:solidFill>
              </a:rPr>
              <a:t>) in two part questions</a:t>
            </a:r>
          </a:p>
          <a:p>
            <a:pPr marL="285750" indent="-285750">
              <a:buFont typeface="Wingdings" panose="05000000000000000000" pitchFamily="2" charset="2"/>
              <a:buChar char="û"/>
            </a:pPr>
            <a:r>
              <a:rPr lang="en-GB" b="1" dirty="0">
                <a:solidFill>
                  <a:srgbClr val="FF0000"/>
                </a:solidFill>
              </a:rPr>
              <a:t>Quote text without comment or analysis</a:t>
            </a:r>
          </a:p>
          <a:p>
            <a:pPr marL="285750" indent="-285750">
              <a:buFont typeface="Wingdings" panose="05000000000000000000" pitchFamily="2" charset="2"/>
              <a:buChar char="û"/>
            </a:pPr>
            <a:r>
              <a:rPr lang="en-GB" dirty="0">
                <a:solidFill>
                  <a:srgbClr val="FF0000"/>
                </a:solidFill>
              </a:rPr>
              <a:t>Allow response to become </a:t>
            </a:r>
            <a:r>
              <a:rPr lang="en-GB" b="1" dirty="0">
                <a:solidFill>
                  <a:srgbClr val="FF0000"/>
                </a:solidFill>
              </a:rPr>
              <a:t>narrative</a:t>
            </a:r>
            <a:r>
              <a:rPr lang="en-GB" dirty="0">
                <a:solidFill>
                  <a:srgbClr val="FF0000"/>
                </a:solidFill>
              </a:rPr>
              <a:t> or simply </a:t>
            </a:r>
            <a:r>
              <a:rPr lang="en-GB" b="1" dirty="0">
                <a:solidFill>
                  <a:srgbClr val="FF0000"/>
                </a:solidFill>
              </a:rPr>
              <a:t>commentary of meaning</a:t>
            </a:r>
          </a:p>
          <a:p>
            <a:pPr marL="285750" indent="-285750">
              <a:buFont typeface="Wingdings" panose="05000000000000000000" pitchFamily="2" charset="2"/>
              <a:buChar char="û"/>
            </a:pPr>
            <a:r>
              <a:rPr lang="en-GB" dirty="0">
                <a:solidFill>
                  <a:srgbClr val="FF0000"/>
                </a:solidFill>
              </a:rPr>
              <a:t>Make unsupported </a:t>
            </a:r>
            <a:r>
              <a:rPr lang="en-GB" b="1" dirty="0">
                <a:solidFill>
                  <a:srgbClr val="FF0000"/>
                </a:solidFill>
              </a:rPr>
              <a:t>assertions </a:t>
            </a:r>
          </a:p>
          <a:p>
            <a:pPr marL="285750" indent="-285750">
              <a:buFont typeface="Wingdings" panose="05000000000000000000" pitchFamily="2" charset="2"/>
              <a:buChar char="û"/>
            </a:pPr>
            <a:r>
              <a:rPr lang="en-GB" dirty="0">
                <a:solidFill>
                  <a:srgbClr val="FF0000"/>
                </a:solidFill>
              </a:rPr>
              <a:t>Make </a:t>
            </a:r>
            <a:r>
              <a:rPr lang="en-GB" b="1" dirty="0">
                <a:solidFill>
                  <a:srgbClr val="FF0000"/>
                </a:solidFill>
              </a:rPr>
              <a:t>exaggerated or unrelated claims </a:t>
            </a:r>
            <a:r>
              <a:rPr lang="en-GB" dirty="0">
                <a:solidFill>
                  <a:srgbClr val="FF0000"/>
                </a:solidFill>
              </a:rPr>
              <a:t>about devices </a:t>
            </a:r>
            <a:r>
              <a:rPr lang="en-GB" dirty="0" err="1">
                <a:solidFill>
                  <a:srgbClr val="FF0000"/>
                </a:solidFill>
              </a:rPr>
              <a:t>eg</a:t>
            </a:r>
            <a:r>
              <a:rPr lang="en-GB" dirty="0">
                <a:solidFill>
                  <a:srgbClr val="FF0000"/>
                </a:solidFill>
              </a:rPr>
              <a:t> verse form, enjambment, caesura, etc.</a:t>
            </a:r>
          </a:p>
          <a:p>
            <a:pPr marL="285750" indent="-285750">
              <a:buFont typeface="Wingdings" panose="05000000000000000000" pitchFamily="2" charset="2"/>
              <a:buChar char="û"/>
            </a:pPr>
            <a:r>
              <a:rPr lang="en-GB" b="1" dirty="0">
                <a:solidFill>
                  <a:srgbClr val="FF0000"/>
                </a:solidFill>
              </a:rPr>
              <a:t>Spend too long </a:t>
            </a:r>
            <a:r>
              <a:rPr lang="en-GB" dirty="0">
                <a:solidFill>
                  <a:srgbClr val="FF0000"/>
                </a:solidFill>
              </a:rPr>
              <a:t>on any question</a:t>
            </a:r>
          </a:p>
          <a:p>
            <a:pPr marL="285750" indent="-285750">
              <a:buFont typeface="Wingdings" panose="05000000000000000000" pitchFamily="2" charset="2"/>
              <a:buChar char="û"/>
            </a:pPr>
            <a:endParaRPr lang="en-GB" dirty="0"/>
          </a:p>
        </p:txBody>
      </p:sp>
      <p:sp>
        <p:nvSpPr>
          <p:cNvPr id="13" name="Rectangle 12"/>
          <p:cNvSpPr/>
          <p:nvPr/>
        </p:nvSpPr>
        <p:spPr>
          <a:xfrm>
            <a:off x="4366035" y="1643354"/>
            <a:ext cx="4273893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en-GB" dirty="0"/>
              <a:t> </a:t>
            </a:r>
            <a:r>
              <a:rPr lang="en-GB" b="1" dirty="0">
                <a:solidFill>
                  <a:srgbClr val="00CC00"/>
                </a:solidFill>
              </a:rPr>
              <a:t>Read question </a:t>
            </a:r>
            <a:r>
              <a:rPr lang="en-GB" dirty="0">
                <a:solidFill>
                  <a:srgbClr val="00CC00"/>
                </a:solidFill>
              </a:rPr>
              <a:t>carefully 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GB" dirty="0">
                <a:solidFill>
                  <a:srgbClr val="00CC00"/>
                </a:solidFill>
              </a:rPr>
              <a:t>Take time to consider approach and </a:t>
            </a:r>
            <a:r>
              <a:rPr lang="en-GB" b="1" dirty="0">
                <a:solidFill>
                  <a:srgbClr val="00CC00"/>
                </a:solidFill>
              </a:rPr>
              <a:t>plan briefly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GB" b="1" dirty="0">
                <a:solidFill>
                  <a:srgbClr val="00CC00"/>
                </a:solidFill>
              </a:rPr>
              <a:t>Engage directly </a:t>
            </a:r>
            <a:r>
              <a:rPr lang="en-GB" dirty="0">
                <a:solidFill>
                  <a:srgbClr val="00CC00"/>
                </a:solidFill>
              </a:rPr>
              <a:t>with task. 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GB" dirty="0">
                <a:solidFill>
                  <a:srgbClr val="00CC00"/>
                </a:solidFill>
              </a:rPr>
              <a:t>Try to gain </a:t>
            </a:r>
            <a:r>
              <a:rPr lang="en-GB" b="1" dirty="0">
                <a:solidFill>
                  <a:srgbClr val="00CC00"/>
                </a:solidFill>
              </a:rPr>
              <a:t>overview</a:t>
            </a:r>
            <a:r>
              <a:rPr lang="en-GB" dirty="0">
                <a:solidFill>
                  <a:srgbClr val="00CC00"/>
                </a:solidFill>
              </a:rPr>
              <a:t> rather than just giving series of examples from text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GB" dirty="0">
                <a:solidFill>
                  <a:srgbClr val="00CC00"/>
                </a:solidFill>
              </a:rPr>
              <a:t>Stay</a:t>
            </a:r>
            <a:r>
              <a:rPr lang="en-GB" b="1" dirty="0">
                <a:solidFill>
                  <a:srgbClr val="00CC00"/>
                </a:solidFill>
              </a:rPr>
              <a:t> focused</a:t>
            </a:r>
            <a:r>
              <a:rPr lang="en-GB" dirty="0">
                <a:solidFill>
                  <a:srgbClr val="00CC00"/>
                </a:solidFill>
              </a:rPr>
              <a:t>. Use start and end of paragraphs to </a:t>
            </a:r>
            <a:r>
              <a:rPr lang="en-GB" b="1" dirty="0">
                <a:solidFill>
                  <a:srgbClr val="00CC00"/>
                </a:solidFill>
              </a:rPr>
              <a:t>develop argument. 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GB" b="1" dirty="0">
                <a:solidFill>
                  <a:srgbClr val="00CC00"/>
                </a:solidFill>
              </a:rPr>
              <a:t>Learn quotations</a:t>
            </a:r>
            <a:r>
              <a:rPr lang="en-GB" dirty="0">
                <a:solidFill>
                  <a:srgbClr val="00CC00"/>
                </a:solidFill>
              </a:rPr>
              <a:t>; even in closed text essay responses brief, relevant textual support is expected</a:t>
            </a:r>
            <a:endParaRPr lang="en-GB" b="1" dirty="0">
              <a:solidFill>
                <a:srgbClr val="00CC00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GB" b="1" dirty="0">
                <a:solidFill>
                  <a:srgbClr val="00CC00"/>
                </a:solidFill>
              </a:rPr>
              <a:t>‘Dig into’ </a:t>
            </a:r>
            <a:r>
              <a:rPr lang="en-GB" dirty="0">
                <a:solidFill>
                  <a:srgbClr val="00CC00"/>
                </a:solidFill>
              </a:rPr>
              <a:t>quoted text used as support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GB" dirty="0">
                <a:solidFill>
                  <a:srgbClr val="00CC00"/>
                </a:solidFill>
              </a:rPr>
              <a:t>Limit number of </a:t>
            </a:r>
            <a:r>
              <a:rPr lang="en-GB" b="1" dirty="0">
                <a:solidFill>
                  <a:srgbClr val="00CC00"/>
                </a:solidFill>
              </a:rPr>
              <a:t>English Language terms</a:t>
            </a:r>
            <a:r>
              <a:rPr lang="en-GB" dirty="0">
                <a:solidFill>
                  <a:srgbClr val="00CC00"/>
                </a:solidFill>
              </a:rPr>
              <a:t> which can distract from focused literary analysis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GB" b="1" dirty="0">
                <a:solidFill>
                  <a:srgbClr val="00CC00"/>
                </a:solidFill>
              </a:rPr>
              <a:t>Keep timing in mind</a:t>
            </a:r>
            <a:r>
              <a:rPr lang="en-GB" dirty="0">
                <a:solidFill>
                  <a:srgbClr val="00CC00"/>
                </a:solidFill>
              </a:rPr>
              <a:t>: brief, undeveloped responses mean low marks</a:t>
            </a:r>
          </a:p>
        </p:txBody>
      </p:sp>
    </p:spTree>
    <p:extLst>
      <p:ext uri="{BB962C8B-B14F-4D97-AF65-F5344CB8AC3E}">
        <p14:creationId xmlns:p14="http://schemas.microsoft.com/office/powerpoint/2010/main" val="14393031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6850778" y="270935"/>
            <a:ext cx="202353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100" dirty="0">
                <a:solidFill>
                  <a:srgbClr val="A5A6A5"/>
                </a:solidFill>
                <a:latin typeface="Bliss-Light"/>
                <a:cs typeface="Bliss-Light"/>
              </a:rPr>
              <a:t>4</a:t>
            </a: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-121919" y="-34765"/>
            <a:ext cx="8907082" cy="973550"/>
          </a:xfrm>
          <a:solidFill>
            <a:srgbClr val="EE8512"/>
          </a:solidFill>
        </p:spPr>
        <p:txBody>
          <a:bodyPr>
            <a:noAutofit/>
          </a:bodyPr>
          <a:lstStyle/>
          <a:p>
            <a:r>
              <a:rPr lang="en-GB" sz="2800" b="1" dirty="0"/>
              <a:t/>
            </a:r>
            <a:br>
              <a:rPr lang="en-GB" sz="2800" b="1" dirty="0"/>
            </a:br>
            <a:r>
              <a:rPr lang="en-GB" sz="2800" b="1" dirty="0"/>
              <a:t>AS English Literature: Examiners’ Feedback</a:t>
            </a:r>
            <a:br>
              <a:rPr lang="en-GB" sz="2800" b="1" dirty="0"/>
            </a:br>
            <a:r>
              <a:rPr lang="en-GB" sz="2800" b="1" dirty="0">
                <a:solidFill>
                  <a:schemeClr val="bg1"/>
                </a:solidFill>
              </a:rPr>
              <a:t>Longer Essay Responses: </a:t>
            </a:r>
            <a:r>
              <a:rPr lang="en-GB" sz="2800" b="1" dirty="0">
                <a:solidFill>
                  <a:srgbClr val="0070C0"/>
                </a:solidFill>
              </a:rPr>
              <a:t>AO3 Context</a:t>
            </a:r>
            <a:r>
              <a:rPr lang="en-GB" sz="2800" b="1" dirty="0"/>
              <a:t/>
            </a:r>
            <a:br>
              <a:rPr lang="en-GB" sz="2800" b="1" dirty="0"/>
            </a:br>
            <a:endParaRPr lang="en-GB" sz="2800" b="1" dirty="0">
              <a:solidFill>
                <a:schemeClr val="bg1"/>
              </a:solidFill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sz="half" idx="2"/>
          </p:nvPr>
        </p:nvSpPr>
        <p:spPr>
          <a:xfrm>
            <a:off x="111048" y="1433518"/>
            <a:ext cx="4467534" cy="4676396"/>
          </a:xfrm>
        </p:spPr>
        <p:txBody>
          <a:bodyPr>
            <a:normAutofit fontScale="70000" lnSpcReduction="20000"/>
          </a:bodyPr>
          <a:lstStyle/>
          <a:p>
            <a:endParaRPr lang="en-GB" sz="1800" dirty="0"/>
          </a:p>
          <a:p>
            <a:pPr>
              <a:buFont typeface="Wingdings" panose="05000000000000000000" pitchFamily="2" charset="2"/>
              <a:buChar char="û"/>
            </a:pPr>
            <a:r>
              <a:rPr lang="en-GB" sz="2600" dirty="0">
                <a:solidFill>
                  <a:srgbClr val="FF0000"/>
                </a:solidFill>
              </a:rPr>
              <a:t>Allow context to </a:t>
            </a:r>
            <a:r>
              <a:rPr lang="en-GB" sz="2600" b="1" dirty="0">
                <a:solidFill>
                  <a:srgbClr val="FF0000"/>
                </a:solidFill>
              </a:rPr>
              <a:t>drive the response</a:t>
            </a:r>
          </a:p>
          <a:p>
            <a:pPr>
              <a:buFont typeface="Wingdings" panose="05000000000000000000" pitchFamily="2" charset="2"/>
              <a:buChar char="û"/>
            </a:pPr>
            <a:r>
              <a:rPr lang="en-GB" sz="2600" dirty="0">
                <a:solidFill>
                  <a:srgbClr val="FF0000"/>
                </a:solidFill>
              </a:rPr>
              <a:t>Drift into </a:t>
            </a:r>
            <a:r>
              <a:rPr lang="en-GB" sz="2600" b="1" dirty="0">
                <a:solidFill>
                  <a:srgbClr val="FF0000"/>
                </a:solidFill>
              </a:rPr>
              <a:t>lengthy discussion </a:t>
            </a:r>
            <a:r>
              <a:rPr lang="en-GB" sz="2600" dirty="0">
                <a:solidFill>
                  <a:srgbClr val="FF0000"/>
                </a:solidFill>
              </a:rPr>
              <a:t>of historical/social context not closely integrated with literary analysis of text. </a:t>
            </a:r>
          </a:p>
          <a:p>
            <a:pPr>
              <a:buFont typeface="Wingdings" panose="05000000000000000000" pitchFamily="2" charset="2"/>
              <a:buChar char="û"/>
            </a:pPr>
            <a:r>
              <a:rPr lang="en-GB" sz="2600" dirty="0">
                <a:solidFill>
                  <a:srgbClr val="FF0000"/>
                </a:solidFill>
              </a:rPr>
              <a:t>Lose line of argument and </a:t>
            </a:r>
            <a:r>
              <a:rPr lang="en-GB" sz="2600" b="1" dirty="0">
                <a:solidFill>
                  <a:srgbClr val="FF0000"/>
                </a:solidFill>
              </a:rPr>
              <a:t>literary focus </a:t>
            </a:r>
            <a:r>
              <a:rPr lang="en-GB" sz="2600" dirty="0">
                <a:solidFill>
                  <a:srgbClr val="FF0000"/>
                </a:solidFill>
              </a:rPr>
              <a:t>of task</a:t>
            </a:r>
          </a:p>
          <a:p>
            <a:pPr>
              <a:buFont typeface="Wingdings" panose="05000000000000000000" pitchFamily="2" charset="2"/>
              <a:buChar char="û"/>
            </a:pPr>
            <a:r>
              <a:rPr lang="en-GB" sz="2600" dirty="0">
                <a:solidFill>
                  <a:srgbClr val="FF0000"/>
                </a:solidFill>
              </a:rPr>
              <a:t>Forget that knowledge of context</a:t>
            </a:r>
            <a:r>
              <a:rPr lang="en-GB" sz="2600" b="1" dirty="0">
                <a:solidFill>
                  <a:srgbClr val="FF0000"/>
                </a:solidFill>
              </a:rPr>
              <a:t> will not </a:t>
            </a:r>
            <a:r>
              <a:rPr lang="en-GB" sz="2600" dirty="0">
                <a:solidFill>
                  <a:srgbClr val="FF0000"/>
                </a:solidFill>
              </a:rPr>
              <a:t>be rewarded in its own right </a:t>
            </a:r>
          </a:p>
          <a:p>
            <a:pPr>
              <a:buFont typeface="Wingdings" panose="05000000000000000000" pitchFamily="2" charset="2"/>
              <a:buChar char="û"/>
            </a:pPr>
            <a:r>
              <a:rPr lang="en-GB" sz="2600" dirty="0">
                <a:solidFill>
                  <a:srgbClr val="FF0000"/>
                </a:solidFill>
              </a:rPr>
              <a:t>Fall back on </a:t>
            </a:r>
            <a:r>
              <a:rPr lang="en-GB" sz="2600" b="1" dirty="0">
                <a:solidFill>
                  <a:srgbClr val="FF0000"/>
                </a:solidFill>
              </a:rPr>
              <a:t>sweeping generalisations </a:t>
            </a:r>
            <a:r>
              <a:rPr lang="en-GB" sz="2600" dirty="0">
                <a:solidFill>
                  <a:srgbClr val="FF0000"/>
                </a:solidFill>
              </a:rPr>
              <a:t>or vague assertions: ‘</a:t>
            </a:r>
            <a:r>
              <a:rPr lang="en-GB" sz="2600" i="1" dirty="0">
                <a:solidFill>
                  <a:srgbClr val="FF0000"/>
                </a:solidFill>
              </a:rPr>
              <a:t>All Victorian women were…’</a:t>
            </a:r>
          </a:p>
          <a:p>
            <a:pPr>
              <a:buFont typeface="Wingdings" panose="05000000000000000000" pitchFamily="2" charset="2"/>
              <a:buChar char="û"/>
            </a:pPr>
            <a:r>
              <a:rPr lang="en-GB" sz="2600" dirty="0">
                <a:solidFill>
                  <a:srgbClr val="FF0000"/>
                </a:solidFill>
              </a:rPr>
              <a:t>Rely too heavily on </a:t>
            </a:r>
            <a:r>
              <a:rPr lang="en-GB" sz="2600" b="1" dirty="0">
                <a:solidFill>
                  <a:srgbClr val="FF0000"/>
                </a:solidFill>
              </a:rPr>
              <a:t>writer biography </a:t>
            </a:r>
            <a:r>
              <a:rPr lang="en-GB" sz="2600" dirty="0">
                <a:solidFill>
                  <a:srgbClr val="FF0000"/>
                </a:solidFill>
              </a:rPr>
              <a:t>for context: it can be informative but must be handled carefully and clearly linked to wider context or </a:t>
            </a:r>
            <a:r>
              <a:rPr lang="en-GB" sz="2600" b="1" dirty="0">
                <a:solidFill>
                  <a:srgbClr val="7030A0"/>
                </a:solidFill>
              </a:rPr>
              <a:t>AO5</a:t>
            </a:r>
            <a:r>
              <a:rPr lang="en-GB" sz="2600" dirty="0">
                <a:solidFill>
                  <a:srgbClr val="FF0000"/>
                </a:solidFill>
              </a:rPr>
              <a:t> as possible reading</a:t>
            </a:r>
          </a:p>
          <a:p>
            <a:pPr>
              <a:buFont typeface="Wingdings" panose="05000000000000000000" pitchFamily="2" charset="2"/>
              <a:buChar char="û"/>
            </a:pPr>
            <a:r>
              <a:rPr lang="en-GB" sz="2600" b="1" dirty="0">
                <a:solidFill>
                  <a:srgbClr val="FF0000"/>
                </a:solidFill>
              </a:rPr>
              <a:t>Ignore </a:t>
            </a:r>
            <a:r>
              <a:rPr lang="en-GB" sz="2600" dirty="0">
                <a:solidFill>
                  <a:srgbClr val="FF0000"/>
                </a:solidFill>
              </a:rPr>
              <a:t>contextual steer in task and fail to address AO3 altogether.</a:t>
            </a:r>
          </a:p>
          <a:p>
            <a:endParaRPr lang="en-GB" dirty="0"/>
          </a:p>
          <a:p>
            <a:endParaRPr lang="en-GB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4"/>
          </p:nvPr>
        </p:nvSpPr>
        <p:spPr>
          <a:xfrm>
            <a:off x="4645024" y="2174874"/>
            <a:ext cx="4229287" cy="4201541"/>
          </a:xfrm>
        </p:spPr>
        <p:txBody>
          <a:bodyPr>
            <a:normAutofit/>
          </a:bodyPr>
          <a:lstStyle/>
          <a:p>
            <a:endParaRPr lang="en-GB" sz="1800" dirty="0"/>
          </a:p>
          <a:p>
            <a:endParaRPr lang="en-GB" sz="18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960228"/>
            <a:ext cx="2487168" cy="597715"/>
          </a:xfrm>
        </p:spPr>
        <p:txBody>
          <a:bodyPr>
            <a:noAutofit/>
          </a:bodyPr>
          <a:lstStyle/>
          <a:p>
            <a:pPr algn="ctr"/>
            <a:r>
              <a:rPr lang="en-GB" sz="4000" u="sng" dirty="0">
                <a:solidFill>
                  <a:srgbClr val="FF0000"/>
                </a:solidFill>
              </a:rPr>
              <a:t>Don’t: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3"/>
          </p:nvPr>
        </p:nvSpPr>
        <p:spPr>
          <a:xfrm>
            <a:off x="5432818" y="882725"/>
            <a:ext cx="2476207" cy="663727"/>
          </a:xfrm>
        </p:spPr>
        <p:txBody>
          <a:bodyPr>
            <a:noAutofit/>
          </a:bodyPr>
          <a:lstStyle/>
          <a:p>
            <a:pPr algn="ctr"/>
            <a:r>
              <a:rPr lang="en-GB" sz="4000" u="sng" dirty="0">
                <a:solidFill>
                  <a:srgbClr val="33CC33"/>
                </a:solidFill>
              </a:rPr>
              <a:t>Do:</a:t>
            </a:r>
          </a:p>
        </p:txBody>
      </p:sp>
      <p:sp>
        <p:nvSpPr>
          <p:cNvPr id="12" name="Rectangle 11"/>
          <p:cNvSpPr/>
          <p:nvPr/>
        </p:nvSpPr>
        <p:spPr>
          <a:xfrm>
            <a:off x="304799" y="1700019"/>
            <a:ext cx="361549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û"/>
            </a:pPr>
            <a:endParaRPr lang="en-GB" dirty="0"/>
          </a:p>
        </p:txBody>
      </p:sp>
      <p:sp>
        <p:nvSpPr>
          <p:cNvPr id="13" name="Rectangle 12"/>
          <p:cNvSpPr/>
          <p:nvPr/>
        </p:nvSpPr>
        <p:spPr>
          <a:xfrm>
            <a:off x="4533976" y="1643354"/>
            <a:ext cx="4273893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en-GB" dirty="0">
                <a:solidFill>
                  <a:srgbClr val="00CC00"/>
                </a:solidFill>
              </a:rPr>
              <a:t>Keep key </a:t>
            </a:r>
            <a:r>
              <a:rPr lang="en-GB" b="1" dirty="0">
                <a:solidFill>
                  <a:srgbClr val="0070C0"/>
                </a:solidFill>
              </a:rPr>
              <a:t>AO3</a:t>
            </a:r>
            <a:r>
              <a:rPr lang="en-GB" dirty="0">
                <a:solidFill>
                  <a:srgbClr val="00CC00"/>
                </a:solidFill>
              </a:rPr>
              <a:t> descriptors in mind: the </a:t>
            </a:r>
            <a:r>
              <a:rPr lang="en-GB" b="1" i="1" dirty="0">
                <a:solidFill>
                  <a:srgbClr val="00CC00"/>
                </a:solidFill>
              </a:rPr>
              <a:t>significance</a:t>
            </a:r>
            <a:r>
              <a:rPr lang="en-GB" dirty="0">
                <a:solidFill>
                  <a:srgbClr val="00CC00"/>
                </a:solidFill>
              </a:rPr>
              <a:t> and </a:t>
            </a:r>
            <a:r>
              <a:rPr lang="en-GB" b="1" i="1" dirty="0">
                <a:solidFill>
                  <a:srgbClr val="00CC00"/>
                </a:solidFill>
              </a:rPr>
              <a:t>influence</a:t>
            </a:r>
            <a:r>
              <a:rPr lang="en-GB" dirty="0">
                <a:solidFill>
                  <a:srgbClr val="00CC00"/>
                </a:solidFill>
              </a:rPr>
              <a:t> of context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GB" b="1" dirty="0">
                <a:solidFill>
                  <a:srgbClr val="00CC00"/>
                </a:solidFill>
              </a:rPr>
              <a:t>Start </a:t>
            </a:r>
            <a:r>
              <a:rPr lang="en-GB" dirty="0">
                <a:solidFill>
                  <a:srgbClr val="00CC00"/>
                </a:solidFill>
              </a:rPr>
              <a:t>with the text. 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GB" dirty="0">
                <a:solidFill>
                  <a:srgbClr val="00CC00"/>
                </a:solidFill>
              </a:rPr>
              <a:t>Remember: </a:t>
            </a:r>
            <a:r>
              <a:rPr lang="en-GB" b="1" dirty="0">
                <a:solidFill>
                  <a:srgbClr val="00CC00"/>
                </a:solidFill>
              </a:rPr>
              <a:t>TASK – TEXT – CONTEXT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GB" dirty="0">
                <a:solidFill>
                  <a:srgbClr val="00CC00"/>
                </a:solidFill>
              </a:rPr>
              <a:t>Ensure that context is used to </a:t>
            </a:r>
            <a:r>
              <a:rPr lang="en-GB" b="1" dirty="0">
                <a:solidFill>
                  <a:srgbClr val="00CC00"/>
                </a:solidFill>
              </a:rPr>
              <a:t>support literary response</a:t>
            </a:r>
            <a:r>
              <a:rPr lang="en-GB" dirty="0">
                <a:solidFill>
                  <a:srgbClr val="00CC00"/>
                </a:solidFill>
              </a:rPr>
              <a:t> to texts and linked closely to </a:t>
            </a:r>
            <a:r>
              <a:rPr lang="en-GB" b="1" dirty="0">
                <a:solidFill>
                  <a:srgbClr val="00CC00"/>
                </a:solidFill>
              </a:rPr>
              <a:t>AO1</a:t>
            </a:r>
            <a:r>
              <a:rPr lang="en-GB" dirty="0">
                <a:solidFill>
                  <a:srgbClr val="00CC00"/>
                </a:solidFill>
              </a:rPr>
              <a:t> and </a:t>
            </a:r>
            <a:r>
              <a:rPr lang="en-GB" b="1" dirty="0">
                <a:solidFill>
                  <a:srgbClr val="00CC00"/>
                </a:solidFill>
              </a:rPr>
              <a:t>AO2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GB" dirty="0">
                <a:solidFill>
                  <a:srgbClr val="00CC00"/>
                </a:solidFill>
              </a:rPr>
              <a:t>Link </a:t>
            </a:r>
            <a:r>
              <a:rPr lang="en-GB" b="1" dirty="0">
                <a:solidFill>
                  <a:srgbClr val="00CC00"/>
                </a:solidFill>
              </a:rPr>
              <a:t>specific</a:t>
            </a:r>
            <a:r>
              <a:rPr lang="en-GB" dirty="0">
                <a:solidFill>
                  <a:srgbClr val="00CC00"/>
                </a:solidFill>
              </a:rPr>
              <a:t> contextual influences directly to textual support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GB" dirty="0">
                <a:solidFill>
                  <a:srgbClr val="00CC00"/>
                </a:solidFill>
              </a:rPr>
              <a:t>Consider a </a:t>
            </a:r>
            <a:r>
              <a:rPr lang="en-GB" b="1" dirty="0">
                <a:solidFill>
                  <a:srgbClr val="00CC00"/>
                </a:solidFill>
              </a:rPr>
              <a:t>range of contexts</a:t>
            </a:r>
            <a:r>
              <a:rPr lang="en-GB" dirty="0">
                <a:solidFill>
                  <a:srgbClr val="00CC00"/>
                </a:solidFill>
              </a:rPr>
              <a:t>: historical; social; political; literary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GB" dirty="0">
                <a:solidFill>
                  <a:srgbClr val="00CC00"/>
                </a:solidFill>
              </a:rPr>
              <a:t>Where relevant, remember to consider influence of context on </a:t>
            </a:r>
            <a:r>
              <a:rPr lang="en-GB" b="1" dirty="0">
                <a:solidFill>
                  <a:srgbClr val="00CC00"/>
                </a:solidFill>
              </a:rPr>
              <a:t>reception</a:t>
            </a:r>
            <a:r>
              <a:rPr lang="en-GB" dirty="0">
                <a:solidFill>
                  <a:srgbClr val="00CC00"/>
                </a:solidFill>
              </a:rPr>
              <a:t> as well as writing of texts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059910" y="5880173"/>
            <a:ext cx="7022592" cy="64633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dirty="0"/>
              <a:t>Try to use </a:t>
            </a:r>
            <a:r>
              <a:rPr lang="en-GB" b="1" dirty="0"/>
              <a:t>AO2 as a springboard </a:t>
            </a:r>
            <a:r>
              <a:rPr lang="en-GB" dirty="0"/>
              <a:t>for the other AOs so that context, connections and other readings are </a:t>
            </a:r>
            <a:r>
              <a:rPr lang="en-GB" b="1" dirty="0"/>
              <a:t>co-dependent</a:t>
            </a:r>
            <a:r>
              <a:rPr lang="en-GB" dirty="0"/>
              <a:t> rather than tagged on. </a:t>
            </a:r>
          </a:p>
        </p:txBody>
      </p:sp>
    </p:spTree>
    <p:extLst>
      <p:ext uri="{BB962C8B-B14F-4D97-AF65-F5344CB8AC3E}">
        <p14:creationId xmlns:p14="http://schemas.microsoft.com/office/powerpoint/2010/main" val="39632352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Eduqas_Powerpoint_Templates_for PPT-2.psd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69689" y="97536"/>
            <a:ext cx="9144000" cy="68580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6850778" y="270935"/>
            <a:ext cx="202353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100" dirty="0">
                <a:solidFill>
                  <a:srgbClr val="A5A6A5"/>
                </a:solidFill>
                <a:latin typeface="Bliss-Light"/>
                <a:cs typeface="Bliss-Light"/>
              </a:rPr>
              <a:t>4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857090" y="1644560"/>
            <a:ext cx="369073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1600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1036321" y="97536"/>
            <a:ext cx="7120128" cy="967903"/>
          </a:xfrm>
          <a:solidFill>
            <a:srgbClr val="EE8512"/>
          </a:solidFill>
        </p:spPr>
        <p:txBody>
          <a:bodyPr>
            <a:noAutofit/>
          </a:bodyPr>
          <a:lstStyle/>
          <a:p>
            <a:r>
              <a:rPr lang="en-GB" sz="2800" b="1" dirty="0"/>
              <a:t/>
            </a:r>
            <a:br>
              <a:rPr lang="en-GB" sz="2800" b="1" dirty="0"/>
            </a:br>
            <a:r>
              <a:rPr lang="en-GB" sz="2800" b="1" dirty="0"/>
              <a:t/>
            </a:r>
            <a:br>
              <a:rPr lang="en-GB" sz="2800" b="1" dirty="0"/>
            </a:br>
            <a:r>
              <a:rPr lang="en-GB" sz="2800" b="1" dirty="0"/>
              <a:t/>
            </a:r>
            <a:br>
              <a:rPr lang="en-GB" sz="2800" b="1" dirty="0"/>
            </a:br>
            <a:r>
              <a:rPr lang="en-GB" sz="2800" b="1" dirty="0"/>
              <a:t>AS English Literature: Examiners’ Feedback</a:t>
            </a:r>
            <a:br>
              <a:rPr lang="en-GB" sz="2800" b="1" dirty="0"/>
            </a:br>
            <a:r>
              <a:rPr lang="en-GB" sz="2800" b="1" dirty="0">
                <a:solidFill>
                  <a:schemeClr val="bg1"/>
                </a:solidFill>
              </a:rPr>
              <a:t>Longer Essay Responses: </a:t>
            </a:r>
            <a:r>
              <a:rPr lang="en-GB" sz="2800" b="1" dirty="0">
                <a:solidFill>
                  <a:srgbClr val="00B050"/>
                </a:solidFill>
              </a:rPr>
              <a:t>AO4</a:t>
            </a:r>
            <a:r>
              <a:rPr lang="en-GB" sz="2800" b="1" dirty="0">
                <a:solidFill>
                  <a:schemeClr val="bg1"/>
                </a:solidFill>
              </a:rPr>
              <a:t/>
            </a:r>
            <a:br>
              <a:rPr lang="en-GB" sz="2800" b="1" dirty="0">
                <a:solidFill>
                  <a:schemeClr val="bg1"/>
                </a:solidFill>
              </a:rPr>
            </a:br>
            <a:r>
              <a:rPr lang="en-GB" sz="3600" b="1" dirty="0"/>
              <a:t> </a:t>
            </a:r>
            <a:br>
              <a:rPr lang="en-GB" sz="3600" b="1" dirty="0"/>
            </a:br>
            <a:r>
              <a:rPr lang="en-GB" sz="3600" b="1" dirty="0"/>
              <a:t/>
            </a:r>
            <a:br>
              <a:rPr lang="en-GB" sz="3600" b="1" dirty="0"/>
            </a:br>
            <a:endParaRPr lang="en-GB" sz="2800" b="1" dirty="0">
              <a:solidFill>
                <a:schemeClr val="bg1"/>
              </a:solidFill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sz="half" idx="2"/>
          </p:nvPr>
        </p:nvSpPr>
        <p:spPr>
          <a:xfrm>
            <a:off x="609599" y="1490898"/>
            <a:ext cx="7938223" cy="4974336"/>
          </a:xfrm>
        </p:spPr>
        <p:txBody>
          <a:bodyPr>
            <a:normAutofit lnSpcReduction="10000"/>
          </a:bodyPr>
          <a:lstStyle/>
          <a:p>
            <a:r>
              <a:rPr lang="en-GB" sz="2000" b="1" dirty="0">
                <a:solidFill>
                  <a:srgbClr val="00CC00"/>
                </a:solidFill>
              </a:rPr>
              <a:t>AO4</a:t>
            </a:r>
            <a:r>
              <a:rPr lang="en-GB" sz="2000" dirty="0"/>
              <a:t> is </a:t>
            </a:r>
            <a:r>
              <a:rPr lang="en-GB" sz="2000" b="1" dirty="0"/>
              <a:t>only assessed </a:t>
            </a:r>
            <a:r>
              <a:rPr lang="en-GB" sz="2000" dirty="0"/>
              <a:t>in the Post-1900 Poetry essay (Component 2</a:t>
            </a:r>
            <a:r>
              <a:rPr lang="en-GB" sz="2000" dirty="0" smtClean="0"/>
              <a:t>)</a:t>
            </a:r>
          </a:p>
          <a:p>
            <a:pPr lvl="0">
              <a:buFont typeface="Wingdings" panose="05000000000000000000" pitchFamily="2" charset="2"/>
              <a:buChar char="û"/>
            </a:pPr>
            <a:r>
              <a:rPr lang="en-GB" sz="2000" dirty="0" smtClean="0">
                <a:solidFill>
                  <a:prstClr val="black"/>
                </a:solidFill>
              </a:rPr>
              <a:t>Don’t</a:t>
            </a:r>
            <a:r>
              <a:rPr lang="en-GB" sz="2000" dirty="0" smtClean="0"/>
              <a:t> </a:t>
            </a:r>
            <a:r>
              <a:rPr lang="en-GB" sz="2000" dirty="0"/>
              <a:t>side-line named poem which must </a:t>
            </a:r>
            <a:r>
              <a:rPr lang="en-GB" sz="2000" dirty="0" smtClean="0"/>
              <a:t>be considered </a:t>
            </a:r>
            <a:r>
              <a:rPr lang="en-GB" sz="2000" dirty="0"/>
              <a:t>in some detail.</a:t>
            </a:r>
          </a:p>
          <a:p>
            <a:pPr>
              <a:buFont typeface="Wingdings" panose="05000000000000000000" pitchFamily="2" charset="2"/>
              <a:buChar char="û"/>
            </a:pPr>
            <a:r>
              <a:rPr lang="en-GB" sz="2000" dirty="0"/>
              <a:t>Don’t treat the poems </a:t>
            </a:r>
            <a:r>
              <a:rPr lang="en-GB" sz="2000" b="1" dirty="0"/>
              <a:t>separately</a:t>
            </a:r>
            <a:r>
              <a:rPr lang="en-GB" sz="2000" dirty="0"/>
              <a:t>. </a:t>
            </a:r>
            <a:r>
              <a:rPr lang="en-GB" sz="2000" b="1" dirty="0">
                <a:solidFill>
                  <a:srgbClr val="00CC00"/>
                </a:solidFill>
              </a:rPr>
              <a:t>AO4’s</a:t>
            </a:r>
            <a:r>
              <a:rPr lang="en-GB" sz="2000" dirty="0"/>
              <a:t>  </a:t>
            </a:r>
            <a:r>
              <a:rPr lang="en-GB" sz="2000" b="1" dirty="0"/>
              <a:t>heavier weighting </a:t>
            </a:r>
            <a:r>
              <a:rPr lang="en-GB" sz="2000" dirty="0"/>
              <a:t>must be reflected in response.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GB" sz="2000" b="1" dirty="0"/>
              <a:t>Planning</a:t>
            </a:r>
            <a:r>
              <a:rPr lang="en-GB" sz="2000" dirty="0"/>
              <a:t> is essential. Allow time to choose question and the other poem(s) for links.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GB" sz="2000" b="1" dirty="0"/>
              <a:t>Foreground connections </a:t>
            </a:r>
            <a:r>
              <a:rPr lang="en-GB" sz="2000" dirty="0"/>
              <a:t>between poems in planning. Best answers are built round key links.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GB" sz="2000" b="1" dirty="0"/>
              <a:t>Develop</a:t>
            </a:r>
            <a:r>
              <a:rPr lang="en-GB" sz="2000" dirty="0"/>
              <a:t> </a:t>
            </a:r>
            <a:r>
              <a:rPr lang="en-GB" sz="2000" b="1" dirty="0"/>
              <a:t>a few important, focused links </a:t>
            </a:r>
            <a:r>
              <a:rPr lang="en-GB" sz="2000" dirty="0"/>
              <a:t>rather lots of irrelevant, tenuous or asserted connections.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GB" sz="2000" dirty="0"/>
              <a:t>Focus on </a:t>
            </a:r>
            <a:r>
              <a:rPr lang="en-GB" sz="2000" b="1" dirty="0"/>
              <a:t>literary and thematic links </a:t>
            </a:r>
            <a:r>
              <a:rPr lang="en-GB" sz="2000" dirty="0"/>
              <a:t>rather than ones based on context </a:t>
            </a:r>
            <a:r>
              <a:rPr lang="en-GB" sz="2000" dirty="0" err="1"/>
              <a:t>eg</a:t>
            </a:r>
            <a:r>
              <a:rPr lang="en-GB" sz="2000" dirty="0"/>
              <a:t> poet’s life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GB" sz="2000" b="1" dirty="0"/>
              <a:t>Compare the poet’s technique </a:t>
            </a:r>
            <a:r>
              <a:rPr lang="en-GB" sz="2000" dirty="0"/>
              <a:t>in the poems.</a:t>
            </a:r>
          </a:p>
          <a:p>
            <a:pPr>
              <a:buFont typeface="Wingdings" panose="05000000000000000000" pitchFamily="2" charset="2"/>
              <a:buChar char="û"/>
            </a:pPr>
            <a:r>
              <a:rPr lang="en-GB" sz="2000" b="1" dirty="0"/>
              <a:t>Don’t plod </a:t>
            </a:r>
            <a:r>
              <a:rPr lang="en-GB" sz="2000" dirty="0"/>
              <a:t>through the poems line-by-line. Try to gain an </a:t>
            </a:r>
            <a:r>
              <a:rPr lang="en-GB" sz="2000" b="1" dirty="0"/>
              <a:t>overview </a:t>
            </a:r>
            <a:r>
              <a:rPr lang="en-GB" sz="2000" dirty="0"/>
              <a:t>and focus on what is important and relevant to the question.</a:t>
            </a:r>
          </a:p>
          <a:p>
            <a:endParaRPr lang="en-GB" sz="1800" dirty="0"/>
          </a:p>
          <a:p>
            <a:endParaRPr lang="en-GB" sz="1800" dirty="0"/>
          </a:p>
          <a:p>
            <a:endParaRPr lang="en-GB" sz="1800" dirty="0"/>
          </a:p>
          <a:p>
            <a:endParaRPr lang="en-GB" dirty="0"/>
          </a:p>
          <a:p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6988" y="906849"/>
            <a:ext cx="7299460" cy="639762"/>
          </a:xfrm>
        </p:spPr>
        <p:txBody>
          <a:bodyPr>
            <a:normAutofit/>
          </a:bodyPr>
          <a:lstStyle/>
          <a:p>
            <a:pPr algn="ctr"/>
            <a:r>
              <a:rPr lang="en-GB" sz="2800" dirty="0">
                <a:solidFill>
                  <a:srgbClr val="00B050"/>
                </a:solidFill>
              </a:rPr>
              <a:t>AO4 Connections </a:t>
            </a:r>
            <a:endParaRPr lang="en-GB" sz="2800" dirty="0"/>
          </a:p>
        </p:txBody>
      </p:sp>
      <p:sp>
        <p:nvSpPr>
          <p:cNvPr id="10" name="TextBox 9"/>
          <p:cNvSpPr txBox="1"/>
          <p:nvPr/>
        </p:nvSpPr>
        <p:spPr>
          <a:xfrm>
            <a:off x="856988" y="6323525"/>
            <a:ext cx="6347358" cy="58477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sz="1600" dirty="0"/>
              <a:t>Try to use </a:t>
            </a:r>
            <a:r>
              <a:rPr lang="en-GB" sz="1600" b="1" dirty="0"/>
              <a:t>AO2 as a springboard </a:t>
            </a:r>
            <a:r>
              <a:rPr lang="en-GB" sz="1600" dirty="0"/>
              <a:t>for the other AOs so that context, connections and other readings are </a:t>
            </a:r>
            <a:r>
              <a:rPr lang="en-GB" sz="1600" b="1" dirty="0"/>
              <a:t>co-dependent</a:t>
            </a:r>
            <a:r>
              <a:rPr lang="en-GB" sz="1600" dirty="0"/>
              <a:t> rather than tagged on. </a:t>
            </a:r>
          </a:p>
        </p:txBody>
      </p:sp>
    </p:spTree>
    <p:extLst>
      <p:ext uri="{BB962C8B-B14F-4D97-AF65-F5344CB8AC3E}">
        <p14:creationId xmlns:p14="http://schemas.microsoft.com/office/powerpoint/2010/main" val="6692931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Eduqas_Powerpoint_Templates_for PPT-2.psd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69689" y="97536"/>
            <a:ext cx="9144000" cy="68580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6850778" y="270935"/>
            <a:ext cx="202353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100" dirty="0">
                <a:solidFill>
                  <a:srgbClr val="A5A6A5"/>
                </a:solidFill>
                <a:latin typeface="Bliss-Light"/>
                <a:cs typeface="Bliss-Light"/>
              </a:rPr>
              <a:t>4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857090" y="1644560"/>
            <a:ext cx="369073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1600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1036321" y="97536"/>
            <a:ext cx="7120128" cy="967903"/>
          </a:xfrm>
          <a:solidFill>
            <a:srgbClr val="EE8512"/>
          </a:solidFill>
        </p:spPr>
        <p:txBody>
          <a:bodyPr>
            <a:noAutofit/>
          </a:bodyPr>
          <a:lstStyle/>
          <a:p>
            <a:r>
              <a:rPr lang="en-GB" sz="2800" b="1" dirty="0"/>
              <a:t/>
            </a:r>
            <a:br>
              <a:rPr lang="en-GB" sz="2800" b="1" dirty="0"/>
            </a:br>
            <a:r>
              <a:rPr lang="en-GB" sz="2800" b="1" dirty="0"/>
              <a:t/>
            </a:r>
            <a:br>
              <a:rPr lang="en-GB" sz="2800" b="1" dirty="0"/>
            </a:br>
            <a:r>
              <a:rPr lang="en-GB" sz="2800" b="1" dirty="0"/>
              <a:t/>
            </a:r>
            <a:br>
              <a:rPr lang="en-GB" sz="2800" b="1" dirty="0"/>
            </a:br>
            <a:r>
              <a:rPr lang="en-GB" sz="2800" b="1" dirty="0"/>
              <a:t>AS English Literature: Examiners’ Feedback</a:t>
            </a:r>
            <a:br>
              <a:rPr lang="en-GB" sz="2800" b="1" dirty="0"/>
            </a:br>
            <a:r>
              <a:rPr lang="en-GB" sz="2800" b="1" dirty="0">
                <a:solidFill>
                  <a:schemeClr val="bg1"/>
                </a:solidFill>
              </a:rPr>
              <a:t>Longer Essay Responses: </a:t>
            </a:r>
            <a:r>
              <a:rPr lang="en-GB" sz="2800" b="1" dirty="0">
                <a:solidFill>
                  <a:srgbClr val="7030A0"/>
                </a:solidFill>
              </a:rPr>
              <a:t>AO5 </a:t>
            </a:r>
            <a:r>
              <a:rPr lang="en-GB" sz="2800" b="1" dirty="0">
                <a:solidFill>
                  <a:schemeClr val="bg1"/>
                </a:solidFill>
              </a:rPr>
              <a:t/>
            </a:r>
            <a:br>
              <a:rPr lang="en-GB" sz="2800" b="1" dirty="0">
                <a:solidFill>
                  <a:schemeClr val="bg1"/>
                </a:solidFill>
              </a:rPr>
            </a:br>
            <a:r>
              <a:rPr lang="en-GB" sz="3600" b="1" dirty="0"/>
              <a:t> </a:t>
            </a:r>
            <a:br>
              <a:rPr lang="en-GB" sz="3600" b="1" dirty="0"/>
            </a:br>
            <a:r>
              <a:rPr lang="en-GB" sz="3600" b="1" dirty="0"/>
              <a:t/>
            </a:r>
            <a:br>
              <a:rPr lang="en-GB" sz="3600" b="1" dirty="0"/>
            </a:br>
            <a:endParaRPr lang="en-GB" sz="2800" b="1" dirty="0">
              <a:solidFill>
                <a:schemeClr val="bg1"/>
              </a:solidFill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sz="half" idx="2"/>
          </p:nvPr>
        </p:nvSpPr>
        <p:spPr>
          <a:xfrm>
            <a:off x="0" y="1490898"/>
            <a:ext cx="4497388" cy="4974336"/>
          </a:xfrm>
        </p:spPr>
        <p:txBody>
          <a:bodyPr>
            <a:normAutofit/>
          </a:bodyPr>
          <a:lstStyle/>
          <a:p>
            <a:endParaRPr lang="en-GB" sz="1800" dirty="0"/>
          </a:p>
          <a:p>
            <a:endParaRPr lang="en-GB" sz="1800" dirty="0"/>
          </a:p>
          <a:p>
            <a:endParaRPr lang="en-GB" sz="1800" dirty="0"/>
          </a:p>
          <a:p>
            <a:endParaRPr lang="en-GB" dirty="0"/>
          </a:p>
          <a:p>
            <a:endParaRPr lang="en-GB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4"/>
          </p:nvPr>
        </p:nvSpPr>
        <p:spPr>
          <a:xfrm>
            <a:off x="856988" y="1490898"/>
            <a:ext cx="7814755" cy="5102352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en-GB" sz="2000" dirty="0"/>
              <a:t>Engage with </a:t>
            </a:r>
            <a:r>
              <a:rPr lang="en-GB" sz="2000" b="1" dirty="0"/>
              <a:t>critical view in question.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GB" sz="2000" dirty="0"/>
              <a:t>Keep critical view in mind when </a:t>
            </a:r>
            <a:r>
              <a:rPr lang="en-GB" sz="2000" b="1" dirty="0"/>
              <a:t>planning your approach </a:t>
            </a:r>
            <a:r>
              <a:rPr lang="en-GB" sz="2000" dirty="0"/>
              <a:t>to the question.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GB" sz="2000" dirty="0"/>
              <a:t>Use critical view to </a:t>
            </a:r>
            <a:r>
              <a:rPr lang="en-GB" sz="2000" b="1" dirty="0"/>
              <a:t>inform</a:t>
            </a:r>
            <a:r>
              <a:rPr lang="en-GB" sz="2000" dirty="0"/>
              <a:t> and </a:t>
            </a:r>
            <a:r>
              <a:rPr lang="en-GB" sz="2000" b="1" dirty="0"/>
              <a:t>build</a:t>
            </a:r>
            <a:r>
              <a:rPr lang="en-GB" sz="2000" dirty="0"/>
              <a:t> your own personal response.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GB" sz="2000" dirty="0"/>
              <a:t>You </a:t>
            </a:r>
            <a:r>
              <a:rPr lang="en-GB" sz="2000" b="1" dirty="0"/>
              <a:t>can</a:t>
            </a:r>
            <a:r>
              <a:rPr lang="en-GB" sz="2000" dirty="0"/>
              <a:t> counter or disagree with the view but this is not a requirement.</a:t>
            </a:r>
          </a:p>
          <a:p>
            <a:pPr>
              <a:buFont typeface="Wingdings" panose="05000000000000000000" pitchFamily="2" charset="2"/>
              <a:buChar char="û"/>
            </a:pPr>
            <a:r>
              <a:rPr lang="en-GB" sz="2000" dirty="0"/>
              <a:t>Don’t shoe-horn in </a:t>
            </a:r>
            <a:r>
              <a:rPr lang="en-GB" sz="2000" b="1" dirty="0"/>
              <a:t>lengthy critical opinions</a:t>
            </a:r>
            <a:r>
              <a:rPr lang="en-GB" sz="2000" dirty="0"/>
              <a:t> you’ve memorised. Keep as brief as possible and only include if they’re relevant to the question.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GB" sz="2000" dirty="0"/>
              <a:t>Remember</a:t>
            </a:r>
            <a:r>
              <a:rPr lang="en-GB" sz="2000" b="1" dirty="0"/>
              <a:t> ways </a:t>
            </a:r>
            <a:r>
              <a:rPr lang="en-GB" sz="2000" dirty="0"/>
              <a:t>to address </a:t>
            </a:r>
            <a:r>
              <a:rPr lang="en-GB" sz="2000" b="1" dirty="0">
                <a:solidFill>
                  <a:srgbClr val="7030A0"/>
                </a:solidFill>
              </a:rPr>
              <a:t>AO5</a:t>
            </a:r>
            <a:r>
              <a:rPr lang="en-GB" sz="2000" dirty="0"/>
              <a:t>: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GB" sz="1800" b="1" i="1" dirty="0">
                <a:solidFill>
                  <a:srgbClr val="7030A0"/>
                </a:solidFill>
              </a:rPr>
              <a:t>Engage with other readers’ opinions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GB" sz="1800" b="1" i="1" dirty="0">
                <a:solidFill>
                  <a:srgbClr val="7030A0"/>
                </a:solidFill>
              </a:rPr>
              <a:t>Consider other critical perspectives such as feminist, Marxist </a:t>
            </a:r>
            <a:r>
              <a:rPr lang="en-GB" sz="1800" b="1" i="1" dirty="0" err="1">
                <a:solidFill>
                  <a:srgbClr val="7030A0"/>
                </a:solidFill>
              </a:rPr>
              <a:t>etc</a:t>
            </a:r>
            <a:endParaRPr lang="en-GB" sz="1800" b="1" i="1" dirty="0">
              <a:solidFill>
                <a:srgbClr val="7030A0"/>
              </a:solidFill>
            </a:endParaRPr>
          </a:p>
          <a:p>
            <a:pPr lvl="1">
              <a:buFont typeface="Wingdings" panose="05000000000000000000" pitchFamily="2" charset="2"/>
              <a:buChar char="§"/>
            </a:pPr>
            <a:r>
              <a:rPr lang="en-GB" sz="1800" b="1" i="1" dirty="0">
                <a:solidFill>
                  <a:srgbClr val="7030A0"/>
                </a:solidFill>
              </a:rPr>
              <a:t>Offer alternative views of quoted text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GB" sz="1800" b="1" i="1" dirty="0">
                <a:solidFill>
                  <a:srgbClr val="7030A0"/>
                </a:solidFill>
              </a:rPr>
              <a:t>Use tentative language</a:t>
            </a:r>
          </a:p>
          <a:p>
            <a:endParaRPr lang="en-GB" sz="1800" dirty="0"/>
          </a:p>
          <a:p>
            <a:endParaRPr lang="en-GB" sz="1800" dirty="0"/>
          </a:p>
          <a:p>
            <a:endParaRPr lang="en-GB" sz="180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3"/>
          </p:nvPr>
        </p:nvSpPr>
        <p:spPr>
          <a:xfrm>
            <a:off x="1036322" y="1023353"/>
            <a:ext cx="7635422" cy="430969"/>
          </a:xfrm>
        </p:spPr>
        <p:txBody>
          <a:bodyPr>
            <a:normAutofit fontScale="92500" lnSpcReduction="20000"/>
          </a:bodyPr>
          <a:lstStyle/>
          <a:p>
            <a:pPr algn="ctr"/>
            <a:r>
              <a:rPr lang="en-GB" sz="2800" dirty="0">
                <a:solidFill>
                  <a:srgbClr val="7030A0"/>
                </a:solidFill>
              </a:rPr>
              <a:t>AO5 Other Views</a:t>
            </a:r>
            <a:endParaRPr lang="en-GB" sz="2800" dirty="0"/>
          </a:p>
        </p:txBody>
      </p:sp>
      <p:sp>
        <p:nvSpPr>
          <p:cNvPr id="10" name="TextBox 9"/>
          <p:cNvSpPr txBox="1"/>
          <p:nvPr/>
        </p:nvSpPr>
        <p:spPr>
          <a:xfrm>
            <a:off x="856988" y="6323525"/>
            <a:ext cx="6347358" cy="58477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sz="1600" dirty="0"/>
              <a:t>Try to use </a:t>
            </a:r>
            <a:r>
              <a:rPr lang="en-GB" sz="1600" b="1" dirty="0"/>
              <a:t>AO2 as a springboard </a:t>
            </a:r>
            <a:r>
              <a:rPr lang="en-GB" sz="1600" dirty="0"/>
              <a:t>for the other AOs so that context, connections and other readings are </a:t>
            </a:r>
            <a:r>
              <a:rPr lang="en-GB" sz="1600" b="1" dirty="0"/>
              <a:t>co-dependent</a:t>
            </a:r>
            <a:r>
              <a:rPr lang="en-GB" sz="1600" dirty="0"/>
              <a:t> rather than tagged on. </a:t>
            </a:r>
          </a:p>
        </p:txBody>
      </p:sp>
    </p:spTree>
    <p:extLst>
      <p:ext uri="{BB962C8B-B14F-4D97-AF65-F5344CB8AC3E}">
        <p14:creationId xmlns:p14="http://schemas.microsoft.com/office/powerpoint/2010/main" val="23863068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WJEC_x0020_Language xmlns="2f2f9355-f80e-4d7b-937a-0c27cfa03643">
      <Value>English</Value>
    </WJEC_x0020_Language>
    <TaxCatchAll xmlns="2f2f9355-f80e-4d7b-937a-0c27cfa03643"/>
    <RoutingRuleDescription xmlns="http://schemas.microsoft.com/sharepoint/v3" xsi:nil="true"/>
    <aa87a6a0bdfe4bfb97a25745bc8270e2 xmlns="2f2f9355-f80e-4d7b-937a-0c27cfa03643">
      <Terms xmlns="http://schemas.microsoft.com/office/infopath/2007/PartnerControls"/>
    </aa87a6a0bdfe4bfb97a25745bc8270e2>
    <k48d8005054a4dd09ad49b7c837f0781 xmlns="2f2f9355-f80e-4d7b-937a-0c27cfa03643">
      <Terms xmlns="http://schemas.microsoft.com/office/infopath/2007/PartnerControls"/>
    </k48d8005054a4dd09ad49b7c837f0781>
    <WJEC_x0020_Available_x0020_Online xmlns="2f2f9355-f80e-4d7b-937a-0c27cfa03643">false</WJEC_x0020_Available_x0020_Online>
    <WJEC_x0020_Secure_x0020_Scheduling_x0020_Start_x0020_Date xmlns="2f2f9355-f80e-4d7b-937a-0c27cfa03643" xsi:nil="true"/>
    <i2be6ccaef284b9d8cadff396f0db8d6 xmlns="2f2f9355-f80e-4d7b-937a-0c27cfa03643">
      <Terms xmlns="http://schemas.microsoft.com/office/infopath/2007/PartnerControls"/>
    </i2be6ccaef284b9d8cadff396f0db8d6>
    <bd6821cb7d3c4b4ab1e70668a679dc90 xmlns="2f2f9355-f80e-4d7b-937a-0c27cfa03643">
      <Terms xmlns="http://schemas.microsoft.com/office/infopath/2007/PartnerControls"/>
    </bd6821cb7d3c4b4ab1e70668a679dc90>
    <PublishingExpirationDate xmlns="http://schemas.microsoft.com/sharepoint/v3" xsi:nil="true"/>
    <WJEC_x0020_Subject_x0020_Code xmlns="2f2f9355-f80e-4d7b-937a-0c27cfa03643" xsi:nil="true"/>
    <PublishingStartDate xmlns="http://schemas.microsoft.com/sharepoint/v3" xsi:nil="true"/>
    <WJEC_x0020_Secured_x0020_Scheduling_x0020_End_x0020_Date xmlns="2f2f9355-f80e-4d7b-937a-0c27cfa03643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CPD Material" ma:contentTypeID="0x0101005FE35CA445950244A081D16B85E029A500298E42FCD5188646B1BCBDC8C9F29872" ma:contentTypeVersion="3" ma:contentTypeDescription="" ma:contentTypeScope="" ma:versionID="7650e36456f74c4a519b33f889331da5">
  <xsd:schema xmlns:xsd="http://www.w3.org/2001/XMLSchema" xmlns:xs="http://www.w3.org/2001/XMLSchema" xmlns:p="http://schemas.microsoft.com/office/2006/metadata/properties" xmlns:ns1="http://schemas.microsoft.com/sharepoint/v3" xmlns:ns3="2f2f9355-f80e-4d7b-937a-0c27cfa03643" targetNamespace="http://schemas.microsoft.com/office/2006/metadata/properties" ma:root="true" ma:fieldsID="7bfcfbad420648c1c0faaf1d287212ab" ns1:_="" ns3:_="">
    <xsd:import namespace="http://schemas.microsoft.com/sharepoint/v3"/>
    <xsd:import namespace="2f2f9355-f80e-4d7b-937a-0c27cfa03643"/>
    <xsd:element name="properties">
      <xsd:complexType>
        <xsd:sequence>
          <xsd:element name="documentManagement">
            <xsd:complexType>
              <xsd:all>
                <xsd:element ref="ns1:RoutingRuleDescription" minOccurs="0"/>
                <xsd:element ref="ns3:WJEC_x0020_Subject_x0020_Code" minOccurs="0"/>
                <xsd:element ref="ns3:WJEC_x0020_Language" minOccurs="0"/>
                <xsd:element ref="ns3:WJEC_x0020_Available_x0020_Online" minOccurs="0"/>
                <xsd:element ref="ns1:PublishingStartDate" minOccurs="0"/>
                <xsd:element ref="ns1:PublishingExpirationDate" minOccurs="0"/>
                <xsd:element ref="ns3:WJEC_x0020_Secure_x0020_Scheduling_x0020_Start_x0020_Date" minOccurs="0"/>
                <xsd:element ref="ns3:WJEC_x0020_Secured_x0020_Scheduling_x0020_End_x0020_Date" minOccurs="0"/>
                <xsd:element ref="ns3:TaxCatchAllLabel" minOccurs="0"/>
                <xsd:element ref="ns3:aa87a6a0bdfe4bfb97a25745bc8270e2" minOccurs="0"/>
                <xsd:element ref="ns3:bd6821cb7d3c4b4ab1e70668a679dc90" minOccurs="0"/>
                <xsd:element ref="ns3:TaxCatchAll" minOccurs="0"/>
                <xsd:element ref="ns3:k48d8005054a4dd09ad49b7c837f0781" minOccurs="0"/>
                <xsd:element ref="ns3:i2be6ccaef284b9d8cadff396f0db8d6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RoutingRuleDescription" ma:index="3" nillable="true" ma:displayName="Description" ma:internalName="RoutingRuleDescription" ma:readOnly="false">
      <xsd:simpleType>
        <xsd:restriction base="dms:Text">
          <xsd:maxLength value="255"/>
        </xsd:restriction>
      </xsd:simpleType>
    </xsd:element>
    <xsd:element name="PublishingStartDate" ma:index="10" nillable="true" ma:displayName="Scheduling Start Date" ma:internalName="PublishingStartDate">
      <xsd:simpleType>
        <xsd:restriction base="dms:Unknown"/>
      </xsd:simpleType>
    </xsd:element>
    <xsd:element name="PublishingExpirationDate" ma:index="11" nillable="true" ma:displayName="Scheduling End Dat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f2f9355-f80e-4d7b-937a-0c27cfa03643" elementFormDefault="qualified">
    <xsd:import namespace="http://schemas.microsoft.com/office/2006/documentManagement/types"/>
    <xsd:import namespace="http://schemas.microsoft.com/office/infopath/2007/PartnerControls"/>
    <xsd:element name="WJEC_x0020_Subject_x0020_Code" ma:index="7" nillable="true" ma:displayName="WJEC Subject Code" ma:internalName="WJEC_x0020_Subject_x0020_Code">
      <xsd:simpleType>
        <xsd:restriction base="dms:Text">
          <xsd:maxLength value="64"/>
        </xsd:restriction>
      </xsd:simpleType>
    </xsd:element>
    <xsd:element name="WJEC_x0020_Language" ma:index="8" nillable="true" ma:displayName="WJEC Language" ma:default="English" ma:internalName="WJEC_x0020_Language">
      <xsd:complexType>
        <xsd:complexContent>
          <xsd:extension base="dms:MultiChoice">
            <xsd:sequence>
              <xsd:element name="Value" maxOccurs="unbounded" minOccurs="0" nillable="true">
                <xsd:simpleType>
                  <xsd:restriction base="dms:Choice">
                    <xsd:enumeration value="English"/>
                    <xsd:enumeration value="Welsh"/>
                  </xsd:restriction>
                </xsd:simpleType>
              </xsd:element>
            </xsd:sequence>
          </xsd:extension>
        </xsd:complexContent>
      </xsd:complexType>
    </xsd:element>
    <xsd:element name="WJEC_x0020_Available_x0020_Online" ma:index="9" nillable="true" ma:displayName="WJEC Available Online" ma:default="0" ma:internalName="WJEC_x0020_Available_x0020_Online">
      <xsd:simpleType>
        <xsd:restriction base="dms:Boolean"/>
      </xsd:simpleType>
    </xsd:element>
    <xsd:element name="WJEC_x0020_Secure_x0020_Scheduling_x0020_Start_x0020_Date" ma:index="12" nillable="true" ma:displayName="WJEC Secure Scheduling Start Date" ma:format="DateTime" ma:internalName="WJEC_x0020_Secure_x0020_Scheduling_x0020_Start_x0020_Date">
      <xsd:simpleType>
        <xsd:restriction base="dms:DateTime"/>
      </xsd:simpleType>
    </xsd:element>
    <xsd:element name="WJEC_x0020_Secured_x0020_Scheduling_x0020_End_x0020_Date" ma:index="13" nillable="true" ma:displayName="WJEC Secure Scheduling End Date" ma:format="DateTime" ma:internalName="WJEC_x0020_Secured_x0020_Scheduling_x0020_End_x0020_Date">
      <xsd:simpleType>
        <xsd:restriction base="dms:DateTime"/>
      </xsd:simpleType>
    </xsd:element>
    <xsd:element name="TaxCatchAllLabel" ma:index="15" nillable="true" ma:displayName="Taxonomy Catch All Column1" ma:hidden="true" ma:list="{0729da46-0308-4dd4-bc10-948bb8b78bdd}" ma:internalName="TaxCatchAllLabel" ma:readOnly="true" ma:showField="CatchAllDataLabel" ma:web="80fa5a14-001d-49fc-a373-148672bd423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aa87a6a0bdfe4bfb97a25745bc8270e2" ma:index="17" nillable="true" ma:taxonomy="true" ma:internalName="aa87a6a0bdfe4bfb97a25745bc8270e2" ma:taxonomyFieldName="WJEC_x0020_Department" ma:displayName="WJEC Department" ma:default="" ma:fieldId="{aa87a6a0-bdfe-4bfb-97a2-5745bc8270e2}" ma:taxonomyMulti="true" ma:sspId="e1033d4c-53f7-4655-8cf6-8161ad0c09ed" ma:termSetId="076cd7ee-ac20-4cd2-af1f-bceb730fade7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bd6821cb7d3c4b4ab1e70668a679dc90" ma:index="20" nillable="true" ma:taxonomy="true" ma:internalName="bd6821cb7d3c4b4ab1e70668a679dc90" ma:taxonomyFieldName="Level" ma:displayName="WJEC Level" ma:default="" ma:fieldId="{bd6821cb-7d3c-4b4a-b1e7-0668a679dc90}" ma:sspId="e1033d4c-53f7-4655-8cf6-8161ad0c09ed" ma:termSetId="fa8f317e-b53d-4085-af76-4ea65a528b00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axCatchAll" ma:index="22" nillable="true" ma:displayName="Taxonomy Catch All Column" ma:hidden="true" ma:list="{0729da46-0308-4dd4-bc10-948bb8b78bdd}" ma:internalName="TaxCatchAll" ma:showField="CatchAllData" ma:web="80fa5a14-001d-49fc-a373-148672bd423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k48d8005054a4dd09ad49b7c837f0781" ma:index="23" nillable="true" ma:taxonomy="true" ma:internalName="k48d8005054a4dd09ad49b7c837f0781" ma:taxonomyFieldName="WJEC_x0020_Audiences" ma:displayName="WJEC Audiences" ma:default="" ma:fieldId="{448d8005-054a-4dd0-9ad4-9b7c837f0781}" ma:taxonomyMulti="true" ma:sspId="e1033d4c-53f7-4655-8cf6-8161ad0c09ed" ma:termSetId="b89074ec-3517-46a7-9614-0eff0543422f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i2be6ccaef284b9d8cadff396f0db8d6" ma:index="24" nillable="true" ma:taxonomy="true" ma:internalName="i2be6ccaef284b9d8cadff396f0db8d6" ma:taxonomyFieldName="WJEC_x0020_Subject" ma:displayName="WJEC Subject" ma:default="" ma:fieldId="{22be6cca-ef28-4b9d-8cad-ff396f0db8d6}" ma:sspId="e1033d4c-53f7-4655-8cf6-8161ad0c09ed" ma:termSetId="8c3126d1-d4d2-41e8-bc2c-f4f0690100af" ma:anchorId="00000000-0000-0000-0000-000000000000" ma:open="false" ma:isKeyword="false">
      <xsd:complexType>
        <xsd:sequence>
          <xsd:element ref="pc:Terms" minOccurs="0" maxOccurs="1"/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19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 ma:index="2" ma:displayName="Keywords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?mso-contentType ?>
<SharedContentType xmlns="Microsoft.SharePoint.Taxonomy.ContentTypeSync" SourceId="e1033d4c-53f7-4655-8cf6-8161ad0c09ed" ContentTypeId="0x0101005FE35CA445950244A081D16B85E029A5" PreviousValue="false"/>
</file>

<file path=customXml/itemProps1.xml><?xml version="1.0" encoding="utf-8"?>
<ds:datastoreItem xmlns:ds="http://schemas.openxmlformats.org/officeDocument/2006/customXml" ds:itemID="{8E5500A5-E9E1-4542-9D2A-1ED9F8686AD3}"/>
</file>

<file path=customXml/itemProps2.xml><?xml version="1.0" encoding="utf-8"?>
<ds:datastoreItem xmlns:ds="http://schemas.openxmlformats.org/officeDocument/2006/customXml" ds:itemID="{38F4C619-E2C1-4108-95A7-CF8CA0150B63}"/>
</file>

<file path=customXml/itemProps3.xml><?xml version="1.0" encoding="utf-8"?>
<ds:datastoreItem xmlns:ds="http://schemas.openxmlformats.org/officeDocument/2006/customXml" ds:itemID="{78AE5119-FDEB-4ADC-896C-A502C8305431}"/>
</file>

<file path=customXml/itemProps4.xml><?xml version="1.0" encoding="utf-8"?>
<ds:datastoreItem xmlns:ds="http://schemas.openxmlformats.org/officeDocument/2006/customXml" ds:itemID="{266F0BFF-9BC6-422E-8FBE-854532515F96}"/>
</file>

<file path=docProps/app.xml><?xml version="1.0" encoding="utf-8"?>
<Properties xmlns="http://schemas.openxmlformats.org/officeDocument/2006/extended-properties" xmlns:vt="http://schemas.openxmlformats.org/officeDocument/2006/docPropsVTypes">
  <TotalTime>2032</TotalTime>
  <Words>944</Words>
  <Application>Microsoft Office PowerPoint</Application>
  <PresentationFormat>On-screen Show (4:3)</PresentationFormat>
  <Paragraphs>103</Paragraphs>
  <Slides>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PowerPoint Presentation</vt:lpstr>
      <vt:lpstr>AS English Literature: Examiners’ Feedback Short Answer Extract Questions: Targeting AO1 and AO2</vt:lpstr>
      <vt:lpstr> AS English Literature: Examiners’ Feedback Longer Essay Responses: AO1 and AO2 </vt:lpstr>
      <vt:lpstr> AS English Literature: Examiners’ Feedback Longer Essay Responses: AO3 Context </vt:lpstr>
      <vt:lpstr>   AS English Literature: Examiners’ Feedback Longer Essay Responses: AO4    </vt:lpstr>
      <vt:lpstr>   AS English Literature: Examiners’ Feedback Longer Essay Responses: AO5   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Golley Slater</dc:creator>
  <cp:lastModifiedBy>WJEC</cp:lastModifiedBy>
  <cp:revision>113</cp:revision>
  <dcterms:created xsi:type="dcterms:W3CDTF">2014-04-03T09:30:20Z</dcterms:created>
  <dcterms:modified xsi:type="dcterms:W3CDTF">2016-10-14T14:21:13Z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0x0101005FE35CA445950244A081D16B85E029A500298E42FCD5188646B1BCBDC8C9F29872</vt:lpwstr>
  </property>
  <property fmtid="{D5CDD505-2E9C-101B-9397-08002B2CF9AE}" pid="3" name="WJEC_x0020_Department">
    <vt:lpwstr/>
  </property>
  <property fmtid="{D5CDD505-2E9C-101B-9397-08002B2CF9AE}" pid="4" name="WJEC Department">
    <vt:lpwstr/>
  </property>
  <property fmtid="{D5CDD505-2E9C-101B-9397-08002B2CF9AE}" pid="5" name="WJEC_x0020_Audiences">
    <vt:lpwstr/>
  </property>
  <property fmtid="{D5CDD505-2E9C-101B-9397-08002B2CF9AE}" pid="6" name="WJEC Audiences">
    <vt:lpwstr/>
  </property>
</Properties>
</file>