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41"/>
  </p:notesMasterIdLst>
  <p:sldIdLst>
    <p:sldId id="256" r:id="rId6"/>
    <p:sldId id="265" r:id="rId7"/>
    <p:sldId id="269" r:id="rId8"/>
    <p:sldId id="271" r:id="rId9"/>
    <p:sldId id="272" r:id="rId10"/>
    <p:sldId id="273" r:id="rId11"/>
    <p:sldId id="274" r:id="rId12"/>
    <p:sldId id="277" r:id="rId13"/>
    <p:sldId id="307" r:id="rId14"/>
    <p:sldId id="281" r:id="rId15"/>
    <p:sldId id="284" r:id="rId16"/>
    <p:sldId id="285" r:id="rId17"/>
    <p:sldId id="304" r:id="rId18"/>
    <p:sldId id="312" r:id="rId19"/>
    <p:sldId id="286" r:id="rId20"/>
    <p:sldId id="287" r:id="rId21"/>
    <p:sldId id="310" r:id="rId22"/>
    <p:sldId id="290" r:id="rId23"/>
    <p:sldId id="313" r:id="rId24"/>
    <p:sldId id="315" r:id="rId25"/>
    <p:sldId id="317" r:id="rId26"/>
    <p:sldId id="319" r:id="rId27"/>
    <p:sldId id="291" r:id="rId28"/>
    <p:sldId id="292" r:id="rId29"/>
    <p:sldId id="295" r:id="rId30"/>
    <p:sldId id="296" r:id="rId31"/>
    <p:sldId id="297" r:id="rId32"/>
    <p:sldId id="298" r:id="rId33"/>
    <p:sldId id="299" r:id="rId34"/>
    <p:sldId id="300" r:id="rId35"/>
    <p:sldId id="301" r:id="rId36"/>
    <p:sldId id="303" r:id="rId37"/>
    <p:sldId id="320" r:id="rId38"/>
    <p:sldId id="306" r:id="rId39"/>
    <p:sldId id="321" r:id="rId40"/>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3C06"/>
    <a:srgbClr val="E75306"/>
    <a:srgbClr val="5A5A59"/>
    <a:srgbClr val="F7B385"/>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90" autoAdjust="0"/>
    <p:restoredTop sz="94628" autoAdjust="0"/>
  </p:normalViewPr>
  <p:slideViewPr>
    <p:cSldViewPr snapToGrid="0" snapToObjects="1">
      <p:cViewPr>
        <p:scale>
          <a:sx n="100" d="100"/>
          <a:sy n="100" d="100"/>
        </p:scale>
        <p:origin x="-74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9" d="100"/>
          <a:sy n="79" d="100"/>
        </p:scale>
        <p:origin x="-393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20" Type="http://schemas.openxmlformats.org/officeDocument/2006/relationships/slide" Target="slides/slide15.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 Id="rId8" Type="http://schemas.openxmlformats.org/officeDocument/2006/relationships/slide" Target="slides/slide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1333581-9709-4744-951C-ACEFFD2B2182}" type="datetimeFigureOut">
              <a:rPr lang="en-GB" smtClean="0"/>
              <a:t>31/08/2018</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AF9DCF4-537F-4EB2-B888-D45C6C13859D}" type="slidenum">
              <a:rPr lang="en-GB" smtClean="0"/>
              <a:t>‹#›</a:t>
            </a:fld>
            <a:endParaRPr lang="en-GB"/>
          </a:p>
        </p:txBody>
      </p:sp>
    </p:spTree>
    <p:extLst>
      <p:ext uri="{BB962C8B-B14F-4D97-AF65-F5344CB8AC3E}">
        <p14:creationId xmlns:p14="http://schemas.microsoft.com/office/powerpoint/2010/main" val="4291480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AF9DCF4-537F-4EB2-B888-D45C6C13859D}" type="slidenum">
              <a:rPr lang="en-GB" smtClean="0"/>
              <a:t>25</a:t>
            </a:fld>
            <a:endParaRPr lang="en-GB"/>
          </a:p>
        </p:txBody>
      </p:sp>
    </p:spTree>
    <p:extLst>
      <p:ext uri="{BB962C8B-B14F-4D97-AF65-F5344CB8AC3E}">
        <p14:creationId xmlns:p14="http://schemas.microsoft.com/office/powerpoint/2010/main" val="4630897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oer.wjec.co.uk/" TargetMode="External"/><Relationship Id="rId2" Type="http://schemas.openxmlformats.org/officeDocument/2006/relationships/hyperlink" Target="http://resources.wjec.co.uk/"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ir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6" name="Text Placeholder 5"/>
          <p:cNvSpPr>
            <a:spLocks noGrp="1"/>
          </p:cNvSpPr>
          <p:nvPr>
            <p:ph type="body" sz="quarter" idx="10" hasCustomPrompt="1"/>
          </p:nvPr>
        </p:nvSpPr>
        <p:spPr>
          <a:xfrm>
            <a:off x="225404" y="795467"/>
            <a:ext cx="8669214" cy="808038"/>
          </a:xfrm>
        </p:spPr>
        <p:txBody>
          <a:bodyPr>
            <a:noAutofit/>
          </a:bodyPr>
          <a:lstStyle>
            <a:lvl1pPr>
              <a:defRPr sz="4400" b="1" baseline="0">
                <a:solidFill>
                  <a:schemeClr val="bg1"/>
                </a:solidFill>
              </a:defRPr>
            </a:lvl1pPr>
            <a:lvl2pPr>
              <a:defRPr sz="4400"/>
            </a:lvl2pPr>
            <a:lvl3pPr>
              <a:defRPr sz="4400"/>
            </a:lvl3pPr>
            <a:lvl4pPr>
              <a:defRPr sz="4400"/>
            </a:lvl4pPr>
            <a:lvl5pPr>
              <a:defRPr sz="4400"/>
            </a:lvl5pPr>
          </a:lstStyle>
          <a:p>
            <a:pPr lvl="0"/>
            <a:r>
              <a:rPr lang="en-GB" dirty="0" smtClean="0"/>
              <a:t>Level, Subject</a:t>
            </a:r>
            <a:endParaRPr lang="en-GB" dirty="0"/>
          </a:p>
        </p:txBody>
      </p:sp>
      <p:sp>
        <p:nvSpPr>
          <p:cNvPr id="7" name="Text Placeholder 5"/>
          <p:cNvSpPr>
            <a:spLocks noGrp="1"/>
          </p:cNvSpPr>
          <p:nvPr>
            <p:ph type="body" sz="quarter" idx="11" hasCustomPrompt="1"/>
          </p:nvPr>
        </p:nvSpPr>
        <p:spPr>
          <a:xfrm>
            <a:off x="211548" y="4296741"/>
            <a:ext cx="2792906" cy="1011529"/>
          </a:xfrm>
        </p:spPr>
        <p:txBody>
          <a:bodyPr>
            <a:noAutofit/>
          </a:bodyPr>
          <a:lstStyle>
            <a:lvl1pPr>
              <a:defRPr sz="2800" baseline="0">
                <a:solidFill>
                  <a:schemeClr val="bg1"/>
                </a:solidFill>
              </a:defRPr>
            </a:lvl1pPr>
            <a:lvl2pPr>
              <a:defRPr sz="4400"/>
            </a:lvl2pPr>
            <a:lvl3pPr>
              <a:defRPr sz="4400"/>
            </a:lvl3pPr>
            <a:lvl4pPr>
              <a:defRPr sz="4400"/>
            </a:lvl4pPr>
            <a:lvl5pPr>
              <a:defRPr sz="4400"/>
            </a:lvl5pPr>
          </a:lstStyle>
          <a:p>
            <a:pPr lvl="0"/>
            <a:r>
              <a:rPr lang="en-GB" dirty="0" smtClean="0"/>
              <a:t>Presenter name and remit</a:t>
            </a:r>
            <a:endParaRPr lang="en-GB" dirty="0"/>
          </a:p>
        </p:txBody>
      </p:sp>
      <p:sp>
        <p:nvSpPr>
          <p:cNvPr id="9" name="Text Placeholder 5"/>
          <p:cNvSpPr>
            <a:spLocks noGrp="1"/>
          </p:cNvSpPr>
          <p:nvPr>
            <p:ph type="body" sz="quarter" idx="12" hasCustomPrompt="1"/>
          </p:nvPr>
        </p:nvSpPr>
        <p:spPr>
          <a:xfrm>
            <a:off x="284778" y="174845"/>
            <a:ext cx="2719676" cy="395171"/>
          </a:xfrm>
          <a:solidFill>
            <a:schemeClr val="bg1"/>
          </a:solidFill>
        </p:spPr>
        <p:txBody>
          <a:bodyPr>
            <a:noAutofit/>
          </a:bodyPr>
          <a:lstStyle>
            <a:lvl1pPr>
              <a:defRPr sz="1800" baseline="0">
                <a:solidFill>
                  <a:schemeClr val="tx1"/>
                </a:solidFill>
              </a:defRPr>
            </a:lvl1pPr>
            <a:lvl2pPr>
              <a:defRPr sz="4400"/>
            </a:lvl2pPr>
            <a:lvl3pPr>
              <a:defRPr sz="4400"/>
            </a:lvl3pPr>
            <a:lvl4pPr>
              <a:defRPr sz="4400"/>
            </a:lvl4pPr>
            <a:lvl5pPr>
              <a:defRPr sz="4400"/>
            </a:lvl5pPr>
          </a:lstStyle>
          <a:p>
            <a:pPr lvl="0"/>
            <a:r>
              <a:rPr lang="en-GB" dirty="0" smtClean="0"/>
              <a:t>Academic period</a:t>
            </a:r>
            <a:endParaRPr lang="en-GB" dirty="0"/>
          </a:p>
        </p:txBody>
      </p:sp>
    </p:spTree>
    <p:extLst>
      <p:ext uri="{BB962C8B-B14F-4D97-AF65-F5344CB8AC3E}">
        <p14:creationId xmlns:p14="http://schemas.microsoft.com/office/powerpoint/2010/main" val="1133322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5"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3376273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5"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213395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sp>
        <p:nvSpPr>
          <p:cNvPr id="5"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38288853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Blank">
    <p:spTree>
      <p:nvGrpSpPr>
        <p:cNvPr id="1" name=""/>
        <p:cNvGrpSpPr/>
        <p:nvPr/>
      </p:nvGrpSpPr>
      <p:grpSpPr>
        <a:xfrm>
          <a:off x="0" y="0"/>
          <a:ext cx="0" cy="0"/>
          <a:chOff x="0" y="0"/>
          <a:chExt cx="0" cy="0"/>
        </a:xfrm>
      </p:grpSpPr>
      <p:sp>
        <p:nvSpPr>
          <p:cNvPr id="5"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917101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Blank">
    <p:spTree>
      <p:nvGrpSpPr>
        <p:cNvPr id="1" name=""/>
        <p:cNvGrpSpPr/>
        <p:nvPr/>
      </p:nvGrpSpPr>
      <p:grpSpPr>
        <a:xfrm>
          <a:off x="0" y="0"/>
          <a:ext cx="0" cy="0"/>
          <a:chOff x="0" y="0"/>
          <a:chExt cx="0" cy="0"/>
        </a:xfrm>
      </p:grpSpPr>
      <p:sp>
        <p:nvSpPr>
          <p:cNvPr id="5"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31656979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9"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
        <p:nvSpPr>
          <p:cNvPr id="10" name="Content Placeholder 2"/>
          <p:cNvSpPr>
            <a:spLocks noGrp="1"/>
          </p:cNvSpPr>
          <p:nvPr>
            <p:ph idx="1" hasCustomPrompt="1"/>
          </p:nvPr>
        </p:nvSpPr>
        <p:spPr>
          <a:xfrm>
            <a:off x="457200" y="2894121"/>
            <a:ext cx="8229600" cy="2829786"/>
          </a:xfrm>
          <a:prstGeom prst="rect">
            <a:avLst/>
          </a:prstGeom>
        </p:spPr>
        <p:txBody>
          <a:bodyPr/>
          <a:lstStyle>
            <a:lvl1pPr marL="0" marR="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solidFill>
                  <a:srgbClr val="DF3C06"/>
                </a:solidFill>
              </a:defRPr>
            </a:lvl1pPr>
          </a:lstStyle>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white">
                    <a:lumMod val="50000"/>
                  </a:prstClr>
                </a:solidFill>
                <a:effectLst/>
                <a:uLnTx/>
                <a:uFillTx/>
                <a:latin typeface="Arial" panose="020B0604020202020204" pitchFamily="34" charset="0"/>
                <a:ea typeface="ＭＳ Ｐゴシック" pitchFamily="1" charset="-128"/>
                <a:cs typeface="Arial" panose="020B0604020202020204" pitchFamily="34" charset="0"/>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smtClean="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smtClean="0">
                <a:ln>
                  <a:noFill/>
                </a:ln>
                <a:solidFill>
                  <a:prstClr val="black"/>
                </a:solidFill>
                <a:effectLst/>
                <a:uLnTx/>
                <a:uFillTx/>
                <a:latin typeface="Bliss-Light"/>
                <a:ea typeface="ＭＳ Ｐゴシック" pitchFamily="1" charset="-128"/>
                <a:cs typeface="Bliss-Light"/>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endParaRPr lang="en-US" dirty="0"/>
          </a:p>
        </p:txBody>
      </p:sp>
    </p:spTree>
    <p:extLst>
      <p:ext uri="{BB962C8B-B14F-4D97-AF65-F5344CB8AC3E}">
        <p14:creationId xmlns:p14="http://schemas.microsoft.com/office/powerpoint/2010/main" val="30002173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Blank">
    <p:spTree>
      <p:nvGrpSpPr>
        <p:cNvPr id="1" name=""/>
        <p:cNvGrpSpPr/>
        <p:nvPr/>
      </p:nvGrpSpPr>
      <p:grpSpPr>
        <a:xfrm>
          <a:off x="0" y="0"/>
          <a:ext cx="0" cy="0"/>
          <a:chOff x="0" y="0"/>
          <a:chExt cx="0" cy="0"/>
        </a:xfrm>
      </p:grpSpPr>
      <p:sp>
        <p:nvSpPr>
          <p:cNvPr id="5"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smtClean="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smtClean="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smtClean="0">
              <a:solidFill>
                <a:srgbClr val="F7B385"/>
              </a:solidFill>
              <a:latin typeface="Gotham Rounded Book"/>
              <a:cs typeface="Gotham Rounded Book"/>
            </a:endParaRPr>
          </a:p>
        </p:txBody>
      </p:sp>
    </p:spTree>
    <p:extLst>
      <p:ext uri="{BB962C8B-B14F-4D97-AF65-F5344CB8AC3E}">
        <p14:creationId xmlns:p14="http://schemas.microsoft.com/office/powerpoint/2010/main" val="122017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477000" y="6416677"/>
            <a:ext cx="2133600" cy="365125"/>
          </a:xfrm>
          <a:prstGeom prst="rect">
            <a:avLst/>
          </a:prstGeom>
        </p:spPr>
        <p:txBody>
          <a:bodyPr/>
          <a:lstStyle>
            <a:extLst/>
          </a:lstStyle>
          <a:p>
            <a:fld id="{BDFF6C3B-CCC2-450D-8350-278AF3CDB1D8}" type="datetimeFigureOut">
              <a:rPr lang="en-US" smtClean="0"/>
              <a:t>8/31/2018</a:t>
            </a:fld>
            <a:endParaRPr lang="en-US"/>
          </a:p>
        </p:txBody>
      </p:sp>
      <p:sp>
        <p:nvSpPr>
          <p:cNvPr id="5" name="Footer Placeholder 4"/>
          <p:cNvSpPr>
            <a:spLocks noGrp="1"/>
          </p:cNvSpPr>
          <p:nvPr>
            <p:ph type="ftr" sz="quarter" idx="11"/>
          </p:nvPr>
        </p:nvSpPr>
        <p:spPr>
          <a:xfrm>
            <a:off x="914400" y="6416677"/>
            <a:ext cx="5562600" cy="365125"/>
          </a:xfrm>
          <a:prstGeom prst="rect">
            <a:avLst/>
          </a:prstGeom>
        </p:spPr>
        <p:txBody>
          <a:bodyPr/>
          <a:lstStyle>
            <a:extLst/>
          </a:lstStyle>
          <a:p>
            <a:endParaRPr lang="en-US"/>
          </a:p>
        </p:txBody>
      </p:sp>
      <p:sp>
        <p:nvSpPr>
          <p:cNvPr id="6" name="Slide Number Placeholder 5"/>
          <p:cNvSpPr>
            <a:spLocks noGrp="1"/>
          </p:cNvSpPr>
          <p:nvPr>
            <p:ph type="sldNum" sz="quarter" idx="12"/>
          </p:nvPr>
        </p:nvSpPr>
        <p:spPr>
          <a:xfrm>
            <a:off x="8610600" y="6416677"/>
            <a:ext cx="457200" cy="365125"/>
          </a:xfrm>
          <a:prstGeom prst="rect">
            <a:avLst/>
          </a:prstGeom>
        </p:spPr>
        <p:txBody>
          <a:bodyPr/>
          <a:lstStyle>
            <a:extLst/>
          </a:lstStyle>
          <a:p>
            <a:fld id="{FA49D443-577C-4F44-888B-66D6FFCF8471}" type="slidenum">
              <a:rPr lang="en-US" smtClean="0"/>
              <a:t>‹#›</a:t>
            </a:fld>
            <a:endParaRPr lang="en-US"/>
          </a:p>
        </p:txBody>
      </p:sp>
    </p:spTree>
    <p:extLst>
      <p:ext uri="{BB962C8B-B14F-4D97-AF65-F5344CB8AC3E}">
        <p14:creationId xmlns:p14="http://schemas.microsoft.com/office/powerpoint/2010/main" val="4103941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smtClean="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a:defRPr sz="2800"/>
            </a:lvl4pPr>
            <a:lvl5pPr>
              <a:defRPr sz="2800"/>
            </a:lvl5pPr>
          </a:lstStyle>
          <a:p>
            <a:pPr lvl="0"/>
            <a:r>
              <a:rPr lang="en-US" dirty="0" smtClean="0"/>
              <a:t>Arial font size 28</a:t>
            </a:r>
          </a:p>
        </p:txBody>
      </p:sp>
      <p:sp>
        <p:nvSpPr>
          <p:cNvPr id="11" name="Text Placeholder 10"/>
          <p:cNvSpPr>
            <a:spLocks noGrp="1"/>
          </p:cNvSpPr>
          <p:nvPr>
            <p:ph type="body" sz="quarter" idx="11" hasCustomPrompt="1"/>
          </p:nvPr>
        </p:nvSpPr>
        <p:spPr>
          <a:xfrm>
            <a:off x="284163" y="2398713"/>
            <a:ext cx="8634206" cy="4227718"/>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smtClean="0"/>
              <a:t>Click to edit font (min) size 24</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1367533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icture &amp;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smtClean="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a:lvl2pPr>
            <a:lvl3pPr>
              <a:defRPr sz="2800"/>
            </a:lvl3pPr>
            <a:lvl4pPr marL="1371600" indent="0">
              <a:buNone/>
              <a:defRPr sz="2800"/>
            </a:lvl4pPr>
            <a:lvl5pPr>
              <a:defRPr sz="2800"/>
            </a:lvl5pPr>
          </a:lstStyle>
          <a:p>
            <a:pPr lvl="0"/>
            <a:r>
              <a:rPr lang="en-US" dirty="0" smtClean="0"/>
              <a:t>Click to edit subtitle</a:t>
            </a:r>
          </a:p>
        </p:txBody>
      </p:sp>
      <p:sp>
        <p:nvSpPr>
          <p:cNvPr id="4" name="Picture Placeholder 3"/>
          <p:cNvSpPr>
            <a:spLocks noGrp="1"/>
          </p:cNvSpPr>
          <p:nvPr>
            <p:ph type="pic" sz="quarter" idx="11"/>
          </p:nvPr>
        </p:nvSpPr>
        <p:spPr>
          <a:xfrm>
            <a:off x="5058886" y="2826781"/>
            <a:ext cx="3811691" cy="3609645"/>
          </a:xfrm>
        </p:spPr>
        <p:txBody>
          <a:bodyPr/>
          <a:lstStyle/>
          <a:p>
            <a:endParaRPr lang="en-GB"/>
          </a:p>
        </p:txBody>
      </p:sp>
      <p:sp>
        <p:nvSpPr>
          <p:cNvPr id="6" name="Text Placeholder 5"/>
          <p:cNvSpPr>
            <a:spLocks noGrp="1"/>
          </p:cNvSpPr>
          <p:nvPr>
            <p:ph type="body" sz="quarter" idx="12" hasCustomPrompt="1"/>
          </p:nvPr>
        </p:nvSpPr>
        <p:spPr>
          <a:xfrm>
            <a:off x="284305" y="2827338"/>
            <a:ext cx="4632184" cy="3608387"/>
          </a:xfrm>
          <a:solidFill>
            <a:schemeClr val="accent6">
              <a:lumMod val="20000"/>
              <a:lumOff val="80000"/>
            </a:schemeClr>
          </a:solidFill>
        </p:spPr>
        <p:txBody>
          <a:bodyPr>
            <a:normAutofit/>
          </a:bodyPr>
          <a:lstStyle>
            <a:lvl1pPr>
              <a:defRPr sz="2400"/>
            </a:lvl1pPr>
            <a:lvl2pPr>
              <a:defRPr sz="2400"/>
            </a:lvl2pPr>
            <a:lvl3pPr>
              <a:defRPr sz="2400"/>
            </a:lvl3pPr>
            <a:lvl4pPr>
              <a:defRPr sz="2400"/>
            </a:lvl4pPr>
            <a:lvl5pPr>
              <a:defRPr sz="2400"/>
            </a:lvl5pPr>
          </a:lstStyle>
          <a:p>
            <a:pPr lvl="0"/>
            <a:r>
              <a:rPr lang="en-US" dirty="0" smtClean="0"/>
              <a:t>Click to edit font (min) size 24</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483770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smtClean="0"/>
              <a:t>Arial font size 32</a:t>
            </a:r>
            <a:endParaRPr lang="en-GB" dirty="0"/>
          </a:p>
        </p:txBody>
      </p:sp>
    </p:spTree>
    <p:extLst>
      <p:ext uri="{BB962C8B-B14F-4D97-AF65-F5344CB8AC3E}">
        <p14:creationId xmlns:p14="http://schemas.microsoft.com/office/powerpoint/2010/main" val="64949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with log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a:solidFill>
                  <a:schemeClr val="bg1"/>
                </a:solidFill>
              </a:defRPr>
            </a:lvl1pPr>
          </a:lstStyle>
          <a:p>
            <a:r>
              <a:rPr lang="en-US" dirty="0" smtClean="0"/>
              <a:t>Arial font size 32</a:t>
            </a:r>
            <a:endParaRPr lang="en-GB" dirty="0"/>
          </a:p>
        </p:txBody>
      </p:sp>
      <p:sp>
        <p:nvSpPr>
          <p:cNvPr id="3" name="Rectangle 2"/>
          <p:cNvSpPr/>
          <p:nvPr userDrawn="1"/>
        </p:nvSpPr>
        <p:spPr>
          <a:xfrm>
            <a:off x="0" y="0"/>
            <a:ext cx="9144000" cy="6858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30603" y="6355649"/>
            <a:ext cx="575892" cy="297103"/>
          </a:xfrm>
          <a:prstGeom prst="rect">
            <a:avLst/>
          </a:prstGeom>
        </p:spPr>
      </p:pic>
      <p:sp>
        <p:nvSpPr>
          <p:cNvPr id="6" name="Text Placeholder 5"/>
          <p:cNvSpPr>
            <a:spLocks noGrp="1"/>
          </p:cNvSpPr>
          <p:nvPr>
            <p:ph type="body" sz="quarter" idx="10" hasCustomPrompt="1"/>
          </p:nvPr>
        </p:nvSpPr>
        <p:spPr>
          <a:xfrm>
            <a:off x="866775" y="641350"/>
            <a:ext cx="7185025" cy="1139825"/>
          </a:xfrm>
        </p:spPr>
        <p:txBody>
          <a:bodyPr/>
          <a:lstStyle>
            <a:lvl1pPr>
              <a:defRPr baseline="0"/>
            </a:lvl1pPr>
          </a:lstStyle>
          <a:p>
            <a:pPr lvl="0"/>
            <a:r>
              <a:rPr lang="en-US" dirty="0" smtClean="0"/>
              <a:t>Use this for slide with full graphics</a:t>
            </a:r>
          </a:p>
        </p:txBody>
      </p:sp>
    </p:spTree>
    <p:extLst>
      <p:ext uri="{BB962C8B-B14F-4D97-AF65-F5344CB8AC3E}">
        <p14:creationId xmlns:p14="http://schemas.microsoft.com/office/powerpoint/2010/main" val="1104921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b="1">
                <a:solidFill>
                  <a:schemeClr val="bg1"/>
                </a:solidFill>
              </a:defRPr>
            </a:lvl1pPr>
          </a:lstStyle>
          <a:p>
            <a:r>
              <a:rPr lang="en-US" dirty="0" smtClean="0"/>
              <a:t>Arial font size 32</a:t>
            </a:r>
            <a:endParaRPr lang="en-GB" dirty="0"/>
          </a:p>
        </p:txBody>
      </p:sp>
      <p:sp>
        <p:nvSpPr>
          <p:cNvPr id="9" name="Text Placeholder 8"/>
          <p:cNvSpPr>
            <a:spLocks noGrp="1"/>
          </p:cNvSpPr>
          <p:nvPr>
            <p:ph type="body" sz="quarter" idx="10" hasCustomPrompt="1"/>
          </p:nvPr>
        </p:nvSpPr>
        <p:spPr>
          <a:xfrm>
            <a:off x="284305" y="1341872"/>
            <a:ext cx="4632079" cy="724436"/>
          </a:xfrm>
        </p:spPr>
        <p:txBody>
          <a:bodyPr>
            <a:noAutofit/>
          </a:bodyPr>
          <a:lstStyle>
            <a:lvl1pPr>
              <a:defRPr sz="2800" b="1"/>
            </a:lvl1pPr>
            <a:lvl2pPr>
              <a:defRPr sz="2800" b="1"/>
            </a:lvl2pPr>
            <a:lvl3pPr>
              <a:defRPr sz="2800" b="1"/>
            </a:lvl3pPr>
            <a:lvl4pPr>
              <a:defRPr sz="2800" b="1"/>
            </a:lvl4pPr>
            <a:lvl5pPr>
              <a:defRPr sz="2800" b="1"/>
            </a:lvl5pPr>
          </a:lstStyle>
          <a:p>
            <a:pPr lvl="0"/>
            <a:r>
              <a:rPr lang="en-US" dirty="0" smtClean="0"/>
              <a:t>Arial font size 28</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Table Placeholder 4"/>
          <p:cNvSpPr>
            <a:spLocks noGrp="1"/>
          </p:cNvSpPr>
          <p:nvPr>
            <p:ph type="tbl" sz="quarter" idx="11"/>
          </p:nvPr>
        </p:nvSpPr>
        <p:spPr>
          <a:xfrm>
            <a:off x="284163" y="2255838"/>
            <a:ext cx="8586787" cy="4251325"/>
          </a:xfrm>
        </p:spPr>
        <p:txBody>
          <a:bodyPr/>
          <a:lstStyle/>
          <a:p>
            <a:endParaRPr lang="en-GB"/>
          </a:p>
        </p:txBody>
      </p:sp>
    </p:spTree>
    <p:extLst>
      <p:ext uri="{BB962C8B-B14F-4D97-AF65-F5344CB8AC3E}">
        <p14:creationId xmlns:p14="http://schemas.microsoft.com/office/powerpoint/2010/main" val="649494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Resources page">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284304" y="1116247"/>
            <a:ext cx="8539061" cy="724436"/>
          </a:xfrm>
        </p:spPr>
        <p:txBody>
          <a:bodyPr>
            <a:noAutofit/>
          </a:bodyPr>
          <a:lstStyle>
            <a:lvl1pPr>
              <a:defRPr sz="2800"/>
            </a:lvl1pPr>
            <a:lvl2pPr>
              <a:defRPr sz="2800"/>
            </a:lvl2pPr>
            <a:lvl3pPr>
              <a:defRPr sz="2800"/>
            </a:lvl3pPr>
            <a:lvl4pPr marL="1371600" indent="0">
              <a:buNone/>
              <a:defRPr sz="2800"/>
            </a:lvl4pPr>
            <a:lvl5pPr>
              <a:defRPr sz="2800"/>
            </a:lvl5pPr>
          </a:lstStyle>
          <a:p>
            <a:pPr lvl="0"/>
            <a:r>
              <a:rPr lang="en-US" dirty="0" smtClean="0"/>
              <a:t>Insert subject page link here of format eduqas.co.uk/qualifications/[mathematics]</a:t>
            </a:r>
          </a:p>
          <a:p>
            <a:pPr lvl="0"/>
            <a:endParaRPr lang="en-US" dirty="0" smtClean="0"/>
          </a:p>
        </p:txBody>
      </p:sp>
      <p:sp>
        <p:nvSpPr>
          <p:cNvPr id="3" name="Rectangle 2"/>
          <p:cNvSpPr/>
          <p:nvPr userDrawn="1"/>
        </p:nvSpPr>
        <p:spPr>
          <a:xfrm>
            <a:off x="344384" y="1903150"/>
            <a:ext cx="8478982" cy="3416320"/>
          </a:xfrm>
          <a:prstGeom prst="rect">
            <a:avLst/>
          </a:prstGeom>
          <a:solidFill>
            <a:schemeClr val="accent6">
              <a:lumMod val="20000"/>
              <a:lumOff val="80000"/>
            </a:schemeClr>
          </a:solidFill>
        </p:spPr>
        <p:txBody>
          <a:bodyPr wrap="square">
            <a:spAutoFit/>
          </a:bodyPr>
          <a:lstStyle/>
          <a:p>
            <a:r>
              <a:rPr lang="en-GB" sz="2400" dirty="0" smtClean="0">
                <a:solidFill>
                  <a:schemeClr val="bg1">
                    <a:lumMod val="50000"/>
                  </a:schemeClr>
                </a:solidFill>
                <a:latin typeface="Arial" panose="020B0604020202020204" pitchFamily="34" charset="0"/>
                <a:cs typeface="Arial" panose="020B0604020202020204" pitchFamily="34" charset="0"/>
                <a:hlinkClick r:id="rId2"/>
              </a:rPr>
              <a:t>resources.wjec.co.uk</a:t>
            </a:r>
            <a:endParaRPr lang="en-GB" sz="2400" dirty="0" smtClean="0">
              <a:solidFill>
                <a:schemeClr val="bg1">
                  <a:lumMod val="50000"/>
                </a:schemeClr>
              </a:solidFill>
              <a:latin typeface="Arial" panose="020B0604020202020204" pitchFamily="34" charset="0"/>
              <a:cs typeface="Arial" panose="020B0604020202020204" pitchFamily="34" charset="0"/>
            </a:endParaRPr>
          </a:p>
          <a:p>
            <a:r>
              <a:rPr lang="en-GB" sz="2400" dirty="0" smtClean="0">
                <a:solidFill>
                  <a:schemeClr val="bg1">
                    <a:lumMod val="50000"/>
                  </a:schemeClr>
                </a:solidFill>
                <a:latin typeface="Arial" panose="020B0604020202020204" pitchFamily="34" charset="0"/>
                <a:cs typeface="Arial" panose="020B0604020202020204" pitchFamily="34" charset="0"/>
              </a:rPr>
              <a:t>Free WJEC digital resources to support the teaching and learning of a broad range of subjects</a:t>
            </a:r>
          </a:p>
          <a:p>
            <a:pPr marL="285750" indent="-285750">
              <a:buFont typeface="Arial" panose="020B0604020202020204" pitchFamily="34" charset="0"/>
              <a:buChar char="•"/>
            </a:pPr>
            <a:endParaRPr lang="en-GB" sz="2400" dirty="0" smtClean="0">
              <a:solidFill>
                <a:schemeClr val="bg1">
                  <a:lumMod val="50000"/>
                </a:schemeClr>
              </a:solidFill>
              <a:latin typeface="Arial" panose="020B0604020202020204" pitchFamily="34" charset="0"/>
              <a:cs typeface="Arial" panose="020B0604020202020204" pitchFamily="34" charset="0"/>
              <a:hlinkClick r:id="rId3"/>
            </a:endParaRPr>
          </a:p>
          <a:p>
            <a:r>
              <a:rPr lang="en-GB" sz="2400" dirty="0" smtClean="0">
                <a:solidFill>
                  <a:schemeClr val="bg1">
                    <a:lumMod val="50000"/>
                  </a:schemeClr>
                </a:solidFill>
                <a:latin typeface="Arial" panose="020B0604020202020204" pitchFamily="34" charset="0"/>
                <a:cs typeface="Arial" panose="020B0604020202020204" pitchFamily="34" charset="0"/>
                <a:hlinkClick r:id="rId3"/>
              </a:rPr>
              <a:t>oer.wjec.co.uk</a:t>
            </a:r>
            <a:endParaRPr lang="en-GB" sz="2400" dirty="0" smtClean="0">
              <a:solidFill>
                <a:schemeClr val="bg1">
                  <a:lumMod val="50000"/>
                </a:schemeClr>
              </a:solidFill>
              <a:latin typeface="Arial" panose="020B0604020202020204" pitchFamily="34" charset="0"/>
              <a:cs typeface="Arial" panose="020B0604020202020204" pitchFamily="34" charset="0"/>
            </a:endParaRPr>
          </a:p>
          <a:p>
            <a:r>
              <a:rPr lang="en-GB" sz="2400" dirty="0" smtClean="0">
                <a:solidFill>
                  <a:schemeClr val="bg1">
                    <a:lumMod val="50000"/>
                  </a:schemeClr>
                </a:solidFill>
                <a:latin typeface="Arial" panose="020B0604020202020204" pitchFamily="34" charset="0"/>
                <a:cs typeface="Arial" panose="020B0604020202020204" pitchFamily="34" charset="0"/>
              </a:rPr>
              <a:t>WJEC’s free Online Exam Review allows teachers to analyse item level data, critically assess sample question papers and receive examiner feedback</a:t>
            </a:r>
            <a:br>
              <a:rPr lang="en-GB" sz="2400" dirty="0" smtClean="0">
                <a:solidFill>
                  <a:schemeClr val="bg1">
                    <a:lumMod val="50000"/>
                  </a:schemeClr>
                </a:solidFill>
                <a:latin typeface="Arial" panose="020B0604020202020204" pitchFamily="34" charset="0"/>
                <a:cs typeface="Arial" panose="020B0604020202020204" pitchFamily="34" charset="0"/>
              </a:rPr>
            </a:br>
            <a:endParaRPr lang="en-GB" sz="2400" dirty="0" smtClean="0">
              <a:solidFill>
                <a:schemeClr val="bg1">
                  <a:lumMod val="50000"/>
                </a:schemeClr>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a:stretch/>
        </p:blipFill>
        <p:spPr bwMode="auto">
          <a:xfrm>
            <a:off x="4797631" y="28586"/>
            <a:ext cx="4310744" cy="864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userDrawn="1"/>
        </p:nvSpPr>
        <p:spPr>
          <a:xfrm>
            <a:off x="1886726" y="168544"/>
            <a:ext cx="2739404" cy="584775"/>
          </a:xfrm>
          <a:prstGeom prst="rect">
            <a:avLst/>
          </a:prstGeom>
        </p:spPr>
        <p:txBody>
          <a:bodyPr wrap="none">
            <a:spAutoFit/>
          </a:bodyPr>
          <a:lstStyle/>
          <a:p>
            <a:r>
              <a:rPr lang="en-US" sz="3200" b="1" dirty="0" smtClean="0">
                <a:solidFill>
                  <a:schemeClr val="bg1"/>
                </a:solidFill>
              </a:rPr>
              <a:t>Free Resources</a:t>
            </a:r>
            <a:endParaRPr lang="en-GB" sz="3200" b="1" dirty="0">
              <a:solidFill>
                <a:schemeClr val="bg1"/>
              </a:solidFill>
            </a:endParaRPr>
          </a:p>
        </p:txBody>
      </p:sp>
    </p:spTree>
    <p:extLst>
      <p:ext uri="{BB962C8B-B14F-4D97-AF65-F5344CB8AC3E}">
        <p14:creationId xmlns:p14="http://schemas.microsoft.com/office/powerpoint/2010/main" val="2437632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5" name="TextBox 4"/>
          <p:cNvSpPr txBox="1"/>
          <p:nvPr userDrawn="1"/>
        </p:nvSpPr>
        <p:spPr>
          <a:xfrm>
            <a:off x="278740" y="1420305"/>
            <a:ext cx="4625769" cy="1384995"/>
          </a:xfrm>
          <a:prstGeom prst="rect">
            <a:avLst/>
          </a:prstGeom>
          <a:noFill/>
        </p:spPr>
        <p:txBody>
          <a:bodyPr wrap="square" rtlCol="0">
            <a:spAutoFit/>
          </a:bodyPr>
          <a:lstStyle/>
          <a:p>
            <a:r>
              <a:rPr lang="en-GB" sz="2000" dirty="0">
                <a:solidFill>
                  <a:schemeClr val="bg1"/>
                </a:solidFill>
                <a:latin typeface="Arial" panose="020B0604020202020204" pitchFamily="34" charset="0"/>
                <a:cs typeface="Arial" panose="020B0604020202020204" pitchFamily="34" charset="0"/>
              </a:rPr>
              <a:t>Contact our specialist Subject Officers and administrative support team for your subject with any queries.  </a:t>
            </a:r>
          </a:p>
          <a:p>
            <a:endParaRPr lang="en-GB" sz="2400" dirty="0">
              <a:latin typeface="Arial" panose="020B0604020202020204" pitchFamily="34" charset="0"/>
              <a:cs typeface="Arial" panose="020B0604020202020204" pitchFamily="34" charset="0"/>
            </a:endParaRPr>
          </a:p>
        </p:txBody>
      </p:sp>
      <p:sp>
        <p:nvSpPr>
          <p:cNvPr id="6" name="Text Placeholder 8"/>
          <p:cNvSpPr>
            <a:spLocks noGrp="1"/>
          </p:cNvSpPr>
          <p:nvPr>
            <p:ph type="body" sz="quarter" idx="10" hasCustomPrompt="1"/>
          </p:nvPr>
        </p:nvSpPr>
        <p:spPr>
          <a:xfrm>
            <a:off x="272430" y="2523486"/>
            <a:ext cx="4632079" cy="724436"/>
          </a:xfrm>
        </p:spPr>
        <p:txBody>
          <a:bodyPr>
            <a:noAutofit/>
          </a:bodyPr>
          <a:lstStyle>
            <a:lvl1pPr>
              <a:defRPr sz="2800">
                <a:solidFill>
                  <a:schemeClr val="bg1"/>
                </a:solidFill>
              </a:defRPr>
            </a:lvl1pPr>
            <a:lvl2pPr>
              <a:defRPr sz="2800"/>
            </a:lvl2pPr>
            <a:lvl3pPr>
              <a:defRPr sz="2800"/>
            </a:lvl3pPr>
            <a:lvl4pPr>
              <a:defRPr sz="2800"/>
            </a:lvl4pPr>
            <a:lvl5pPr>
              <a:defRPr sz="2800"/>
            </a:lvl5pPr>
          </a:lstStyle>
          <a:p>
            <a:pPr lvl="0"/>
            <a:r>
              <a:rPr lang="en-US" dirty="0" smtClean="0"/>
              <a:t>Insert contact details</a:t>
            </a:r>
          </a:p>
        </p:txBody>
      </p:sp>
      <p:sp>
        <p:nvSpPr>
          <p:cNvPr id="7" name="Title 1"/>
          <p:cNvSpPr>
            <a:spLocks noGrp="1"/>
          </p:cNvSpPr>
          <p:nvPr>
            <p:ph type="title" hasCustomPrompt="1"/>
          </p:nvPr>
        </p:nvSpPr>
        <p:spPr>
          <a:xfrm>
            <a:off x="278740" y="511585"/>
            <a:ext cx="7576456" cy="908720"/>
          </a:xfrm>
        </p:spPr>
        <p:txBody>
          <a:bodyPr>
            <a:normAutofit/>
          </a:bodyPr>
          <a:lstStyle>
            <a:lvl1pPr algn="l">
              <a:defRPr sz="4400" b="1">
                <a:solidFill>
                  <a:schemeClr val="bg1"/>
                </a:solidFill>
              </a:defRPr>
            </a:lvl1pPr>
          </a:lstStyle>
          <a:p>
            <a:r>
              <a:rPr lang="en-US" dirty="0" smtClean="0"/>
              <a:t>Any Questions?</a:t>
            </a:r>
            <a:endParaRPr lang="en-GB" dirty="0"/>
          </a:p>
        </p:txBody>
      </p:sp>
    </p:spTree>
    <p:extLst>
      <p:ext uri="{BB962C8B-B14F-4D97-AF65-F5344CB8AC3E}">
        <p14:creationId xmlns:p14="http://schemas.microsoft.com/office/powerpoint/2010/main" val="3758783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317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70284"/>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2470067"/>
            <a:ext cx="8229600"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823146"/>
      </p:ext>
    </p:extLst>
  </p:cSld>
  <p:clrMap bg1="lt1" tx1="dk1" bg2="lt2" tx2="dk2" accent1="accent1" accent2="accent2" accent3="accent3" accent4="accent4" accent5="accent5" accent6="accent6" hlink="hlink" folHlink="folHlink"/>
  <p:sldLayoutIdLst>
    <p:sldLayoutId id="2147483663" r:id="rId1"/>
    <p:sldLayoutId id="2147483658" r:id="rId2"/>
    <p:sldLayoutId id="2147483659" r:id="rId3"/>
    <p:sldLayoutId id="2147483660" r:id="rId4"/>
    <p:sldLayoutId id="2147483662" r:id="rId5"/>
    <p:sldLayoutId id="2147483661" r:id="rId6"/>
    <p:sldLayoutId id="2147483665" r:id="rId7"/>
    <p:sldLayoutId id="2147483657" r:id="rId8"/>
    <p:sldLayoutId id="2147483655" r:id="rId9"/>
    <p:sldLayoutId id="2147483666" r:id="rId10"/>
    <p:sldLayoutId id="2147483667" r:id="rId11"/>
    <p:sldLayoutId id="2147483668" r:id="rId12"/>
    <p:sldLayoutId id="2147483669" r:id="rId13"/>
    <p:sldLayoutId id="2147483670" r:id="rId14"/>
    <p:sldLayoutId id="2147483671" r:id="rId15"/>
    <p:sldLayoutId id="2147483672" r:id="rId16"/>
    <p:sldLayoutId id="2147483673" r:id="rId17"/>
  </p:sldLayoutIdLst>
  <p:txStyles>
    <p:titleStyle>
      <a:lvl1pPr algn="l" defTabSz="457200" rtl="0" eaLnBrk="1" latinLnBrk="0" hangingPunct="1">
        <a:spcBef>
          <a:spcPct val="0"/>
        </a:spcBef>
        <a:buNone/>
        <a:defRPr sz="3200" kern="1200">
          <a:solidFill>
            <a:srgbClr val="DF3C06"/>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225404" y="795466"/>
            <a:ext cx="8669214" cy="1393097"/>
          </a:xfrm>
        </p:spPr>
        <p:txBody>
          <a:bodyPr/>
          <a:lstStyle/>
          <a:p>
            <a:pPr>
              <a:lnSpc>
                <a:spcPct val="80000"/>
              </a:lnSpc>
            </a:pPr>
            <a:r>
              <a:rPr lang="en-US" kern="1100" spc="-30" dirty="0">
                <a:latin typeface="Gotham Rounded Book"/>
                <a:cs typeface="Gotham Rounded Book"/>
              </a:rPr>
              <a:t>English </a:t>
            </a:r>
            <a:r>
              <a:rPr lang="en-US" kern="1100" spc="-30" dirty="0" smtClean="0">
                <a:latin typeface="Gotham Rounded Book"/>
                <a:cs typeface="Gotham Rounded Book"/>
              </a:rPr>
              <a:t>Language Component 3</a:t>
            </a:r>
          </a:p>
          <a:p>
            <a:pPr>
              <a:lnSpc>
                <a:spcPct val="80000"/>
              </a:lnSpc>
            </a:pPr>
            <a:r>
              <a:rPr lang="en-US" kern="1100" spc="-30" dirty="0" smtClean="0">
                <a:latin typeface="Gotham Rounded Book"/>
              </a:rPr>
              <a:t>A Level</a:t>
            </a:r>
            <a:endParaRPr lang="en-GB" dirty="0"/>
          </a:p>
        </p:txBody>
      </p:sp>
      <p:sp>
        <p:nvSpPr>
          <p:cNvPr id="3" name="Text Placeholder 2"/>
          <p:cNvSpPr>
            <a:spLocks noGrp="1"/>
          </p:cNvSpPr>
          <p:nvPr>
            <p:ph type="body" sz="quarter" idx="11"/>
          </p:nvPr>
        </p:nvSpPr>
        <p:spPr/>
        <p:txBody>
          <a:bodyPr/>
          <a:lstStyle/>
          <a:p>
            <a:r>
              <a:rPr lang="en-US" dirty="0" smtClean="0"/>
              <a:t>Authored</a:t>
            </a:r>
          </a:p>
          <a:p>
            <a:r>
              <a:rPr lang="en-US" dirty="0" smtClean="0"/>
              <a:t>Jane Martin PE</a:t>
            </a:r>
            <a:endParaRPr lang="en-GB" dirty="0"/>
          </a:p>
        </p:txBody>
      </p:sp>
      <p:sp>
        <p:nvSpPr>
          <p:cNvPr id="8" name="Rectangle 7"/>
          <p:cNvSpPr/>
          <p:nvPr/>
        </p:nvSpPr>
        <p:spPr>
          <a:xfrm>
            <a:off x="334531" y="220477"/>
            <a:ext cx="652743" cy="369332"/>
          </a:xfrm>
          <a:prstGeom prst="rect">
            <a:avLst/>
          </a:prstGeom>
        </p:spPr>
        <p:txBody>
          <a:bodyPr wrap="none">
            <a:spAutoFit/>
          </a:bodyPr>
          <a:lstStyle/>
          <a:p>
            <a:r>
              <a:rPr lang="en-GB" dirty="0"/>
              <a:t>2018</a:t>
            </a:r>
          </a:p>
        </p:txBody>
      </p:sp>
    </p:spTree>
    <p:extLst>
      <p:ext uri="{BB962C8B-B14F-4D97-AF65-F5344CB8AC3E}">
        <p14:creationId xmlns:p14="http://schemas.microsoft.com/office/powerpoint/2010/main" val="21145376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67544" y="0"/>
            <a:ext cx="6363292" cy="908720"/>
          </a:xfrm>
        </p:spPr>
        <p:txBody>
          <a:bodyPr>
            <a:normAutofit/>
          </a:bodyPr>
          <a:lstStyle/>
          <a:p>
            <a:r>
              <a:rPr lang="en-GB" dirty="0" smtClean="0"/>
              <a:t>Question 2a </a:t>
            </a:r>
            <a:endParaRPr lang="en-GB" dirty="0"/>
          </a:p>
        </p:txBody>
      </p:sp>
      <p:sp>
        <p:nvSpPr>
          <p:cNvPr id="3" name="Content Placeholder 2"/>
          <p:cNvSpPr>
            <a:spLocks noGrp="1"/>
          </p:cNvSpPr>
          <p:nvPr>
            <p:ph type="body" sz="quarter" idx="11"/>
          </p:nvPr>
        </p:nvSpPr>
        <p:spPr>
          <a:xfrm>
            <a:off x="570368" y="1683489"/>
            <a:ext cx="8075691" cy="4227718"/>
          </a:xfrm>
        </p:spPr>
        <p:txBody>
          <a:bodyPr>
            <a:noAutofit/>
          </a:bodyPr>
          <a:lstStyle/>
          <a:p>
            <a:endParaRPr lang="en-GB" dirty="0" smtClean="0">
              <a:solidFill>
                <a:srgbClr val="DF3C06"/>
              </a:solidFill>
              <a:ea typeface="Calibri" panose="020F0502020204030204" pitchFamily="34" charset="0"/>
            </a:endParaRPr>
          </a:p>
          <a:p>
            <a:endParaRPr lang="en-GB" dirty="0">
              <a:solidFill>
                <a:srgbClr val="DF3C06"/>
              </a:solidFill>
              <a:ea typeface="Calibri" panose="020F0502020204030204" pitchFamily="34" charset="0"/>
            </a:endParaRPr>
          </a:p>
          <a:p>
            <a:r>
              <a:rPr lang="en-GB" dirty="0" smtClean="0">
                <a:ea typeface="Calibri" panose="020F0502020204030204" pitchFamily="34" charset="0"/>
              </a:rPr>
              <a:t>Your </a:t>
            </a:r>
            <a:r>
              <a:rPr lang="en-GB" dirty="0">
                <a:ea typeface="Calibri" panose="020F0502020204030204" pitchFamily="34" charset="0"/>
              </a:rPr>
              <a:t>school magazine is dedicating an edition to revision. Write a lively and entertaining article on the problems of maintaining concentration while revising. You should include some helpful advice. </a:t>
            </a:r>
            <a:endParaRPr lang="en-GB" dirty="0" smtClean="0">
              <a:ea typeface="Calibri" panose="020F0502020204030204" pitchFamily="34" charset="0"/>
            </a:endParaRPr>
          </a:p>
          <a:p>
            <a:endParaRPr lang="en-GB" dirty="0">
              <a:ea typeface="Calibri" panose="020F0502020204030204" pitchFamily="34" charset="0"/>
            </a:endParaRPr>
          </a:p>
          <a:p>
            <a:r>
              <a:rPr lang="en-GB" dirty="0" smtClean="0">
                <a:ea typeface="Calibri" panose="020F0502020204030204" pitchFamily="34" charset="0"/>
              </a:rPr>
              <a:t>Aim </a:t>
            </a:r>
            <a:r>
              <a:rPr lang="en-GB" dirty="0">
                <a:ea typeface="Calibri" panose="020F0502020204030204" pitchFamily="34" charset="0"/>
              </a:rPr>
              <a:t>to write approximately 300 words</a:t>
            </a:r>
            <a:r>
              <a:rPr lang="en-GB" dirty="0">
                <a:solidFill>
                  <a:srgbClr val="DF3C06"/>
                </a:solidFill>
                <a:ea typeface="Calibri" panose="020F0502020204030204" pitchFamily="34" charset="0"/>
              </a:rPr>
              <a:t>.</a:t>
            </a:r>
            <a:endParaRPr lang="en-GB" dirty="0">
              <a:solidFill>
                <a:srgbClr val="DF3C06"/>
              </a:solidFill>
            </a:endParaRPr>
          </a:p>
        </p:txBody>
      </p:sp>
    </p:spTree>
    <p:extLst>
      <p:ext uri="{BB962C8B-B14F-4D97-AF65-F5344CB8AC3E}">
        <p14:creationId xmlns:p14="http://schemas.microsoft.com/office/powerpoint/2010/main" val="10560817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67544" y="0"/>
            <a:ext cx="7350825" cy="908720"/>
          </a:xfrm>
        </p:spPr>
        <p:txBody>
          <a:bodyPr>
            <a:normAutofit/>
          </a:bodyPr>
          <a:lstStyle/>
          <a:p>
            <a:r>
              <a:rPr lang="en-GB" dirty="0" smtClean="0"/>
              <a:t>Question </a:t>
            </a:r>
            <a:r>
              <a:rPr lang="en-GB" dirty="0"/>
              <a:t>2a: Key features of </a:t>
            </a:r>
            <a:r>
              <a:rPr lang="en-GB" dirty="0" smtClean="0"/>
              <a:t>task</a:t>
            </a:r>
            <a:endParaRPr lang="en-GB" dirty="0"/>
          </a:p>
        </p:txBody>
      </p:sp>
      <p:sp>
        <p:nvSpPr>
          <p:cNvPr id="3" name="Content Placeholder 2"/>
          <p:cNvSpPr>
            <a:spLocks noGrp="1"/>
          </p:cNvSpPr>
          <p:nvPr>
            <p:ph type="body" sz="quarter" idx="11"/>
          </p:nvPr>
        </p:nvSpPr>
        <p:spPr>
          <a:xfrm>
            <a:off x="561315" y="1565793"/>
            <a:ext cx="8247708" cy="4608669"/>
          </a:xfrm>
        </p:spPr>
        <p:txBody>
          <a:bodyPr>
            <a:noAutofit/>
          </a:bodyPr>
          <a:lstStyle/>
          <a:p>
            <a:pPr>
              <a:lnSpc>
                <a:spcPct val="100000"/>
              </a:lnSpc>
            </a:pPr>
            <a:endParaRPr lang="en-GB" b="1" dirty="0" smtClean="0"/>
          </a:p>
          <a:p>
            <a:pPr>
              <a:lnSpc>
                <a:spcPct val="100000"/>
              </a:lnSpc>
            </a:pPr>
            <a:r>
              <a:rPr lang="en-GB" b="1" dirty="0" smtClean="0"/>
              <a:t>What? 		</a:t>
            </a:r>
            <a:r>
              <a:rPr lang="en-GB" dirty="0" smtClean="0"/>
              <a:t>Article for school magazine’s edition on 						revision.</a:t>
            </a:r>
          </a:p>
          <a:p>
            <a:pPr>
              <a:lnSpc>
                <a:spcPct val="100000"/>
              </a:lnSpc>
            </a:pPr>
            <a:endParaRPr lang="en-GB" dirty="0" smtClean="0"/>
          </a:p>
          <a:p>
            <a:pPr>
              <a:lnSpc>
                <a:spcPct val="100000"/>
              </a:lnSpc>
            </a:pPr>
            <a:r>
              <a:rPr lang="en-GB" b="1" dirty="0" smtClean="0"/>
              <a:t>Audience? 	</a:t>
            </a:r>
            <a:r>
              <a:rPr lang="en-GB" dirty="0" smtClean="0"/>
              <a:t>Primarily pupils, also teachers and parents.</a:t>
            </a:r>
          </a:p>
          <a:p>
            <a:pPr>
              <a:lnSpc>
                <a:spcPct val="100000"/>
              </a:lnSpc>
            </a:pPr>
            <a:endParaRPr lang="en-GB" dirty="0" smtClean="0"/>
          </a:p>
          <a:p>
            <a:pPr>
              <a:lnSpc>
                <a:spcPct val="100000"/>
              </a:lnSpc>
            </a:pPr>
            <a:r>
              <a:rPr lang="en-GB" b="1" dirty="0" smtClean="0"/>
              <a:t>Topic? 		</a:t>
            </a:r>
            <a:r>
              <a:rPr lang="en-GB" dirty="0" smtClean="0"/>
              <a:t>Problems of maintaining concentration while 				revising and helpful advice.</a:t>
            </a:r>
          </a:p>
          <a:p>
            <a:pPr>
              <a:lnSpc>
                <a:spcPct val="100000"/>
              </a:lnSpc>
            </a:pPr>
            <a:endParaRPr lang="en-GB" dirty="0" smtClean="0"/>
          </a:p>
          <a:p>
            <a:pPr>
              <a:lnSpc>
                <a:spcPct val="100000"/>
              </a:lnSpc>
            </a:pPr>
            <a:r>
              <a:rPr lang="en-GB" b="1" dirty="0" smtClean="0"/>
              <a:t>Tenor? 		</a:t>
            </a:r>
            <a:r>
              <a:rPr lang="en-GB" dirty="0" smtClean="0"/>
              <a:t>Lively and entertaining.</a:t>
            </a:r>
            <a:endParaRPr lang="en-GB" dirty="0"/>
          </a:p>
        </p:txBody>
      </p:sp>
    </p:spTree>
    <p:extLst>
      <p:ext uri="{BB962C8B-B14F-4D97-AF65-F5344CB8AC3E}">
        <p14:creationId xmlns:p14="http://schemas.microsoft.com/office/powerpoint/2010/main" val="27615271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67544" y="0"/>
            <a:ext cx="6616789" cy="908720"/>
          </a:xfrm>
        </p:spPr>
        <p:txBody>
          <a:bodyPr/>
          <a:lstStyle/>
          <a:p>
            <a:r>
              <a:rPr lang="en-GB" dirty="0" smtClean="0"/>
              <a:t>Question </a:t>
            </a:r>
            <a:r>
              <a:rPr lang="en-GB" dirty="0"/>
              <a:t>2a: </a:t>
            </a:r>
            <a:r>
              <a:rPr lang="en-GB" dirty="0" smtClean="0"/>
              <a:t>Overview</a:t>
            </a:r>
            <a:endParaRPr lang="en-GB" dirty="0"/>
          </a:p>
        </p:txBody>
      </p:sp>
      <p:sp>
        <p:nvSpPr>
          <p:cNvPr id="9" name="Text Placeholder 8"/>
          <p:cNvSpPr>
            <a:spLocks noGrp="1"/>
          </p:cNvSpPr>
          <p:nvPr>
            <p:ph type="body" sz="quarter" idx="11"/>
          </p:nvPr>
        </p:nvSpPr>
        <p:spPr>
          <a:xfrm>
            <a:off x="525101" y="1383966"/>
            <a:ext cx="8130012" cy="4853871"/>
          </a:xfrm>
        </p:spPr>
        <p:txBody>
          <a:bodyPr/>
          <a:lstStyle/>
          <a:p>
            <a:pPr lvl="0">
              <a:spcBef>
                <a:spcPts val="0"/>
              </a:spcBef>
            </a:pPr>
            <a:endParaRPr lang="en-GB" dirty="0" smtClean="0"/>
          </a:p>
          <a:p>
            <a:pPr lvl="0">
              <a:spcBef>
                <a:spcPts val="0"/>
              </a:spcBef>
            </a:pPr>
            <a:r>
              <a:rPr lang="en-GB" dirty="0" smtClean="0"/>
              <a:t>Nearly </a:t>
            </a:r>
            <a:r>
              <a:rPr lang="en-GB" dirty="0"/>
              <a:t>all candidates were confident with discussing revision and addressing their peers in a lively and entertaining style. </a:t>
            </a:r>
          </a:p>
          <a:p>
            <a:pPr lvl="0">
              <a:spcBef>
                <a:spcPts val="0"/>
              </a:spcBef>
            </a:pPr>
            <a:endParaRPr lang="en-GB" dirty="0"/>
          </a:p>
          <a:p>
            <a:pPr lvl="0">
              <a:spcBef>
                <a:spcPts val="0"/>
              </a:spcBef>
            </a:pPr>
            <a:r>
              <a:rPr lang="en-GB" dirty="0"/>
              <a:t>Fewer were able to limit the topic to the problems of maintaining concentration while revising and to include helpful advice.</a:t>
            </a:r>
          </a:p>
          <a:p>
            <a:pPr lvl="0">
              <a:spcBef>
                <a:spcPts val="0"/>
              </a:spcBef>
            </a:pPr>
            <a:endParaRPr lang="en-GB" dirty="0"/>
          </a:p>
          <a:p>
            <a:pPr lvl="0">
              <a:spcBef>
                <a:spcPts val="0"/>
              </a:spcBef>
            </a:pPr>
            <a:r>
              <a:rPr lang="en-GB" dirty="0"/>
              <a:t>Discriminators in assessment were also the ability to structure an article clearly and advise using a range of techniques beyond imperatives</a:t>
            </a:r>
            <a:r>
              <a:rPr lang="en-GB" dirty="0" smtClean="0"/>
              <a:t>.</a:t>
            </a:r>
          </a:p>
          <a:p>
            <a:pPr lvl="0">
              <a:spcBef>
                <a:spcPts val="0"/>
              </a:spcBef>
            </a:pPr>
            <a:endParaRPr lang="en-GB" dirty="0"/>
          </a:p>
          <a:p>
            <a:endParaRPr lang="en-GB" dirty="0"/>
          </a:p>
        </p:txBody>
      </p:sp>
    </p:spTree>
    <p:extLst>
      <p:ext uri="{BB962C8B-B14F-4D97-AF65-F5344CB8AC3E}">
        <p14:creationId xmlns:p14="http://schemas.microsoft.com/office/powerpoint/2010/main" val="24039525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67544" y="0"/>
            <a:ext cx="6616789" cy="908720"/>
          </a:xfrm>
        </p:spPr>
        <p:txBody>
          <a:bodyPr/>
          <a:lstStyle/>
          <a:p>
            <a:r>
              <a:rPr lang="en-GB" dirty="0" smtClean="0"/>
              <a:t>Question </a:t>
            </a:r>
            <a:r>
              <a:rPr lang="en-GB" dirty="0"/>
              <a:t>2a: </a:t>
            </a:r>
            <a:r>
              <a:rPr lang="en-GB" dirty="0" smtClean="0"/>
              <a:t>Examples</a:t>
            </a:r>
            <a:endParaRPr lang="en-GB" dirty="0"/>
          </a:p>
        </p:txBody>
      </p:sp>
      <p:sp>
        <p:nvSpPr>
          <p:cNvPr id="9" name="Text Placeholder 8"/>
          <p:cNvSpPr>
            <a:spLocks noGrp="1"/>
          </p:cNvSpPr>
          <p:nvPr>
            <p:ph type="body" sz="quarter" idx="11"/>
          </p:nvPr>
        </p:nvSpPr>
        <p:spPr>
          <a:xfrm>
            <a:off x="357389" y="1070208"/>
            <a:ext cx="2277169" cy="5787792"/>
          </a:xfrm>
        </p:spPr>
        <p:txBody>
          <a:bodyPr>
            <a:normAutofit/>
          </a:bodyPr>
          <a:lstStyle/>
          <a:p>
            <a:pPr>
              <a:spcBef>
                <a:spcPts val="0"/>
              </a:spcBef>
            </a:pPr>
            <a:r>
              <a:rPr lang="en-GB" dirty="0"/>
              <a:t>N</a:t>
            </a:r>
            <a:r>
              <a:rPr lang="en-GB" dirty="0" smtClean="0"/>
              <a:t>ow read the example of two candidate responses </a:t>
            </a:r>
            <a:r>
              <a:rPr lang="en-GB" dirty="0" smtClean="0"/>
              <a:t>(Candidates 1 and 2) to </a:t>
            </a:r>
            <a:r>
              <a:rPr lang="en-GB" dirty="0" smtClean="0"/>
              <a:t>this question. </a:t>
            </a:r>
          </a:p>
          <a:p>
            <a:pPr lvl="0">
              <a:spcBef>
                <a:spcPts val="0"/>
              </a:spcBef>
            </a:pPr>
            <a:endParaRPr lang="en-GB" dirty="0"/>
          </a:p>
          <a:p>
            <a:pPr lvl="0">
              <a:spcBef>
                <a:spcPts val="0"/>
              </a:spcBef>
            </a:pPr>
            <a:r>
              <a:rPr lang="en-GB" dirty="0"/>
              <a:t>U</a:t>
            </a:r>
            <a:r>
              <a:rPr lang="en-GB" dirty="0" smtClean="0"/>
              <a:t>sing the assessment criteria, evaluate the strengths and weaknesses of the writing</a:t>
            </a:r>
            <a:r>
              <a:rPr lang="en-GB" dirty="0"/>
              <a:t>.</a:t>
            </a:r>
            <a:endParaRPr lang="en-GB" dirty="0" smtClean="0"/>
          </a:p>
          <a:p>
            <a:pPr lvl="0">
              <a:spcBef>
                <a:spcPts val="0"/>
              </a:spcBef>
            </a:pPr>
            <a:endParaRPr lang="en-GB" dirty="0"/>
          </a:p>
          <a:p>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3348308233"/>
              </p:ext>
            </p:extLst>
          </p:nvPr>
        </p:nvGraphicFramePr>
        <p:xfrm>
          <a:off x="2634559" y="908718"/>
          <a:ext cx="6065822" cy="5787794"/>
        </p:xfrm>
        <a:graphic>
          <a:graphicData uri="http://schemas.openxmlformats.org/drawingml/2006/table">
            <a:tbl>
              <a:tblPr firstRow="1" firstCol="1" bandRow="1"/>
              <a:tblGrid>
                <a:gridCol w="805758"/>
                <a:gridCol w="5260064"/>
              </a:tblGrid>
              <a:tr h="526209">
                <a:tc>
                  <a:txBody>
                    <a:bodyPr/>
                    <a:lstStyle/>
                    <a:p>
                      <a:pPr algn="ctr">
                        <a:spcAft>
                          <a:spcPts val="0"/>
                        </a:spcAft>
                        <a:tabLst>
                          <a:tab pos="6629400" algn="r"/>
                        </a:tabLst>
                      </a:pPr>
                      <a:r>
                        <a:rPr lang="en-US" sz="1300" b="1" dirty="0">
                          <a:effectLst/>
                          <a:latin typeface="Arial" panose="020B0604020202020204" pitchFamily="34" charset="0"/>
                          <a:ea typeface="Calibri"/>
                          <a:cs typeface="Arial" panose="020B0604020202020204" pitchFamily="34" charset="0"/>
                        </a:rPr>
                        <a:t>BAND</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6629400" algn="r"/>
                        </a:tabLst>
                      </a:pPr>
                      <a:r>
                        <a:rPr lang="en-US" sz="1300" b="1" dirty="0" smtClean="0">
                          <a:effectLst/>
                          <a:latin typeface="Arial" panose="020B0604020202020204" pitchFamily="34" charset="0"/>
                          <a:ea typeface="Calibri"/>
                          <a:cs typeface="Arial" panose="020B0604020202020204" pitchFamily="34" charset="0"/>
                        </a:rPr>
                        <a:t>Demonstrate </a:t>
                      </a:r>
                      <a:r>
                        <a:rPr lang="en-US" sz="1300" b="1" dirty="0">
                          <a:effectLst/>
                          <a:latin typeface="Arial" panose="020B0604020202020204" pitchFamily="34" charset="0"/>
                          <a:ea typeface="Calibri"/>
                          <a:cs typeface="Arial" panose="020B0604020202020204" pitchFamily="34" charset="0"/>
                        </a:rPr>
                        <a:t>expertise and creativity in the use of English to communicate in different </a:t>
                      </a:r>
                      <a:r>
                        <a:rPr lang="en-US" sz="1300" b="1" dirty="0" smtClean="0">
                          <a:effectLst/>
                          <a:latin typeface="Arial" panose="020B0604020202020204" pitchFamily="34" charset="0"/>
                          <a:ea typeface="Calibri"/>
                          <a:cs typeface="Arial" panose="020B0604020202020204" pitchFamily="34" charset="0"/>
                        </a:rPr>
                        <a:t>ways</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2317">
                <a:tc>
                  <a:txBody>
                    <a:bodyPr/>
                    <a:lstStyle/>
                    <a:p>
                      <a:pPr algn="ctr">
                        <a:spcAft>
                          <a:spcPts val="0"/>
                        </a:spcAft>
                        <a:tabLst>
                          <a:tab pos="6629400" algn="r"/>
                        </a:tabLst>
                      </a:pPr>
                      <a:endParaRPr lang="en-US" sz="1300" b="1" dirty="0" smtClean="0">
                        <a:effectLst/>
                        <a:latin typeface="Arial" panose="020B0604020202020204" pitchFamily="34" charset="0"/>
                        <a:ea typeface="Calibri"/>
                        <a:cs typeface="Arial" panose="020B0604020202020204" pitchFamily="34" charset="0"/>
                      </a:endParaRPr>
                    </a:p>
                    <a:p>
                      <a:pPr algn="ctr">
                        <a:spcAft>
                          <a:spcPts val="0"/>
                        </a:spcAft>
                        <a:tabLst>
                          <a:tab pos="6629400" algn="r"/>
                        </a:tabLst>
                      </a:pPr>
                      <a:r>
                        <a:rPr lang="en-US" sz="1300" b="1" dirty="0" smtClean="0">
                          <a:effectLst/>
                          <a:latin typeface="Arial" panose="020B0604020202020204" pitchFamily="34" charset="0"/>
                          <a:ea typeface="Calibri"/>
                          <a:cs typeface="Arial" panose="020B0604020202020204" pitchFamily="34" charset="0"/>
                        </a:rPr>
                        <a:t>5</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9860" indent="-149860" algn="ctr">
                        <a:spcAft>
                          <a:spcPts val="0"/>
                        </a:spcAft>
                        <a:tabLst>
                          <a:tab pos="149860" algn="l"/>
                          <a:tab pos="6629400" algn="r"/>
                        </a:tabLst>
                      </a:pPr>
                      <a:r>
                        <a:rPr lang="en-US" sz="1300" b="1" dirty="0">
                          <a:effectLst/>
                          <a:latin typeface="Arial" panose="020B0604020202020204" pitchFamily="34" charset="0"/>
                          <a:ea typeface="Calibri"/>
                          <a:cs typeface="Arial" panose="020B0604020202020204" pitchFamily="34" charset="0"/>
                        </a:rPr>
                        <a:t>25-30 marks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Sophisticated </a:t>
                      </a:r>
                      <a:r>
                        <a:rPr lang="en-US" sz="1300" dirty="0">
                          <a:effectLst/>
                          <a:latin typeface="Arial" panose="020B0604020202020204" pitchFamily="34" charset="0"/>
                          <a:ea typeface="Calibri"/>
                          <a:cs typeface="Arial" panose="020B0604020202020204" pitchFamily="34" charset="0"/>
                        </a:rPr>
                        <a:t>and appropriate expression</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Confident </a:t>
                      </a:r>
                      <a:r>
                        <a:rPr lang="en-US" sz="1300" dirty="0">
                          <a:effectLst/>
                          <a:latin typeface="Arial" panose="020B0604020202020204" pitchFamily="34" charset="0"/>
                          <a:ea typeface="Calibri"/>
                          <a:cs typeface="Arial" panose="020B0604020202020204" pitchFamily="34" charset="0"/>
                        </a:rPr>
                        <a:t>and conscious </a:t>
                      </a:r>
                      <a:r>
                        <a:rPr lang="en-US" sz="1300" dirty="0" smtClean="0">
                          <a:effectLst/>
                          <a:latin typeface="Arial" panose="020B0604020202020204" pitchFamily="34" charset="0"/>
                          <a:ea typeface="Calibri"/>
                          <a:cs typeface="Arial" panose="020B0604020202020204" pitchFamily="34" charset="0"/>
                        </a:rPr>
                        <a:t>linguistic/stylistic</a:t>
                      </a:r>
                      <a:r>
                        <a:rPr lang="en-GB" sz="1300" baseline="0" dirty="0" smtClean="0">
                          <a:effectLst/>
                          <a:latin typeface="Arial" panose="020B0604020202020204" pitchFamily="34" charset="0"/>
                          <a:ea typeface="Calibri"/>
                          <a:cs typeface="Arial" panose="020B0604020202020204" pitchFamily="34" charset="0"/>
                        </a:rPr>
                        <a:t> </a:t>
                      </a:r>
                      <a:r>
                        <a:rPr lang="en-US" sz="1300" dirty="0" smtClean="0">
                          <a:effectLst/>
                          <a:latin typeface="Arial" panose="020B0604020202020204" pitchFamily="34" charset="0"/>
                          <a:ea typeface="Calibri"/>
                          <a:cs typeface="Arial" panose="020B0604020202020204" pitchFamily="34" charset="0"/>
                        </a:rPr>
                        <a:t>choices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Highly </a:t>
                      </a:r>
                      <a:r>
                        <a:rPr lang="en-US" sz="1300" dirty="0">
                          <a:effectLst/>
                          <a:latin typeface="Arial" panose="020B0604020202020204" pitchFamily="34" charset="0"/>
                          <a:ea typeface="Calibri"/>
                          <a:cs typeface="Arial" panose="020B0604020202020204" pitchFamily="34" charset="0"/>
                        </a:rPr>
                        <a:t>original with real flair</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Form </a:t>
                      </a:r>
                      <a:r>
                        <a:rPr lang="en-US" sz="1300" dirty="0">
                          <a:effectLst/>
                          <a:latin typeface="Arial" panose="020B0604020202020204" pitchFamily="34" charset="0"/>
                          <a:ea typeface="Calibri"/>
                          <a:cs typeface="Arial" panose="020B0604020202020204" pitchFamily="34" charset="0"/>
                        </a:rPr>
                        <a:t>and content </a:t>
                      </a:r>
                      <a:r>
                        <a:rPr lang="en-US" sz="1300" dirty="0" smtClean="0">
                          <a:effectLst/>
                          <a:latin typeface="Arial" panose="020B0604020202020204" pitchFamily="34" charset="0"/>
                          <a:ea typeface="Calibri"/>
                          <a:cs typeface="Arial" panose="020B0604020202020204" pitchFamily="34" charset="0"/>
                        </a:rPr>
                        <a:t>skillfully </a:t>
                      </a:r>
                      <a:r>
                        <a:rPr lang="en-US" sz="1300" dirty="0">
                          <a:effectLst/>
                          <a:latin typeface="Arial" panose="020B0604020202020204" pitchFamily="34" charset="0"/>
                          <a:ea typeface="Calibri"/>
                          <a:cs typeface="Arial" panose="020B0604020202020204" pitchFamily="34" charset="0"/>
                        </a:rPr>
                        <a:t>linked </a:t>
                      </a:r>
                      <a:r>
                        <a:rPr lang="en-US" sz="1300" dirty="0" smtClean="0">
                          <a:effectLst/>
                          <a:latin typeface="Arial" panose="020B0604020202020204" pitchFamily="34" charset="0"/>
                          <a:ea typeface="Calibri"/>
                          <a:cs typeface="Arial" panose="020B0604020202020204" pitchFamily="34" charset="0"/>
                        </a:rPr>
                        <a:t>to</a:t>
                      </a:r>
                      <a:r>
                        <a:rPr lang="en-GB" sz="1300" baseline="0" dirty="0" smtClean="0">
                          <a:effectLst/>
                          <a:latin typeface="Arial" panose="020B0604020202020204" pitchFamily="34" charset="0"/>
                          <a:ea typeface="Calibri"/>
                          <a:cs typeface="Arial" panose="020B0604020202020204" pitchFamily="34" charset="0"/>
                        </a:rPr>
                        <a:t> </a:t>
                      </a:r>
                      <a:r>
                        <a:rPr lang="en-US" sz="1300" dirty="0" smtClean="0">
                          <a:effectLst/>
                          <a:latin typeface="Arial" panose="020B0604020202020204" pitchFamily="34" charset="0"/>
                          <a:ea typeface="Calibri"/>
                          <a:cs typeface="Arial" panose="020B0604020202020204" pitchFamily="34" charset="0"/>
                        </a:rPr>
                        <a:t>genre/purpose</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2317">
                <a:tc>
                  <a:txBody>
                    <a:bodyPr/>
                    <a:lstStyle/>
                    <a:p>
                      <a:pPr algn="ctr">
                        <a:spcAft>
                          <a:spcPts val="0"/>
                        </a:spcAft>
                        <a:tabLst>
                          <a:tab pos="6629400" algn="r"/>
                        </a:tabLst>
                      </a:pPr>
                      <a:endParaRPr lang="en-US" sz="1300" b="1" dirty="0" smtClean="0">
                        <a:effectLst/>
                        <a:latin typeface="Arial" panose="020B0604020202020204" pitchFamily="34" charset="0"/>
                        <a:ea typeface="Calibri"/>
                        <a:cs typeface="Arial" panose="020B0604020202020204" pitchFamily="34" charset="0"/>
                      </a:endParaRPr>
                    </a:p>
                    <a:p>
                      <a:pPr algn="ctr">
                        <a:spcAft>
                          <a:spcPts val="0"/>
                        </a:spcAft>
                        <a:tabLst>
                          <a:tab pos="6629400" algn="r"/>
                        </a:tabLst>
                      </a:pPr>
                      <a:r>
                        <a:rPr lang="en-US" sz="1300" b="1" dirty="0" smtClean="0">
                          <a:effectLst/>
                          <a:latin typeface="Arial" panose="020B0604020202020204" pitchFamily="34" charset="0"/>
                          <a:ea typeface="Calibri"/>
                          <a:cs typeface="Arial" panose="020B0604020202020204" pitchFamily="34" charset="0"/>
                        </a:rPr>
                        <a:t>4</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9860" indent="-149860" algn="ctr">
                        <a:spcAft>
                          <a:spcPts val="0"/>
                        </a:spcAft>
                        <a:tabLst>
                          <a:tab pos="149860" algn="l"/>
                          <a:tab pos="6629400" algn="r"/>
                        </a:tabLst>
                      </a:pPr>
                      <a:r>
                        <a:rPr lang="en-US" sz="1300" b="1" dirty="0">
                          <a:effectLst/>
                          <a:latin typeface="Arial" panose="020B0604020202020204" pitchFamily="34" charset="0"/>
                          <a:ea typeface="Calibri"/>
                          <a:cs typeface="Arial" panose="020B0604020202020204" pitchFamily="34" charset="0"/>
                        </a:rPr>
                        <a:t>19-24 marks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Fluent </a:t>
                      </a:r>
                      <a:r>
                        <a:rPr lang="en-US" sz="1300" dirty="0">
                          <a:effectLst/>
                          <a:latin typeface="Arial" panose="020B0604020202020204" pitchFamily="34" charset="0"/>
                          <a:ea typeface="Calibri"/>
                          <a:cs typeface="Arial" panose="020B0604020202020204" pitchFamily="34" charset="0"/>
                        </a:rPr>
                        <a:t>and controlled expression</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Purposeful </a:t>
                      </a:r>
                      <a:r>
                        <a:rPr lang="en-US" sz="1300" dirty="0">
                          <a:effectLst/>
                          <a:latin typeface="Arial" panose="020B0604020202020204" pitchFamily="34" charset="0"/>
                          <a:ea typeface="Calibri"/>
                          <a:cs typeface="Arial" panose="020B0604020202020204" pitchFamily="34" charset="0"/>
                        </a:rPr>
                        <a:t>linguistic/stylistic choices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Original </a:t>
                      </a:r>
                      <a:r>
                        <a:rPr lang="en-US" sz="1300" dirty="0">
                          <a:effectLst/>
                          <a:latin typeface="Arial" panose="020B0604020202020204" pitchFamily="34" charset="0"/>
                          <a:ea typeface="Calibri"/>
                          <a:cs typeface="Arial" panose="020B0604020202020204" pitchFamily="34" charset="0"/>
                        </a:rPr>
                        <a:t>and engaging</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Form </a:t>
                      </a:r>
                      <a:r>
                        <a:rPr lang="en-US" sz="1300" dirty="0">
                          <a:effectLst/>
                          <a:latin typeface="Arial" panose="020B0604020202020204" pitchFamily="34" charset="0"/>
                          <a:ea typeface="Calibri"/>
                          <a:cs typeface="Arial" panose="020B0604020202020204" pitchFamily="34" charset="0"/>
                        </a:rPr>
                        <a:t>and content effectively linked </a:t>
                      </a:r>
                      <a:r>
                        <a:rPr lang="en-US" sz="1300" dirty="0" smtClean="0">
                          <a:effectLst/>
                          <a:latin typeface="Arial" panose="020B0604020202020204" pitchFamily="34" charset="0"/>
                          <a:ea typeface="Calibri"/>
                          <a:cs typeface="Arial" panose="020B0604020202020204" pitchFamily="34" charset="0"/>
                        </a:rPr>
                        <a:t>to</a:t>
                      </a:r>
                      <a:r>
                        <a:rPr lang="en-GB" sz="1300" baseline="0" dirty="0" smtClean="0">
                          <a:effectLst/>
                          <a:latin typeface="Arial" panose="020B0604020202020204" pitchFamily="34" charset="0"/>
                          <a:ea typeface="Calibri"/>
                          <a:cs typeface="Arial" panose="020B0604020202020204" pitchFamily="34" charset="0"/>
                        </a:rPr>
                        <a:t> </a:t>
                      </a:r>
                      <a:r>
                        <a:rPr lang="en-US" sz="1300" dirty="0" smtClean="0">
                          <a:effectLst/>
                          <a:latin typeface="Arial" panose="020B0604020202020204" pitchFamily="34" charset="0"/>
                          <a:ea typeface="Calibri"/>
                          <a:cs typeface="Arial" panose="020B0604020202020204" pitchFamily="34" charset="0"/>
                        </a:rPr>
                        <a:t>genre/purpose</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2317">
                <a:tc>
                  <a:txBody>
                    <a:bodyPr/>
                    <a:lstStyle/>
                    <a:p>
                      <a:pPr algn="ctr">
                        <a:spcAft>
                          <a:spcPts val="0"/>
                        </a:spcAft>
                        <a:tabLst>
                          <a:tab pos="6629400" algn="r"/>
                        </a:tabLst>
                      </a:pPr>
                      <a:endParaRPr lang="en-US" sz="1300" b="1" dirty="0" smtClean="0">
                        <a:effectLst/>
                        <a:latin typeface="Arial" panose="020B0604020202020204" pitchFamily="34" charset="0"/>
                        <a:ea typeface="Calibri"/>
                        <a:cs typeface="Arial" panose="020B0604020202020204" pitchFamily="34" charset="0"/>
                      </a:endParaRPr>
                    </a:p>
                    <a:p>
                      <a:pPr algn="ctr">
                        <a:spcAft>
                          <a:spcPts val="0"/>
                        </a:spcAft>
                        <a:tabLst>
                          <a:tab pos="6629400" algn="r"/>
                        </a:tabLst>
                      </a:pPr>
                      <a:r>
                        <a:rPr lang="en-US" sz="1300" b="1" dirty="0" smtClean="0">
                          <a:effectLst/>
                          <a:latin typeface="Arial" panose="020B0604020202020204" pitchFamily="34" charset="0"/>
                          <a:ea typeface="Calibri"/>
                          <a:cs typeface="Arial" panose="020B0604020202020204" pitchFamily="34" charset="0"/>
                        </a:rPr>
                        <a:t>3</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9860" indent="-149860" algn="ctr">
                        <a:spcAft>
                          <a:spcPts val="0"/>
                        </a:spcAft>
                        <a:tabLst>
                          <a:tab pos="149860" algn="l"/>
                          <a:tab pos="6629400" algn="r"/>
                        </a:tabLst>
                      </a:pPr>
                      <a:r>
                        <a:rPr lang="en-US" sz="1300" b="1" dirty="0">
                          <a:effectLst/>
                          <a:latin typeface="Arial" panose="020B0604020202020204" pitchFamily="34" charset="0"/>
                          <a:ea typeface="Calibri"/>
                          <a:cs typeface="Arial" panose="020B0604020202020204" pitchFamily="34" charset="0"/>
                        </a:rPr>
                        <a:t>13-18 marks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Accurate </a:t>
                      </a:r>
                      <a:r>
                        <a:rPr lang="en-US" sz="1300" dirty="0">
                          <a:effectLst/>
                          <a:latin typeface="Arial" panose="020B0604020202020204" pitchFamily="34" charset="0"/>
                          <a:ea typeface="Calibri"/>
                          <a:cs typeface="Arial" panose="020B0604020202020204" pitchFamily="34" charset="0"/>
                        </a:rPr>
                        <a:t>and sound expression</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Competent </a:t>
                      </a:r>
                      <a:r>
                        <a:rPr lang="en-US" sz="1300" dirty="0">
                          <a:effectLst/>
                          <a:latin typeface="Arial" panose="020B0604020202020204" pitchFamily="34" charset="0"/>
                          <a:ea typeface="Calibri"/>
                          <a:cs typeface="Arial" panose="020B0604020202020204" pitchFamily="34" charset="0"/>
                        </a:rPr>
                        <a:t>linguistic/stylistic choices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Some </a:t>
                      </a:r>
                      <a:r>
                        <a:rPr lang="en-US" sz="1300" dirty="0">
                          <a:effectLst/>
                          <a:latin typeface="Arial" panose="020B0604020202020204" pitchFamily="34" charset="0"/>
                          <a:ea typeface="Calibri"/>
                          <a:cs typeface="Arial" panose="020B0604020202020204" pitchFamily="34" charset="0"/>
                        </a:rPr>
                        <a:t>originality and clear attempt </a:t>
                      </a:r>
                      <a:r>
                        <a:rPr lang="en-US" sz="1300" dirty="0" smtClean="0">
                          <a:effectLst/>
                          <a:latin typeface="Arial" panose="020B0604020202020204" pitchFamily="34" charset="0"/>
                          <a:ea typeface="Calibri"/>
                          <a:cs typeface="Arial" panose="020B0604020202020204" pitchFamily="34" charset="0"/>
                        </a:rPr>
                        <a:t>to</a:t>
                      </a:r>
                      <a:r>
                        <a:rPr lang="en-GB" sz="1300" baseline="0" dirty="0" smtClean="0">
                          <a:effectLst/>
                          <a:latin typeface="Arial" panose="020B0604020202020204" pitchFamily="34" charset="0"/>
                          <a:ea typeface="Calibri"/>
                          <a:cs typeface="Arial" panose="020B0604020202020204" pitchFamily="34" charset="0"/>
                        </a:rPr>
                        <a:t> </a:t>
                      </a:r>
                      <a:r>
                        <a:rPr lang="en-US" sz="1300" dirty="0" smtClean="0">
                          <a:effectLst/>
                          <a:latin typeface="Arial" panose="020B0604020202020204" pitchFamily="34" charset="0"/>
                          <a:ea typeface="Calibri"/>
                          <a:cs typeface="Arial" panose="020B0604020202020204" pitchFamily="34" charset="0"/>
                        </a:rPr>
                        <a:t>engage</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Form </a:t>
                      </a:r>
                      <a:r>
                        <a:rPr lang="en-US" sz="1300" dirty="0">
                          <a:effectLst/>
                          <a:latin typeface="Arial" panose="020B0604020202020204" pitchFamily="34" charset="0"/>
                          <a:ea typeface="Calibri"/>
                          <a:cs typeface="Arial" panose="020B0604020202020204" pitchFamily="34" charset="0"/>
                        </a:rPr>
                        <a:t>and content sensibly linked </a:t>
                      </a:r>
                      <a:r>
                        <a:rPr lang="en-US" sz="1300" dirty="0" smtClean="0">
                          <a:effectLst/>
                          <a:latin typeface="Arial" panose="020B0604020202020204" pitchFamily="34" charset="0"/>
                          <a:ea typeface="Calibri"/>
                          <a:cs typeface="Arial" panose="020B0604020202020204" pitchFamily="34" charset="0"/>
                        </a:rPr>
                        <a:t>to</a:t>
                      </a:r>
                      <a:r>
                        <a:rPr lang="en-GB" sz="1300" baseline="0" dirty="0" smtClean="0">
                          <a:effectLst/>
                          <a:latin typeface="Arial" panose="020B0604020202020204" pitchFamily="34" charset="0"/>
                          <a:ea typeface="Calibri"/>
                          <a:cs typeface="Arial" panose="020B0604020202020204" pitchFamily="34" charset="0"/>
                        </a:rPr>
                        <a:t> </a:t>
                      </a:r>
                      <a:r>
                        <a:rPr lang="en-US" sz="1300" dirty="0" smtClean="0">
                          <a:effectLst/>
                          <a:latin typeface="Arial" panose="020B0604020202020204" pitchFamily="34" charset="0"/>
                          <a:ea typeface="Calibri"/>
                          <a:cs typeface="Arial" panose="020B0604020202020204" pitchFamily="34" charset="0"/>
                        </a:rPr>
                        <a:t>genre/purpose</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2317">
                <a:tc>
                  <a:txBody>
                    <a:bodyPr/>
                    <a:lstStyle/>
                    <a:p>
                      <a:pPr algn="ctr">
                        <a:spcAft>
                          <a:spcPts val="0"/>
                        </a:spcAft>
                        <a:tabLst>
                          <a:tab pos="6629400" algn="r"/>
                        </a:tabLst>
                      </a:pPr>
                      <a:endParaRPr lang="en-US" sz="1300" b="1" dirty="0" smtClean="0">
                        <a:effectLst/>
                        <a:latin typeface="Arial" panose="020B0604020202020204" pitchFamily="34" charset="0"/>
                        <a:ea typeface="Calibri"/>
                        <a:cs typeface="Arial" panose="020B0604020202020204" pitchFamily="34" charset="0"/>
                      </a:endParaRPr>
                    </a:p>
                    <a:p>
                      <a:pPr algn="ctr">
                        <a:spcAft>
                          <a:spcPts val="0"/>
                        </a:spcAft>
                        <a:tabLst>
                          <a:tab pos="6629400" algn="r"/>
                        </a:tabLst>
                      </a:pPr>
                      <a:r>
                        <a:rPr lang="en-US" sz="1300" b="1" dirty="0" smtClean="0">
                          <a:effectLst/>
                          <a:latin typeface="Arial" panose="020B0604020202020204" pitchFamily="34" charset="0"/>
                          <a:ea typeface="Calibri"/>
                          <a:cs typeface="Arial" panose="020B0604020202020204" pitchFamily="34" charset="0"/>
                        </a:rPr>
                        <a:t>2</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buFont typeface="Arial" panose="020B0604020202020204" pitchFamily="34" charset="0"/>
                        <a:buNone/>
                        <a:tabLst>
                          <a:tab pos="149860" algn="l"/>
                          <a:tab pos="6629400" algn="r"/>
                        </a:tabLst>
                      </a:pPr>
                      <a:r>
                        <a:rPr lang="en-US" sz="1300" b="1" dirty="0">
                          <a:effectLst/>
                          <a:latin typeface="Arial" panose="020B0604020202020204" pitchFamily="34" charset="0"/>
                          <a:ea typeface="Calibri"/>
                          <a:cs typeface="Arial" panose="020B0604020202020204" pitchFamily="34" charset="0"/>
                        </a:rPr>
                        <a:t>7-12 marks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Some </a:t>
                      </a:r>
                      <a:r>
                        <a:rPr lang="en-US" sz="1300" dirty="0">
                          <a:effectLst/>
                          <a:latin typeface="Arial" panose="020B0604020202020204" pitchFamily="34" charset="0"/>
                          <a:ea typeface="Calibri"/>
                          <a:cs typeface="Arial" panose="020B0604020202020204" pitchFamily="34" charset="0"/>
                        </a:rPr>
                        <a:t>inconsistency/inaccuracy </a:t>
                      </a:r>
                      <a:r>
                        <a:rPr lang="en-US" sz="1300" dirty="0" smtClean="0">
                          <a:effectLst/>
                          <a:latin typeface="Arial" panose="020B0604020202020204" pitchFamily="34" charset="0"/>
                          <a:ea typeface="Calibri"/>
                          <a:cs typeface="Arial" panose="020B0604020202020204" pitchFamily="34" charset="0"/>
                        </a:rPr>
                        <a:t>and</a:t>
                      </a:r>
                      <a:r>
                        <a:rPr lang="en-GB" sz="1300" baseline="0" dirty="0" smtClean="0">
                          <a:effectLst/>
                          <a:latin typeface="Arial" panose="020B0604020202020204" pitchFamily="34" charset="0"/>
                          <a:ea typeface="Calibri"/>
                          <a:cs typeface="Arial" panose="020B0604020202020204" pitchFamily="34" charset="0"/>
                        </a:rPr>
                        <a:t> </a:t>
                      </a:r>
                      <a:r>
                        <a:rPr lang="en-US" sz="1300" dirty="0" smtClean="0">
                          <a:effectLst/>
                          <a:latin typeface="Arial" panose="020B0604020202020204" pitchFamily="34" charset="0"/>
                          <a:ea typeface="Calibri"/>
                          <a:cs typeface="Arial" panose="020B0604020202020204" pitchFamily="34" charset="0"/>
                        </a:rPr>
                        <a:t>expression </a:t>
                      </a:r>
                      <a:r>
                        <a:rPr lang="en-US" sz="1300" dirty="0">
                          <a:effectLst/>
                          <a:latin typeface="Arial" panose="020B0604020202020204" pitchFamily="34" charset="0"/>
                          <a:ea typeface="Calibri"/>
                          <a:cs typeface="Arial" panose="020B0604020202020204" pitchFamily="34" charset="0"/>
                        </a:rPr>
                        <a:t>is rather basic</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Evidence </a:t>
                      </a:r>
                      <a:r>
                        <a:rPr lang="en-US" sz="1300" dirty="0">
                          <a:effectLst/>
                          <a:latin typeface="Arial" panose="020B0604020202020204" pitchFamily="34" charset="0"/>
                          <a:ea typeface="Calibri"/>
                          <a:cs typeface="Arial" panose="020B0604020202020204" pitchFamily="34" charset="0"/>
                        </a:rPr>
                        <a:t>of some </a:t>
                      </a:r>
                      <a:r>
                        <a:rPr lang="en-US" sz="1300" dirty="0" smtClean="0">
                          <a:effectLst/>
                          <a:latin typeface="Arial" panose="020B0604020202020204" pitchFamily="34" charset="0"/>
                          <a:ea typeface="Calibri"/>
                          <a:cs typeface="Arial" panose="020B0604020202020204" pitchFamily="34" charset="0"/>
                        </a:rPr>
                        <a:t>straightforward</a:t>
                      </a:r>
                      <a:r>
                        <a:rPr lang="en-GB" sz="1300" baseline="0" dirty="0" smtClean="0">
                          <a:effectLst/>
                          <a:latin typeface="Arial" panose="020B0604020202020204" pitchFamily="34" charset="0"/>
                          <a:ea typeface="Calibri"/>
                          <a:cs typeface="Arial" panose="020B0604020202020204" pitchFamily="34" charset="0"/>
                        </a:rPr>
                        <a:t> </a:t>
                      </a:r>
                      <a:r>
                        <a:rPr lang="en-US" sz="1300" dirty="0" smtClean="0">
                          <a:effectLst/>
                          <a:latin typeface="Arial" panose="020B0604020202020204" pitchFamily="34" charset="0"/>
                          <a:ea typeface="Calibri"/>
                          <a:cs typeface="Arial" panose="020B0604020202020204" pitchFamily="34" charset="0"/>
                        </a:rPr>
                        <a:t>linguistic/stylistic </a:t>
                      </a:r>
                      <a:r>
                        <a:rPr lang="en-US" sz="1300" dirty="0">
                          <a:effectLst/>
                          <a:latin typeface="Arial" panose="020B0604020202020204" pitchFamily="34" charset="0"/>
                          <a:ea typeface="Calibri"/>
                          <a:cs typeface="Arial" panose="020B0604020202020204" pitchFamily="34" charset="0"/>
                        </a:rPr>
                        <a:t>choices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Some </a:t>
                      </a:r>
                      <a:r>
                        <a:rPr lang="en-US" sz="1300" dirty="0">
                          <a:effectLst/>
                          <a:latin typeface="Arial" panose="020B0604020202020204" pitchFamily="34" charset="0"/>
                          <a:ea typeface="Calibri"/>
                          <a:cs typeface="Arial" panose="020B0604020202020204" pitchFamily="34" charset="0"/>
                        </a:rPr>
                        <a:t>awareness of audience</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Some </a:t>
                      </a:r>
                      <a:r>
                        <a:rPr lang="en-US" sz="1300" dirty="0">
                          <a:effectLst/>
                          <a:latin typeface="Arial" panose="020B0604020202020204" pitchFamily="34" charset="0"/>
                          <a:ea typeface="Calibri"/>
                          <a:cs typeface="Arial" panose="020B0604020202020204" pitchFamily="34" charset="0"/>
                        </a:rPr>
                        <a:t>attempt to match form and content to genre/purpose</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2317">
                <a:tc>
                  <a:txBody>
                    <a:bodyPr/>
                    <a:lstStyle/>
                    <a:p>
                      <a:pPr algn="ctr">
                        <a:spcAft>
                          <a:spcPts val="0"/>
                        </a:spcAft>
                        <a:tabLst>
                          <a:tab pos="6629400" algn="r"/>
                        </a:tabLst>
                      </a:pPr>
                      <a:endParaRPr lang="en-US" sz="1300" b="1" dirty="0" smtClean="0">
                        <a:effectLst/>
                        <a:latin typeface="Arial" panose="020B0604020202020204" pitchFamily="34" charset="0"/>
                        <a:ea typeface="Calibri"/>
                        <a:cs typeface="Arial" panose="020B0604020202020204" pitchFamily="34" charset="0"/>
                      </a:endParaRPr>
                    </a:p>
                    <a:p>
                      <a:pPr algn="ctr">
                        <a:spcAft>
                          <a:spcPts val="0"/>
                        </a:spcAft>
                        <a:tabLst>
                          <a:tab pos="6629400" algn="r"/>
                        </a:tabLst>
                      </a:pPr>
                      <a:r>
                        <a:rPr lang="en-US" sz="1300" b="1" dirty="0" smtClean="0">
                          <a:effectLst/>
                          <a:latin typeface="Arial" panose="020B0604020202020204" pitchFamily="34" charset="0"/>
                          <a:ea typeface="Calibri"/>
                          <a:cs typeface="Arial" panose="020B0604020202020204" pitchFamily="34" charset="0"/>
                        </a:rPr>
                        <a:t>1</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9860" indent="-149860" algn="ctr">
                        <a:spcAft>
                          <a:spcPts val="0"/>
                        </a:spcAft>
                        <a:tabLst>
                          <a:tab pos="149860" algn="l"/>
                          <a:tab pos="6629400" algn="r"/>
                        </a:tabLst>
                      </a:pPr>
                      <a:r>
                        <a:rPr lang="en-US" sz="1300" b="1" dirty="0">
                          <a:effectLst/>
                          <a:latin typeface="Arial" panose="020B0604020202020204" pitchFamily="34" charset="0"/>
                          <a:ea typeface="Calibri"/>
                          <a:cs typeface="Arial" panose="020B0604020202020204" pitchFamily="34" charset="0"/>
                        </a:rPr>
                        <a:t>1-6 marks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Frequent </a:t>
                      </a:r>
                      <a:r>
                        <a:rPr lang="en-US" sz="1300" dirty="0">
                          <a:effectLst/>
                          <a:latin typeface="Arial" panose="020B0604020202020204" pitchFamily="34" charset="0"/>
                          <a:ea typeface="Calibri"/>
                          <a:cs typeface="Arial" panose="020B0604020202020204" pitchFamily="34" charset="0"/>
                        </a:rPr>
                        <a:t>lapses and errors in expression</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Insufficient </a:t>
                      </a:r>
                      <a:r>
                        <a:rPr lang="en-US" sz="1300" dirty="0">
                          <a:effectLst/>
                          <a:latin typeface="Arial" panose="020B0604020202020204" pitchFamily="34" charset="0"/>
                          <a:ea typeface="Calibri"/>
                          <a:cs typeface="Arial" panose="020B0604020202020204" pitchFamily="34" charset="0"/>
                        </a:rPr>
                        <a:t>awareness of </a:t>
                      </a:r>
                      <a:r>
                        <a:rPr lang="en-US" sz="1300" dirty="0" smtClean="0">
                          <a:effectLst/>
                          <a:latin typeface="Arial" panose="020B0604020202020204" pitchFamily="34" charset="0"/>
                          <a:ea typeface="Calibri"/>
                          <a:cs typeface="Arial" panose="020B0604020202020204" pitchFamily="34" charset="0"/>
                        </a:rPr>
                        <a:t>linguistic/stylistic</a:t>
                      </a:r>
                      <a:r>
                        <a:rPr lang="en-GB" sz="1300" baseline="0" dirty="0" smtClean="0">
                          <a:effectLst/>
                          <a:latin typeface="Arial" panose="020B0604020202020204" pitchFamily="34" charset="0"/>
                          <a:ea typeface="Calibri"/>
                          <a:cs typeface="Arial" panose="020B0604020202020204" pitchFamily="34" charset="0"/>
                        </a:rPr>
                        <a:t> </a:t>
                      </a:r>
                      <a:r>
                        <a:rPr lang="en-US" sz="1300" dirty="0" smtClean="0">
                          <a:effectLst/>
                          <a:latin typeface="Arial" panose="020B0604020202020204" pitchFamily="34" charset="0"/>
                          <a:ea typeface="Calibri"/>
                          <a:cs typeface="Arial" panose="020B0604020202020204" pitchFamily="34" charset="0"/>
                        </a:rPr>
                        <a:t>choices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Little </a:t>
                      </a:r>
                      <a:r>
                        <a:rPr lang="en-US" sz="1300" dirty="0">
                          <a:effectLst/>
                          <a:latin typeface="Arial" panose="020B0604020202020204" pitchFamily="34" charset="0"/>
                          <a:ea typeface="Calibri"/>
                          <a:cs typeface="Arial" panose="020B0604020202020204" pitchFamily="34" charset="0"/>
                        </a:rPr>
                        <a:t>sense of </a:t>
                      </a:r>
                      <a:r>
                        <a:rPr lang="en-US" sz="1300" dirty="0" smtClean="0">
                          <a:effectLst/>
                          <a:latin typeface="Arial" panose="020B0604020202020204" pitchFamily="34" charset="0"/>
                          <a:ea typeface="Calibri"/>
                          <a:cs typeface="Arial" panose="020B0604020202020204" pitchFamily="34" charset="0"/>
                        </a:rPr>
                        <a:t>audience</a:t>
                      </a:r>
                      <a:endParaRPr lang="en-GB" sz="1300" dirty="0" smtClean="0">
                        <a:effectLst/>
                        <a:latin typeface="Arial" panose="020B0604020202020204" pitchFamily="34" charset="0"/>
                        <a:ea typeface="Calibri"/>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Limited </a:t>
                      </a:r>
                      <a:r>
                        <a:rPr lang="en-US" sz="1300" dirty="0">
                          <a:effectLst/>
                          <a:latin typeface="Arial" panose="020B0604020202020204" pitchFamily="34" charset="0"/>
                          <a:ea typeface="Calibri"/>
                          <a:cs typeface="Arial" panose="020B0604020202020204" pitchFamily="34" charset="0"/>
                        </a:rPr>
                        <a:t>attempt to link form and content </a:t>
                      </a:r>
                      <a:r>
                        <a:rPr lang="en-US" sz="1300" dirty="0" smtClean="0">
                          <a:effectLst/>
                          <a:latin typeface="Arial" panose="020B0604020202020204" pitchFamily="34" charset="0"/>
                          <a:ea typeface="Calibri"/>
                          <a:cs typeface="Arial" panose="020B0604020202020204" pitchFamily="34" charset="0"/>
                        </a:rPr>
                        <a:t>to</a:t>
                      </a:r>
                      <a:r>
                        <a:rPr lang="en-GB" sz="1300" baseline="0" dirty="0" smtClean="0">
                          <a:effectLst/>
                          <a:latin typeface="Arial" panose="020B0604020202020204" pitchFamily="34" charset="0"/>
                          <a:ea typeface="Calibri"/>
                          <a:cs typeface="Arial" panose="020B0604020202020204" pitchFamily="34" charset="0"/>
                        </a:rPr>
                        <a:t> </a:t>
                      </a:r>
                      <a:r>
                        <a:rPr lang="en-US" sz="1300" dirty="0" smtClean="0">
                          <a:effectLst/>
                          <a:latin typeface="Arial" panose="020B0604020202020204" pitchFamily="34" charset="0"/>
                          <a:ea typeface="Calibri"/>
                          <a:cs typeface="Arial" panose="020B0604020202020204" pitchFamily="34" charset="0"/>
                        </a:rPr>
                        <a:t>genre/purpose</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865487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a:t>
            </a:r>
            <a:r>
              <a:rPr lang="en-GB" dirty="0"/>
              <a:t>2a: </a:t>
            </a:r>
            <a:r>
              <a:rPr lang="en-GB" dirty="0" smtClean="0"/>
              <a:t>Candidate </a:t>
            </a:r>
            <a:r>
              <a:rPr lang="en-GB" dirty="0" smtClean="0"/>
              <a:t>1</a:t>
            </a:r>
            <a:endParaRPr lang="en-GB" dirty="0"/>
          </a:p>
        </p:txBody>
      </p:sp>
      <p:sp>
        <p:nvSpPr>
          <p:cNvPr id="4" name="Text Placeholder 3"/>
          <p:cNvSpPr>
            <a:spLocks noGrp="1"/>
          </p:cNvSpPr>
          <p:nvPr>
            <p:ph type="body" sz="quarter" idx="11"/>
          </p:nvPr>
        </p:nvSpPr>
        <p:spPr>
          <a:xfrm>
            <a:off x="561316" y="1109272"/>
            <a:ext cx="8256760" cy="5531371"/>
          </a:xfrm>
        </p:spPr>
        <p:txBody>
          <a:bodyPr>
            <a:normAutofit/>
          </a:bodyPr>
          <a:lstStyle/>
          <a:p>
            <a:r>
              <a:rPr lang="en-GB" dirty="0" smtClean="0"/>
              <a:t>Candidate 1’s response has:</a:t>
            </a:r>
          </a:p>
          <a:p>
            <a:pPr marL="342900" indent="-342900">
              <a:buFont typeface="Arial" panose="020B0604020202020204" pitchFamily="34" charset="0"/>
              <a:buChar char="•"/>
            </a:pPr>
            <a:r>
              <a:rPr lang="en-GB" dirty="0" smtClean="0"/>
              <a:t>a strong understanding of audience shown in the opening hook and cultural references</a:t>
            </a:r>
          </a:p>
          <a:p>
            <a:pPr marL="342900" indent="-342900">
              <a:buFont typeface="Arial" panose="020B0604020202020204" pitchFamily="34" charset="0"/>
              <a:buChar char="•"/>
            </a:pPr>
            <a:r>
              <a:rPr lang="en-GB" dirty="0"/>
              <a:t>a</a:t>
            </a:r>
            <a:r>
              <a:rPr lang="en-GB" dirty="0" smtClean="0"/>
              <a:t> varied and appropriately informal style and lively tenor</a:t>
            </a:r>
          </a:p>
          <a:p>
            <a:pPr marL="342900" indent="-342900">
              <a:buFont typeface="Arial" panose="020B0604020202020204" pitchFamily="34" charset="0"/>
              <a:buChar char="•"/>
            </a:pPr>
            <a:r>
              <a:rPr lang="en-GB" dirty="0"/>
              <a:t>a</a:t>
            </a:r>
            <a:r>
              <a:rPr lang="en-GB" dirty="0" smtClean="0"/>
              <a:t>pt imagery and hyperbole to create </a:t>
            </a:r>
            <a:r>
              <a:rPr lang="en-GB" dirty="0" smtClean="0"/>
              <a:t>humour</a:t>
            </a:r>
            <a:endParaRPr lang="en-GB" dirty="0" smtClean="0"/>
          </a:p>
          <a:p>
            <a:pPr marL="342900" indent="-342900">
              <a:buFont typeface="Arial" panose="020B0604020202020204" pitchFamily="34" charset="0"/>
              <a:buChar char="•"/>
            </a:pPr>
            <a:r>
              <a:rPr lang="en-GB" dirty="0" smtClean="0"/>
              <a:t>topic paragraphs give some structure</a:t>
            </a:r>
          </a:p>
          <a:p>
            <a:pPr marL="342900" indent="-342900">
              <a:buFont typeface="Arial" panose="020B0604020202020204" pitchFamily="34" charset="0"/>
              <a:buChar char="•"/>
            </a:pPr>
            <a:r>
              <a:rPr lang="en-GB" dirty="0"/>
              <a:t>s</a:t>
            </a:r>
            <a:r>
              <a:rPr lang="en-GB" dirty="0" smtClean="0"/>
              <a:t>ome sensible (if a little obvious) advice.</a:t>
            </a:r>
          </a:p>
          <a:p>
            <a:endParaRPr lang="en-GB" dirty="0" smtClean="0"/>
          </a:p>
          <a:p>
            <a:r>
              <a:rPr lang="en-GB" dirty="0" smtClean="0"/>
              <a:t>….and is entertaining in identifying common challenges to concentration. </a:t>
            </a:r>
          </a:p>
          <a:p>
            <a:r>
              <a:rPr lang="en-GB" dirty="0" smtClean="0"/>
              <a:t>		</a:t>
            </a:r>
          </a:p>
          <a:p>
            <a:r>
              <a:rPr lang="en-GB" dirty="0"/>
              <a:t>	</a:t>
            </a:r>
            <a:r>
              <a:rPr lang="en-GB" dirty="0" smtClean="0"/>
              <a:t>		Mark awarded – Band 3:  15</a:t>
            </a:r>
          </a:p>
          <a:p>
            <a:endParaRPr lang="en-GB" dirty="0">
              <a:solidFill>
                <a:srgbClr val="FF0000"/>
              </a:solidFill>
            </a:endParaRPr>
          </a:p>
        </p:txBody>
      </p:sp>
    </p:spTree>
    <p:extLst>
      <p:ext uri="{BB962C8B-B14F-4D97-AF65-F5344CB8AC3E}">
        <p14:creationId xmlns:p14="http://schemas.microsoft.com/office/powerpoint/2010/main" val="278577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9" end="9"/>
                                            </p:txEl>
                                          </p:spTgt>
                                        </p:tgtEl>
                                        <p:attrNameLst>
                                          <p:attrName>style.visibility</p:attrName>
                                        </p:attrNameLst>
                                      </p:cBhvr>
                                      <p:to>
                                        <p:strVal val="visible"/>
                                      </p:to>
                                    </p:set>
                                    <p:anim calcmode="lin" valueType="num">
                                      <p:cBhvr additive="base">
                                        <p:cTn id="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a:t>
            </a:r>
            <a:r>
              <a:rPr lang="en-GB" dirty="0"/>
              <a:t>2a: </a:t>
            </a:r>
            <a:r>
              <a:rPr lang="en-GB" dirty="0" smtClean="0"/>
              <a:t>Candidate </a:t>
            </a:r>
            <a:r>
              <a:rPr lang="en-GB" dirty="0" smtClean="0"/>
              <a:t>2</a:t>
            </a:r>
            <a:endParaRPr lang="en-GB" dirty="0"/>
          </a:p>
        </p:txBody>
      </p:sp>
      <p:sp>
        <p:nvSpPr>
          <p:cNvPr id="4" name="Text Placeholder 3"/>
          <p:cNvSpPr>
            <a:spLocks noGrp="1"/>
          </p:cNvSpPr>
          <p:nvPr>
            <p:ph type="body" sz="quarter" idx="11"/>
          </p:nvPr>
        </p:nvSpPr>
        <p:spPr>
          <a:xfrm>
            <a:off x="561316" y="1493822"/>
            <a:ext cx="8256760" cy="4806685"/>
          </a:xfrm>
        </p:spPr>
        <p:txBody>
          <a:bodyPr>
            <a:normAutofit lnSpcReduction="10000"/>
          </a:bodyPr>
          <a:lstStyle/>
          <a:p>
            <a:r>
              <a:rPr lang="en-GB" dirty="0" smtClean="0"/>
              <a:t>Candidate 2’s response has:</a:t>
            </a:r>
          </a:p>
          <a:p>
            <a:pPr marL="342900" indent="-342900">
              <a:buFont typeface="Arial" panose="020B0604020202020204" pitchFamily="34" charset="0"/>
              <a:buChar char="•"/>
            </a:pPr>
            <a:r>
              <a:rPr lang="en-GB" dirty="0" smtClean="0"/>
              <a:t>a clear understanding of genre – shown in the heading, sub-headings and contact details </a:t>
            </a:r>
          </a:p>
          <a:p>
            <a:pPr marL="342900" indent="-342900">
              <a:buFont typeface="Arial" panose="020B0604020202020204" pitchFamily="34" charset="0"/>
              <a:buChar char="•"/>
            </a:pPr>
            <a:r>
              <a:rPr lang="en-GB" dirty="0"/>
              <a:t>c</a:t>
            </a:r>
            <a:r>
              <a:rPr lang="en-GB" dirty="0" smtClean="0"/>
              <a:t>ohesive, explicit links between relevant ‘tips’</a:t>
            </a:r>
          </a:p>
          <a:p>
            <a:pPr marL="342900" indent="-342900">
              <a:buFont typeface="Arial" panose="020B0604020202020204" pitchFamily="34" charset="0"/>
              <a:buChar char="•"/>
            </a:pPr>
            <a:r>
              <a:rPr lang="en-GB" dirty="0" smtClean="0"/>
              <a:t>a thoughtful use of first person plural, direct address and informal language</a:t>
            </a:r>
          </a:p>
          <a:p>
            <a:pPr marL="342900" indent="-342900">
              <a:buFont typeface="Arial" panose="020B0604020202020204" pitchFamily="34" charset="0"/>
              <a:buChar char="•"/>
            </a:pPr>
            <a:r>
              <a:rPr lang="en-GB" dirty="0" smtClean="0"/>
              <a:t>apt cultural references for the target peer group </a:t>
            </a:r>
          </a:p>
          <a:p>
            <a:pPr marL="342900" indent="-342900">
              <a:buFont typeface="Arial" panose="020B0604020202020204" pitchFamily="34" charset="0"/>
              <a:buChar char="•"/>
            </a:pPr>
            <a:r>
              <a:rPr lang="en-GB" dirty="0" smtClean="0"/>
              <a:t>focused, useful advice with a humorous tone.</a:t>
            </a:r>
          </a:p>
          <a:p>
            <a:r>
              <a:rPr lang="en-GB" dirty="0"/>
              <a:t>	</a:t>
            </a:r>
            <a:r>
              <a:rPr lang="en-GB" dirty="0" smtClean="0"/>
              <a:t>… and a thoughtful, sophisticated approach would work well for the given task. </a:t>
            </a:r>
          </a:p>
          <a:p>
            <a:r>
              <a:rPr lang="en-GB" dirty="0" smtClean="0"/>
              <a:t>		</a:t>
            </a:r>
          </a:p>
          <a:p>
            <a:r>
              <a:rPr lang="en-GB" dirty="0"/>
              <a:t>	</a:t>
            </a:r>
            <a:r>
              <a:rPr lang="en-GB" dirty="0" smtClean="0"/>
              <a:t>		Mark awarded – Band 5:  30</a:t>
            </a:r>
          </a:p>
          <a:p>
            <a:endParaRPr lang="en-GB" dirty="0">
              <a:solidFill>
                <a:srgbClr val="FF0000"/>
              </a:solidFill>
            </a:endParaRPr>
          </a:p>
        </p:txBody>
      </p:sp>
    </p:spTree>
    <p:extLst>
      <p:ext uri="{BB962C8B-B14F-4D97-AF65-F5344CB8AC3E}">
        <p14:creationId xmlns:p14="http://schemas.microsoft.com/office/powerpoint/2010/main" val="52744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 calcmode="lin" valueType="num">
                                      <p:cBhvr additive="base">
                                        <p:cTn id="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2b</a:t>
            </a:r>
            <a:endParaRPr lang="en-GB" dirty="0"/>
          </a:p>
        </p:txBody>
      </p:sp>
      <p:sp>
        <p:nvSpPr>
          <p:cNvPr id="4" name="Text Placeholder 3"/>
          <p:cNvSpPr>
            <a:spLocks noGrp="1"/>
          </p:cNvSpPr>
          <p:nvPr>
            <p:ph type="body" sz="quarter" idx="11"/>
          </p:nvPr>
        </p:nvSpPr>
        <p:spPr>
          <a:xfrm>
            <a:off x="543209" y="1746863"/>
            <a:ext cx="8130011" cy="4227718"/>
          </a:xfrm>
        </p:spPr>
        <p:txBody>
          <a:bodyPr>
            <a:normAutofit/>
          </a:bodyPr>
          <a:lstStyle/>
          <a:p>
            <a:endParaRPr lang="en-GB" dirty="0" smtClean="0"/>
          </a:p>
          <a:p>
            <a:endParaRPr lang="en-GB" dirty="0"/>
          </a:p>
          <a:p>
            <a:r>
              <a:rPr lang="en-GB" dirty="0" smtClean="0"/>
              <a:t>Write </a:t>
            </a:r>
            <a:r>
              <a:rPr lang="en-GB" dirty="0"/>
              <a:t>a descriptive extract from a short story in which the surroundings distract a </a:t>
            </a:r>
            <a:r>
              <a:rPr lang="en-GB" dirty="0" smtClean="0"/>
              <a:t>character. </a:t>
            </a:r>
          </a:p>
          <a:p>
            <a:endParaRPr lang="en-GB" sz="3000" b="1" dirty="0"/>
          </a:p>
          <a:p>
            <a:r>
              <a:rPr lang="en-GB" dirty="0" smtClean="0"/>
              <a:t>Aim </a:t>
            </a:r>
            <a:r>
              <a:rPr lang="en-GB" dirty="0"/>
              <a:t>to write approximately 300 words. </a:t>
            </a:r>
          </a:p>
        </p:txBody>
      </p:sp>
    </p:spTree>
    <p:extLst>
      <p:ext uri="{BB962C8B-B14F-4D97-AF65-F5344CB8AC3E}">
        <p14:creationId xmlns:p14="http://schemas.microsoft.com/office/powerpoint/2010/main" val="16152791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67544" y="0"/>
            <a:ext cx="6616789" cy="908720"/>
          </a:xfrm>
        </p:spPr>
        <p:txBody>
          <a:bodyPr/>
          <a:lstStyle/>
          <a:p>
            <a:r>
              <a:rPr lang="en-GB" dirty="0" smtClean="0"/>
              <a:t>Question 2b: </a:t>
            </a:r>
            <a:r>
              <a:rPr lang="en-GB" dirty="0" smtClean="0"/>
              <a:t>Example Response</a:t>
            </a:r>
            <a:endParaRPr lang="en-GB" dirty="0"/>
          </a:p>
        </p:txBody>
      </p:sp>
      <p:sp>
        <p:nvSpPr>
          <p:cNvPr id="9" name="Text Placeholder 8"/>
          <p:cNvSpPr>
            <a:spLocks noGrp="1"/>
          </p:cNvSpPr>
          <p:nvPr>
            <p:ph type="body" sz="quarter" idx="11"/>
          </p:nvPr>
        </p:nvSpPr>
        <p:spPr>
          <a:xfrm>
            <a:off x="357389" y="1070208"/>
            <a:ext cx="2277169" cy="5787792"/>
          </a:xfrm>
        </p:spPr>
        <p:txBody>
          <a:bodyPr>
            <a:normAutofit/>
          </a:bodyPr>
          <a:lstStyle/>
          <a:p>
            <a:pPr>
              <a:spcBef>
                <a:spcPts val="0"/>
              </a:spcBef>
            </a:pPr>
            <a:r>
              <a:rPr lang="en-GB" dirty="0"/>
              <a:t>N</a:t>
            </a:r>
            <a:r>
              <a:rPr lang="en-GB" dirty="0" smtClean="0"/>
              <a:t>ow read the example of a candidate </a:t>
            </a:r>
            <a:r>
              <a:rPr lang="en-GB" dirty="0" smtClean="0"/>
              <a:t>(Candidate 2) response </a:t>
            </a:r>
            <a:r>
              <a:rPr lang="en-GB" dirty="0" smtClean="0"/>
              <a:t>to this question. </a:t>
            </a:r>
          </a:p>
          <a:p>
            <a:pPr lvl="0">
              <a:spcBef>
                <a:spcPts val="0"/>
              </a:spcBef>
            </a:pPr>
            <a:endParaRPr lang="en-GB" dirty="0"/>
          </a:p>
          <a:p>
            <a:pPr lvl="0">
              <a:spcBef>
                <a:spcPts val="0"/>
              </a:spcBef>
            </a:pPr>
            <a:r>
              <a:rPr lang="en-GB" dirty="0"/>
              <a:t>U</a:t>
            </a:r>
            <a:r>
              <a:rPr lang="en-GB" dirty="0" smtClean="0"/>
              <a:t>sing the assessment criteria, evaluate the strengths and weaknesses of the writing.</a:t>
            </a:r>
          </a:p>
          <a:p>
            <a:pPr lvl="0">
              <a:spcBef>
                <a:spcPts val="0"/>
              </a:spcBef>
            </a:pPr>
            <a:endParaRPr lang="en-GB" dirty="0"/>
          </a:p>
          <a:p>
            <a:endParaRPr lang="en-GB" dirty="0"/>
          </a:p>
        </p:txBody>
      </p:sp>
      <p:graphicFrame>
        <p:nvGraphicFramePr>
          <p:cNvPr id="2" name="Table 1"/>
          <p:cNvGraphicFramePr>
            <a:graphicFrameLocks noGrp="1"/>
          </p:cNvGraphicFramePr>
          <p:nvPr>
            <p:extLst/>
          </p:nvPr>
        </p:nvGraphicFramePr>
        <p:xfrm>
          <a:off x="2634559" y="908718"/>
          <a:ext cx="6065822" cy="5787794"/>
        </p:xfrm>
        <a:graphic>
          <a:graphicData uri="http://schemas.openxmlformats.org/drawingml/2006/table">
            <a:tbl>
              <a:tblPr firstRow="1" firstCol="1" bandRow="1"/>
              <a:tblGrid>
                <a:gridCol w="805758"/>
                <a:gridCol w="5260064"/>
              </a:tblGrid>
              <a:tr h="526209">
                <a:tc>
                  <a:txBody>
                    <a:bodyPr/>
                    <a:lstStyle/>
                    <a:p>
                      <a:pPr algn="ctr">
                        <a:spcAft>
                          <a:spcPts val="0"/>
                        </a:spcAft>
                        <a:tabLst>
                          <a:tab pos="6629400" algn="r"/>
                        </a:tabLst>
                      </a:pPr>
                      <a:r>
                        <a:rPr lang="en-US" sz="1300" b="1" dirty="0">
                          <a:effectLst/>
                          <a:latin typeface="Arial" panose="020B0604020202020204" pitchFamily="34" charset="0"/>
                          <a:ea typeface="Calibri"/>
                          <a:cs typeface="Arial" panose="020B0604020202020204" pitchFamily="34" charset="0"/>
                        </a:rPr>
                        <a:t>BAND</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6629400" algn="r"/>
                        </a:tabLst>
                      </a:pPr>
                      <a:r>
                        <a:rPr lang="en-US" sz="1300" b="1" dirty="0" smtClean="0">
                          <a:effectLst/>
                          <a:latin typeface="Arial" panose="020B0604020202020204" pitchFamily="34" charset="0"/>
                          <a:ea typeface="Calibri"/>
                          <a:cs typeface="Arial" panose="020B0604020202020204" pitchFamily="34" charset="0"/>
                        </a:rPr>
                        <a:t>Demonstrate </a:t>
                      </a:r>
                      <a:r>
                        <a:rPr lang="en-US" sz="1300" b="1" dirty="0">
                          <a:effectLst/>
                          <a:latin typeface="Arial" panose="020B0604020202020204" pitchFamily="34" charset="0"/>
                          <a:ea typeface="Calibri"/>
                          <a:cs typeface="Arial" panose="020B0604020202020204" pitchFamily="34" charset="0"/>
                        </a:rPr>
                        <a:t>expertise and creativity in the use of English to communicate in different </a:t>
                      </a:r>
                      <a:r>
                        <a:rPr lang="en-US" sz="1300" b="1" dirty="0" smtClean="0">
                          <a:effectLst/>
                          <a:latin typeface="Arial" panose="020B0604020202020204" pitchFamily="34" charset="0"/>
                          <a:ea typeface="Calibri"/>
                          <a:cs typeface="Arial" panose="020B0604020202020204" pitchFamily="34" charset="0"/>
                        </a:rPr>
                        <a:t>ways</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2317">
                <a:tc>
                  <a:txBody>
                    <a:bodyPr/>
                    <a:lstStyle/>
                    <a:p>
                      <a:pPr algn="ctr">
                        <a:spcAft>
                          <a:spcPts val="0"/>
                        </a:spcAft>
                        <a:tabLst>
                          <a:tab pos="6629400" algn="r"/>
                        </a:tabLst>
                      </a:pPr>
                      <a:endParaRPr lang="en-US" sz="1300" b="1" dirty="0" smtClean="0">
                        <a:effectLst/>
                        <a:latin typeface="Arial" panose="020B0604020202020204" pitchFamily="34" charset="0"/>
                        <a:ea typeface="Calibri"/>
                        <a:cs typeface="Arial" panose="020B0604020202020204" pitchFamily="34" charset="0"/>
                      </a:endParaRPr>
                    </a:p>
                    <a:p>
                      <a:pPr algn="ctr">
                        <a:spcAft>
                          <a:spcPts val="0"/>
                        </a:spcAft>
                        <a:tabLst>
                          <a:tab pos="6629400" algn="r"/>
                        </a:tabLst>
                      </a:pPr>
                      <a:r>
                        <a:rPr lang="en-US" sz="1300" b="1" dirty="0" smtClean="0">
                          <a:effectLst/>
                          <a:latin typeface="Arial" panose="020B0604020202020204" pitchFamily="34" charset="0"/>
                          <a:ea typeface="Calibri"/>
                          <a:cs typeface="Arial" panose="020B0604020202020204" pitchFamily="34" charset="0"/>
                        </a:rPr>
                        <a:t>5</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9860" indent="-149860" algn="ctr">
                        <a:spcAft>
                          <a:spcPts val="0"/>
                        </a:spcAft>
                        <a:tabLst>
                          <a:tab pos="149860" algn="l"/>
                          <a:tab pos="6629400" algn="r"/>
                        </a:tabLst>
                      </a:pPr>
                      <a:r>
                        <a:rPr lang="en-US" sz="1300" b="1" dirty="0">
                          <a:effectLst/>
                          <a:latin typeface="Arial" panose="020B0604020202020204" pitchFamily="34" charset="0"/>
                          <a:ea typeface="Calibri"/>
                          <a:cs typeface="Arial" panose="020B0604020202020204" pitchFamily="34" charset="0"/>
                        </a:rPr>
                        <a:t>25-30 marks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Sophisticated </a:t>
                      </a:r>
                      <a:r>
                        <a:rPr lang="en-US" sz="1300" dirty="0">
                          <a:effectLst/>
                          <a:latin typeface="Arial" panose="020B0604020202020204" pitchFamily="34" charset="0"/>
                          <a:ea typeface="Calibri"/>
                          <a:cs typeface="Arial" panose="020B0604020202020204" pitchFamily="34" charset="0"/>
                        </a:rPr>
                        <a:t>and appropriate expression</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Confident </a:t>
                      </a:r>
                      <a:r>
                        <a:rPr lang="en-US" sz="1300" dirty="0">
                          <a:effectLst/>
                          <a:latin typeface="Arial" panose="020B0604020202020204" pitchFamily="34" charset="0"/>
                          <a:ea typeface="Calibri"/>
                          <a:cs typeface="Arial" panose="020B0604020202020204" pitchFamily="34" charset="0"/>
                        </a:rPr>
                        <a:t>and conscious </a:t>
                      </a:r>
                      <a:r>
                        <a:rPr lang="en-US" sz="1300" dirty="0" smtClean="0">
                          <a:effectLst/>
                          <a:latin typeface="Arial" panose="020B0604020202020204" pitchFamily="34" charset="0"/>
                          <a:ea typeface="Calibri"/>
                          <a:cs typeface="Arial" panose="020B0604020202020204" pitchFamily="34" charset="0"/>
                        </a:rPr>
                        <a:t>linguistic/stylistic</a:t>
                      </a:r>
                      <a:r>
                        <a:rPr lang="en-GB" sz="1300" baseline="0" dirty="0" smtClean="0">
                          <a:effectLst/>
                          <a:latin typeface="Arial" panose="020B0604020202020204" pitchFamily="34" charset="0"/>
                          <a:ea typeface="Calibri"/>
                          <a:cs typeface="Arial" panose="020B0604020202020204" pitchFamily="34" charset="0"/>
                        </a:rPr>
                        <a:t> </a:t>
                      </a:r>
                      <a:r>
                        <a:rPr lang="en-US" sz="1300" dirty="0" smtClean="0">
                          <a:effectLst/>
                          <a:latin typeface="Arial" panose="020B0604020202020204" pitchFamily="34" charset="0"/>
                          <a:ea typeface="Calibri"/>
                          <a:cs typeface="Arial" panose="020B0604020202020204" pitchFamily="34" charset="0"/>
                        </a:rPr>
                        <a:t>choices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Highly </a:t>
                      </a:r>
                      <a:r>
                        <a:rPr lang="en-US" sz="1300" dirty="0">
                          <a:effectLst/>
                          <a:latin typeface="Arial" panose="020B0604020202020204" pitchFamily="34" charset="0"/>
                          <a:ea typeface="Calibri"/>
                          <a:cs typeface="Arial" panose="020B0604020202020204" pitchFamily="34" charset="0"/>
                        </a:rPr>
                        <a:t>original with real flair</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Form </a:t>
                      </a:r>
                      <a:r>
                        <a:rPr lang="en-US" sz="1300" dirty="0">
                          <a:effectLst/>
                          <a:latin typeface="Arial" panose="020B0604020202020204" pitchFamily="34" charset="0"/>
                          <a:ea typeface="Calibri"/>
                          <a:cs typeface="Arial" panose="020B0604020202020204" pitchFamily="34" charset="0"/>
                        </a:rPr>
                        <a:t>and content </a:t>
                      </a:r>
                      <a:r>
                        <a:rPr lang="en-US" sz="1300" dirty="0" smtClean="0">
                          <a:effectLst/>
                          <a:latin typeface="Arial" panose="020B0604020202020204" pitchFamily="34" charset="0"/>
                          <a:ea typeface="Calibri"/>
                          <a:cs typeface="Arial" panose="020B0604020202020204" pitchFamily="34" charset="0"/>
                        </a:rPr>
                        <a:t>skillfully </a:t>
                      </a:r>
                      <a:r>
                        <a:rPr lang="en-US" sz="1300" dirty="0">
                          <a:effectLst/>
                          <a:latin typeface="Arial" panose="020B0604020202020204" pitchFamily="34" charset="0"/>
                          <a:ea typeface="Calibri"/>
                          <a:cs typeface="Arial" panose="020B0604020202020204" pitchFamily="34" charset="0"/>
                        </a:rPr>
                        <a:t>linked </a:t>
                      </a:r>
                      <a:r>
                        <a:rPr lang="en-US" sz="1300" dirty="0" smtClean="0">
                          <a:effectLst/>
                          <a:latin typeface="Arial" panose="020B0604020202020204" pitchFamily="34" charset="0"/>
                          <a:ea typeface="Calibri"/>
                          <a:cs typeface="Arial" panose="020B0604020202020204" pitchFamily="34" charset="0"/>
                        </a:rPr>
                        <a:t>to</a:t>
                      </a:r>
                      <a:r>
                        <a:rPr lang="en-GB" sz="1300" baseline="0" dirty="0" smtClean="0">
                          <a:effectLst/>
                          <a:latin typeface="Arial" panose="020B0604020202020204" pitchFamily="34" charset="0"/>
                          <a:ea typeface="Calibri"/>
                          <a:cs typeface="Arial" panose="020B0604020202020204" pitchFamily="34" charset="0"/>
                        </a:rPr>
                        <a:t> </a:t>
                      </a:r>
                      <a:r>
                        <a:rPr lang="en-US" sz="1300" dirty="0" smtClean="0">
                          <a:effectLst/>
                          <a:latin typeface="Arial" panose="020B0604020202020204" pitchFamily="34" charset="0"/>
                          <a:ea typeface="Calibri"/>
                          <a:cs typeface="Arial" panose="020B0604020202020204" pitchFamily="34" charset="0"/>
                        </a:rPr>
                        <a:t>genre/purpose</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2317">
                <a:tc>
                  <a:txBody>
                    <a:bodyPr/>
                    <a:lstStyle/>
                    <a:p>
                      <a:pPr algn="ctr">
                        <a:spcAft>
                          <a:spcPts val="0"/>
                        </a:spcAft>
                        <a:tabLst>
                          <a:tab pos="6629400" algn="r"/>
                        </a:tabLst>
                      </a:pPr>
                      <a:endParaRPr lang="en-US" sz="1300" b="1" dirty="0" smtClean="0">
                        <a:effectLst/>
                        <a:latin typeface="Arial" panose="020B0604020202020204" pitchFamily="34" charset="0"/>
                        <a:ea typeface="Calibri"/>
                        <a:cs typeface="Arial" panose="020B0604020202020204" pitchFamily="34" charset="0"/>
                      </a:endParaRPr>
                    </a:p>
                    <a:p>
                      <a:pPr algn="ctr">
                        <a:spcAft>
                          <a:spcPts val="0"/>
                        </a:spcAft>
                        <a:tabLst>
                          <a:tab pos="6629400" algn="r"/>
                        </a:tabLst>
                      </a:pPr>
                      <a:r>
                        <a:rPr lang="en-US" sz="1300" b="1" dirty="0" smtClean="0">
                          <a:effectLst/>
                          <a:latin typeface="Arial" panose="020B0604020202020204" pitchFamily="34" charset="0"/>
                          <a:ea typeface="Calibri"/>
                          <a:cs typeface="Arial" panose="020B0604020202020204" pitchFamily="34" charset="0"/>
                        </a:rPr>
                        <a:t>4</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9860" indent="-149860" algn="ctr">
                        <a:spcAft>
                          <a:spcPts val="0"/>
                        </a:spcAft>
                        <a:tabLst>
                          <a:tab pos="149860" algn="l"/>
                          <a:tab pos="6629400" algn="r"/>
                        </a:tabLst>
                      </a:pPr>
                      <a:r>
                        <a:rPr lang="en-US" sz="1300" b="1" dirty="0">
                          <a:effectLst/>
                          <a:latin typeface="Arial" panose="020B0604020202020204" pitchFamily="34" charset="0"/>
                          <a:ea typeface="Calibri"/>
                          <a:cs typeface="Arial" panose="020B0604020202020204" pitchFamily="34" charset="0"/>
                        </a:rPr>
                        <a:t>19-24 marks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Fluent </a:t>
                      </a:r>
                      <a:r>
                        <a:rPr lang="en-US" sz="1300" dirty="0">
                          <a:effectLst/>
                          <a:latin typeface="Arial" panose="020B0604020202020204" pitchFamily="34" charset="0"/>
                          <a:ea typeface="Calibri"/>
                          <a:cs typeface="Arial" panose="020B0604020202020204" pitchFamily="34" charset="0"/>
                        </a:rPr>
                        <a:t>and controlled expression</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Purposeful </a:t>
                      </a:r>
                      <a:r>
                        <a:rPr lang="en-US" sz="1300" dirty="0">
                          <a:effectLst/>
                          <a:latin typeface="Arial" panose="020B0604020202020204" pitchFamily="34" charset="0"/>
                          <a:ea typeface="Calibri"/>
                          <a:cs typeface="Arial" panose="020B0604020202020204" pitchFamily="34" charset="0"/>
                        </a:rPr>
                        <a:t>linguistic/stylistic choices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Original </a:t>
                      </a:r>
                      <a:r>
                        <a:rPr lang="en-US" sz="1300" dirty="0">
                          <a:effectLst/>
                          <a:latin typeface="Arial" panose="020B0604020202020204" pitchFamily="34" charset="0"/>
                          <a:ea typeface="Calibri"/>
                          <a:cs typeface="Arial" panose="020B0604020202020204" pitchFamily="34" charset="0"/>
                        </a:rPr>
                        <a:t>and engaging</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Form </a:t>
                      </a:r>
                      <a:r>
                        <a:rPr lang="en-US" sz="1300" dirty="0">
                          <a:effectLst/>
                          <a:latin typeface="Arial" panose="020B0604020202020204" pitchFamily="34" charset="0"/>
                          <a:ea typeface="Calibri"/>
                          <a:cs typeface="Arial" panose="020B0604020202020204" pitchFamily="34" charset="0"/>
                        </a:rPr>
                        <a:t>and content effectively linked </a:t>
                      </a:r>
                      <a:r>
                        <a:rPr lang="en-US" sz="1300" dirty="0" smtClean="0">
                          <a:effectLst/>
                          <a:latin typeface="Arial" panose="020B0604020202020204" pitchFamily="34" charset="0"/>
                          <a:ea typeface="Calibri"/>
                          <a:cs typeface="Arial" panose="020B0604020202020204" pitchFamily="34" charset="0"/>
                        </a:rPr>
                        <a:t>to</a:t>
                      </a:r>
                      <a:r>
                        <a:rPr lang="en-GB" sz="1300" baseline="0" dirty="0" smtClean="0">
                          <a:effectLst/>
                          <a:latin typeface="Arial" panose="020B0604020202020204" pitchFamily="34" charset="0"/>
                          <a:ea typeface="Calibri"/>
                          <a:cs typeface="Arial" panose="020B0604020202020204" pitchFamily="34" charset="0"/>
                        </a:rPr>
                        <a:t> </a:t>
                      </a:r>
                      <a:r>
                        <a:rPr lang="en-US" sz="1300" dirty="0" smtClean="0">
                          <a:effectLst/>
                          <a:latin typeface="Arial" panose="020B0604020202020204" pitchFamily="34" charset="0"/>
                          <a:ea typeface="Calibri"/>
                          <a:cs typeface="Arial" panose="020B0604020202020204" pitchFamily="34" charset="0"/>
                        </a:rPr>
                        <a:t>genre/purpose</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2317">
                <a:tc>
                  <a:txBody>
                    <a:bodyPr/>
                    <a:lstStyle/>
                    <a:p>
                      <a:pPr algn="ctr">
                        <a:spcAft>
                          <a:spcPts val="0"/>
                        </a:spcAft>
                        <a:tabLst>
                          <a:tab pos="6629400" algn="r"/>
                        </a:tabLst>
                      </a:pPr>
                      <a:endParaRPr lang="en-US" sz="1300" b="1" dirty="0" smtClean="0">
                        <a:effectLst/>
                        <a:latin typeface="Arial" panose="020B0604020202020204" pitchFamily="34" charset="0"/>
                        <a:ea typeface="Calibri"/>
                        <a:cs typeface="Arial" panose="020B0604020202020204" pitchFamily="34" charset="0"/>
                      </a:endParaRPr>
                    </a:p>
                    <a:p>
                      <a:pPr algn="ctr">
                        <a:spcAft>
                          <a:spcPts val="0"/>
                        </a:spcAft>
                        <a:tabLst>
                          <a:tab pos="6629400" algn="r"/>
                        </a:tabLst>
                      </a:pPr>
                      <a:r>
                        <a:rPr lang="en-US" sz="1300" b="1" dirty="0" smtClean="0">
                          <a:effectLst/>
                          <a:latin typeface="Arial" panose="020B0604020202020204" pitchFamily="34" charset="0"/>
                          <a:ea typeface="Calibri"/>
                          <a:cs typeface="Arial" panose="020B0604020202020204" pitchFamily="34" charset="0"/>
                        </a:rPr>
                        <a:t>3</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9860" indent="-149860" algn="ctr">
                        <a:spcAft>
                          <a:spcPts val="0"/>
                        </a:spcAft>
                        <a:tabLst>
                          <a:tab pos="149860" algn="l"/>
                          <a:tab pos="6629400" algn="r"/>
                        </a:tabLst>
                      </a:pPr>
                      <a:r>
                        <a:rPr lang="en-US" sz="1300" b="1" dirty="0">
                          <a:effectLst/>
                          <a:latin typeface="Arial" panose="020B0604020202020204" pitchFamily="34" charset="0"/>
                          <a:ea typeface="Calibri"/>
                          <a:cs typeface="Arial" panose="020B0604020202020204" pitchFamily="34" charset="0"/>
                        </a:rPr>
                        <a:t>13-18 marks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Accurate </a:t>
                      </a:r>
                      <a:r>
                        <a:rPr lang="en-US" sz="1300" dirty="0">
                          <a:effectLst/>
                          <a:latin typeface="Arial" panose="020B0604020202020204" pitchFamily="34" charset="0"/>
                          <a:ea typeface="Calibri"/>
                          <a:cs typeface="Arial" panose="020B0604020202020204" pitchFamily="34" charset="0"/>
                        </a:rPr>
                        <a:t>and sound expression</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Competent </a:t>
                      </a:r>
                      <a:r>
                        <a:rPr lang="en-US" sz="1300" dirty="0">
                          <a:effectLst/>
                          <a:latin typeface="Arial" panose="020B0604020202020204" pitchFamily="34" charset="0"/>
                          <a:ea typeface="Calibri"/>
                          <a:cs typeface="Arial" panose="020B0604020202020204" pitchFamily="34" charset="0"/>
                        </a:rPr>
                        <a:t>linguistic/stylistic choices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Some </a:t>
                      </a:r>
                      <a:r>
                        <a:rPr lang="en-US" sz="1300" dirty="0">
                          <a:effectLst/>
                          <a:latin typeface="Arial" panose="020B0604020202020204" pitchFamily="34" charset="0"/>
                          <a:ea typeface="Calibri"/>
                          <a:cs typeface="Arial" panose="020B0604020202020204" pitchFamily="34" charset="0"/>
                        </a:rPr>
                        <a:t>originality and clear attempt </a:t>
                      </a:r>
                      <a:r>
                        <a:rPr lang="en-US" sz="1300" dirty="0" smtClean="0">
                          <a:effectLst/>
                          <a:latin typeface="Arial" panose="020B0604020202020204" pitchFamily="34" charset="0"/>
                          <a:ea typeface="Calibri"/>
                          <a:cs typeface="Arial" panose="020B0604020202020204" pitchFamily="34" charset="0"/>
                        </a:rPr>
                        <a:t>to</a:t>
                      </a:r>
                      <a:r>
                        <a:rPr lang="en-GB" sz="1300" baseline="0" dirty="0" smtClean="0">
                          <a:effectLst/>
                          <a:latin typeface="Arial" panose="020B0604020202020204" pitchFamily="34" charset="0"/>
                          <a:ea typeface="Calibri"/>
                          <a:cs typeface="Arial" panose="020B0604020202020204" pitchFamily="34" charset="0"/>
                        </a:rPr>
                        <a:t> </a:t>
                      </a:r>
                      <a:r>
                        <a:rPr lang="en-US" sz="1300" dirty="0" smtClean="0">
                          <a:effectLst/>
                          <a:latin typeface="Arial" panose="020B0604020202020204" pitchFamily="34" charset="0"/>
                          <a:ea typeface="Calibri"/>
                          <a:cs typeface="Arial" panose="020B0604020202020204" pitchFamily="34" charset="0"/>
                        </a:rPr>
                        <a:t>engage</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Form </a:t>
                      </a:r>
                      <a:r>
                        <a:rPr lang="en-US" sz="1300" dirty="0">
                          <a:effectLst/>
                          <a:latin typeface="Arial" panose="020B0604020202020204" pitchFamily="34" charset="0"/>
                          <a:ea typeface="Calibri"/>
                          <a:cs typeface="Arial" panose="020B0604020202020204" pitchFamily="34" charset="0"/>
                        </a:rPr>
                        <a:t>and content sensibly linked </a:t>
                      </a:r>
                      <a:r>
                        <a:rPr lang="en-US" sz="1300" dirty="0" smtClean="0">
                          <a:effectLst/>
                          <a:latin typeface="Arial" panose="020B0604020202020204" pitchFamily="34" charset="0"/>
                          <a:ea typeface="Calibri"/>
                          <a:cs typeface="Arial" panose="020B0604020202020204" pitchFamily="34" charset="0"/>
                        </a:rPr>
                        <a:t>to</a:t>
                      </a:r>
                      <a:r>
                        <a:rPr lang="en-GB" sz="1300" baseline="0" dirty="0" smtClean="0">
                          <a:effectLst/>
                          <a:latin typeface="Arial" panose="020B0604020202020204" pitchFamily="34" charset="0"/>
                          <a:ea typeface="Calibri"/>
                          <a:cs typeface="Arial" panose="020B0604020202020204" pitchFamily="34" charset="0"/>
                        </a:rPr>
                        <a:t> </a:t>
                      </a:r>
                      <a:r>
                        <a:rPr lang="en-US" sz="1300" dirty="0" smtClean="0">
                          <a:effectLst/>
                          <a:latin typeface="Arial" panose="020B0604020202020204" pitchFamily="34" charset="0"/>
                          <a:ea typeface="Calibri"/>
                          <a:cs typeface="Arial" panose="020B0604020202020204" pitchFamily="34" charset="0"/>
                        </a:rPr>
                        <a:t>genre/purpose</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2317">
                <a:tc>
                  <a:txBody>
                    <a:bodyPr/>
                    <a:lstStyle/>
                    <a:p>
                      <a:pPr algn="ctr">
                        <a:spcAft>
                          <a:spcPts val="0"/>
                        </a:spcAft>
                        <a:tabLst>
                          <a:tab pos="6629400" algn="r"/>
                        </a:tabLst>
                      </a:pPr>
                      <a:endParaRPr lang="en-US" sz="1300" b="1" dirty="0" smtClean="0">
                        <a:effectLst/>
                        <a:latin typeface="Arial" panose="020B0604020202020204" pitchFamily="34" charset="0"/>
                        <a:ea typeface="Calibri"/>
                        <a:cs typeface="Arial" panose="020B0604020202020204" pitchFamily="34" charset="0"/>
                      </a:endParaRPr>
                    </a:p>
                    <a:p>
                      <a:pPr algn="ctr">
                        <a:spcAft>
                          <a:spcPts val="0"/>
                        </a:spcAft>
                        <a:tabLst>
                          <a:tab pos="6629400" algn="r"/>
                        </a:tabLst>
                      </a:pPr>
                      <a:r>
                        <a:rPr lang="en-US" sz="1300" b="1" dirty="0" smtClean="0">
                          <a:effectLst/>
                          <a:latin typeface="Arial" panose="020B0604020202020204" pitchFamily="34" charset="0"/>
                          <a:ea typeface="Calibri"/>
                          <a:cs typeface="Arial" panose="020B0604020202020204" pitchFamily="34" charset="0"/>
                        </a:rPr>
                        <a:t>2</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indent="0" algn="ctr">
                        <a:spcAft>
                          <a:spcPts val="0"/>
                        </a:spcAft>
                        <a:buFont typeface="Arial" panose="020B0604020202020204" pitchFamily="34" charset="0"/>
                        <a:buNone/>
                        <a:tabLst>
                          <a:tab pos="149860" algn="l"/>
                          <a:tab pos="6629400" algn="r"/>
                        </a:tabLst>
                      </a:pPr>
                      <a:r>
                        <a:rPr lang="en-US" sz="1300" b="1" dirty="0">
                          <a:effectLst/>
                          <a:latin typeface="Arial" panose="020B0604020202020204" pitchFamily="34" charset="0"/>
                          <a:ea typeface="Calibri"/>
                          <a:cs typeface="Arial" panose="020B0604020202020204" pitchFamily="34" charset="0"/>
                        </a:rPr>
                        <a:t>7-12 marks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Some </a:t>
                      </a:r>
                      <a:r>
                        <a:rPr lang="en-US" sz="1300" dirty="0">
                          <a:effectLst/>
                          <a:latin typeface="Arial" panose="020B0604020202020204" pitchFamily="34" charset="0"/>
                          <a:ea typeface="Calibri"/>
                          <a:cs typeface="Arial" panose="020B0604020202020204" pitchFamily="34" charset="0"/>
                        </a:rPr>
                        <a:t>inconsistency/inaccuracy </a:t>
                      </a:r>
                      <a:r>
                        <a:rPr lang="en-US" sz="1300" dirty="0" smtClean="0">
                          <a:effectLst/>
                          <a:latin typeface="Arial" panose="020B0604020202020204" pitchFamily="34" charset="0"/>
                          <a:ea typeface="Calibri"/>
                          <a:cs typeface="Arial" panose="020B0604020202020204" pitchFamily="34" charset="0"/>
                        </a:rPr>
                        <a:t>and</a:t>
                      </a:r>
                      <a:r>
                        <a:rPr lang="en-GB" sz="1300" baseline="0" dirty="0" smtClean="0">
                          <a:effectLst/>
                          <a:latin typeface="Arial" panose="020B0604020202020204" pitchFamily="34" charset="0"/>
                          <a:ea typeface="Calibri"/>
                          <a:cs typeface="Arial" panose="020B0604020202020204" pitchFamily="34" charset="0"/>
                        </a:rPr>
                        <a:t> </a:t>
                      </a:r>
                      <a:r>
                        <a:rPr lang="en-US" sz="1300" dirty="0" smtClean="0">
                          <a:effectLst/>
                          <a:latin typeface="Arial" panose="020B0604020202020204" pitchFamily="34" charset="0"/>
                          <a:ea typeface="Calibri"/>
                          <a:cs typeface="Arial" panose="020B0604020202020204" pitchFamily="34" charset="0"/>
                        </a:rPr>
                        <a:t>expression </a:t>
                      </a:r>
                      <a:r>
                        <a:rPr lang="en-US" sz="1300" dirty="0">
                          <a:effectLst/>
                          <a:latin typeface="Arial" panose="020B0604020202020204" pitchFamily="34" charset="0"/>
                          <a:ea typeface="Calibri"/>
                          <a:cs typeface="Arial" panose="020B0604020202020204" pitchFamily="34" charset="0"/>
                        </a:rPr>
                        <a:t>is rather basic</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Evidence </a:t>
                      </a:r>
                      <a:r>
                        <a:rPr lang="en-US" sz="1300" dirty="0">
                          <a:effectLst/>
                          <a:latin typeface="Arial" panose="020B0604020202020204" pitchFamily="34" charset="0"/>
                          <a:ea typeface="Calibri"/>
                          <a:cs typeface="Arial" panose="020B0604020202020204" pitchFamily="34" charset="0"/>
                        </a:rPr>
                        <a:t>of some </a:t>
                      </a:r>
                      <a:r>
                        <a:rPr lang="en-US" sz="1300" dirty="0" smtClean="0">
                          <a:effectLst/>
                          <a:latin typeface="Arial" panose="020B0604020202020204" pitchFamily="34" charset="0"/>
                          <a:ea typeface="Calibri"/>
                          <a:cs typeface="Arial" panose="020B0604020202020204" pitchFamily="34" charset="0"/>
                        </a:rPr>
                        <a:t>straightforward</a:t>
                      </a:r>
                      <a:r>
                        <a:rPr lang="en-GB" sz="1300" baseline="0" dirty="0" smtClean="0">
                          <a:effectLst/>
                          <a:latin typeface="Arial" panose="020B0604020202020204" pitchFamily="34" charset="0"/>
                          <a:ea typeface="Calibri"/>
                          <a:cs typeface="Arial" panose="020B0604020202020204" pitchFamily="34" charset="0"/>
                        </a:rPr>
                        <a:t> </a:t>
                      </a:r>
                      <a:r>
                        <a:rPr lang="en-US" sz="1300" dirty="0" smtClean="0">
                          <a:effectLst/>
                          <a:latin typeface="Arial" panose="020B0604020202020204" pitchFamily="34" charset="0"/>
                          <a:ea typeface="Calibri"/>
                          <a:cs typeface="Arial" panose="020B0604020202020204" pitchFamily="34" charset="0"/>
                        </a:rPr>
                        <a:t>linguistic/stylistic </a:t>
                      </a:r>
                      <a:r>
                        <a:rPr lang="en-US" sz="1300" dirty="0">
                          <a:effectLst/>
                          <a:latin typeface="Arial" panose="020B0604020202020204" pitchFamily="34" charset="0"/>
                          <a:ea typeface="Calibri"/>
                          <a:cs typeface="Arial" panose="020B0604020202020204" pitchFamily="34" charset="0"/>
                        </a:rPr>
                        <a:t>choices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Some </a:t>
                      </a:r>
                      <a:r>
                        <a:rPr lang="en-US" sz="1300" dirty="0">
                          <a:effectLst/>
                          <a:latin typeface="Arial" panose="020B0604020202020204" pitchFamily="34" charset="0"/>
                          <a:ea typeface="Calibri"/>
                          <a:cs typeface="Arial" panose="020B0604020202020204" pitchFamily="34" charset="0"/>
                        </a:rPr>
                        <a:t>awareness of audience</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Some </a:t>
                      </a:r>
                      <a:r>
                        <a:rPr lang="en-US" sz="1300" dirty="0">
                          <a:effectLst/>
                          <a:latin typeface="Arial" panose="020B0604020202020204" pitchFamily="34" charset="0"/>
                          <a:ea typeface="Calibri"/>
                          <a:cs typeface="Arial" panose="020B0604020202020204" pitchFamily="34" charset="0"/>
                        </a:rPr>
                        <a:t>attempt to match form and content to genre/purpose</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2317">
                <a:tc>
                  <a:txBody>
                    <a:bodyPr/>
                    <a:lstStyle/>
                    <a:p>
                      <a:pPr algn="ctr">
                        <a:spcAft>
                          <a:spcPts val="0"/>
                        </a:spcAft>
                        <a:tabLst>
                          <a:tab pos="6629400" algn="r"/>
                        </a:tabLst>
                      </a:pPr>
                      <a:endParaRPr lang="en-US" sz="1300" b="1" dirty="0" smtClean="0">
                        <a:effectLst/>
                        <a:latin typeface="Arial" panose="020B0604020202020204" pitchFamily="34" charset="0"/>
                        <a:ea typeface="Calibri"/>
                        <a:cs typeface="Arial" panose="020B0604020202020204" pitchFamily="34" charset="0"/>
                      </a:endParaRPr>
                    </a:p>
                    <a:p>
                      <a:pPr algn="ctr">
                        <a:spcAft>
                          <a:spcPts val="0"/>
                        </a:spcAft>
                        <a:tabLst>
                          <a:tab pos="6629400" algn="r"/>
                        </a:tabLst>
                      </a:pPr>
                      <a:r>
                        <a:rPr lang="en-US" sz="1300" b="1" dirty="0" smtClean="0">
                          <a:effectLst/>
                          <a:latin typeface="Arial" panose="020B0604020202020204" pitchFamily="34" charset="0"/>
                          <a:ea typeface="Calibri"/>
                          <a:cs typeface="Arial" panose="020B0604020202020204" pitchFamily="34" charset="0"/>
                        </a:rPr>
                        <a:t>1</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49860" indent="-149860" algn="ctr">
                        <a:spcAft>
                          <a:spcPts val="0"/>
                        </a:spcAft>
                        <a:tabLst>
                          <a:tab pos="149860" algn="l"/>
                          <a:tab pos="6629400" algn="r"/>
                        </a:tabLst>
                      </a:pPr>
                      <a:r>
                        <a:rPr lang="en-US" sz="1300" b="1" dirty="0">
                          <a:effectLst/>
                          <a:latin typeface="Arial" panose="020B0604020202020204" pitchFamily="34" charset="0"/>
                          <a:ea typeface="Calibri"/>
                          <a:cs typeface="Arial" panose="020B0604020202020204" pitchFamily="34" charset="0"/>
                        </a:rPr>
                        <a:t>1-6 marks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Frequent </a:t>
                      </a:r>
                      <a:r>
                        <a:rPr lang="en-US" sz="1300" dirty="0">
                          <a:effectLst/>
                          <a:latin typeface="Arial" panose="020B0604020202020204" pitchFamily="34" charset="0"/>
                          <a:ea typeface="Calibri"/>
                          <a:cs typeface="Arial" panose="020B0604020202020204" pitchFamily="34" charset="0"/>
                        </a:rPr>
                        <a:t>lapses and errors in expression</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Insufficient </a:t>
                      </a:r>
                      <a:r>
                        <a:rPr lang="en-US" sz="1300" dirty="0">
                          <a:effectLst/>
                          <a:latin typeface="Arial" panose="020B0604020202020204" pitchFamily="34" charset="0"/>
                          <a:ea typeface="Calibri"/>
                          <a:cs typeface="Arial" panose="020B0604020202020204" pitchFamily="34" charset="0"/>
                        </a:rPr>
                        <a:t>awareness of </a:t>
                      </a:r>
                      <a:r>
                        <a:rPr lang="en-US" sz="1300" dirty="0" smtClean="0">
                          <a:effectLst/>
                          <a:latin typeface="Arial" panose="020B0604020202020204" pitchFamily="34" charset="0"/>
                          <a:ea typeface="Calibri"/>
                          <a:cs typeface="Arial" panose="020B0604020202020204" pitchFamily="34" charset="0"/>
                        </a:rPr>
                        <a:t>linguistic/stylistic</a:t>
                      </a:r>
                      <a:r>
                        <a:rPr lang="en-GB" sz="1300" baseline="0" dirty="0" smtClean="0">
                          <a:effectLst/>
                          <a:latin typeface="Arial" panose="020B0604020202020204" pitchFamily="34" charset="0"/>
                          <a:ea typeface="Calibri"/>
                          <a:cs typeface="Arial" panose="020B0604020202020204" pitchFamily="34" charset="0"/>
                        </a:rPr>
                        <a:t> </a:t>
                      </a:r>
                      <a:r>
                        <a:rPr lang="en-US" sz="1300" dirty="0" smtClean="0">
                          <a:effectLst/>
                          <a:latin typeface="Arial" panose="020B0604020202020204" pitchFamily="34" charset="0"/>
                          <a:ea typeface="Calibri"/>
                          <a:cs typeface="Arial" panose="020B0604020202020204" pitchFamily="34" charset="0"/>
                        </a:rPr>
                        <a:t>choices</a:t>
                      </a:r>
                      <a:endParaRPr lang="en-GB" sz="1300" dirty="0">
                        <a:effectLst/>
                        <a:latin typeface="Arial" panose="020B0604020202020204" pitchFamily="34" charset="0"/>
                        <a:ea typeface="Times New Roman"/>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Little </a:t>
                      </a:r>
                      <a:r>
                        <a:rPr lang="en-US" sz="1300" dirty="0">
                          <a:effectLst/>
                          <a:latin typeface="Arial" panose="020B0604020202020204" pitchFamily="34" charset="0"/>
                          <a:ea typeface="Calibri"/>
                          <a:cs typeface="Arial" panose="020B0604020202020204" pitchFamily="34" charset="0"/>
                        </a:rPr>
                        <a:t>sense of </a:t>
                      </a:r>
                      <a:r>
                        <a:rPr lang="en-US" sz="1300" dirty="0" smtClean="0">
                          <a:effectLst/>
                          <a:latin typeface="Arial" panose="020B0604020202020204" pitchFamily="34" charset="0"/>
                          <a:ea typeface="Calibri"/>
                          <a:cs typeface="Arial" panose="020B0604020202020204" pitchFamily="34" charset="0"/>
                        </a:rPr>
                        <a:t>audience</a:t>
                      </a:r>
                      <a:endParaRPr lang="en-GB" sz="1300" dirty="0" smtClean="0">
                        <a:effectLst/>
                        <a:latin typeface="Arial" panose="020B0604020202020204" pitchFamily="34" charset="0"/>
                        <a:ea typeface="Calibri"/>
                        <a:cs typeface="Arial" panose="020B0604020202020204" pitchFamily="34" charset="0"/>
                      </a:endParaRPr>
                    </a:p>
                    <a:p>
                      <a:pPr marL="171450" indent="-171450">
                        <a:spcAft>
                          <a:spcPts val="0"/>
                        </a:spcAft>
                        <a:buFont typeface="Arial" panose="020B0604020202020204" pitchFamily="34" charset="0"/>
                        <a:buChar char="•"/>
                        <a:tabLst>
                          <a:tab pos="149860" algn="l"/>
                          <a:tab pos="6629400" algn="r"/>
                        </a:tabLst>
                      </a:pPr>
                      <a:r>
                        <a:rPr lang="en-US" sz="1300" dirty="0" smtClean="0">
                          <a:effectLst/>
                          <a:latin typeface="Arial" panose="020B0604020202020204" pitchFamily="34" charset="0"/>
                          <a:ea typeface="Calibri"/>
                          <a:cs typeface="Arial" panose="020B0604020202020204" pitchFamily="34" charset="0"/>
                        </a:rPr>
                        <a:t>Limited </a:t>
                      </a:r>
                      <a:r>
                        <a:rPr lang="en-US" sz="1300" dirty="0">
                          <a:effectLst/>
                          <a:latin typeface="Arial" panose="020B0604020202020204" pitchFamily="34" charset="0"/>
                          <a:ea typeface="Calibri"/>
                          <a:cs typeface="Arial" panose="020B0604020202020204" pitchFamily="34" charset="0"/>
                        </a:rPr>
                        <a:t>attempt to link form and content </a:t>
                      </a:r>
                      <a:r>
                        <a:rPr lang="en-US" sz="1300" dirty="0" smtClean="0">
                          <a:effectLst/>
                          <a:latin typeface="Arial" panose="020B0604020202020204" pitchFamily="34" charset="0"/>
                          <a:ea typeface="Calibri"/>
                          <a:cs typeface="Arial" panose="020B0604020202020204" pitchFamily="34" charset="0"/>
                        </a:rPr>
                        <a:t>to</a:t>
                      </a:r>
                      <a:r>
                        <a:rPr lang="en-GB" sz="1300" baseline="0" dirty="0" smtClean="0">
                          <a:effectLst/>
                          <a:latin typeface="Arial" panose="020B0604020202020204" pitchFamily="34" charset="0"/>
                          <a:ea typeface="Calibri"/>
                          <a:cs typeface="Arial" panose="020B0604020202020204" pitchFamily="34" charset="0"/>
                        </a:rPr>
                        <a:t> </a:t>
                      </a:r>
                      <a:r>
                        <a:rPr lang="en-US" sz="1300" dirty="0" smtClean="0">
                          <a:effectLst/>
                          <a:latin typeface="Arial" panose="020B0604020202020204" pitchFamily="34" charset="0"/>
                          <a:ea typeface="Calibri"/>
                          <a:cs typeface="Arial" panose="020B0604020202020204" pitchFamily="34" charset="0"/>
                        </a:rPr>
                        <a:t>genre/purpose</a:t>
                      </a:r>
                      <a:endParaRPr lang="en-GB" sz="1300" dirty="0">
                        <a:effectLst/>
                        <a:latin typeface="Arial" panose="020B0604020202020204" pitchFamily="34" charset="0"/>
                        <a:ea typeface="Times New Roman"/>
                        <a:cs typeface="Arial" panose="020B0604020202020204" pitchFamily="34" charset="0"/>
                      </a:endParaRPr>
                    </a:p>
                  </a:txBody>
                  <a:tcPr marL="46691" marR="4669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564334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67544" y="0"/>
            <a:ext cx="6453826" cy="908720"/>
          </a:xfrm>
        </p:spPr>
        <p:txBody>
          <a:bodyPr/>
          <a:lstStyle/>
          <a:p>
            <a:r>
              <a:rPr lang="en-GB" dirty="0" smtClean="0"/>
              <a:t>Question </a:t>
            </a:r>
            <a:r>
              <a:rPr lang="en-GB" dirty="0"/>
              <a:t>2b</a:t>
            </a:r>
            <a:r>
              <a:rPr lang="en-GB" dirty="0" smtClean="0"/>
              <a:t>: </a:t>
            </a:r>
            <a:r>
              <a:rPr lang="en-GB" dirty="0" smtClean="0"/>
              <a:t>Candidate </a:t>
            </a:r>
            <a:r>
              <a:rPr lang="en-GB" dirty="0" smtClean="0"/>
              <a:t>2 </a:t>
            </a:r>
            <a:endParaRPr lang="en-GB" dirty="0"/>
          </a:p>
        </p:txBody>
      </p:sp>
      <p:sp>
        <p:nvSpPr>
          <p:cNvPr id="5" name="Text Placeholder 4"/>
          <p:cNvSpPr>
            <a:spLocks noGrp="1"/>
          </p:cNvSpPr>
          <p:nvPr>
            <p:ph type="body" sz="quarter" idx="11"/>
          </p:nvPr>
        </p:nvSpPr>
        <p:spPr>
          <a:xfrm>
            <a:off x="488887" y="908720"/>
            <a:ext cx="8157172" cy="5351751"/>
          </a:xfrm>
        </p:spPr>
        <p:txBody>
          <a:bodyPr>
            <a:normAutofit fontScale="25000" lnSpcReduction="20000"/>
          </a:bodyPr>
          <a:lstStyle/>
          <a:p>
            <a:endParaRPr lang="en-GB" sz="9600" dirty="0" smtClean="0"/>
          </a:p>
          <a:p>
            <a:r>
              <a:rPr lang="en-GB" sz="9600" dirty="0" smtClean="0"/>
              <a:t>This response has:</a:t>
            </a:r>
          </a:p>
          <a:p>
            <a:pPr marL="342900" indent="-342900">
              <a:buFont typeface="Arial" panose="020B0604020202020204" pitchFamily="34" charset="0"/>
              <a:buChar char="•"/>
            </a:pPr>
            <a:r>
              <a:rPr lang="en-GB" sz="9600" dirty="0" smtClean="0"/>
              <a:t>a well-realised young character – the reader understands him through his idiolect and choice of imagery</a:t>
            </a:r>
          </a:p>
          <a:p>
            <a:pPr marL="342900" indent="-342900">
              <a:buFont typeface="Arial" panose="020B0604020202020204" pitchFamily="34" charset="0"/>
              <a:buChar char="•"/>
            </a:pPr>
            <a:r>
              <a:rPr lang="en-GB" sz="9600" dirty="0"/>
              <a:t>e</a:t>
            </a:r>
            <a:r>
              <a:rPr lang="en-GB" sz="9600" dirty="0" smtClean="0"/>
              <a:t>mbedded dialogue giving stylistic variety</a:t>
            </a:r>
          </a:p>
          <a:p>
            <a:pPr marL="342900" indent="-342900">
              <a:buFont typeface="Arial" panose="020B0604020202020204" pitchFamily="34" charset="0"/>
              <a:buChar char="•"/>
            </a:pPr>
            <a:r>
              <a:rPr lang="en-GB" sz="9600" dirty="0"/>
              <a:t>a</a:t>
            </a:r>
            <a:r>
              <a:rPr lang="en-GB" sz="9600" dirty="0" smtClean="0"/>
              <a:t>n understanding of a short story form – this is a confident extract</a:t>
            </a:r>
          </a:p>
          <a:p>
            <a:pPr marL="342900" indent="-342900">
              <a:buFont typeface="Arial" panose="020B0604020202020204" pitchFamily="34" charset="0"/>
              <a:buChar char="•"/>
            </a:pPr>
            <a:r>
              <a:rPr lang="en-GB" sz="9600" dirty="0"/>
              <a:t>a</a:t>
            </a:r>
            <a:r>
              <a:rPr lang="en-GB" sz="9600" dirty="0" smtClean="0"/>
              <a:t> thoughtful approach to a moment of distraction.</a:t>
            </a:r>
          </a:p>
          <a:p>
            <a:endParaRPr lang="en-GB" sz="9600" dirty="0"/>
          </a:p>
          <a:p>
            <a:r>
              <a:rPr lang="en-GB" sz="9600" dirty="0" smtClean="0"/>
              <a:t>The candidate has understood the requirements of the task well and has crafted a strong and considered piece. </a:t>
            </a:r>
          </a:p>
          <a:p>
            <a:endParaRPr lang="en-GB" sz="9600" dirty="0"/>
          </a:p>
          <a:p>
            <a:r>
              <a:rPr lang="en-GB" sz="9600" dirty="0" smtClean="0"/>
              <a:t>Mark awarded –Band 4 - 24</a:t>
            </a:r>
            <a:endParaRPr lang="en-GB" sz="7400" dirty="0" smtClean="0"/>
          </a:p>
          <a:p>
            <a:pPr marL="342900" indent="-342900">
              <a:buFont typeface="Arial" panose="020B0604020202020204" pitchFamily="34" charset="0"/>
              <a:buChar char="•"/>
            </a:pPr>
            <a:endParaRPr lang="en-GB" sz="2600" dirty="0" smtClean="0"/>
          </a:p>
          <a:p>
            <a:pPr marL="342900" indent="-342900">
              <a:buFont typeface="Arial" panose="020B0604020202020204" pitchFamily="34" charset="0"/>
              <a:buChar char="•"/>
            </a:pPr>
            <a:endParaRPr lang="en-GB" dirty="0" smtClean="0"/>
          </a:p>
          <a:p>
            <a:pPr marL="342900" indent="-342900">
              <a:buFont typeface="Arial" panose="020B0604020202020204" pitchFamily="34" charset="0"/>
              <a:buChar char="•"/>
            </a:pPr>
            <a:endParaRPr lang="en-GB" dirty="0" smtClean="0"/>
          </a:p>
          <a:p>
            <a:r>
              <a:rPr lang="en-GB" dirty="0" smtClean="0"/>
              <a:t> </a:t>
            </a:r>
            <a:endParaRPr lang="en-GB" dirty="0"/>
          </a:p>
        </p:txBody>
      </p:sp>
    </p:spTree>
    <p:extLst>
      <p:ext uri="{BB962C8B-B14F-4D97-AF65-F5344CB8AC3E}">
        <p14:creationId xmlns:p14="http://schemas.microsoft.com/office/powerpoint/2010/main" val="3390491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9" end="9"/>
                                            </p:txEl>
                                          </p:spTgt>
                                        </p:tgtEl>
                                        <p:attrNameLst>
                                          <p:attrName>style.visibility</p:attrName>
                                        </p:attrNameLst>
                                      </p:cBhvr>
                                      <p:to>
                                        <p:strVal val="visible"/>
                                      </p:to>
                                    </p:set>
                                    <p:anim calcmode="lin" valueType="num">
                                      <p:cBhvr additive="base">
                                        <p:cTn id="7" dur="500" fill="hold"/>
                                        <p:tgtEl>
                                          <p:spTgt spid="5">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Questions </a:t>
            </a:r>
            <a:r>
              <a:rPr lang="en-GB" dirty="0" smtClean="0"/>
              <a:t>1 and 2 part c</a:t>
            </a:r>
            <a:endParaRPr lang="en-GB" dirty="0"/>
          </a:p>
        </p:txBody>
      </p:sp>
      <p:sp>
        <p:nvSpPr>
          <p:cNvPr id="7" name="Text Placeholder 6"/>
          <p:cNvSpPr>
            <a:spLocks noGrp="1"/>
          </p:cNvSpPr>
          <p:nvPr>
            <p:ph type="body" sz="quarter" idx="11"/>
          </p:nvPr>
        </p:nvSpPr>
        <p:spPr>
          <a:xfrm>
            <a:off x="476249" y="1708229"/>
            <a:ext cx="8277227" cy="4227718"/>
          </a:xfrm>
        </p:spPr>
        <p:txBody>
          <a:bodyPr/>
          <a:lstStyle/>
          <a:p>
            <a:endParaRPr lang="en-GB" b="1" dirty="0" smtClean="0"/>
          </a:p>
          <a:p>
            <a:endParaRPr lang="en-GB" b="1" dirty="0"/>
          </a:p>
          <a:p>
            <a:r>
              <a:rPr lang="en-GB" b="1" dirty="0" smtClean="0"/>
              <a:t>Choose </a:t>
            </a:r>
            <a:r>
              <a:rPr lang="en-GB" b="1" dirty="0"/>
              <a:t>one of the tasks you have produced and write a commentary analysing and evaluating your language use. Comment particularly on your use of language features and their effectiveness in relation to the context given in either part (a) or part (b).</a:t>
            </a:r>
            <a:endParaRPr lang="en-GB" dirty="0"/>
          </a:p>
        </p:txBody>
      </p:sp>
    </p:spTree>
    <p:extLst>
      <p:ext uri="{BB962C8B-B14F-4D97-AF65-F5344CB8AC3E}">
        <p14:creationId xmlns:p14="http://schemas.microsoft.com/office/powerpoint/2010/main" val="10295224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3752" y="0"/>
            <a:ext cx="6108565" cy="908720"/>
          </a:xfrm>
        </p:spPr>
        <p:txBody>
          <a:bodyPr/>
          <a:lstStyle/>
          <a:p>
            <a:r>
              <a:rPr lang="en-GB" dirty="0" smtClean="0"/>
              <a:t>Component 3 Exam</a:t>
            </a:r>
            <a:endParaRPr lang="en-GB" dirty="0"/>
          </a:p>
        </p:txBody>
      </p:sp>
      <p:sp>
        <p:nvSpPr>
          <p:cNvPr id="4" name="Text Placeholder 3"/>
          <p:cNvSpPr>
            <a:spLocks noGrp="1"/>
          </p:cNvSpPr>
          <p:nvPr>
            <p:ph type="body" sz="quarter" idx="11"/>
          </p:nvPr>
        </p:nvSpPr>
        <p:spPr>
          <a:xfrm>
            <a:off x="208748" y="1597435"/>
            <a:ext cx="8634206" cy="4227718"/>
          </a:xfrm>
        </p:spPr>
        <p:txBody>
          <a:bodyPr/>
          <a:lstStyle/>
          <a:p>
            <a:r>
              <a:rPr lang="en-GB" dirty="0"/>
              <a:t>The aims for today are to</a:t>
            </a:r>
            <a:r>
              <a:rPr lang="en-GB" dirty="0" smtClean="0"/>
              <a:t>:</a:t>
            </a:r>
          </a:p>
          <a:p>
            <a:endParaRPr lang="en-GB" dirty="0"/>
          </a:p>
          <a:p>
            <a:pPr marL="457200" indent="-457200">
              <a:buFont typeface="Arial" panose="020B0604020202020204" pitchFamily="34" charset="0"/>
              <a:buChar char="•"/>
            </a:pPr>
            <a:r>
              <a:rPr lang="en-GB" dirty="0"/>
              <a:t>give an overview of the </a:t>
            </a:r>
            <a:r>
              <a:rPr lang="en-GB" dirty="0" smtClean="0"/>
              <a:t>2018 exam questions</a:t>
            </a:r>
            <a:endParaRPr lang="en-GB" dirty="0"/>
          </a:p>
          <a:p>
            <a:pPr marL="457200" indent="-457200">
              <a:buFont typeface="Arial" panose="020B0604020202020204" pitchFamily="34" charset="0"/>
              <a:buChar char="•"/>
            </a:pPr>
            <a:r>
              <a:rPr lang="en-GB" dirty="0"/>
              <a:t>discuss </a:t>
            </a:r>
            <a:r>
              <a:rPr lang="en-GB" dirty="0" smtClean="0"/>
              <a:t>examples of responses  </a:t>
            </a:r>
            <a:endParaRPr lang="en-GB" dirty="0"/>
          </a:p>
          <a:p>
            <a:pPr marL="457200" indent="-457200">
              <a:buFont typeface="Arial" panose="020B0604020202020204" pitchFamily="34" charset="0"/>
              <a:buChar char="•"/>
            </a:pPr>
            <a:r>
              <a:rPr lang="en-GB" dirty="0" smtClean="0"/>
              <a:t>analyse a text to explore how </a:t>
            </a:r>
            <a:r>
              <a:rPr lang="en-GB" dirty="0"/>
              <a:t>grammar </a:t>
            </a:r>
            <a:r>
              <a:rPr lang="en-GB" dirty="0" smtClean="0"/>
              <a:t>creates meaning in writing.</a:t>
            </a:r>
            <a:endParaRPr lang="en-GB" dirty="0"/>
          </a:p>
        </p:txBody>
      </p:sp>
    </p:spTree>
    <p:extLst>
      <p:ext uri="{BB962C8B-B14F-4D97-AF65-F5344CB8AC3E}">
        <p14:creationId xmlns:p14="http://schemas.microsoft.com/office/powerpoint/2010/main" val="165759309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67544" y="0"/>
            <a:ext cx="6719206" cy="908720"/>
          </a:xfrm>
        </p:spPr>
        <p:txBody>
          <a:bodyPr>
            <a:normAutofit/>
          </a:bodyPr>
          <a:lstStyle/>
          <a:p>
            <a:r>
              <a:rPr lang="en-GB" dirty="0" smtClean="0"/>
              <a:t>Question 2c: </a:t>
            </a:r>
            <a:r>
              <a:rPr lang="en-GB" dirty="0" smtClean="0"/>
              <a:t>Example Responses</a:t>
            </a:r>
            <a:endParaRPr lang="en-GB" dirty="0"/>
          </a:p>
        </p:txBody>
      </p:sp>
      <p:sp>
        <p:nvSpPr>
          <p:cNvPr id="9" name="Text Placeholder 8"/>
          <p:cNvSpPr>
            <a:spLocks noGrp="1"/>
          </p:cNvSpPr>
          <p:nvPr>
            <p:ph type="body" sz="quarter" idx="11"/>
          </p:nvPr>
        </p:nvSpPr>
        <p:spPr>
          <a:xfrm>
            <a:off x="357389" y="1070208"/>
            <a:ext cx="2277169" cy="5787792"/>
          </a:xfrm>
        </p:spPr>
        <p:txBody>
          <a:bodyPr>
            <a:normAutofit/>
          </a:bodyPr>
          <a:lstStyle/>
          <a:p>
            <a:pPr>
              <a:spcBef>
                <a:spcPts val="0"/>
              </a:spcBef>
            </a:pPr>
            <a:r>
              <a:rPr lang="en-GB" dirty="0"/>
              <a:t>N</a:t>
            </a:r>
            <a:r>
              <a:rPr lang="en-GB" dirty="0" smtClean="0"/>
              <a:t>ow read two candidate </a:t>
            </a:r>
            <a:r>
              <a:rPr lang="en-GB" dirty="0" smtClean="0"/>
              <a:t>(Candidates 2 and 3) responses </a:t>
            </a:r>
            <a:r>
              <a:rPr lang="en-GB" dirty="0" smtClean="0"/>
              <a:t>to the analysis. </a:t>
            </a:r>
          </a:p>
          <a:p>
            <a:pPr lvl="0">
              <a:spcBef>
                <a:spcPts val="0"/>
              </a:spcBef>
            </a:pPr>
            <a:endParaRPr lang="en-GB" dirty="0"/>
          </a:p>
          <a:p>
            <a:pPr lvl="0">
              <a:spcBef>
                <a:spcPts val="0"/>
              </a:spcBef>
            </a:pPr>
            <a:r>
              <a:rPr lang="en-GB" dirty="0"/>
              <a:t>U</a:t>
            </a:r>
            <a:r>
              <a:rPr lang="en-GB" dirty="0" smtClean="0"/>
              <a:t>sing the assessment criteria, evaluate the strengths and weaknesses of the writing</a:t>
            </a:r>
            <a:r>
              <a:rPr lang="en-GB" dirty="0">
                <a:solidFill>
                  <a:srgbClr val="FF0000"/>
                </a:solidFill>
              </a:rPr>
              <a:t>.</a:t>
            </a:r>
            <a:endParaRPr lang="en-GB" dirty="0" smtClean="0"/>
          </a:p>
          <a:p>
            <a:pPr lvl="0">
              <a:spcBef>
                <a:spcPts val="0"/>
              </a:spcBef>
            </a:pPr>
            <a:endParaRPr lang="en-GB" dirty="0"/>
          </a:p>
          <a:p>
            <a:endParaRPr lang="en-GB" dirty="0"/>
          </a:p>
        </p:txBody>
      </p:sp>
      <p:graphicFrame>
        <p:nvGraphicFramePr>
          <p:cNvPr id="2" name="Table 1"/>
          <p:cNvGraphicFramePr>
            <a:graphicFrameLocks noGrp="1"/>
          </p:cNvGraphicFramePr>
          <p:nvPr>
            <p:extLst>
              <p:ext uri="{D42A27DB-BD31-4B8C-83A1-F6EECF244321}">
                <p14:modId xmlns:p14="http://schemas.microsoft.com/office/powerpoint/2010/main" val="108788363"/>
              </p:ext>
            </p:extLst>
          </p:nvPr>
        </p:nvGraphicFramePr>
        <p:xfrm>
          <a:off x="2634559" y="983669"/>
          <a:ext cx="6374530" cy="5963786"/>
        </p:xfrm>
        <a:graphic>
          <a:graphicData uri="http://schemas.openxmlformats.org/drawingml/2006/table">
            <a:tbl>
              <a:tblPr firstRow="1" firstCol="1" bandRow="1"/>
              <a:tblGrid>
                <a:gridCol w="846765"/>
                <a:gridCol w="5527765"/>
              </a:tblGrid>
              <a:tr h="809331">
                <a:tc>
                  <a:txBody>
                    <a:bodyPr/>
                    <a:lstStyle/>
                    <a:p>
                      <a:pPr marL="0" marR="0">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BAND</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 </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AO3</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Analyse and evaluate </a:t>
                      </a:r>
                      <a:r>
                        <a:rPr lang="en-GB" sz="1400" b="1" dirty="0" smtClean="0">
                          <a:effectLst/>
                          <a:latin typeface="Arial" panose="020B0604020202020204" pitchFamily="34" charset="0"/>
                          <a:ea typeface="Calibri" panose="020F0502020204030204" pitchFamily="34" charset="0"/>
                          <a:cs typeface="Arial" panose="020B0604020202020204" pitchFamily="34" charset="0"/>
                        </a:rPr>
                        <a:t>how contextual </a:t>
                      </a:r>
                      <a:r>
                        <a:rPr lang="en-GB" sz="1400" b="1" dirty="0">
                          <a:effectLst/>
                          <a:latin typeface="Arial" panose="020B0604020202020204" pitchFamily="34" charset="0"/>
                          <a:ea typeface="Calibri" panose="020F0502020204030204" pitchFamily="34" charset="0"/>
                          <a:cs typeface="Arial" panose="020B0604020202020204" pitchFamily="34" charset="0"/>
                        </a:rPr>
                        <a:t>factors and </a:t>
                      </a:r>
                      <a:r>
                        <a:rPr lang="en-GB" sz="1400" b="1" dirty="0" smtClean="0">
                          <a:effectLst/>
                          <a:latin typeface="Arial" panose="020B0604020202020204" pitchFamily="34" charset="0"/>
                          <a:ea typeface="Calibri" panose="020F0502020204030204" pitchFamily="34" charset="0"/>
                          <a:cs typeface="Arial" panose="020B0604020202020204" pitchFamily="34" charset="0"/>
                        </a:rPr>
                        <a:t>language features </a:t>
                      </a:r>
                      <a:r>
                        <a:rPr lang="en-GB" sz="1400" b="1" dirty="0">
                          <a:effectLst/>
                          <a:latin typeface="Arial" panose="020B0604020202020204" pitchFamily="34" charset="0"/>
                          <a:ea typeface="Calibri" panose="020F0502020204030204" pitchFamily="34" charset="0"/>
                          <a:cs typeface="Arial" panose="020B0604020202020204" pitchFamily="34" charset="0"/>
                        </a:rPr>
                        <a:t>are associated with </a:t>
                      </a:r>
                      <a:r>
                        <a:rPr lang="en-GB" sz="1400" b="1" dirty="0" smtClean="0">
                          <a:effectLst/>
                          <a:latin typeface="Arial" panose="020B0604020202020204" pitchFamily="34" charset="0"/>
                          <a:ea typeface="Calibri" panose="020F0502020204030204" pitchFamily="34" charset="0"/>
                          <a:cs typeface="Arial" panose="020B0604020202020204" pitchFamily="34" charset="0"/>
                        </a:rPr>
                        <a:t>the construction </a:t>
                      </a:r>
                      <a:r>
                        <a:rPr lang="en-GB" sz="1400" b="1" dirty="0">
                          <a:effectLst/>
                          <a:latin typeface="Arial" panose="020B0604020202020204" pitchFamily="34" charset="0"/>
                          <a:ea typeface="Calibri" panose="020F0502020204030204" pitchFamily="34" charset="0"/>
                          <a:cs typeface="Arial" panose="020B0604020202020204" pitchFamily="34" charset="0"/>
                        </a:rPr>
                        <a:t>of </a:t>
                      </a:r>
                      <a:r>
                        <a:rPr lang="en-GB" sz="1400" b="1" dirty="0" smtClean="0">
                          <a:effectLst/>
                          <a:latin typeface="Arial" panose="020B0604020202020204" pitchFamily="34" charset="0"/>
                          <a:ea typeface="Calibri" panose="020F0502020204030204" pitchFamily="34" charset="0"/>
                          <a:cs typeface="Arial" panose="020B0604020202020204" pitchFamily="34" charset="0"/>
                        </a:rPr>
                        <a:t>meaning</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1638">
                <a:tc>
                  <a:txBody>
                    <a:bodyPr/>
                    <a:lstStyle/>
                    <a:p>
                      <a:pPr marL="0" marR="0" algn="ctr">
                        <a:lnSpc>
                          <a:spcPct val="115000"/>
                        </a:lnSpc>
                        <a:spcBef>
                          <a:spcPts val="0"/>
                        </a:spcBef>
                        <a:spcAft>
                          <a:spcPts val="0"/>
                        </a:spcAft>
                      </a:pPr>
                      <a:r>
                        <a:rPr lang="en-GB" sz="1400" b="1">
                          <a:effectLst/>
                          <a:latin typeface="Arial" panose="020B0604020202020204" pitchFamily="34" charset="0"/>
                          <a:ea typeface="Calibri" panose="020F0502020204030204" pitchFamily="34" charset="0"/>
                          <a:cs typeface="Arial" panose="020B0604020202020204" pitchFamily="34" charset="0"/>
                        </a:rPr>
                        <a:t>5</a:t>
                      </a:r>
                      <a:endParaRPr lang="en-GB"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17-20 marks</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Confident analysis of a range </a:t>
                      </a:r>
                      <a:r>
                        <a:rPr lang="en-GB" sz="1400" dirty="0" smtClean="0">
                          <a:effectLst/>
                          <a:latin typeface="Arial" panose="020B0604020202020204" pitchFamily="34" charset="0"/>
                          <a:ea typeface="Calibri" panose="020F0502020204030204" pitchFamily="34" charset="0"/>
                          <a:cs typeface="Arial" panose="020B0604020202020204" pitchFamily="34" charset="0"/>
                        </a:rPr>
                        <a:t>of contextual factors </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Productive discussion of </a:t>
                      </a:r>
                      <a:r>
                        <a:rPr lang="en-GB" sz="1400" dirty="0" smtClean="0">
                          <a:effectLst/>
                          <a:latin typeface="Arial" panose="020B0604020202020204" pitchFamily="34" charset="0"/>
                          <a:ea typeface="Calibri" panose="020F0502020204030204" pitchFamily="34" charset="0"/>
                          <a:cs typeface="Arial" panose="020B0604020202020204" pitchFamily="34" charset="0"/>
                        </a:rPr>
                        <a:t>the construction </a:t>
                      </a:r>
                      <a:r>
                        <a:rPr lang="en-GB" sz="1400" dirty="0">
                          <a:effectLst/>
                          <a:latin typeface="Arial" panose="020B0604020202020204" pitchFamily="34" charset="0"/>
                          <a:ea typeface="Calibri" panose="020F0502020204030204" pitchFamily="34" charset="0"/>
                          <a:cs typeface="Arial" panose="020B0604020202020204" pitchFamily="34" charset="0"/>
                        </a:rPr>
                        <a:t>of meaning</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Perceptive evaluation of </a:t>
                      </a:r>
                      <a:r>
                        <a:rPr lang="en-GB" sz="1400" dirty="0" smtClean="0">
                          <a:effectLst/>
                          <a:latin typeface="Arial" panose="020B0604020202020204" pitchFamily="34" charset="0"/>
                          <a:ea typeface="Calibri" panose="020F0502020204030204" pitchFamily="34" charset="0"/>
                          <a:cs typeface="Arial" panose="020B0604020202020204" pitchFamily="34" charset="0"/>
                        </a:rPr>
                        <a:t>the effectiveness </a:t>
                      </a:r>
                      <a:r>
                        <a:rPr lang="en-GB" sz="1400" dirty="0">
                          <a:effectLst/>
                          <a:latin typeface="Arial" panose="020B0604020202020204" pitchFamily="34" charset="0"/>
                          <a:ea typeface="Calibri" panose="020F0502020204030204" pitchFamily="34" charset="0"/>
                          <a:cs typeface="Arial" panose="020B0604020202020204" pitchFamily="34" charset="0"/>
                        </a:rPr>
                        <a:t>of communication</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6047">
                <a:tc>
                  <a:txBody>
                    <a:bodyPr/>
                    <a:lstStyle/>
                    <a:p>
                      <a:pPr marL="0" marR="0" algn="ctr">
                        <a:lnSpc>
                          <a:spcPct val="115000"/>
                        </a:lnSpc>
                        <a:spcBef>
                          <a:spcPts val="0"/>
                        </a:spcBef>
                        <a:spcAft>
                          <a:spcPts val="0"/>
                        </a:spcAft>
                      </a:pPr>
                      <a:r>
                        <a:rPr lang="en-GB" sz="1400" b="1">
                          <a:effectLst/>
                          <a:latin typeface="Arial" panose="020B0604020202020204" pitchFamily="34" charset="0"/>
                          <a:ea typeface="Calibri" panose="020F0502020204030204" pitchFamily="34" charset="0"/>
                          <a:cs typeface="Arial" panose="020B0604020202020204" pitchFamily="34" charset="0"/>
                        </a:rPr>
                        <a:t>4</a:t>
                      </a:r>
                      <a:endParaRPr lang="en-GB"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13-16 marks</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Effective analysis of </a:t>
                      </a:r>
                      <a:r>
                        <a:rPr lang="en-GB" sz="1400" dirty="0" smtClean="0">
                          <a:effectLst/>
                          <a:latin typeface="Arial" panose="020B0604020202020204" pitchFamily="34" charset="0"/>
                          <a:ea typeface="Calibri" panose="020F0502020204030204" pitchFamily="34" charset="0"/>
                          <a:cs typeface="Arial" panose="020B0604020202020204" pitchFamily="34" charset="0"/>
                        </a:rPr>
                        <a:t>contextual factors</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Some insightful discussion of </a:t>
                      </a:r>
                      <a:r>
                        <a:rPr lang="en-GB" sz="1400" dirty="0" smtClean="0">
                          <a:effectLst/>
                          <a:latin typeface="Arial" panose="020B0604020202020204" pitchFamily="34" charset="0"/>
                          <a:ea typeface="Calibri" panose="020F0502020204030204" pitchFamily="34" charset="0"/>
                          <a:cs typeface="Arial" panose="020B0604020202020204" pitchFamily="34" charset="0"/>
                        </a:rPr>
                        <a:t>the construction </a:t>
                      </a:r>
                      <a:r>
                        <a:rPr lang="en-GB" sz="1400" dirty="0">
                          <a:effectLst/>
                          <a:latin typeface="Arial" panose="020B0604020202020204" pitchFamily="34" charset="0"/>
                          <a:ea typeface="Calibri" panose="020F0502020204030204" pitchFamily="34" charset="0"/>
                          <a:cs typeface="Arial" panose="020B0604020202020204" pitchFamily="34" charset="0"/>
                        </a:rPr>
                        <a:t>of meaning</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Purposeful evaluation of </a:t>
                      </a:r>
                      <a:r>
                        <a:rPr lang="en-GB" sz="1400" dirty="0" smtClean="0">
                          <a:effectLst/>
                          <a:latin typeface="Arial" panose="020B0604020202020204" pitchFamily="34" charset="0"/>
                          <a:ea typeface="Calibri" panose="020F0502020204030204" pitchFamily="34" charset="0"/>
                          <a:cs typeface="Arial" panose="020B0604020202020204" pitchFamily="34" charset="0"/>
                        </a:rPr>
                        <a:t>the effectiveness </a:t>
                      </a:r>
                      <a:r>
                        <a:rPr lang="en-GB" sz="1400" dirty="0">
                          <a:effectLst/>
                          <a:latin typeface="Arial" panose="020B0604020202020204" pitchFamily="34" charset="0"/>
                          <a:ea typeface="Calibri" panose="020F0502020204030204" pitchFamily="34" charset="0"/>
                          <a:cs typeface="Arial" panose="020B0604020202020204" pitchFamily="34" charset="0"/>
                        </a:rPr>
                        <a:t>of </a:t>
                      </a:r>
                      <a:r>
                        <a:rPr lang="en-GB" sz="1400" dirty="0" smtClean="0">
                          <a:effectLst/>
                          <a:latin typeface="Arial" panose="020B0604020202020204" pitchFamily="34" charset="0"/>
                          <a:ea typeface="Calibri" panose="020F0502020204030204" pitchFamily="34" charset="0"/>
                          <a:cs typeface="Arial" panose="020B0604020202020204" pitchFamily="34" charset="0"/>
                        </a:rPr>
                        <a:t>communication</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1638">
                <a:tc>
                  <a:txBody>
                    <a:bodyPr/>
                    <a:lstStyle/>
                    <a:p>
                      <a:pPr marL="0" marR="0" algn="ctr">
                        <a:lnSpc>
                          <a:spcPct val="115000"/>
                        </a:lnSpc>
                        <a:spcBef>
                          <a:spcPts val="0"/>
                        </a:spcBef>
                        <a:spcAft>
                          <a:spcPts val="0"/>
                        </a:spcAft>
                      </a:pPr>
                      <a:r>
                        <a:rPr lang="en-GB" sz="1400" b="1">
                          <a:effectLst/>
                          <a:latin typeface="Arial" panose="020B0604020202020204" pitchFamily="34" charset="0"/>
                          <a:ea typeface="Calibri" panose="020F0502020204030204" pitchFamily="34" charset="0"/>
                          <a:cs typeface="Arial" panose="020B0604020202020204" pitchFamily="34" charset="0"/>
                        </a:rPr>
                        <a:t>3</a:t>
                      </a:r>
                      <a:endParaRPr lang="en-GB"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9-12 marks</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Sensible analysis of </a:t>
                      </a:r>
                      <a:r>
                        <a:rPr lang="en-GB" sz="1400" dirty="0" smtClean="0">
                          <a:effectLst/>
                          <a:latin typeface="Arial" panose="020B0604020202020204" pitchFamily="34" charset="0"/>
                          <a:ea typeface="Calibri" panose="020F0502020204030204" pitchFamily="34" charset="0"/>
                          <a:cs typeface="Arial" panose="020B0604020202020204" pitchFamily="34" charset="0"/>
                        </a:rPr>
                        <a:t>contextual factors</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Generally clear discussion of </a:t>
                      </a:r>
                      <a:r>
                        <a:rPr lang="en-GB" sz="1400" dirty="0" smtClean="0">
                          <a:effectLst/>
                          <a:latin typeface="Arial" panose="020B0604020202020204" pitchFamily="34" charset="0"/>
                          <a:ea typeface="Calibri" panose="020F0502020204030204" pitchFamily="34" charset="0"/>
                          <a:cs typeface="Arial" panose="020B0604020202020204" pitchFamily="34" charset="0"/>
                        </a:rPr>
                        <a:t>the construction </a:t>
                      </a:r>
                      <a:r>
                        <a:rPr lang="en-GB" sz="1400" dirty="0">
                          <a:effectLst/>
                          <a:latin typeface="Arial" panose="020B0604020202020204" pitchFamily="34" charset="0"/>
                          <a:ea typeface="Calibri" panose="020F0502020204030204" pitchFamily="34" charset="0"/>
                          <a:cs typeface="Arial" panose="020B0604020202020204" pitchFamily="34" charset="0"/>
                        </a:rPr>
                        <a:t>of meaning</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Relevant evaluation of </a:t>
                      </a:r>
                      <a:r>
                        <a:rPr lang="en-GB" sz="1400" dirty="0" smtClean="0">
                          <a:effectLst/>
                          <a:latin typeface="Arial" panose="020B0604020202020204" pitchFamily="34" charset="0"/>
                          <a:ea typeface="Calibri" panose="020F0502020204030204" pitchFamily="34" charset="0"/>
                          <a:cs typeface="Arial" panose="020B0604020202020204" pitchFamily="34" charset="0"/>
                        </a:rPr>
                        <a:t>the effectiveness </a:t>
                      </a:r>
                      <a:r>
                        <a:rPr lang="en-GB" sz="1400" dirty="0">
                          <a:effectLst/>
                          <a:latin typeface="Arial" panose="020B0604020202020204" pitchFamily="34" charset="0"/>
                          <a:ea typeface="Calibri" panose="020F0502020204030204" pitchFamily="34" charset="0"/>
                          <a:cs typeface="Arial" panose="020B0604020202020204" pitchFamily="34" charset="0"/>
                        </a:rPr>
                        <a:t>of communication</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1638">
                <a:tc>
                  <a:txBody>
                    <a:bodyPr/>
                    <a:lstStyle/>
                    <a:p>
                      <a:pPr marL="0" marR="0" algn="ctr">
                        <a:lnSpc>
                          <a:spcPct val="115000"/>
                        </a:lnSpc>
                        <a:spcBef>
                          <a:spcPts val="0"/>
                        </a:spcBef>
                        <a:spcAft>
                          <a:spcPts val="0"/>
                        </a:spcAft>
                      </a:pPr>
                      <a:r>
                        <a:rPr lang="en-GB" sz="1400" b="1">
                          <a:effectLst/>
                          <a:latin typeface="Arial" panose="020B0604020202020204" pitchFamily="34" charset="0"/>
                          <a:ea typeface="Calibri" panose="020F0502020204030204" pitchFamily="34" charset="0"/>
                          <a:cs typeface="Arial" panose="020B0604020202020204" pitchFamily="34" charset="0"/>
                        </a:rPr>
                        <a:t>2</a:t>
                      </a:r>
                      <a:endParaRPr lang="en-GB" sz="140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5-8 marks</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Some valid analysis of </a:t>
                      </a:r>
                      <a:r>
                        <a:rPr lang="en-GB" sz="1400" dirty="0" smtClean="0">
                          <a:effectLst/>
                          <a:latin typeface="Arial" panose="020B0604020202020204" pitchFamily="34" charset="0"/>
                          <a:ea typeface="Calibri" panose="020F0502020204030204" pitchFamily="34" charset="0"/>
                          <a:cs typeface="Arial" panose="020B0604020202020204" pitchFamily="34" charset="0"/>
                        </a:rPr>
                        <a:t>contextual factors</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Undeveloped discussion of </a:t>
                      </a:r>
                      <a:r>
                        <a:rPr lang="en-GB" sz="1400" dirty="0" smtClean="0">
                          <a:effectLst/>
                          <a:latin typeface="Arial" panose="020B0604020202020204" pitchFamily="34" charset="0"/>
                          <a:ea typeface="Calibri" panose="020F0502020204030204" pitchFamily="34" charset="0"/>
                          <a:cs typeface="Arial" panose="020B0604020202020204" pitchFamily="34" charset="0"/>
                        </a:rPr>
                        <a:t>the construction </a:t>
                      </a:r>
                      <a:r>
                        <a:rPr lang="en-GB" sz="1400" dirty="0">
                          <a:effectLst/>
                          <a:latin typeface="Arial" panose="020B0604020202020204" pitchFamily="34" charset="0"/>
                          <a:ea typeface="Calibri" panose="020F0502020204030204" pitchFamily="34" charset="0"/>
                          <a:cs typeface="Arial" panose="020B0604020202020204" pitchFamily="34" charset="0"/>
                        </a:rPr>
                        <a:t>of meaning</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Inconsistent evaluation of </a:t>
                      </a:r>
                      <a:r>
                        <a:rPr lang="en-GB" sz="1400" dirty="0" smtClean="0">
                          <a:effectLst/>
                          <a:latin typeface="Arial" panose="020B0604020202020204" pitchFamily="34" charset="0"/>
                          <a:ea typeface="Calibri" panose="020F0502020204030204" pitchFamily="34" charset="0"/>
                          <a:cs typeface="Arial" panose="020B0604020202020204" pitchFamily="34" charset="0"/>
                        </a:rPr>
                        <a:t>the effectiveness </a:t>
                      </a:r>
                      <a:r>
                        <a:rPr lang="en-GB" sz="1400" dirty="0">
                          <a:effectLst/>
                          <a:latin typeface="Arial" panose="020B0604020202020204" pitchFamily="34" charset="0"/>
                          <a:ea typeface="Calibri" panose="020F0502020204030204" pitchFamily="34" charset="0"/>
                          <a:cs typeface="Arial" panose="020B0604020202020204" pitchFamily="34" charset="0"/>
                        </a:rPr>
                        <a:t>of communication</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94040">
                <a:tc>
                  <a:txBody>
                    <a:bodyPr/>
                    <a:lstStyle/>
                    <a:p>
                      <a:pPr marL="0" marR="0" algn="ctr">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1</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GB" sz="1400" b="1" dirty="0">
                          <a:effectLst/>
                          <a:latin typeface="Arial" panose="020B0604020202020204" pitchFamily="34" charset="0"/>
                          <a:ea typeface="Calibri" panose="020F0502020204030204" pitchFamily="34" charset="0"/>
                          <a:cs typeface="Arial" panose="020B0604020202020204" pitchFamily="34" charset="0"/>
                        </a:rPr>
                        <a:t>1-4 marks</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smtClean="0">
                          <a:effectLst/>
                          <a:latin typeface="Symbol" panose="05050102010706020507" pitchFamily="18" charset="2"/>
                          <a:ea typeface="Calibri" panose="020F0502020204030204" pitchFamily="34" charset="0"/>
                          <a:cs typeface="Symbol" panose="05050102010706020507" pitchFamily="18" charset="2"/>
                        </a:rPr>
                        <a:t>· </a:t>
                      </a:r>
                      <a:r>
                        <a:rPr lang="en-GB" sz="1400" dirty="0" smtClean="0">
                          <a:effectLst/>
                          <a:latin typeface="Arial" panose="020B0604020202020204" pitchFamily="34" charset="0"/>
                          <a:ea typeface="Calibri" panose="020F0502020204030204" pitchFamily="34" charset="0"/>
                          <a:cs typeface="Arial" panose="020B0604020202020204" pitchFamily="34" charset="0"/>
                        </a:rPr>
                        <a:t>Some </a:t>
                      </a:r>
                      <a:r>
                        <a:rPr lang="en-GB" sz="1400" dirty="0">
                          <a:effectLst/>
                          <a:latin typeface="Arial" panose="020B0604020202020204" pitchFamily="34" charset="0"/>
                          <a:ea typeface="Calibri" panose="020F0502020204030204" pitchFamily="34" charset="0"/>
                          <a:cs typeface="Arial" panose="020B0604020202020204" pitchFamily="34" charset="0"/>
                        </a:rPr>
                        <a:t>general awareness of </a:t>
                      </a:r>
                      <a:r>
                        <a:rPr lang="en-GB" sz="1400" dirty="0" smtClean="0">
                          <a:effectLst/>
                          <a:latin typeface="Arial" panose="020B0604020202020204" pitchFamily="34" charset="0"/>
                          <a:ea typeface="Calibri" panose="020F0502020204030204" pitchFamily="34" charset="0"/>
                          <a:cs typeface="Arial" panose="020B0604020202020204" pitchFamily="34" charset="0"/>
                        </a:rPr>
                        <a:t>context </a:t>
                      </a:r>
                    </a:p>
                    <a:p>
                      <a:pPr marL="0" marR="0">
                        <a:lnSpc>
                          <a:spcPct val="115000"/>
                        </a:lnSpc>
                        <a:spcBef>
                          <a:spcPts val="0"/>
                        </a:spcBef>
                        <a:spcAft>
                          <a:spcPts val="0"/>
                        </a:spcAft>
                      </a:pPr>
                      <a:r>
                        <a:rPr lang="en-GB" sz="1400" dirty="0" smtClean="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Little sense of how meaning </a:t>
                      </a:r>
                      <a:r>
                        <a:rPr lang="en-GB" sz="1400" dirty="0" smtClean="0">
                          <a:effectLst/>
                          <a:latin typeface="Arial" panose="020B0604020202020204" pitchFamily="34" charset="0"/>
                          <a:ea typeface="Calibri" panose="020F0502020204030204" pitchFamily="34" charset="0"/>
                          <a:cs typeface="Arial" panose="020B0604020202020204" pitchFamily="34" charset="0"/>
                        </a:rPr>
                        <a:t>is constructed</a:t>
                      </a:r>
                      <a:endParaRPr lang="en-GB" sz="1400" dirty="0" smtClean="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GB" sz="1400" dirty="0" smtClean="0">
                          <a:effectLst/>
                          <a:latin typeface="Symbol" panose="05050102010706020507" pitchFamily="18" charset="2"/>
                          <a:ea typeface="Calibri" panose="020F0502020204030204" pitchFamily="34" charset="0"/>
                          <a:cs typeface="Symbol" panose="05050102010706020507" pitchFamily="18" charset="2"/>
                        </a:rPr>
                        <a:t>· </a:t>
                      </a:r>
                      <a:r>
                        <a:rPr lang="en-GB" sz="1400" dirty="0">
                          <a:effectLst/>
                          <a:latin typeface="Arial" panose="020B0604020202020204" pitchFamily="34" charset="0"/>
                          <a:ea typeface="Calibri" panose="020F0502020204030204" pitchFamily="34" charset="0"/>
                          <a:cs typeface="Arial" panose="020B0604020202020204" pitchFamily="34" charset="0"/>
                        </a:rPr>
                        <a:t>Limited evaluation of </a:t>
                      </a:r>
                      <a:r>
                        <a:rPr lang="en-GB" sz="1400" dirty="0" smtClean="0">
                          <a:effectLst/>
                          <a:latin typeface="Arial" panose="020B0604020202020204" pitchFamily="34" charset="0"/>
                          <a:ea typeface="Calibri" panose="020F0502020204030204" pitchFamily="34" charset="0"/>
                          <a:cs typeface="Arial" panose="020B0604020202020204" pitchFamily="34" charset="0"/>
                        </a:rPr>
                        <a:t>the effectiveness </a:t>
                      </a:r>
                      <a:r>
                        <a:rPr lang="en-GB" sz="1400" dirty="0">
                          <a:effectLst/>
                          <a:latin typeface="Arial" panose="020B0604020202020204" pitchFamily="34" charset="0"/>
                          <a:ea typeface="Calibri" panose="020F0502020204030204" pitchFamily="34" charset="0"/>
                          <a:cs typeface="Arial" panose="020B0604020202020204" pitchFamily="34" charset="0"/>
                        </a:rPr>
                        <a:t>of </a:t>
                      </a:r>
                      <a:r>
                        <a:rPr lang="en-GB" sz="1400" dirty="0" smtClean="0">
                          <a:effectLst/>
                          <a:latin typeface="Arial" panose="020B0604020202020204" pitchFamily="34" charset="0"/>
                          <a:ea typeface="Calibri" panose="020F0502020204030204" pitchFamily="34" charset="0"/>
                          <a:cs typeface="Arial" panose="020B0604020202020204" pitchFamily="34" charset="0"/>
                        </a:rPr>
                        <a:t>communication</a:t>
                      </a:r>
                      <a:endParaRPr lang="en-GB" sz="1400" dirty="0">
                        <a:effectLst/>
                        <a:latin typeface="Arial" panose="020B060402020202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655811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2c: </a:t>
            </a:r>
            <a:r>
              <a:rPr lang="en-GB" dirty="0" smtClean="0"/>
              <a:t>Candidate </a:t>
            </a:r>
            <a:r>
              <a:rPr lang="en-GB" dirty="0" smtClean="0"/>
              <a:t>3</a:t>
            </a:r>
            <a:endParaRPr lang="en-GB" dirty="0"/>
          </a:p>
        </p:txBody>
      </p:sp>
      <p:sp>
        <p:nvSpPr>
          <p:cNvPr id="3" name="Text Placeholder 2"/>
          <p:cNvSpPr>
            <a:spLocks noGrp="1"/>
          </p:cNvSpPr>
          <p:nvPr>
            <p:ph type="body" sz="quarter" idx="10"/>
          </p:nvPr>
        </p:nvSpPr>
        <p:spPr/>
        <p:txBody>
          <a:bodyPr/>
          <a:lstStyle/>
          <a:p>
            <a:endParaRPr lang="en-GB" dirty="0"/>
          </a:p>
        </p:txBody>
      </p:sp>
      <p:sp>
        <p:nvSpPr>
          <p:cNvPr id="4" name="Text Placeholder 3"/>
          <p:cNvSpPr>
            <a:spLocks noGrp="1"/>
          </p:cNvSpPr>
          <p:nvPr>
            <p:ph type="body" sz="quarter" idx="11"/>
          </p:nvPr>
        </p:nvSpPr>
        <p:spPr>
          <a:xfrm>
            <a:off x="284163" y="908720"/>
            <a:ext cx="8634206" cy="5717711"/>
          </a:xfrm>
        </p:spPr>
        <p:txBody>
          <a:bodyPr/>
          <a:lstStyle/>
          <a:p>
            <a:endParaRPr lang="en-GB" dirty="0" smtClean="0"/>
          </a:p>
          <a:p>
            <a:r>
              <a:rPr lang="en-GB" dirty="0" smtClean="0"/>
              <a:t>This </a:t>
            </a:r>
            <a:r>
              <a:rPr lang="en-GB" dirty="0"/>
              <a:t>response has</a:t>
            </a:r>
            <a:r>
              <a:rPr lang="en-GB" dirty="0" smtClean="0"/>
              <a:t>:</a:t>
            </a:r>
          </a:p>
          <a:p>
            <a:endParaRPr lang="en-GB" dirty="0"/>
          </a:p>
          <a:p>
            <a:pPr marL="342900" indent="-342900">
              <a:buFont typeface="Arial" panose="020B0604020202020204" pitchFamily="34" charset="0"/>
              <a:buChar char="•"/>
            </a:pPr>
            <a:r>
              <a:rPr lang="en-GB" dirty="0"/>
              <a:t>s</a:t>
            </a:r>
            <a:r>
              <a:rPr lang="en-GB" dirty="0" smtClean="0"/>
              <a:t>ome sense of target audience, genre and purpose</a:t>
            </a:r>
          </a:p>
          <a:p>
            <a:pPr marL="342900" indent="-342900">
              <a:buFont typeface="Arial" panose="020B0604020202020204" pitchFamily="34" charset="0"/>
              <a:buChar char="•"/>
            </a:pPr>
            <a:r>
              <a:rPr lang="en-GB" dirty="0"/>
              <a:t>a</a:t>
            </a:r>
            <a:r>
              <a:rPr lang="en-GB" dirty="0" smtClean="0"/>
              <a:t> descriptive approach giving an overview of the task</a:t>
            </a:r>
          </a:p>
          <a:p>
            <a:pPr marL="342900" indent="-342900">
              <a:buFont typeface="Arial" panose="020B0604020202020204" pitchFamily="34" charset="0"/>
              <a:buChar char="•"/>
            </a:pPr>
            <a:r>
              <a:rPr lang="en-GB" dirty="0"/>
              <a:t>l</a:t>
            </a:r>
            <a:r>
              <a:rPr lang="en-GB" dirty="0" smtClean="0"/>
              <a:t>ittle linguistic analysis and some inaccuracy</a:t>
            </a:r>
          </a:p>
          <a:p>
            <a:pPr marL="342900" indent="-342900">
              <a:buFont typeface="Arial" panose="020B0604020202020204" pitchFamily="34" charset="0"/>
              <a:buChar char="•"/>
            </a:pPr>
            <a:r>
              <a:rPr lang="en-GB" dirty="0"/>
              <a:t>u</a:t>
            </a:r>
            <a:r>
              <a:rPr lang="en-GB" dirty="0" smtClean="0"/>
              <a:t>ndeveloped evaluation of effects of language choices.</a:t>
            </a:r>
          </a:p>
          <a:p>
            <a:endParaRPr lang="en-GB" dirty="0"/>
          </a:p>
          <a:p>
            <a:endParaRPr lang="en-GB" dirty="0"/>
          </a:p>
          <a:p>
            <a:r>
              <a:rPr lang="en-GB" dirty="0"/>
              <a:t>Mark </a:t>
            </a:r>
            <a:r>
              <a:rPr lang="en-GB" dirty="0" smtClean="0"/>
              <a:t>awarded: Band 2 </a:t>
            </a:r>
            <a:r>
              <a:rPr lang="en-GB" dirty="0"/>
              <a:t>- 6</a:t>
            </a:r>
            <a:endParaRPr lang="en-GB" sz="1800" dirty="0"/>
          </a:p>
          <a:p>
            <a:endParaRPr lang="en-GB" dirty="0"/>
          </a:p>
        </p:txBody>
      </p:sp>
    </p:spTree>
    <p:extLst>
      <p:ext uri="{BB962C8B-B14F-4D97-AF65-F5344CB8AC3E}">
        <p14:creationId xmlns:p14="http://schemas.microsoft.com/office/powerpoint/2010/main" val="4028310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9" end="9"/>
                                            </p:txEl>
                                          </p:spTgt>
                                        </p:tgtEl>
                                        <p:attrNameLst>
                                          <p:attrName>style.visibility</p:attrName>
                                        </p:attrNameLst>
                                      </p:cBhvr>
                                      <p:to>
                                        <p:strVal val="visible"/>
                                      </p:to>
                                    </p:set>
                                    <p:anim calcmode="lin" valueType="num">
                                      <p:cBhvr additive="base">
                                        <p:cTn id="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2c: </a:t>
            </a:r>
            <a:r>
              <a:rPr lang="en-GB" dirty="0" smtClean="0"/>
              <a:t>Candidate </a:t>
            </a:r>
            <a:r>
              <a:rPr lang="en-GB" dirty="0" smtClean="0"/>
              <a:t>2</a:t>
            </a:r>
            <a:endParaRPr lang="en-GB" dirty="0"/>
          </a:p>
        </p:txBody>
      </p:sp>
      <p:sp>
        <p:nvSpPr>
          <p:cNvPr id="3" name="Text Placeholder 2"/>
          <p:cNvSpPr>
            <a:spLocks noGrp="1"/>
          </p:cNvSpPr>
          <p:nvPr>
            <p:ph type="body" sz="quarter" idx="10"/>
          </p:nvPr>
        </p:nvSpPr>
        <p:spPr/>
        <p:txBody>
          <a:bodyPr/>
          <a:lstStyle/>
          <a:p>
            <a:endParaRPr lang="en-GB" dirty="0"/>
          </a:p>
        </p:txBody>
      </p:sp>
      <p:sp>
        <p:nvSpPr>
          <p:cNvPr id="4" name="Text Placeholder 3"/>
          <p:cNvSpPr>
            <a:spLocks noGrp="1"/>
          </p:cNvSpPr>
          <p:nvPr>
            <p:ph type="body" sz="quarter" idx="11"/>
          </p:nvPr>
        </p:nvSpPr>
        <p:spPr>
          <a:xfrm>
            <a:off x="284163" y="908720"/>
            <a:ext cx="8634206" cy="5717711"/>
          </a:xfrm>
        </p:spPr>
        <p:txBody>
          <a:bodyPr/>
          <a:lstStyle/>
          <a:p>
            <a:endParaRPr lang="en-GB" dirty="0" smtClean="0"/>
          </a:p>
          <a:p>
            <a:r>
              <a:rPr lang="en-GB" dirty="0" smtClean="0"/>
              <a:t>This </a:t>
            </a:r>
            <a:r>
              <a:rPr lang="en-GB" dirty="0"/>
              <a:t>response has</a:t>
            </a:r>
            <a:r>
              <a:rPr lang="en-GB" dirty="0" smtClean="0"/>
              <a:t>:</a:t>
            </a:r>
          </a:p>
          <a:p>
            <a:endParaRPr lang="en-GB" dirty="0"/>
          </a:p>
          <a:p>
            <a:pPr marL="342900" indent="-342900">
              <a:buFont typeface="Arial" panose="020B0604020202020204" pitchFamily="34" charset="0"/>
              <a:buChar char="•"/>
            </a:pPr>
            <a:r>
              <a:rPr lang="en-GB" dirty="0"/>
              <a:t>a</a:t>
            </a:r>
            <a:r>
              <a:rPr lang="en-GB" dirty="0" smtClean="0"/>
              <a:t> </a:t>
            </a:r>
            <a:r>
              <a:rPr lang="en-GB" dirty="0"/>
              <a:t>clear sense of genre, audience and </a:t>
            </a:r>
            <a:r>
              <a:rPr lang="en-GB" dirty="0" smtClean="0"/>
              <a:t>purpose which underpins analysis</a:t>
            </a:r>
            <a:endParaRPr lang="en-GB" dirty="0"/>
          </a:p>
          <a:p>
            <a:pPr marL="342900" indent="-342900">
              <a:buFont typeface="Arial" panose="020B0604020202020204" pitchFamily="34" charset="0"/>
              <a:buChar char="•"/>
            </a:pPr>
            <a:r>
              <a:rPr lang="en-GB" dirty="0"/>
              <a:t>c</a:t>
            </a:r>
            <a:r>
              <a:rPr lang="en-GB" dirty="0" smtClean="0"/>
              <a:t>onfident, detailed and accurate identification of language choices</a:t>
            </a:r>
          </a:p>
          <a:p>
            <a:pPr marL="342900" indent="-342900">
              <a:buFont typeface="Arial" panose="020B0604020202020204" pitchFamily="34" charset="0"/>
              <a:buChar char="•"/>
            </a:pPr>
            <a:r>
              <a:rPr lang="en-GB" dirty="0"/>
              <a:t>a</a:t>
            </a:r>
            <a:r>
              <a:rPr lang="en-GB" dirty="0" smtClean="0"/>
              <a:t>pt illustration</a:t>
            </a:r>
          </a:p>
          <a:p>
            <a:pPr marL="342900" indent="-342900">
              <a:buFont typeface="Arial" panose="020B0604020202020204" pitchFamily="34" charset="0"/>
              <a:buChar char="•"/>
            </a:pPr>
            <a:r>
              <a:rPr lang="en-GB" dirty="0"/>
              <a:t>d</a:t>
            </a:r>
            <a:r>
              <a:rPr lang="en-GB" dirty="0" smtClean="0"/>
              <a:t>eveloped, linked exploration of the effects of features</a:t>
            </a:r>
          </a:p>
          <a:p>
            <a:pPr marL="342900" indent="-342900">
              <a:buFont typeface="Arial" panose="020B0604020202020204" pitchFamily="34" charset="0"/>
              <a:buChar char="•"/>
            </a:pPr>
            <a:r>
              <a:rPr lang="en-GB" dirty="0"/>
              <a:t>s</a:t>
            </a:r>
            <a:r>
              <a:rPr lang="en-GB" dirty="0" smtClean="0"/>
              <a:t>ophisticated, embedded evaluation.</a:t>
            </a:r>
          </a:p>
          <a:p>
            <a:endParaRPr lang="en-GB" dirty="0"/>
          </a:p>
          <a:p>
            <a:endParaRPr lang="en-GB" dirty="0"/>
          </a:p>
          <a:p>
            <a:r>
              <a:rPr lang="en-GB" dirty="0"/>
              <a:t>Mark </a:t>
            </a:r>
            <a:r>
              <a:rPr lang="en-GB" dirty="0" smtClean="0"/>
              <a:t>awarded: Band 5</a:t>
            </a:r>
            <a:r>
              <a:rPr lang="en-GB" dirty="0"/>
              <a:t> </a:t>
            </a:r>
            <a:r>
              <a:rPr lang="en-GB" dirty="0" smtClean="0"/>
              <a:t>– 20</a:t>
            </a:r>
            <a:endParaRPr lang="en-GB" sz="1800" dirty="0"/>
          </a:p>
          <a:p>
            <a:endParaRPr lang="en-GB" dirty="0"/>
          </a:p>
        </p:txBody>
      </p:sp>
    </p:spTree>
    <p:extLst>
      <p:ext uri="{BB962C8B-B14F-4D97-AF65-F5344CB8AC3E}">
        <p14:creationId xmlns:p14="http://schemas.microsoft.com/office/powerpoint/2010/main" val="266545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10" end="10"/>
                                            </p:txEl>
                                          </p:spTgt>
                                        </p:tgtEl>
                                        <p:attrNameLst>
                                          <p:attrName>style.visibility</p:attrName>
                                        </p:attrNameLst>
                                      </p:cBhvr>
                                      <p:to>
                                        <p:strVal val="visible"/>
                                      </p:to>
                                    </p:set>
                                    <p:anim calcmode="lin" valueType="num">
                                      <p:cBhvr additive="base">
                                        <p:cTn id="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1 and 2 – Part c</a:t>
            </a:r>
            <a:endParaRPr lang="en-GB" dirty="0"/>
          </a:p>
        </p:txBody>
      </p:sp>
      <p:sp>
        <p:nvSpPr>
          <p:cNvPr id="3" name="Text Placeholder 2"/>
          <p:cNvSpPr>
            <a:spLocks noGrp="1"/>
          </p:cNvSpPr>
          <p:nvPr>
            <p:ph type="body" sz="quarter" idx="10"/>
          </p:nvPr>
        </p:nvSpPr>
        <p:spPr>
          <a:xfrm>
            <a:off x="284163" y="1164442"/>
            <a:ext cx="8290069" cy="647977"/>
          </a:xfrm>
        </p:spPr>
        <p:txBody>
          <a:bodyPr/>
          <a:lstStyle/>
          <a:p>
            <a:r>
              <a:rPr lang="en-GB" dirty="0" smtClean="0"/>
              <a:t>Characteristics </a:t>
            </a:r>
            <a:r>
              <a:rPr lang="en-GB" dirty="0"/>
              <a:t>of successful </a:t>
            </a:r>
            <a:r>
              <a:rPr lang="en-GB" dirty="0" smtClean="0"/>
              <a:t>responses</a:t>
            </a:r>
            <a:endParaRPr lang="en-GB" dirty="0"/>
          </a:p>
        </p:txBody>
      </p:sp>
      <p:sp>
        <p:nvSpPr>
          <p:cNvPr id="4" name="Text Placeholder 3"/>
          <p:cNvSpPr>
            <a:spLocks noGrp="1"/>
          </p:cNvSpPr>
          <p:nvPr>
            <p:ph type="body" sz="quarter" idx="11"/>
          </p:nvPr>
        </p:nvSpPr>
        <p:spPr>
          <a:xfrm>
            <a:off x="497941" y="2046787"/>
            <a:ext cx="8166225" cy="4126971"/>
          </a:xfrm>
        </p:spPr>
        <p:txBody>
          <a:bodyPr/>
          <a:lstStyle/>
          <a:p>
            <a:pPr marL="342900" lvl="0" indent="-342900">
              <a:buFont typeface="Arial" panose="020B0604020202020204" pitchFamily="34" charset="0"/>
              <a:buChar char="•"/>
            </a:pPr>
            <a:r>
              <a:rPr lang="en-GB" dirty="0" smtClean="0"/>
              <a:t>A </a:t>
            </a:r>
            <a:r>
              <a:rPr lang="en-GB" dirty="0"/>
              <a:t>succinct discussion of the linguistic and stylistic techniques chosen and how these combined to shape the piece for audience, purpose, genre and </a:t>
            </a:r>
            <a:r>
              <a:rPr lang="en-GB" dirty="0" smtClean="0"/>
              <a:t>form.</a:t>
            </a:r>
            <a:endParaRPr lang="en-GB" dirty="0"/>
          </a:p>
          <a:p>
            <a:pPr marL="342900" lvl="0" indent="-342900">
              <a:buFont typeface="Arial" panose="020B0604020202020204" pitchFamily="34" charset="0"/>
              <a:buChar char="•"/>
            </a:pPr>
            <a:r>
              <a:rPr lang="en-GB" dirty="0"/>
              <a:t>Accurate identification of selected, specific linguistic features, apt illustration and exploration of their effects in </a:t>
            </a:r>
            <a:r>
              <a:rPr lang="en-GB" dirty="0" smtClean="0"/>
              <a:t>context.</a:t>
            </a:r>
            <a:endParaRPr lang="en-GB" dirty="0"/>
          </a:p>
          <a:p>
            <a:pPr marL="342900" lvl="0" indent="-342900">
              <a:buFont typeface="Arial" panose="020B0604020202020204" pitchFamily="34" charset="0"/>
              <a:buChar char="•"/>
            </a:pPr>
            <a:r>
              <a:rPr lang="en-GB" dirty="0"/>
              <a:t>Topic paragraphs to link points which contributed to the same effect, e.g. description of </a:t>
            </a:r>
            <a:r>
              <a:rPr lang="en-GB" dirty="0" smtClean="0"/>
              <a:t>surroundings. </a:t>
            </a:r>
            <a:endParaRPr lang="en-GB" dirty="0"/>
          </a:p>
          <a:p>
            <a:pPr marL="342900" lvl="0" indent="-342900">
              <a:buFont typeface="Arial" panose="020B0604020202020204" pitchFamily="34" charset="0"/>
              <a:buChar char="•"/>
            </a:pPr>
            <a:r>
              <a:rPr lang="en-GB" dirty="0" smtClean="0"/>
              <a:t>Embedded </a:t>
            </a:r>
            <a:r>
              <a:rPr lang="en-GB" dirty="0"/>
              <a:t>evaluation in the discussion.</a:t>
            </a:r>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56860261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Question 1 and 2 – </a:t>
            </a:r>
            <a:r>
              <a:rPr lang="en-GB" dirty="0" smtClean="0"/>
              <a:t>Part </a:t>
            </a:r>
            <a:r>
              <a:rPr lang="en-GB" dirty="0" smtClean="0"/>
              <a:t>c</a:t>
            </a:r>
            <a:endParaRPr lang="en-GB" dirty="0"/>
          </a:p>
        </p:txBody>
      </p:sp>
      <p:sp>
        <p:nvSpPr>
          <p:cNvPr id="3" name="Text Placeholder 2"/>
          <p:cNvSpPr>
            <a:spLocks noGrp="1"/>
          </p:cNvSpPr>
          <p:nvPr>
            <p:ph type="body" sz="quarter" idx="10"/>
          </p:nvPr>
        </p:nvSpPr>
        <p:spPr>
          <a:xfrm>
            <a:off x="284163" y="1134963"/>
            <a:ext cx="6940954" cy="684410"/>
          </a:xfrm>
        </p:spPr>
        <p:txBody>
          <a:bodyPr/>
          <a:lstStyle/>
          <a:p>
            <a:r>
              <a:rPr lang="en-GB" dirty="0" smtClean="0"/>
              <a:t>Areas </a:t>
            </a:r>
            <a:r>
              <a:rPr lang="en-GB" dirty="0"/>
              <a:t>for improvement</a:t>
            </a:r>
          </a:p>
          <a:p>
            <a:endParaRPr lang="en-GB" dirty="0"/>
          </a:p>
        </p:txBody>
      </p:sp>
      <p:sp>
        <p:nvSpPr>
          <p:cNvPr id="4" name="Text Placeholder 3"/>
          <p:cNvSpPr>
            <a:spLocks noGrp="1"/>
          </p:cNvSpPr>
          <p:nvPr>
            <p:ph type="body" sz="quarter" idx="11"/>
          </p:nvPr>
        </p:nvSpPr>
        <p:spPr>
          <a:xfrm>
            <a:off x="407405" y="2066308"/>
            <a:ext cx="8229601" cy="4086842"/>
          </a:xfrm>
        </p:spPr>
        <p:txBody>
          <a:bodyPr>
            <a:normAutofit/>
          </a:bodyPr>
          <a:lstStyle/>
          <a:p>
            <a:pPr marL="342900" lvl="0" indent="-342900">
              <a:buFont typeface="Arial" panose="020B0604020202020204" pitchFamily="34" charset="0"/>
              <a:buChar char="•"/>
            </a:pPr>
            <a:r>
              <a:rPr lang="en-GB" dirty="0" smtClean="0"/>
              <a:t>Lists </a:t>
            </a:r>
            <a:r>
              <a:rPr lang="en-GB" dirty="0"/>
              <a:t>of terminology often with relevant quotation but lacking </a:t>
            </a:r>
            <a:r>
              <a:rPr lang="en-GB" dirty="0" smtClean="0"/>
              <a:t>exploration.</a:t>
            </a:r>
            <a:endParaRPr lang="en-GB" dirty="0"/>
          </a:p>
          <a:p>
            <a:pPr marL="342900" lvl="0" indent="-342900">
              <a:buFont typeface="Arial" panose="020B0604020202020204" pitchFamily="34" charset="0"/>
              <a:buChar char="•"/>
            </a:pPr>
            <a:r>
              <a:rPr lang="en-GB" dirty="0"/>
              <a:t>A narrow range, often limited to word </a:t>
            </a:r>
            <a:r>
              <a:rPr lang="en-GB" dirty="0" smtClean="0"/>
              <a:t>classes.</a:t>
            </a:r>
            <a:endParaRPr lang="en-GB" dirty="0"/>
          </a:p>
          <a:p>
            <a:pPr marL="342900" lvl="0" indent="-342900">
              <a:buFont typeface="Arial" panose="020B0604020202020204" pitchFamily="34" charset="0"/>
              <a:buChar char="•"/>
            </a:pPr>
            <a:r>
              <a:rPr lang="en-GB" dirty="0"/>
              <a:t>Inaccuracy, especially frequent in identifying types of phrases and sentence </a:t>
            </a:r>
            <a:r>
              <a:rPr lang="en-GB" dirty="0" smtClean="0"/>
              <a:t>structure, </a:t>
            </a:r>
            <a:r>
              <a:rPr lang="en-GB" dirty="0"/>
              <a:t>e.g. clauses were often identified as </a:t>
            </a:r>
            <a:r>
              <a:rPr lang="en-GB" dirty="0" smtClean="0"/>
              <a:t>verb phrases.</a:t>
            </a:r>
            <a:endParaRPr lang="en-GB" dirty="0"/>
          </a:p>
          <a:p>
            <a:pPr marL="342900" lvl="0" indent="-342900">
              <a:buFont typeface="Arial" panose="020B0604020202020204" pitchFamily="34" charset="0"/>
              <a:buChar char="•"/>
            </a:pPr>
            <a:r>
              <a:rPr lang="en-GB" dirty="0"/>
              <a:t>Irrelevant explanation of what was not </a:t>
            </a:r>
            <a:r>
              <a:rPr lang="en-GB" dirty="0" smtClean="0"/>
              <a:t>included.</a:t>
            </a:r>
            <a:endParaRPr lang="en-GB" dirty="0"/>
          </a:p>
          <a:p>
            <a:pPr marL="342900" lvl="0" indent="-342900">
              <a:buFont typeface="Arial" panose="020B0604020202020204" pitchFamily="34" charset="0"/>
              <a:buChar char="•"/>
            </a:pPr>
            <a:r>
              <a:rPr lang="en-GB" dirty="0"/>
              <a:t>Vague and unfocussed overview and evaluation. </a:t>
            </a:r>
          </a:p>
          <a:p>
            <a:endParaRPr lang="en-GB" b="1" dirty="0" smtClean="0"/>
          </a:p>
        </p:txBody>
      </p:sp>
    </p:spTree>
    <p:extLst>
      <p:ext uri="{BB962C8B-B14F-4D97-AF65-F5344CB8AC3E}">
        <p14:creationId xmlns:p14="http://schemas.microsoft.com/office/powerpoint/2010/main" val="25624551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08045" y="1044617"/>
            <a:ext cx="8418513" cy="509664"/>
          </a:xfrm>
        </p:spPr>
        <p:txBody>
          <a:bodyPr>
            <a:normAutofit fontScale="92500" lnSpcReduction="10000"/>
          </a:bodyPr>
          <a:lstStyle/>
          <a:p>
            <a:r>
              <a:rPr lang="en-GB" b="1" dirty="0">
                <a:solidFill>
                  <a:schemeClr val="tx1"/>
                </a:solidFill>
              </a:rPr>
              <a:t>Grammar for creating </a:t>
            </a:r>
            <a:r>
              <a:rPr lang="en-GB" b="1" dirty="0" smtClean="0">
                <a:solidFill>
                  <a:schemeClr val="tx1"/>
                </a:solidFill>
              </a:rPr>
              <a:t>meaning - exercise</a:t>
            </a:r>
            <a:endParaRPr lang="en-GB" dirty="0">
              <a:solidFill>
                <a:schemeClr val="tx1"/>
              </a:solidFill>
            </a:endParaRPr>
          </a:p>
          <a:p>
            <a:endParaRPr lang="en-GB" dirty="0"/>
          </a:p>
        </p:txBody>
      </p:sp>
      <p:sp>
        <p:nvSpPr>
          <p:cNvPr id="8" name="Text Placeholder 3"/>
          <p:cNvSpPr txBox="1">
            <a:spLocks/>
          </p:cNvSpPr>
          <p:nvPr/>
        </p:nvSpPr>
        <p:spPr>
          <a:xfrm>
            <a:off x="307818" y="1611984"/>
            <a:ext cx="8428776" cy="4879352"/>
          </a:xfrm>
          <a:prstGeom prst="rect">
            <a:avLst/>
          </a:prstGeom>
          <a:solidFill>
            <a:schemeClr val="accent6">
              <a:lumMod val="20000"/>
              <a:lumOff val="80000"/>
            </a:schemeClr>
          </a:solidFill>
        </p:spPr>
        <p:txBody>
          <a:bodyPr vert="horz" lIns="91440" tIns="45720" rIns="91440" bIns="45720" rtlCol="0">
            <a:normAutofit fontScale="85000" lnSpcReduction="20000"/>
          </a:bodyPr>
          <a:lstStyle>
            <a:lvl1pPr marL="0" indent="0" algn="l" defTabSz="457200" rtl="0" eaLnBrk="1" latinLnBrk="0" hangingPunct="1">
              <a:spcBef>
                <a:spcPct val="20000"/>
              </a:spcBef>
              <a:buFont typeface="Arial"/>
              <a:buNone/>
              <a:defRPr sz="24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2600" i="1" dirty="0"/>
              <a:t>Ernest Hemingway rewrote a newspaper report as a story. It has 11 sentences and 129 words</a:t>
            </a:r>
            <a:r>
              <a:rPr lang="en-GB" sz="2600" i="1" dirty="0" smtClean="0"/>
              <a:t>.</a:t>
            </a:r>
          </a:p>
          <a:p>
            <a:endParaRPr lang="en-GB" sz="2600" dirty="0"/>
          </a:p>
          <a:p>
            <a:r>
              <a:rPr lang="en-GB" sz="2600" dirty="0" smtClean="0"/>
              <a:t>They </a:t>
            </a:r>
            <a:r>
              <a:rPr lang="en-GB" sz="2600" dirty="0"/>
              <a:t>shot the six cabinet ministers at half past six in the morning against the wall of the hospital. There were pools of water in the courtyard. There were wet dead leaves on the paving of the courtyard. It rained hard. All the shutters of the hospital were nailed shut. One of the ministers was sick with typhoid. Two soldiers carried him downstairs and out into the rain. They tried to hold him up against the wall but he sat down in a puddle of water. The other five stood very quietly against the wall. Finally the officer told the soldiers it was no good trying to make him stand up. When they fired the first volley he was sitting down in the water with his head on his </a:t>
            </a:r>
            <a:r>
              <a:rPr lang="en-GB" sz="2600" dirty="0" smtClean="0"/>
              <a:t>knees.</a:t>
            </a:r>
          </a:p>
          <a:p>
            <a:endParaRPr lang="en-GB" sz="2600" b="1" dirty="0"/>
          </a:p>
          <a:p>
            <a:r>
              <a:rPr lang="en-GB" sz="2600" b="1" dirty="0" smtClean="0"/>
              <a:t>How </a:t>
            </a:r>
            <a:r>
              <a:rPr lang="en-GB" sz="2600" b="1" dirty="0"/>
              <a:t>is language used to create meaning in this text? </a:t>
            </a:r>
            <a:endParaRPr lang="en-GB" sz="2600" dirty="0"/>
          </a:p>
        </p:txBody>
      </p:sp>
    </p:spTree>
    <p:extLst>
      <p:ext uri="{BB962C8B-B14F-4D97-AF65-F5344CB8AC3E}">
        <p14:creationId xmlns:p14="http://schemas.microsoft.com/office/powerpoint/2010/main" val="287866447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152400" y="1989056"/>
            <a:ext cx="8823960" cy="4533664"/>
          </a:xfrm>
          <a:solidFill>
            <a:schemeClr val="accent6">
              <a:lumMod val="20000"/>
              <a:lumOff val="80000"/>
            </a:schemeClr>
          </a:solidFill>
        </p:spPr>
        <p:txBody>
          <a:bodyPr>
            <a:normAutofit fontScale="77500" lnSpcReduction="20000"/>
          </a:bodyPr>
          <a:lstStyle/>
          <a:p>
            <a:pPr>
              <a:lnSpc>
                <a:spcPct val="107000"/>
              </a:lnSpc>
            </a:pPr>
            <a:r>
              <a:rPr lang="en-GB" sz="3100" b="1" dirty="0">
                <a:solidFill>
                  <a:srgbClr val="000000"/>
                </a:solidFill>
                <a:ea typeface="Calibri" panose="020F0502020204030204" pitchFamily="34" charset="0"/>
              </a:rPr>
              <a:t>Sentence structure – </a:t>
            </a:r>
            <a:r>
              <a:rPr lang="en-GB" sz="3100" b="1" dirty="0">
                <a:solidFill>
                  <a:srgbClr val="FF0000"/>
                </a:solidFill>
                <a:ea typeface="Calibri" panose="020F0502020204030204" pitchFamily="34" charset="0"/>
              </a:rPr>
              <a:t>simple</a:t>
            </a:r>
            <a:r>
              <a:rPr lang="en-GB" sz="3100" b="1" dirty="0">
                <a:solidFill>
                  <a:srgbClr val="000000"/>
                </a:solidFill>
                <a:ea typeface="Calibri" panose="020F0502020204030204" pitchFamily="34" charset="0"/>
              </a:rPr>
              <a:t>, </a:t>
            </a:r>
            <a:r>
              <a:rPr lang="en-GB" sz="3100" b="1" dirty="0">
                <a:solidFill>
                  <a:srgbClr val="00B050"/>
                </a:solidFill>
                <a:ea typeface="Calibri" panose="020F0502020204030204" pitchFamily="34" charset="0"/>
              </a:rPr>
              <a:t>compound</a:t>
            </a:r>
            <a:r>
              <a:rPr lang="en-GB" sz="3100" b="1" dirty="0">
                <a:solidFill>
                  <a:srgbClr val="3366FF"/>
                </a:solidFill>
                <a:ea typeface="Calibri" panose="020F0502020204030204" pitchFamily="34" charset="0"/>
              </a:rPr>
              <a:t> </a:t>
            </a:r>
            <a:r>
              <a:rPr lang="en-GB" sz="3100" b="1" dirty="0" smtClean="0">
                <a:solidFill>
                  <a:srgbClr val="000000"/>
                </a:solidFill>
                <a:ea typeface="Calibri" panose="020F0502020204030204" pitchFamily="34" charset="0"/>
              </a:rPr>
              <a:t>and </a:t>
            </a:r>
            <a:r>
              <a:rPr lang="en-GB" sz="3100" b="1" dirty="0" smtClean="0">
                <a:solidFill>
                  <a:srgbClr val="0070C0"/>
                </a:solidFill>
                <a:ea typeface="Calibri" panose="020F0502020204030204" pitchFamily="34" charset="0"/>
              </a:rPr>
              <a:t>complex</a:t>
            </a:r>
            <a:endParaRPr lang="en-GB" sz="3100" dirty="0">
              <a:solidFill>
                <a:srgbClr val="0070C0"/>
              </a:solidFill>
              <a:ea typeface="Calibri" panose="020F0502020204030204" pitchFamily="34" charset="0"/>
            </a:endParaRPr>
          </a:p>
          <a:p>
            <a:pPr>
              <a:lnSpc>
                <a:spcPct val="107000"/>
              </a:lnSpc>
            </a:pPr>
            <a:endParaRPr lang="en-GB" sz="3100" dirty="0" smtClean="0">
              <a:solidFill>
                <a:srgbClr val="FF0000"/>
              </a:solidFill>
              <a:ea typeface="Calibri" panose="020F0502020204030204" pitchFamily="34" charset="0"/>
            </a:endParaRPr>
          </a:p>
          <a:p>
            <a:pPr>
              <a:lnSpc>
                <a:spcPct val="107000"/>
              </a:lnSpc>
            </a:pPr>
            <a:r>
              <a:rPr lang="en-GB" sz="3100" dirty="0" smtClean="0">
                <a:solidFill>
                  <a:srgbClr val="FF0000"/>
                </a:solidFill>
                <a:ea typeface="Calibri" panose="020F0502020204030204" pitchFamily="34" charset="0"/>
              </a:rPr>
              <a:t>They </a:t>
            </a:r>
            <a:r>
              <a:rPr lang="en-GB" sz="3100" dirty="0">
                <a:solidFill>
                  <a:srgbClr val="FF0000"/>
                </a:solidFill>
                <a:ea typeface="Calibri" panose="020F0502020204030204" pitchFamily="34" charset="0"/>
              </a:rPr>
              <a:t>shot the six cabinet ministers at half past six in the morning against the wall of the hospital</a:t>
            </a:r>
            <a:r>
              <a:rPr lang="en-GB" sz="3100" dirty="0" smtClean="0">
                <a:solidFill>
                  <a:srgbClr val="FF0000"/>
                </a:solidFill>
                <a:ea typeface="Calibri" panose="020F0502020204030204" pitchFamily="34" charset="0"/>
              </a:rPr>
              <a:t>. There </a:t>
            </a:r>
            <a:r>
              <a:rPr lang="en-GB" sz="3100" dirty="0">
                <a:solidFill>
                  <a:srgbClr val="FF0000"/>
                </a:solidFill>
                <a:ea typeface="Calibri" panose="020F0502020204030204" pitchFamily="34" charset="0"/>
              </a:rPr>
              <a:t>were pools of water in the courtyard. There were wet dead leaves on the paving of the courtyard. It rained hard. All the shutters of the hospital were nailed shut. One of the ministers was sick with typhoid</a:t>
            </a:r>
            <a:r>
              <a:rPr lang="en-GB" sz="3100" dirty="0">
                <a:solidFill>
                  <a:srgbClr val="4F82BE"/>
                </a:solidFill>
                <a:ea typeface="Calibri" panose="020F0502020204030204" pitchFamily="34" charset="0"/>
              </a:rPr>
              <a:t>. </a:t>
            </a:r>
            <a:r>
              <a:rPr lang="en-GB" sz="3100" dirty="0">
                <a:solidFill>
                  <a:srgbClr val="00B050"/>
                </a:solidFill>
                <a:ea typeface="Calibri" panose="020F0502020204030204" pitchFamily="34" charset="0"/>
              </a:rPr>
              <a:t>Two soldiers carried him downstairs and out into the rain. They tried to hold him up against the wall but he sat down in a puddle of water. </a:t>
            </a:r>
            <a:r>
              <a:rPr lang="en-GB" sz="3100" dirty="0">
                <a:solidFill>
                  <a:srgbClr val="FF0000"/>
                </a:solidFill>
                <a:ea typeface="Calibri" panose="020F0502020204030204" pitchFamily="34" charset="0"/>
              </a:rPr>
              <a:t>The other five stood very quietly against the wall. </a:t>
            </a:r>
            <a:r>
              <a:rPr lang="en-GB" sz="3100" dirty="0">
                <a:solidFill>
                  <a:srgbClr val="0070C0"/>
                </a:solidFill>
                <a:ea typeface="Calibri" panose="020F0502020204030204" pitchFamily="34" charset="0"/>
              </a:rPr>
              <a:t>Finally the officer told the soldiers it was no good trying to make him stand up. When they fired the first volley he was sitting down in the water with his head on his knees.</a:t>
            </a:r>
          </a:p>
          <a:p>
            <a:endParaRPr lang="en-GB" dirty="0"/>
          </a:p>
        </p:txBody>
      </p:sp>
      <p:sp>
        <p:nvSpPr>
          <p:cNvPr id="4" name="Text Placeholder 2"/>
          <p:cNvSpPr txBox="1">
            <a:spLocks/>
          </p:cNvSpPr>
          <p:nvPr/>
        </p:nvSpPr>
        <p:spPr>
          <a:xfrm>
            <a:off x="152400" y="1142696"/>
            <a:ext cx="5953533" cy="724436"/>
          </a:xfrm>
          <a:prstGeom prst="rect">
            <a:avLst/>
          </a:prstGeom>
        </p:spPr>
        <p:txBody>
          <a:bodyPr/>
          <a:lst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2800" b="1" dirty="0"/>
              <a:t>Grammar for creating meaning</a:t>
            </a:r>
          </a:p>
        </p:txBody>
      </p:sp>
    </p:spTree>
    <p:extLst>
      <p:ext uri="{BB962C8B-B14F-4D97-AF65-F5344CB8AC3E}">
        <p14:creationId xmlns:p14="http://schemas.microsoft.com/office/powerpoint/2010/main" val="20733088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838228"/>
            <a:ext cx="8418513" cy="4743642"/>
          </a:xfrm>
          <a:solidFill>
            <a:schemeClr val="accent6">
              <a:lumMod val="20000"/>
              <a:lumOff val="80000"/>
            </a:schemeClr>
          </a:solidFill>
        </p:spPr>
        <p:txBody>
          <a:bodyPr>
            <a:normAutofit fontScale="70000" lnSpcReduction="20000"/>
          </a:bodyPr>
          <a:lstStyle/>
          <a:p>
            <a:pPr>
              <a:lnSpc>
                <a:spcPct val="107000"/>
              </a:lnSpc>
            </a:pPr>
            <a:r>
              <a:rPr lang="en-GB" sz="3400" b="1" dirty="0">
                <a:solidFill>
                  <a:srgbClr val="FF0000"/>
                </a:solidFill>
                <a:ea typeface="Calibri" panose="020F0502020204030204" pitchFamily="34" charset="0"/>
                <a:cs typeface="Times New Roman" panose="02020603050405020304" pitchFamily="18" charset="0"/>
              </a:rPr>
              <a:t>Transitive</a:t>
            </a:r>
            <a:r>
              <a:rPr lang="en-GB" sz="3400" b="1" dirty="0">
                <a:solidFill>
                  <a:srgbClr val="7A5100"/>
                </a:solidFill>
                <a:ea typeface="Calibri" panose="020F0502020204030204" pitchFamily="34" charset="0"/>
                <a:cs typeface="Times New Roman" panose="02020603050405020304" pitchFamily="18" charset="0"/>
              </a:rPr>
              <a:t> </a:t>
            </a:r>
            <a:r>
              <a:rPr lang="en-GB" sz="3400" b="1" dirty="0">
                <a:solidFill>
                  <a:srgbClr val="000000"/>
                </a:solidFill>
                <a:ea typeface="Calibri" panose="020F0502020204030204" pitchFamily="34" charset="0"/>
                <a:cs typeface="Times New Roman" panose="02020603050405020304" pitchFamily="18" charset="0"/>
              </a:rPr>
              <a:t>and </a:t>
            </a:r>
            <a:r>
              <a:rPr lang="en-GB" sz="3400" b="1" dirty="0">
                <a:solidFill>
                  <a:srgbClr val="00B050"/>
                </a:solidFill>
                <a:ea typeface="Calibri" panose="020F0502020204030204" pitchFamily="34" charset="0"/>
                <a:cs typeface="Times New Roman" panose="02020603050405020304" pitchFamily="18" charset="0"/>
              </a:rPr>
              <a:t>intransitive</a:t>
            </a:r>
            <a:r>
              <a:rPr lang="en-GB" sz="3400" b="1" dirty="0">
                <a:solidFill>
                  <a:srgbClr val="3366FF"/>
                </a:solidFill>
                <a:ea typeface="Calibri" panose="020F0502020204030204" pitchFamily="34" charset="0"/>
                <a:cs typeface="Times New Roman" panose="02020603050405020304" pitchFamily="18" charset="0"/>
              </a:rPr>
              <a:t> </a:t>
            </a:r>
            <a:r>
              <a:rPr lang="en-GB" sz="3400" b="1" dirty="0">
                <a:solidFill>
                  <a:srgbClr val="000000"/>
                </a:solidFill>
                <a:ea typeface="Calibri" panose="020F0502020204030204" pitchFamily="34" charset="0"/>
                <a:cs typeface="Times New Roman" panose="02020603050405020304" pitchFamily="18" charset="0"/>
              </a:rPr>
              <a:t>verbs</a:t>
            </a:r>
            <a:endParaRPr lang="en-GB" sz="34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endParaRPr lang="en-GB" sz="3400" dirty="0" smtClean="0">
              <a:solidFill>
                <a:srgbClr val="000000"/>
              </a:solidFill>
              <a:ea typeface="Calibri" panose="020F0502020204030204" pitchFamily="34" charset="0"/>
            </a:endParaRPr>
          </a:p>
          <a:p>
            <a:pPr>
              <a:lnSpc>
                <a:spcPct val="107000"/>
              </a:lnSpc>
            </a:pPr>
            <a:r>
              <a:rPr lang="en-GB" sz="3400" dirty="0" smtClean="0">
                <a:solidFill>
                  <a:srgbClr val="000000"/>
                </a:solidFill>
                <a:ea typeface="Calibri" panose="020F0502020204030204" pitchFamily="34" charset="0"/>
              </a:rPr>
              <a:t>They </a:t>
            </a:r>
            <a:r>
              <a:rPr lang="en-GB" sz="3400" dirty="0">
                <a:solidFill>
                  <a:srgbClr val="FF0000"/>
                </a:solidFill>
                <a:ea typeface="Calibri" panose="020F0502020204030204" pitchFamily="34" charset="0"/>
              </a:rPr>
              <a:t>shot</a:t>
            </a:r>
            <a:r>
              <a:rPr lang="en-GB" sz="3400" dirty="0">
                <a:solidFill>
                  <a:srgbClr val="7A5100"/>
                </a:solidFill>
                <a:ea typeface="Calibri" panose="020F0502020204030204" pitchFamily="34" charset="0"/>
              </a:rPr>
              <a:t> </a:t>
            </a:r>
            <a:r>
              <a:rPr lang="en-GB" sz="3400" dirty="0">
                <a:solidFill>
                  <a:srgbClr val="000000"/>
                </a:solidFill>
                <a:ea typeface="Calibri" panose="020F0502020204030204" pitchFamily="34" charset="0"/>
              </a:rPr>
              <a:t>the six cabinet ministers at half past six in the morning against the wall of the hospital</a:t>
            </a:r>
            <a:r>
              <a:rPr lang="en-GB" sz="3400" dirty="0" smtClean="0">
                <a:solidFill>
                  <a:srgbClr val="000000"/>
                </a:solidFill>
                <a:ea typeface="Calibri" panose="020F0502020204030204" pitchFamily="34" charset="0"/>
              </a:rPr>
              <a:t>. There </a:t>
            </a:r>
            <a:r>
              <a:rPr lang="en-GB" sz="3400" dirty="0">
                <a:solidFill>
                  <a:srgbClr val="000000"/>
                </a:solidFill>
                <a:ea typeface="Calibri" panose="020F0502020204030204" pitchFamily="34" charset="0"/>
              </a:rPr>
              <a:t>were pools of water in the courtyard. There were wet dead leaves on the paving of the courtyard. It rained hard. All the shutters of the hospital were nailed shut. One of the ministers </a:t>
            </a:r>
            <a:r>
              <a:rPr lang="en-GB" sz="3400" dirty="0">
                <a:solidFill>
                  <a:srgbClr val="00B050"/>
                </a:solidFill>
                <a:ea typeface="Calibri" panose="020F0502020204030204" pitchFamily="34" charset="0"/>
              </a:rPr>
              <a:t>was</a:t>
            </a:r>
            <a:r>
              <a:rPr lang="en-GB" sz="3400" dirty="0">
                <a:solidFill>
                  <a:srgbClr val="0070C0"/>
                </a:solidFill>
                <a:ea typeface="Calibri" panose="020F0502020204030204" pitchFamily="34" charset="0"/>
              </a:rPr>
              <a:t> </a:t>
            </a:r>
            <a:r>
              <a:rPr lang="en-GB" sz="3400" dirty="0">
                <a:solidFill>
                  <a:srgbClr val="00B050"/>
                </a:solidFill>
                <a:ea typeface="Calibri" panose="020F0502020204030204" pitchFamily="34" charset="0"/>
              </a:rPr>
              <a:t>sick</a:t>
            </a:r>
            <a:r>
              <a:rPr lang="en-GB" sz="3400" dirty="0">
                <a:solidFill>
                  <a:srgbClr val="0070C0"/>
                </a:solidFill>
                <a:ea typeface="Calibri" panose="020F0502020204030204" pitchFamily="34" charset="0"/>
              </a:rPr>
              <a:t> </a:t>
            </a:r>
            <a:r>
              <a:rPr lang="en-GB" sz="3400" dirty="0">
                <a:solidFill>
                  <a:srgbClr val="000000"/>
                </a:solidFill>
                <a:ea typeface="Calibri" panose="020F0502020204030204" pitchFamily="34" charset="0"/>
              </a:rPr>
              <a:t>with typhoid. Two soldiers </a:t>
            </a:r>
            <a:r>
              <a:rPr lang="en-GB" sz="3400" dirty="0">
                <a:solidFill>
                  <a:srgbClr val="FF0000"/>
                </a:solidFill>
                <a:ea typeface="Calibri" panose="020F0502020204030204" pitchFamily="34" charset="0"/>
              </a:rPr>
              <a:t>carried</a:t>
            </a:r>
            <a:r>
              <a:rPr lang="en-GB" sz="3400" dirty="0">
                <a:solidFill>
                  <a:srgbClr val="7A5100"/>
                </a:solidFill>
                <a:ea typeface="Calibri" panose="020F0502020204030204" pitchFamily="34" charset="0"/>
              </a:rPr>
              <a:t> </a:t>
            </a:r>
            <a:r>
              <a:rPr lang="en-GB" sz="3400" dirty="0">
                <a:solidFill>
                  <a:srgbClr val="000000"/>
                </a:solidFill>
                <a:ea typeface="Calibri" panose="020F0502020204030204" pitchFamily="34" charset="0"/>
              </a:rPr>
              <a:t>him downstairs and out into the rain. They </a:t>
            </a:r>
            <a:r>
              <a:rPr lang="en-GB" sz="3400" dirty="0">
                <a:solidFill>
                  <a:srgbClr val="FF0000"/>
                </a:solidFill>
                <a:ea typeface="Calibri" panose="020F0502020204030204" pitchFamily="34" charset="0"/>
              </a:rPr>
              <a:t>tried</a:t>
            </a:r>
            <a:r>
              <a:rPr lang="en-GB" sz="3400" dirty="0">
                <a:solidFill>
                  <a:schemeClr val="accent6"/>
                </a:solidFill>
                <a:ea typeface="Calibri" panose="020F0502020204030204" pitchFamily="34" charset="0"/>
              </a:rPr>
              <a:t> </a:t>
            </a:r>
            <a:r>
              <a:rPr lang="en-GB" sz="3400" dirty="0">
                <a:solidFill>
                  <a:srgbClr val="FF0000"/>
                </a:solidFill>
                <a:ea typeface="Calibri" panose="020F0502020204030204" pitchFamily="34" charset="0"/>
              </a:rPr>
              <a:t>to</a:t>
            </a:r>
            <a:r>
              <a:rPr lang="en-GB" sz="3400" dirty="0">
                <a:solidFill>
                  <a:schemeClr val="accent6"/>
                </a:solidFill>
                <a:ea typeface="Calibri" panose="020F0502020204030204" pitchFamily="34" charset="0"/>
              </a:rPr>
              <a:t> </a:t>
            </a:r>
            <a:r>
              <a:rPr lang="en-GB" sz="3400" dirty="0">
                <a:solidFill>
                  <a:srgbClr val="FF0000"/>
                </a:solidFill>
                <a:ea typeface="Calibri" panose="020F0502020204030204" pitchFamily="34" charset="0"/>
              </a:rPr>
              <a:t>hold</a:t>
            </a:r>
            <a:r>
              <a:rPr lang="en-GB" sz="3400" dirty="0">
                <a:solidFill>
                  <a:schemeClr val="accent6"/>
                </a:solidFill>
                <a:ea typeface="Calibri" panose="020F0502020204030204" pitchFamily="34" charset="0"/>
              </a:rPr>
              <a:t> </a:t>
            </a:r>
            <a:r>
              <a:rPr lang="en-GB" sz="3400" dirty="0">
                <a:solidFill>
                  <a:srgbClr val="000000"/>
                </a:solidFill>
                <a:ea typeface="Calibri" panose="020F0502020204030204" pitchFamily="34" charset="0"/>
              </a:rPr>
              <a:t>him up against the wall but he</a:t>
            </a:r>
            <a:r>
              <a:rPr lang="en-GB" sz="3400" dirty="0">
                <a:solidFill>
                  <a:srgbClr val="0070C0"/>
                </a:solidFill>
                <a:ea typeface="Calibri" panose="020F0502020204030204" pitchFamily="34" charset="0"/>
              </a:rPr>
              <a:t> </a:t>
            </a:r>
            <a:r>
              <a:rPr lang="en-GB" sz="3400" dirty="0">
                <a:solidFill>
                  <a:srgbClr val="00B050"/>
                </a:solidFill>
                <a:ea typeface="Calibri" panose="020F0502020204030204" pitchFamily="34" charset="0"/>
              </a:rPr>
              <a:t>sat</a:t>
            </a:r>
            <a:r>
              <a:rPr lang="en-GB" sz="3400" dirty="0">
                <a:solidFill>
                  <a:srgbClr val="0070C0"/>
                </a:solidFill>
                <a:ea typeface="Calibri" panose="020F0502020204030204" pitchFamily="34" charset="0"/>
              </a:rPr>
              <a:t> </a:t>
            </a:r>
            <a:r>
              <a:rPr lang="en-GB" sz="3400" dirty="0">
                <a:solidFill>
                  <a:srgbClr val="000000"/>
                </a:solidFill>
                <a:ea typeface="Calibri" panose="020F0502020204030204" pitchFamily="34" charset="0"/>
              </a:rPr>
              <a:t>down in a puddle of water. The other five</a:t>
            </a:r>
            <a:r>
              <a:rPr lang="en-GB" sz="3400" dirty="0">
                <a:solidFill>
                  <a:srgbClr val="0070C0"/>
                </a:solidFill>
                <a:ea typeface="Calibri" panose="020F0502020204030204" pitchFamily="34" charset="0"/>
              </a:rPr>
              <a:t> </a:t>
            </a:r>
            <a:r>
              <a:rPr lang="en-GB" sz="3400" dirty="0">
                <a:solidFill>
                  <a:srgbClr val="00B050"/>
                </a:solidFill>
                <a:ea typeface="Calibri" panose="020F0502020204030204" pitchFamily="34" charset="0"/>
              </a:rPr>
              <a:t>stood</a:t>
            </a:r>
            <a:r>
              <a:rPr lang="en-GB" sz="3400" dirty="0">
                <a:solidFill>
                  <a:srgbClr val="0070C0"/>
                </a:solidFill>
                <a:ea typeface="Calibri" panose="020F0502020204030204" pitchFamily="34" charset="0"/>
              </a:rPr>
              <a:t> </a:t>
            </a:r>
            <a:r>
              <a:rPr lang="en-GB" sz="3400" dirty="0">
                <a:solidFill>
                  <a:srgbClr val="000000"/>
                </a:solidFill>
                <a:ea typeface="Calibri" panose="020F0502020204030204" pitchFamily="34" charset="0"/>
              </a:rPr>
              <a:t>very quietly against the wall. Finally the officer </a:t>
            </a:r>
            <a:r>
              <a:rPr lang="en-GB" sz="3400" dirty="0">
                <a:solidFill>
                  <a:srgbClr val="FF0000"/>
                </a:solidFill>
                <a:ea typeface="Calibri" panose="020F0502020204030204" pitchFamily="34" charset="0"/>
              </a:rPr>
              <a:t>told</a:t>
            </a:r>
            <a:r>
              <a:rPr lang="en-GB" sz="3400" dirty="0">
                <a:solidFill>
                  <a:srgbClr val="7A5100"/>
                </a:solidFill>
                <a:ea typeface="Calibri" panose="020F0502020204030204" pitchFamily="34" charset="0"/>
              </a:rPr>
              <a:t> </a:t>
            </a:r>
            <a:r>
              <a:rPr lang="en-GB" sz="3400" dirty="0">
                <a:solidFill>
                  <a:srgbClr val="000000"/>
                </a:solidFill>
                <a:ea typeface="Calibri" panose="020F0502020204030204" pitchFamily="34" charset="0"/>
              </a:rPr>
              <a:t>the soldiers it was no good </a:t>
            </a:r>
            <a:r>
              <a:rPr lang="en-GB" sz="3400" dirty="0">
                <a:solidFill>
                  <a:srgbClr val="FF0000"/>
                </a:solidFill>
                <a:ea typeface="Calibri" panose="020F0502020204030204" pitchFamily="34" charset="0"/>
              </a:rPr>
              <a:t>trying</a:t>
            </a:r>
            <a:r>
              <a:rPr lang="en-GB" sz="3400" dirty="0">
                <a:solidFill>
                  <a:schemeClr val="accent6"/>
                </a:solidFill>
                <a:ea typeface="Calibri" panose="020F0502020204030204" pitchFamily="34" charset="0"/>
              </a:rPr>
              <a:t> </a:t>
            </a:r>
            <a:r>
              <a:rPr lang="en-GB" sz="3400" dirty="0">
                <a:solidFill>
                  <a:srgbClr val="FF0000"/>
                </a:solidFill>
                <a:ea typeface="Calibri" panose="020F0502020204030204" pitchFamily="34" charset="0"/>
              </a:rPr>
              <a:t>to</a:t>
            </a:r>
            <a:r>
              <a:rPr lang="en-GB" sz="3400" dirty="0">
                <a:solidFill>
                  <a:schemeClr val="accent6"/>
                </a:solidFill>
                <a:ea typeface="Calibri" panose="020F0502020204030204" pitchFamily="34" charset="0"/>
              </a:rPr>
              <a:t> </a:t>
            </a:r>
            <a:r>
              <a:rPr lang="en-GB" sz="3400" dirty="0">
                <a:solidFill>
                  <a:srgbClr val="FF0000"/>
                </a:solidFill>
                <a:ea typeface="Calibri" panose="020F0502020204030204" pitchFamily="34" charset="0"/>
              </a:rPr>
              <a:t>make</a:t>
            </a:r>
            <a:r>
              <a:rPr lang="en-GB" sz="3400" dirty="0">
                <a:solidFill>
                  <a:schemeClr val="accent6"/>
                </a:solidFill>
                <a:ea typeface="Calibri" panose="020F0502020204030204" pitchFamily="34" charset="0"/>
              </a:rPr>
              <a:t> </a:t>
            </a:r>
            <a:r>
              <a:rPr lang="en-GB" sz="3400" dirty="0">
                <a:solidFill>
                  <a:srgbClr val="000000"/>
                </a:solidFill>
                <a:ea typeface="Calibri" panose="020F0502020204030204" pitchFamily="34" charset="0"/>
              </a:rPr>
              <a:t>him </a:t>
            </a:r>
            <a:r>
              <a:rPr lang="en-GB" sz="3400" dirty="0">
                <a:solidFill>
                  <a:srgbClr val="00B050"/>
                </a:solidFill>
                <a:ea typeface="Calibri" panose="020F0502020204030204" pitchFamily="34" charset="0"/>
              </a:rPr>
              <a:t>stand</a:t>
            </a:r>
            <a:r>
              <a:rPr lang="en-GB" sz="3400" dirty="0">
                <a:solidFill>
                  <a:srgbClr val="3366FF"/>
                </a:solidFill>
                <a:ea typeface="Calibri" panose="020F0502020204030204" pitchFamily="34" charset="0"/>
              </a:rPr>
              <a:t> </a:t>
            </a:r>
            <a:r>
              <a:rPr lang="en-GB" sz="3400" dirty="0">
                <a:solidFill>
                  <a:srgbClr val="000000"/>
                </a:solidFill>
                <a:ea typeface="Calibri" panose="020F0502020204030204" pitchFamily="34" charset="0"/>
              </a:rPr>
              <a:t>up. When they </a:t>
            </a:r>
            <a:r>
              <a:rPr lang="en-GB" sz="3400" dirty="0">
                <a:solidFill>
                  <a:srgbClr val="FF0000"/>
                </a:solidFill>
                <a:ea typeface="Calibri" panose="020F0502020204030204" pitchFamily="34" charset="0"/>
              </a:rPr>
              <a:t>fired</a:t>
            </a:r>
            <a:r>
              <a:rPr lang="en-GB" sz="3400" dirty="0">
                <a:solidFill>
                  <a:srgbClr val="7A5100"/>
                </a:solidFill>
                <a:ea typeface="Calibri" panose="020F0502020204030204" pitchFamily="34" charset="0"/>
              </a:rPr>
              <a:t> </a:t>
            </a:r>
            <a:r>
              <a:rPr lang="en-GB" sz="3400" dirty="0">
                <a:solidFill>
                  <a:srgbClr val="000000"/>
                </a:solidFill>
                <a:ea typeface="Calibri" panose="020F0502020204030204" pitchFamily="34" charset="0"/>
              </a:rPr>
              <a:t>the first volley he </a:t>
            </a:r>
            <a:r>
              <a:rPr lang="en-GB" sz="3400" dirty="0">
                <a:solidFill>
                  <a:srgbClr val="00B050"/>
                </a:solidFill>
                <a:ea typeface="Calibri" panose="020F0502020204030204" pitchFamily="34" charset="0"/>
              </a:rPr>
              <a:t>was</a:t>
            </a:r>
            <a:r>
              <a:rPr lang="en-GB" sz="3400" dirty="0">
                <a:solidFill>
                  <a:srgbClr val="3366FF"/>
                </a:solidFill>
                <a:ea typeface="Calibri" panose="020F0502020204030204" pitchFamily="34" charset="0"/>
              </a:rPr>
              <a:t> </a:t>
            </a:r>
            <a:r>
              <a:rPr lang="en-GB" sz="3400" dirty="0">
                <a:solidFill>
                  <a:srgbClr val="00B050"/>
                </a:solidFill>
                <a:ea typeface="Calibri" panose="020F0502020204030204" pitchFamily="34" charset="0"/>
              </a:rPr>
              <a:t>sitting</a:t>
            </a:r>
            <a:r>
              <a:rPr lang="en-GB" sz="3400" dirty="0">
                <a:solidFill>
                  <a:srgbClr val="3366FF"/>
                </a:solidFill>
                <a:ea typeface="Calibri" panose="020F0502020204030204" pitchFamily="34" charset="0"/>
              </a:rPr>
              <a:t> </a:t>
            </a:r>
            <a:r>
              <a:rPr lang="en-GB" sz="3400" dirty="0">
                <a:solidFill>
                  <a:srgbClr val="000000"/>
                </a:solidFill>
                <a:ea typeface="Calibri" panose="020F0502020204030204" pitchFamily="34" charset="0"/>
              </a:rPr>
              <a:t>down in the water with his head on his knees</a:t>
            </a:r>
            <a:r>
              <a:rPr lang="en-GB" sz="3400" dirty="0" smtClean="0">
                <a:solidFill>
                  <a:srgbClr val="000000"/>
                </a:solidFill>
                <a:ea typeface="Calibri" panose="020F0502020204030204" pitchFamily="34" charset="0"/>
              </a:rPr>
              <a:t>.</a:t>
            </a:r>
            <a:endParaRPr lang="en-GB" sz="3400" dirty="0">
              <a:ea typeface="Calibri" panose="020F0502020204030204" pitchFamily="34" charset="0"/>
            </a:endParaRPr>
          </a:p>
        </p:txBody>
      </p:sp>
      <p:sp>
        <p:nvSpPr>
          <p:cNvPr id="4" name="Text Placeholder 2"/>
          <p:cNvSpPr txBox="1">
            <a:spLocks/>
          </p:cNvSpPr>
          <p:nvPr/>
        </p:nvSpPr>
        <p:spPr>
          <a:xfrm>
            <a:off x="284163" y="1142696"/>
            <a:ext cx="5953533" cy="724436"/>
          </a:xfrm>
          <a:prstGeom prst="rect">
            <a:avLst/>
          </a:prstGeom>
        </p:spPr>
        <p:txBody>
          <a:bodyPr/>
          <a:lst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2800" b="1" dirty="0"/>
              <a:t>Grammar for creating meaning</a:t>
            </a:r>
          </a:p>
        </p:txBody>
      </p:sp>
    </p:spTree>
    <p:extLst>
      <p:ext uri="{BB962C8B-B14F-4D97-AF65-F5344CB8AC3E}">
        <p14:creationId xmlns:p14="http://schemas.microsoft.com/office/powerpoint/2010/main" val="35663592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1508289"/>
            <a:ext cx="8418513" cy="5052767"/>
          </a:xfrm>
          <a:solidFill>
            <a:schemeClr val="accent6">
              <a:lumMod val="20000"/>
              <a:lumOff val="80000"/>
            </a:schemeClr>
          </a:solidFill>
        </p:spPr>
        <p:txBody>
          <a:bodyPr>
            <a:normAutofit lnSpcReduction="10000"/>
          </a:bodyPr>
          <a:lstStyle/>
          <a:p>
            <a:r>
              <a:rPr lang="en-GB" sz="2400" b="1" dirty="0">
                <a:solidFill>
                  <a:srgbClr val="FF0000"/>
                </a:solidFill>
                <a:ea typeface="Calibri" panose="020F0502020204030204" pitchFamily="34" charset="0"/>
              </a:rPr>
              <a:t>Anaphoric</a:t>
            </a:r>
            <a:r>
              <a:rPr lang="en-GB" sz="2400" b="1" dirty="0">
                <a:solidFill>
                  <a:srgbClr val="000000"/>
                </a:solidFill>
                <a:ea typeface="Calibri" panose="020F0502020204030204" pitchFamily="34" charset="0"/>
              </a:rPr>
              <a:t> references to the victims </a:t>
            </a:r>
            <a:r>
              <a:rPr lang="en-GB" sz="2400" i="1" dirty="0">
                <a:solidFill>
                  <a:srgbClr val="000000"/>
                </a:solidFill>
                <a:ea typeface="Calibri" panose="020F0502020204030204" pitchFamily="34" charset="0"/>
              </a:rPr>
              <a:t>(reference</a:t>
            </a:r>
            <a:endParaRPr lang="en-GB" sz="2400" dirty="0">
              <a:ea typeface="Calibri" panose="020F0502020204030204" pitchFamily="34" charset="0"/>
            </a:endParaRPr>
          </a:p>
          <a:p>
            <a:r>
              <a:rPr lang="en-GB" sz="2400" i="1" dirty="0">
                <a:solidFill>
                  <a:srgbClr val="000000"/>
                </a:solidFill>
                <a:ea typeface="Calibri" panose="020F0502020204030204" pitchFamily="34" charset="0"/>
              </a:rPr>
              <a:t>back to something mentioned before</a:t>
            </a:r>
            <a:r>
              <a:rPr lang="en-GB" sz="2400" i="1" dirty="0" smtClean="0">
                <a:solidFill>
                  <a:srgbClr val="000000"/>
                </a:solidFill>
                <a:ea typeface="Calibri" panose="020F0502020204030204" pitchFamily="34" charset="0"/>
              </a:rPr>
              <a:t>)</a:t>
            </a:r>
          </a:p>
          <a:p>
            <a:endParaRPr lang="en-GB" sz="2400" dirty="0">
              <a:ea typeface="Calibri" panose="020F0502020204030204" pitchFamily="34" charset="0"/>
            </a:endParaRPr>
          </a:p>
          <a:p>
            <a:r>
              <a:rPr lang="en-GB" sz="2400" dirty="0">
                <a:solidFill>
                  <a:srgbClr val="000000"/>
                </a:solidFill>
                <a:ea typeface="Calibri" panose="020F0502020204030204" pitchFamily="34" charset="0"/>
              </a:rPr>
              <a:t>They shot the </a:t>
            </a:r>
            <a:r>
              <a:rPr lang="en-GB" sz="2400" dirty="0">
                <a:solidFill>
                  <a:srgbClr val="FF0000"/>
                </a:solidFill>
                <a:ea typeface="Calibri" panose="020F0502020204030204" pitchFamily="34" charset="0"/>
              </a:rPr>
              <a:t>six cabinet ministers </a:t>
            </a:r>
            <a:r>
              <a:rPr lang="en-GB" sz="2400" dirty="0">
                <a:solidFill>
                  <a:srgbClr val="000000"/>
                </a:solidFill>
                <a:ea typeface="Calibri" panose="020F0502020204030204" pitchFamily="34" charset="0"/>
              </a:rPr>
              <a:t>at half past six in the morning against the wall of the hospital</a:t>
            </a:r>
            <a:r>
              <a:rPr lang="en-GB" sz="2400" dirty="0" smtClean="0">
                <a:solidFill>
                  <a:srgbClr val="000000"/>
                </a:solidFill>
                <a:ea typeface="Calibri" panose="020F0502020204030204" pitchFamily="34" charset="0"/>
              </a:rPr>
              <a:t>. There </a:t>
            </a:r>
            <a:r>
              <a:rPr lang="en-GB" sz="2400" dirty="0">
                <a:solidFill>
                  <a:srgbClr val="000000"/>
                </a:solidFill>
                <a:ea typeface="Calibri" panose="020F0502020204030204" pitchFamily="34" charset="0"/>
              </a:rPr>
              <a:t>were pools of water in the courtyard. There were wet dead leaves on the paving of the courtyard. It rained hard. All the shutters of the hospital were nailed shut. </a:t>
            </a:r>
            <a:r>
              <a:rPr lang="en-GB" sz="2400" dirty="0">
                <a:solidFill>
                  <a:srgbClr val="FF0000"/>
                </a:solidFill>
                <a:ea typeface="Calibri" panose="020F0502020204030204" pitchFamily="34" charset="0"/>
              </a:rPr>
              <a:t>One of the ministers </a:t>
            </a:r>
            <a:r>
              <a:rPr lang="en-GB" sz="2400" dirty="0">
                <a:solidFill>
                  <a:srgbClr val="000000"/>
                </a:solidFill>
                <a:ea typeface="Calibri" panose="020F0502020204030204" pitchFamily="34" charset="0"/>
              </a:rPr>
              <a:t>was sick with typhoid. Two soldiers carried </a:t>
            </a:r>
            <a:r>
              <a:rPr lang="en-GB" sz="2400" dirty="0">
                <a:solidFill>
                  <a:srgbClr val="FF0000"/>
                </a:solidFill>
              </a:rPr>
              <a:t>him</a:t>
            </a:r>
            <a:r>
              <a:rPr lang="en-GB" sz="2400" dirty="0">
                <a:solidFill>
                  <a:srgbClr val="000000"/>
                </a:solidFill>
                <a:ea typeface="Calibri" panose="020F0502020204030204" pitchFamily="34" charset="0"/>
              </a:rPr>
              <a:t> downstairs and out into the rain. They tried to hold </a:t>
            </a:r>
            <a:r>
              <a:rPr lang="en-GB" sz="2400" dirty="0">
                <a:solidFill>
                  <a:srgbClr val="FF0000"/>
                </a:solidFill>
              </a:rPr>
              <a:t>him</a:t>
            </a:r>
            <a:r>
              <a:rPr lang="en-GB" sz="2400" dirty="0">
                <a:solidFill>
                  <a:srgbClr val="000000"/>
                </a:solidFill>
                <a:ea typeface="Calibri" panose="020F0502020204030204" pitchFamily="34" charset="0"/>
              </a:rPr>
              <a:t> up against the wall but </a:t>
            </a:r>
            <a:r>
              <a:rPr lang="en-GB" sz="2400" dirty="0">
                <a:solidFill>
                  <a:srgbClr val="FF0000"/>
                </a:solidFill>
              </a:rPr>
              <a:t>he</a:t>
            </a:r>
            <a:r>
              <a:rPr lang="en-GB" sz="2400" dirty="0">
                <a:solidFill>
                  <a:srgbClr val="000000"/>
                </a:solidFill>
                <a:ea typeface="Calibri" panose="020F0502020204030204" pitchFamily="34" charset="0"/>
              </a:rPr>
              <a:t> sat down in a puddle of water. </a:t>
            </a:r>
            <a:r>
              <a:rPr lang="en-GB" sz="2400" dirty="0">
                <a:solidFill>
                  <a:srgbClr val="FF0000"/>
                </a:solidFill>
              </a:rPr>
              <a:t>The other five </a:t>
            </a:r>
            <a:r>
              <a:rPr lang="en-GB" sz="2400" dirty="0">
                <a:solidFill>
                  <a:srgbClr val="000000"/>
                </a:solidFill>
                <a:ea typeface="Calibri" panose="020F0502020204030204" pitchFamily="34" charset="0"/>
              </a:rPr>
              <a:t>stood very quietly against the wall. Finally the officer told the soldiers it was no good trying to make </a:t>
            </a:r>
            <a:r>
              <a:rPr lang="en-GB" sz="2400" dirty="0">
                <a:solidFill>
                  <a:srgbClr val="FF0000"/>
                </a:solidFill>
              </a:rPr>
              <a:t>him</a:t>
            </a:r>
            <a:r>
              <a:rPr lang="en-GB" sz="2400" dirty="0">
                <a:solidFill>
                  <a:srgbClr val="000000"/>
                </a:solidFill>
                <a:ea typeface="Calibri" panose="020F0502020204030204" pitchFamily="34" charset="0"/>
              </a:rPr>
              <a:t> stand up. When they fired the first volley </a:t>
            </a:r>
            <a:r>
              <a:rPr lang="en-GB" sz="2400" dirty="0">
                <a:solidFill>
                  <a:srgbClr val="FF0000"/>
                </a:solidFill>
              </a:rPr>
              <a:t>he</a:t>
            </a:r>
            <a:r>
              <a:rPr lang="en-GB" sz="2400" dirty="0">
                <a:solidFill>
                  <a:srgbClr val="000000"/>
                </a:solidFill>
                <a:ea typeface="Calibri" panose="020F0502020204030204" pitchFamily="34" charset="0"/>
              </a:rPr>
              <a:t> was sitting down in the water with </a:t>
            </a:r>
            <a:r>
              <a:rPr lang="en-GB" sz="2400" dirty="0">
                <a:solidFill>
                  <a:srgbClr val="FF0000"/>
                </a:solidFill>
              </a:rPr>
              <a:t>his</a:t>
            </a:r>
            <a:r>
              <a:rPr lang="en-GB" sz="2400" dirty="0">
                <a:solidFill>
                  <a:srgbClr val="000000"/>
                </a:solidFill>
                <a:ea typeface="Calibri" panose="020F0502020204030204" pitchFamily="34" charset="0"/>
              </a:rPr>
              <a:t> head on </a:t>
            </a:r>
            <a:r>
              <a:rPr lang="en-GB" sz="2400" dirty="0">
                <a:solidFill>
                  <a:srgbClr val="FF0000"/>
                </a:solidFill>
              </a:rPr>
              <a:t>his</a:t>
            </a:r>
            <a:r>
              <a:rPr lang="en-GB" sz="2400" dirty="0">
                <a:solidFill>
                  <a:srgbClr val="000000"/>
                </a:solidFill>
                <a:ea typeface="Calibri" panose="020F0502020204030204" pitchFamily="34" charset="0"/>
              </a:rPr>
              <a:t> knees</a:t>
            </a:r>
            <a:r>
              <a:rPr lang="en-GB" sz="2400" dirty="0" smtClean="0">
                <a:solidFill>
                  <a:srgbClr val="000000"/>
                </a:solidFill>
                <a:ea typeface="Calibri" panose="020F0502020204030204" pitchFamily="34" charset="0"/>
              </a:rPr>
              <a:t>.</a:t>
            </a:r>
            <a:endParaRPr lang="en-GB" sz="2400" dirty="0"/>
          </a:p>
        </p:txBody>
      </p:sp>
      <p:sp>
        <p:nvSpPr>
          <p:cNvPr id="5" name="Text Placeholder 2"/>
          <p:cNvSpPr txBox="1">
            <a:spLocks/>
          </p:cNvSpPr>
          <p:nvPr/>
        </p:nvSpPr>
        <p:spPr>
          <a:xfrm>
            <a:off x="284163" y="972389"/>
            <a:ext cx="5953533" cy="724436"/>
          </a:xfrm>
          <a:prstGeom prst="rect">
            <a:avLst/>
          </a:prstGeom>
        </p:spPr>
        <p:txBody>
          <a:bodyPr/>
          <a:lst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2800" b="1" dirty="0"/>
              <a:t>Grammar for creating meaning</a:t>
            </a:r>
          </a:p>
        </p:txBody>
      </p:sp>
    </p:spTree>
    <p:extLst>
      <p:ext uri="{BB962C8B-B14F-4D97-AF65-F5344CB8AC3E}">
        <p14:creationId xmlns:p14="http://schemas.microsoft.com/office/powerpoint/2010/main" val="23579334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84163" y="1513114"/>
            <a:ext cx="8418513" cy="5159828"/>
          </a:xfrm>
          <a:solidFill>
            <a:schemeClr val="accent6">
              <a:lumMod val="20000"/>
              <a:lumOff val="80000"/>
            </a:schemeClr>
          </a:solidFill>
        </p:spPr>
        <p:txBody>
          <a:bodyPr>
            <a:normAutofit/>
          </a:bodyPr>
          <a:lstStyle/>
          <a:p>
            <a:pPr>
              <a:lnSpc>
                <a:spcPct val="87000"/>
              </a:lnSpc>
            </a:pPr>
            <a:r>
              <a:rPr lang="en-GB" sz="2400" b="1" dirty="0" err="1">
                <a:solidFill>
                  <a:srgbClr val="00B050"/>
                </a:solidFill>
              </a:rPr>
              <a:t>Cataphoric</a:t>
            </a:r>
            <a:r>
              <a:rPr lang="en-GB" sz="2400" b="1" dirty="0">
                <a:solidFill>
                  <a:srgbClr val="000000"/>
                </a:solidFill>
                <a:ea typeface="Calibri" panose="020F0502020204030204" pitchFamily="34" charset="0"/>
              </a:rPr>
              <a:t> </a:t>
            </a:r>
            <a:r>
              <a:rPr lang="en-GB" sz="2400" i="1" dirty="0">
                <a:solidFill>
                  <a:srgbClr val="000000"/>
                </a:solidFill>
                <a:ea typeface="Calibri" panose="020F0502020204030204" pitchFamily="34" charset="0"/>
              </a:rPr>
              <a:t>(reference forward to </a:t>
            </a:r>
            <a:r>
              <a:rPr lang="en-GB" sz="2400" i="1" dirty="0" smtClean="0">
                <a:solidFill>
                  <a:srgbClr val="000000"/>
                </a:solidFill>
                <a:ea typeface="Calibri" panose="020F0502020204030204" pitchFamily="34" charset="0"/>
              </a:rPr>
              <a:t>something</a:t>
            </a:r>
            <a:r>
              <a:rPr lang="en-GB" sz="2400" dirty="0">
                <a:ea typeface="Calibri" panose="020F0502020204030204" pitchFamily="34" charset="0"/>
              </a:rPr>
              <a:t> </a:t>
            </a:r>
            <a:r>
              <a:rPr lang="en-GB" sz="2400" i="1" dirty="0" smtClean="0">
                <a:solidFill>
                  <a:srgbClr val="000000"/>
                </a:solidFill>
                <a:ea typeface="Calibri" panose="020F0502020204030204" pitchFamily="34" charset="0"/>
              </a:rPr>
              <a:t>mentioned </a:t>
            </a:r>
            <a:r>
              <a:rPr lang="en-GB" sz="2400" i="1" dirty="0">
                <a:solidFill>
                  <a:srgbClr val="000000"/>
                </a:solidFill>
                <a:ea typeface="Calibri" panose="020F0502020204030204" pitchFamily="34" charset="0"/>
              </a:rPr>
              <a:t>later) </a:t>
            </a:r>
            <a:r>
              <a:rPr lang="en-GB" sz="2400" b="1" dirty="0" smtClean="0">
                <a:solidFill>
                  <a:srgbClr val="000000"/>
                </a:solidFill>
                <a:ea typeface="Calibri" panose="020F0502020204030204" pitchFamily="34" charset="0"/>
              </a:rPr>
              <a:t>/ </a:t>
            </a:r>
            <a:r>
              <a:rPr lang="en-GB" sz="2400" b="1" dirty="0" smtClean="0">
                <a:solidFill>
                  <a:srgbClr val="FF0000"/>
                </a:solidFill>
              </a:rPr>
              <a:t>anaphoric</a:t>
            </a:r>
            <a:r>
              <a:rPr lang="en-GB" sz="2400" b="1" dirty="0" smtClean="0">
                <a:solidFill>
                  <a:srgbClr val="000000"/>
                </a:solidFill>
                <a:ea typeface="Calibri" panose="020F0502020204030204" pitchFamily="34" charset="0"/>
              </a:rPr>
              <a:t> </a:t>
            </a:r>
            <a:r>
              <a:rPr lang="en-GB" sz="2400" i="1" dirty="0">
                <a:solidFill>
                  <a:srgbClr val="000000"/>
                </a:solidFill>
                <a:ea typeface="Calibri" panose="020F0502020204030204" pitchFamily="34" charset="0"/>
              </a:rPr>
              <a:t>references to </a:t>
            </a:r>
            <a:r>
              <a:rPr lang="en-GB" sz="2400" i="1" dirty="0" smtClean="0">
                <a:solidFill>
                  <a:srgbClr val="000000"/>
                </a:solidFill>
                <a:ea typeface="Calibri" panose="020F0502020204030204" pitchFamily="34" charset="0"/>
              </a:rPr>
              <a:t>the</a:t>
            </a:r>
            <a:r>
              <a:rPr lang="en-GB" sz="2400" i="1" dirty="0">
                <a:ea typeface="Calibri" panose="020F0502020204030204" pitchFamily="34" charset="0"/>
              </a:rPr>
              <a:t> </a:t>
            </a:r>
            <a:r>
              <a:rPr lang="en-GB" sz="2400" i="1" dirty="0" smtClean="0">
                <a:solidFill>
                  <a:srgbClr val="000000"/>
                </a:solidFill>
                <a:ea typeface="Calibri" panose="020F0502020204030204" pitchFamily="34" charset="0"/>
              </a:rPr>
              <a:t>perpetrators.</a:t>
            </a:r>
            <a:endParaRPr lang="en-GB" sz="2400" i="1" dirty="0">
              <a:ea typeface="Calibri" panose="020F0502020204030204" pitchFamily="34" charset="0"/>
            </a:endParaRPr>
          </a:p>
          <a:p>
            <a:pPr>
              <a:lnSpc>
                <a:spcPct val="87000"/>
              </a:lnSpc>
            </a:pPr>
            <a:endParaRPr lang="en-GB" sz="2400" dirty="0" smtClean="0">
              <a:solidFill>
                <a:srgbClr val="000000"/>
              </a:solidFill>
              <a:highlight>
                <a:srgbClr val="0000FF"/>
              </a:highlight>
              <a:ea typeface="Calibri" panose="020F0502020204030204" pitchFamily="34" charset="0"/>
            </a:endParaRPr>
          </a:p>
          <a:p>
            <a:pPr>
              <a:lnSpc>
                <a:spcPct val="87000"/>
              </a:lnSpc>
            </a:pPr>
            <a:r>
              <a:rPr lang="en-GB" sz="2400" dirty="0">
                <a:solidFill>
                  <a:srgbClr val="00B050"/>
                </a:solidFill>
              </a:rPr>
              <a:t>They</a:t>
            </a:r>
            <a:r>
              <a:rPr lang="en-GB" sz="2400" dirty="0" smtClean="0">
                <a:solidFill>
                  <a:srgbClr val="000000"/>
                </a:solidFill>
                <a:ea typeface="Calibri" panose="020F0502020204030204" pitchFamily="34" charset="0"/>
              </a:rPr>
              <a:t> </a:t>
            </a:r>
            <a:r>
              <a:rPr lang="en-GB" sz="2400" dirty="0">
                <a:solidFill>
                  <a:srgbClr val="000000"/>
                </a:solidFill>
                <a:ea typeface="Calibri" panose="020F0502020204030204" pitchFamily="34" charset="0"/>
              </a:rPr>
              <a:t>shot the six cabinet ministers at half past </a:t>
            </a:r>
            <a:r>
              <a:rPr lang="en-GB" sz="2400" dirty="0" smtClean="0">
                <a:solidFill>
                  <a:srgbClr val="000000"/>
                </a:solidFill>
                <a:ea typeface="Calibri" panose="020F0502020204030204" pitchFamily="34" charset="0"/>
              </a:rPr>
              <a:t>six in </a:t>
            </a:r>
            <a:r>
              <a:rPr lang="en-GB" sz="2400" dirty="0">
                <a:solidFill>
                  <a:srgbClr val="000000"/>
                </a:solidFill>
                <a:ea typeface="Calibri" panose="020F0502020204030204" pitchFamily="34" charset="0"/>
              </a:rPr>
              <a:t>the morning against the wall of the </a:t>
            </a:r>
            <a:r>
              <a:rPr lang="en-GB" sz="2400" dirty="0" smtClean="0">
                <a:solidFill>
                  <a:srgbClr val="000000"/>
                </a:solidFill>
                <a:ea typeface="Calibri" panose="020F0502020204030204" pitchFamily="34" charset="0"/>
              </a:rPr>
              <a:t>hospital. There </a:t>
            </a:r>
            <a:r>
              <a:rPr lang="en-GB" sz="2400" dirty="0">
                <a:solidFill>
                  <a:srgbClr val="000000"/>
                </a:solidFill>
                <a:ea typeface="Calibri" panose="020F0502020204030204" pitchFamily="34" charset="0"/>
              </a:rPr>
              <a:t>were pools of water in the courtyard. </a:t>
            </a:r>
            <a:r>
              <a:rPr lang="en-GB" sz="2400" dirty="0" smtClean="0">
                <a:solidFill>
                  <a:srgbClr val="000000"/>
                </a:solidFill>
                <a:ea typeface="Calibri" panose="020F0502020204030204" pitchFamily="34" charset="0"/>
              </a:rPr>
              <a:t>There were </a:t>
            </a:r>
            <a:r>
              <a:rPr lang="en-GB" sz="2400" dirty="0">
                <a:solidFill>
                  <a:srgbClr val="000000"/>
                </a:solidFill>
                <a:ea typeface="Calibri" panose="020F0502020204030204" pitchFamily="34" charset="0"/>
              </a:rPr>
              <a:t>wet dead leaves on the paving of </a:t>
            </a:r>
            <a:r>
              <a:rPr lang="en-GB" sz="2400" dirty="0" smtClean="0">
                <a:solidFill>
                  <a:srgbClr val="000000"/>
                </a:solidFill>
                <a:ea typeface="Calibri" panose="020F0502020204030204" pitchFamily="34" charset="0"/>
              </a:rPr>
              <a:t>the courtyard</a:t>
            </a:r>
            <a:r>
              <a:rPr lang="en-GB" sz="2400" dirty="0">
                <a:solidFill>
                  <a:srgbClr val="000000"/>
                </a:solidFill>
                <a:ea typeface="Calibri" panose="020F0502020204030204" pitchFamily="34" charset="0"/>
              </a:rPr>
              <a:t>. It rained hard. All the shutters of </a:t>
            </a:r>
            <a:r>
              <a:rPr lang="en-GB" sz="2400" dirty="0" smtClean="0">
                <a:solidFill>
                  <a:srgbClr val="000000"/>
                </a:solidFill>
                <a:ea typeface="Calibri" panose="020F0502020204030204" pitchFamily="34" charset="0"/>
              </a:rPr>
              <a:t>the hospital </a:t>
            </a:r>
            <a:r>
              <a:rPr lang="en-GB" sz="2400" dirty="0">
                <a:solidFill>
                  <a:srgbClr val="000000"/>
                </a:solidFill>
                <a:ea typeface="Calibri" panose="020F0502020204030204" pitchFamily="34" charset="0"/>
              </a:rPr>
              <a:t>were nailed shut. One of the </a:t>
            </a:r>
            <a:r>
              <a:rPr lang="en-GB" sz="2400" dirty="0" smtClean="0">
                <a:solidFill>
                  <a:srgbClr val="000000"/>
                </a:solidFill>
                <a:ea typeface="Calibri" panose="020F0502020204030204" pitchFamily="34" charset="0"/>
              </a:rPr>
              <a:t>ministers was </a:t>
            </a:r>
            <a:r>
              <a:rPr lang="en-GB" sz="2400" dirty="0">
                <a:solidFill>
                  <a:srgbClr val="000000"/>
                </a:solidFill>
                <a:ea typeface="Calibri" panose="020F0502020204030204" pitchFamily="34" charset="0"/>
              </a:rPr>
              <a:t>sick with typhoid. </a:t>
            </a:r>
            <a:r>
              <a:rPr lang="en-GB" sz="2400" dirty="0">
                <a:solidFill>
                  <a:srgbClr val="00B050"/>
                </a:solidFill>
              </a:rPr>
              <a:t>Two soldiers </a:t>
            </a:r>
            <a:r>
              <a:rPr lang="en-GB" sz="2400" dirty="0">
                <a:solidFill>
                  <a:srgbClr val="000000"/>
                </a:solidFill>
                <a:ea typeface="Calibri" panose="020F0502020204030204" pitchFamily="34" charset="0"/>
              </a:rPr>
              <a:t>carried </a:t>
            </a:r>
            <a:r>
              <a:rPr lang="en-GB" sz="2400" dirty="0" smtClean="0">
                <a:solidFill>
                  <a:srgbClr val="000000"/>
                </a:solidFill>
                <a:ea typeface="Calibri" panose="020F0502020204030204" pitchFamily="34" charset="0"/>
              </a:rPr>
              <a:t>him downstairs </a:t>
            </a:r>
            <a:r>
              <a:rPr lang="en-GB" sz="2400" dirty="0">
                <a:solidFill>
                  <a:srgbClr val="000000"/>
                </a:solidFill>
                <a:ea typeface="Calibri" panose="020F0502020204030204" pitchFamily="34" charset="0"/>
              </a:rPr>
              <a:t>and out into the rain. </a:t>
            </a:r>
            <a:r>
              <a:rPr lang="en-GB" sz="2400" dirty="0">
                <a:solidFill>
                  <a:srgbClr val="FF0000"/>
                </a:solidFill>
              </a:rPr>
              <a:t>They</a:t>
            </a:r>
            <a:r>
              <a:rPr lang="en-GB" sz="2400" dirty="0">
                <a:solidFill>
                  <a:srgbClr val="000000"/>
                </a:solidFill>
                <a:ea typeface="Calibri" panose="020F0502020204030204" pitchFamily="34" charset="0"/>
              </a:rPr>
              <a:t> tried </a:t>
            </a:r>
            <a:r>
              <a:rPr lang="en-GB" sz="2400" dirty="0" smtClean="0">
                <a:solidFill>
                  <a:srgbClr val="000000"/>
                </a:solidFill>
                <a:ea typeface="Calibri" panose="020F0502020204030204" pitchFamily="34" charset="0"/>
              </a:rPr>
              <a:t>to hold </a:t>
            </a:r>
            <a:r>
              <a:rPr lang="en-GB" sz="2400" dirty="0">
                <a:solidFill>
                  <a:srgbClr val="000000"/>
                </a:solidFill>
                <a:ea typeface="Calibri" panose="020F0502020204030204" pitchFamily="34" charset="0"/>
              </a:rPr>
              <a:t>him up against the wall but he sat down in </a:t>
            </a:r>
            <a:r>
              <a:rPr lang="en-GB" sz="2400" dirty="0" smtClean="0">
                <a:solidFill>
                  <a:srgbClr val="000000"/>
                </a:solidFill>
                <a:ea typeface="Calibri" panose="020F0502020204030204" pitchFamily="34" charset="0"/>
              </a:rPr>
              <a:t>a puddle </a:t>
            </a:r>
            <a:r>
              <a:rPr lang="en-GB" sz="2400" dirty="0">
                <a:solidFill>
                  <a:srgbClr val="000000"/>
                </a:solidFill>
                <a:ea typeface="Calibri" panose="020F0502020204030204" pitchFamily="34" charset="0"/>
              </a:rPr>
              <a:t>of water. The other five stood very </a:t>
            </a:r>
            <a:r>
              <a:rPr lang="en-GB" sz="2400" dirty="0" smtClean="0">
                <a:solidFill>
                  <a:srgbClr val="000000"/>
                </a:solidFill>
                <a:ea typeface="Calibri" panose="020F0502020204030204" pitchFamily="34" charset="0"/>
              </a:rPr>
              <a:t>quietly against </a:t>
            </a:r>
            <a:r>
              <a:rPr lang="en-GB" sz="2400" dirty="0">
                <a:solidFill>
                  <a:srgbClr val="000000"/>
                </a:solidFill>
                <a:ea typeface="Calibri" panose="020F0502020204030204" pitchFamily="34" charset="0"/>
              </a:rPr>
              <a:t>the wall. Finally the officer told </a:t>
            </a:r>
            <a:r>
              <a:rPr lang="en-GB" sz="2400" dirty="0">
                <a:solidFill>
                  <a:srgbClr val="00B050"/>
                </a:solidFill>
              </a:rPr>
              <a:t>the soldiers </a:t>
            </a:r>
            <a:r>
              <a:rPr lang="en-GB" sz="2400" dirty="0">
                <a:solidFill>
                  <a:srgbClr val="000000"/>
                </a:solidFill>
                <a:ea typeface="Calibri" panose="020F0502020204030204" pitchFamily="34" charset="0"/>
              </a:rPr>
              <a:t>it was no good trying to make him </a:t>
            </a:r>
            <a:r>
              <a:rPr lang="en-GB" sz="2400" dirty="0" smtClean="0">
                <a:solidFill>
                  <a:srgbClr val="000000"/>
                </a:solidFill>
                <a:ea typeface="Calibri" panose="020F0502020204030204" pitchFamily="34" charset="0"/>
              </a:rPr>
              <a:t>stand up</a:t>
            </a:r>
            <a:r>
              <a:rPr lang="en-GB" sz="2400" dirty="0">
                <a:solidFill>
                  <a:srgbClr val="000000"/>
                </a:solidFill>
                <a:ea typeface="Calibri" panose="020F0502020204030204" pitchFamily="34" charset="0"/>
              </a:rPr>
              <a:t>. When</a:t>
            </a:r>
            <a:r>
              <a:rPr lang="en-GB" sz="2400" dirty="0">
                <a:solidFill>
                  <a:srgbClr val="FF0000"/>
                </a:solidFill>
                <a:ea typeface="Calibri" panose="020F0502020204030204" pitchFamily="34" charset="0"/>
              </a:rPr>
              <a:t> </a:t>
            </a:r>
            <a:r>
              <a:rPr lang="en-GB" sz="2400" dirty="0">
                <a:solidFill>
                  <a:srgbClr val="FF0000"/>
                </a:solidFill>
              </a:rPr>
              <a:t>they</a:t>
            </a:r>
            <a:r>
              <a:rPr lang="en-GB" sz="2400" dirty="0">
                <a:solidFill>
                  <a:srgbClr val="FF0000"/>
                </a:solidFill>
                <a:ea typeface="Calibri" panose="020F0502020204030204" pitchFamily="34" charset="0"/>
              </a:rPr>
              <a:t> </a:t>
            </a:r>
            <a:r>
              <a:rPr lang="en-GB" sz="2400" dirty="0">
                <a:solidFill>
                  <a:srgbClr val="000000"/>
                </a:solidFill>
                <a:ea typeface="Calibri" panose="020F0502020204030204" pitchFamily="34" charset="0"/>
              </a:rPr>
              <a:t>fired the first volley he was </a:t>
            </a:r>
            <a:r>
              <a:rPr lang="en-GB" sz="2400" dirty="0" smtClean="0">
                <a:solidFill>
                  <a:srgbClr val="000000"/>
                </a:solidFill>
                <a:ea typeface="Calibri" panose="020F0502020204030204" pitchFamily="34" charset="0"/>
              </a:rPr>
              <a:t>sitting down </a:t>
            </a:r>
            <a:r>
              <a:rPr lang="en-GB" sz="2400" dirty="0">
                <a:solidFill>
                  <a:srgbClr val="000000"/>
                </a:solidFill>
                <a:ea typeface="Calibri" panose="020F0502020204030204" pitchFamily="34" charset="0"/>
              </a:rPr>
              <a:t>in the water with his head on his knees.</a:t>
            </a:r>
            <a:r>
              <a:rPr lang="en-GB" sz="2400" b="1" dirty="0">
                <a:solidFill>
                  <a:srgbClr val="000000"/>
                </a:solidFill>
                <a:ea typeface="Calibri" panose="020F0502020204030204" pitchFamily="34" charset="0"/>
              </a:rPr>
              <a:t> </a:t>
            </a:r>
            <a:endParaRPr lang="en-GB" sz="2400" dirty="0"/>
          </a:p>
        </p:txBody>
      </p:sp>
      <p:sp>
        <p:nvSpPr>
          <p:cNvPr id="4" name="Text Placeholder 2"/>
          <p:cNvSpPr txBox="1">
            <a:spLocks/>
          </p:cNvSpPr>
          <p:nvPr/>
        </p:nvSpPr>
        <p:spPr>
          <a:xfrm>
            <a:off x="284163" y="938572"/>
            <a:ext cx="5953533" cy="468390"/>
          </a:xfrm>
          <a:prstGeom prst="rect">
            <a:avLst/>
          </a:prstGeom>
        </p:spPr>
        <p:txBody>
          <a:bodyPr/>
          <a:lst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2800" b="1" dirty="0"/>
              <a:t>Grammar for creating meaning</a:t>
            </a:r>
          </a:p>
        </p:txBody>
      </p:sp>
    </p:spTree>
    <p:extLst>
      <p:ext uri="{BB962C8B-B14F-4D97-AF65-F5344CB8AC3E}">
        <p14:creationId xmlns:p14="http://schemas.microsoft.com/office/powerpoint/2010/main" val="41440624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Question 1a</a:t>
            </a:r>
            <a:endParaRPr lang="en-GB" dirty="0"/>
          </a:p>
        </p:txBody>
      </p:sp>
      <p:sp>
        <p:nvSpPr>
          <p:cNvPr id="5" name="Text Placeholder 4"/>
          <p:cNvSpPr>
            <a:spLocks noGrp="1"/>
          </p:cNvSpPr>
          <p:nvPr>
            <p:ph type="body" sz="quarter" idx="11"/>
          </p:nvPr>
        </p:nvSpPr>
        <p:spPr>
          <a:xfrm>
            <a:off x="284163" y="1828800"/>
            <a:ext cx="8634206" cy="4797631"/>
          </a:xfrm>
        </p:spPr>
        <p:txBody>
          <a:bodyPr>
            <a:normAutofit/>
          </a:bodyPr>
          <a:lstStyle/>
          <a:p>
            <a:pPr lvl="0">
              <a:spcBef>
                <a:spcPts val="0"/>
              </a:spcBef>
            </a:pPr>
            <a:endParaRPr lang="en-GB" dirty="0" smtClean="0">
              <a:solidFill>
                <a:prstClr val="black"/>
              </a:solidFill>
            </a:endParaRPr>
          </a:p>
          <a:p>
            <a:pPr lvl="0">
              <a:spcBef>
                <a:spcPts val="0"/>
              </a:spcBef>
            </a:pPr>
            <a:r>
              <a:rPr lang="en-GB" dirty="0" smtClean="0">
                <a:solidFill>
                  <a:prstClr val="black"/>
                </a:solidFill>
              </a:rPr>
              <a:t>A </a:t>
            </a:r>
            <a:r>
              <a:rPr lang="en-GB" dirty="0">
                <a:solidFill>
                  <a:prstClr val="black"/>
                </a:solidFill>
              </a:rPr>
              <a:t>donor has purchased </a:t>
            </a:r>
            <a:r>
              <a:rPr lang="en-GB" dirty="0" err="1">
                <a:solidFill>
                  <a:prstClr val="black"/>
                </a:solidFill>
              </a:rPr>
              <a:t>Bridgedown</a:t>
            </a:r>
            <a:r>
              <a:rPr lang="en-GB" dirty="0">
                <a:solidFill>
                  <a:prstClr val="black"/>
                </a:solidFill>
              </a:rPr>
              <a:t> and gifted it to the charity Recover for use as an educational and recreational centre for disadvantaged children. Before the centre opens in October, volunteers are needed to assist with renovation work, including painting, gardening and </a:t>
            </a:r>
            <a:r>
              <a:rPr lang="en-GB" dirty="0" smtClean="0">
                <a:solidFill>
                  <a:prstClr val="black"/>
                </a:solidFill>
              </a:rPr>
              <a:t>cleaning. </a:t>
            </a:r>
            <a:r>
              <a:rPr lang="en-GB" dirty="0">
                <a:solidFill>
                  <a:prstClr val="black"/>
                </a:solidFill>
              </a:rPr>
              <a:t>Write the script appealing for volunteers, which will be broadcast on local radio. </a:t>
            </a:r>
          </a:p>
          <a:p>
            <a:pPr lvl="0">
              <a:spcBef>
                <a:spcPts val="0"/>
              </a:spcBef>
            </a:pPr>
            <a:endParaRPr lang="en-GB" sz="2800" dirty="0" smtClean="0">
              <a:solidFill>
                <a:prstClr val="black"/>
              </a:solidFill>
            </a:endParaRPr>
          </a:p>
          <a:p>
            <a:pPr lvl="0">
              <a:spcBef>
                <a:spcPts val="0"/>
              </a:spcBef>
            </a:pPr>
            <a:r>
              <a:rPr lang="en-GB" dirty="0" smtClean="0">
                <a:solidFill>
                  <a:prstClr val="black"/>
                </a:solidFill>
              </a:rPr>
              <a:t>Aim </a:t>
            </a:r>
            <a:r>
              <a:rPr lang="en-GB" dirty="0">
                <a:solidFill>
                  <a:prstClr val="black"/>
                </a:solidFill>
              </a:rPr>
              <a:t>to write approximately 250 words. </a:t>
            </a:r>
          </a:p>
          <a:p>
            <a:endParaRPr lang="en-GB" dirty="0"/>
          </a:p>
        </p:txBody>
      </p:sp>
    </p:spTree>
    <p:extLst>
      <p:ext uri="{BB962C8B-B14F-4D97-AF65-F5344CB8AC3E}">
        <p14:creationId xmlns:p14="http://schemas.microsoft.com/office/powerpoint/2010/main" val="260165613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231140" y="1867132"/>
            <a:ext cx="8790940" cy="4716547"/>
          </a:xfrm>
          <a:solidFill>
            <a:schemeClr val="accent6">
              <a:lumMod val="20000"/>
              <a:lumOff val="80000"/>
            </a:schemeClr>
          </a:solidFill>
        </p:spPr>
        <p:txBody>
          <a:bodyPr>
            <a:normAutofit fontScale="92500" lnSpcReduction="10000"/>
          </a:bodyPr>
          <a:lstStyle/>
          <a:p>
            <a:pPr>
              <a:lnSpc>
                <a:spcPct val="107000"/>
              </a:lnSpc>
              <a:spcAft>
                <a:spcPts val="800"/>
              </a:spcAft>
            </a:pPr>
            <a:r>
              <a:rPr lang="en-GB" sz="2600" dirty="0">
                <a:solidFill>
                  <a:srgbClr val="FF0000"/>
                </a:solidFill>
                <a:ea typeface="Calibri" panose="020F0502020204030204" pitchFamily="34" charset="0"/>
                <a:cs typeface="Times New Roman" panose="02020603050405020304" pitchFamily="18" charset="0"/>
              </a:rPr>
              <a:t>When</a:t>
            </a:r>
            <a:r>
              <a:rPr lang="en-GB" sz="2600" dirty="0">
                <a:ea typeface="Calibri" panose="020F0502020204030204" pitchFamily="34" charset="0"/>
                <a:cs typeface="Times New Roman" panose="02020603050405020304" pitchFamily="18" charset="0"/>
              </a:rPr>
              <a:t>, </a:t>
            </a:r>
            <a:r>
              <a:rPr lang="en-GB" sz="2600" dirty="0">
                <a:solidFill>
                  <a:srgbClr val="00B050"/>
                </a:solidFill>
                <a:ea typeface="Calibri" panose="020F0502020204030204" pitchFamily="34" charset="0"/>
                <a:cs typeface="Times New Roman" panose="02020603050405020304" pitchFamily="18" charset="0"/>
              </a:rPr>
              <a:t>where</a:t>
            </a:r>
            <a:r>
              <a:rPr lang="en-GB" sz="2600" dirty="0">
                <a:ea typeface="Calibri" panose="020F0502020204030204" pitchFamily="34" charset="0"/>
                <a:cs typeface="Times New Roman" panose="02020603050405020304" pitchFamily="18" charset="0"/>
              </a:rPr>
              <a:t> </a:t>
            </a:r>
            <a:r>
              <a:rPr lang="en-GB" sz="2600" dirty="0">
                <a:solidFill>
                  <a:schemeClr val="tx1"/>
                </a:solidFill>
                <a:ea typeface="Calibri" panose="020F0502020204030204" pitchFamily="34" charset="0"/>
                <a:cs typeface="Times New Roman" panose="02020603050405020304" pitchFamily="18" charset="0"/>
              </a:rPr>
              <a:t>and</a:t>
            </a:r>
            <a:r>
              <a:rPr lang="en-GB" sz="2600" dirty="0">
                <a:ea typeface="Calibri" panose="020F0502020204030204" pitchFamily="34" charset="0"/>
                <a:cs typeface="Times New Roman" panose="02020603050405020304" pitchFamily="18" charset="0"/>
              </a:rPr>
              <a:t> </a:t>
            </a:r>
            <a:r>
              <a:rPr lang="en-GB" sz="2600" dirty="0">
                <a:solidFill>
                  <a:srgbClr val="0070C0"/>
                </a:solidFill>
                <a:ea typeface="Calibri" panose="020F0502020204030204" pitchFamily="34" charset="0"/>
                <a:cs typeface="Times New Roman" panose="02020603050405020304" pitchFamily="18" charset="0"/>
              </a:rPr>
              <a:t>how</a:t>
            </a:r>
            <a:r>
              <a:rPr lang="en-GB" sz="2600" dirty="0">
                <a:ea typeface="Calibri" panose="020F0502020204030204" pitchFamily="34" charset="0"/>
                <a:cs typeface="Times New Roman" panose="02020603050405020304" pitchFamily="18" charset="0"/>
              </a:rPr>
              <a:t> </a:t>
            </a:r>
            <a:r>
              <a:rPr lang="en-GB" sz="2600" dirty="0">
                <a:solidFill>
                  <a:schemeClr val="tx1"/>
                </a:solidFill>
                <a:ea typeface="Calibri" panose="020F0502020204030204" pitchFamily="34" charset="0"/>
                <a:cs typeface="Times New Roman" panose="02020603050405020304" pitchFamily="18" charset="0"/>
              </a:rPr>
              <a:t>- adverbials</a:t>
            </a:r>
            <a:endParaRPr lang="en-GB" sz="26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2600" dirty="0">
                <a:solidFill>
                  <a:schemeClr val="tx1"/>
                </a:solidFill>
                <a:ea typeface="Calibri" panose="020F0502020204030204" pitchFamily="34" charset="0"/>
                <a:cs typeface="Times New Roman" panose="02020603050405020304" pitchFamily="18" charset="0"/>
              </a:rPr>
              <a:t>They shot the six cabinet ministers </a:t>
            </a:r>
            <a:r>
              <a:rPr lang="en-GB" sz="2600" dirty="0">
                <a:solidFill>
                  <a:srgbClr val="FF0000"/>
                </a:solidFill>
                <a:ea typeface="Calibri" panose="020F0502020204030204" pitchFamily="34" charset="0"/>
                <a:cs typeface="Times New Roman" panose="02020603050405020304" pitchFamily="18" charset="0"/>
              </a:rPr>
              <a:t>at half past six in the morning</a:t>
            </a:r>
            <a:r>
              <a:rPr lang="en-GB" sz="2600" dirty="0">
                <a:solidFill>
                  <a:srgbClr val="00B050"/>
                </a:solidFill>
                <a:ea typeface="Calibri" panose="020F0502020204030204" pitchFamily="34" charset="0"/>
                <a:cs typeface="Times New Roman" panose="02020603050405020304" pitchFamily="18" charset="0"/>
              </a:rPr>
              <a:t> against the wall of the hospital</a:t>
            </a:r>
            <a:r>
              <a:rPr lang="en-GB" sz="2600" dirty="0">
                <a:solidFill>
                  <a:schemeClr val="tx1"/>
                </a:solidFill>
                <a:ea typeface="Calibri" panose="020F0502020204030204" pitchFamily="34" charset="0"/>
                <a:cs typeface="Times New Roman" panose="02020603050405020304" pitchFamily="18" charset="0"/>
              </a:rPr>
              <a:t>.</a:t>
            </a:r>
            <a:r>
              <a:rPr lang="en-GB" sz="2600" dirty="0">
                <a:ea typeface="Calibri" panose="020F0502020204030204" pitchFamily="34" charset="0"/>
                <a:cs typeface="Times New Roman" panose="02020603050405020304" pitchFamily="18" charset="0"/>
              </a:rPr>
              <a:t> </a:t>
            </a:r>
            <a:r>
              <a:rPr lang="en-GB" sz="2600" dirty="0">
                <a:solidFill>
                  <a:schemeClr val="tx1"/>
                </a:solidFill>
                <a:ea typeface="Calibri" panose="020F0502020204030204" pitchFamily="34" charset="0"/>
                <a:cs typeface="Times New Roman" panose="02020603050405020304" pitchFamily="18" charset="0"/>
              </a:rPr>
              <a:t>There were pools of water</a:t>
            </a:r>
            <a:r>
              <a:rPr lang="en-GB" sz="2600" dirty="0">
                <a:solidFill>
                  <a:schemeClr val="accent1">
                    <a:lumMod val="75000"/>
                  </a:schemeClr>
                </a:solidFill>
                <a:ea typeface="Calibri" panose="020F0502020204030204" pitchFamily="34" charset="0"/>
                <a:cs typeface="Times New Roman" panose="02020603050405020304" pitchFamily="18" charset="0"/>
              </a:rPr>
              <a:t> </a:t>
            </a:r>
            <a:r>
              <a:rPr lang="en-GB" sz="2600" dirty="0">
                <a:solidFill>
                  <a:srgbClr val="00B050"/>
                </a:solidFill>
                <a:ea typeface="Calibri" panose="020F0502020204030204" pitchFamily="34" charset="0"/>
                <a:cs typeface="Times New Roman" panose="02020603050405020304" pitchFamily="18" charset="0"/>
              </a:rPr>
              <a:t>in the courtyard</a:t>
            </a:r>
            <a:r>
              <a:rPr lang="en-GB" sz="2600" dirty="0">
                <a:solidFill>
                  <a:schemeClr val="tx1"/>
                </a:solidFill>
                <a:ea typeface="Calibri" panose="020F0502020204030204" pitchFamily="34" charset="0"/>
                <a:cs typeface="Times New Roman" panose="02020603050405020304" pitchFamily="18" charset="0"/>
              </a:rPr>
              <a:t>.</a:t>
            </a:r>
            <a:r>
              <a:rPr lang="en-GB" sz="2600" dirty="0">
                <a:ea typeface="Calibri" panose="020F0502020204030204" pitchFamily="34" charset="0"/>
                <a:cs typeface="Times New Roman" panose="02020603050405020304" pitchFamily="18" charset="0"/>
              </a:rPr>
              <a:t> </a:t>
            </a:r>
            <a:r>
              <a:rPr lang="en-GB" sz="2600" dirty="0">
                <a:solidFill>
                  <a:schemeClr val="tx1"/>
                </a:solidFill>
                <a:ea typeface="Calibri" panose="020F0502020204030204" pitchFamily="34" charset="0"/>
                <a:cs typeface="Times New Roman" panose="02020603050405020304" pitchFamily="18" charset="0"/>
              </a:rPr>
              <a:t>There were wet dead leaves</a:t>
            </a:r>
            <a:r>
              <a:rPr lang="en-GB" sz="2600" dirty="0">
                <a:ea typeface="Calibri" panose="020F0502020204030204" pitchFamily="34" charset="0"/>
                <a:cs typeface="Times New Roman" panose="02020603050405020304" pitchFamily="18" charset="0"/>
              </a:rPr>
              <a:t> </a:t>
            </a:r>
            <a:r>
              <a:rPr lang="en-GB" sz="2600" dirty="0">
                <a:solidFill>
                  <a:srgbClr val="00B050"/>
                </a:solidFill>
                <a:ea typeface="Calibri" panose="020F0502020204030204" pitchFamily="34" charset="0"/>
                <a:cs typeface="Times New Roman" panose="02020603050405020304" pitchFamily="18" charset="0"/>
              </a:rPr>
              <a:t>on</a:t>
            </a:r>
            <a:r>
              <a:rPr lang="en-GB" sz="2600" dirty="0">
                <a:solidFill>
                  <a:schemeClr val="accent1">
                    <a:lumMod val="75000"/>
                  </a:schemeClr>
                </a:solidFill>
                <a:ea typeface="Calibri" panose="020F0502020204030204" pitchFamily="34" charset="0"/>
                <a:cs typeface="Times New Roman" panose="02020603050405020304" pitchFamily="18" charset="0"/>
              </a:rPr>
              <a:t> </a:t>
            </a:r>
            <a:r>
              <a:rPr lang="en-GB" sz="2600" dirty="0">
                <a:solidFill>
                  <a:srgbClr val="00B050"/>
                </a:solidFill>
                <a:ea typeface="Calibri" panose="020F0502020204030204" pitchFamily="34" charset="0"/>
                <a:cs typeface="Times New Roman" panose="02020603050405020304" pitchFamily="18" charset="0"/>
              </a:rPr>
              <a:t>the paving of the courtyard</a:t>
            </a:r>
            <a:r>
              <a:rPr lang="en-GB" sz="2600" dirty="0">
                <a:solidFill>
                  <a:schemeClr val="tx1"/>
                </a:solidFill>
                <a:ea typeface="Calibri" panose="020F0502020204030204" pitchFamily="34" charset="0"/>
                <a:cs typeface="Times New Roman" panose="02020603050405020304" pitchFamily="18" charset="0"/>
              </a:rPr>
              <a:t>.</a:t>
            </a:r>
            <a:r>
              <a:rPr lang="en-GB" sz="2600" dirty="0">
                <a:ea typeface="Calibri" panose="020F0502020204030204" pitchFamily="34" charset="0"/>
                <a:cs typeface="Times New Roman" panose="02020603050405020304" pitchFamily="18" charset="0"/>
              </a:rPr>
              <a:t> </a:t>
            </a:r>
            <a:r>
              <a:rPr lang="en-GB" sz="2600" dirty="0">
                <a:solidFill>
                  <a:schemeClr val="tx1"/>
                </a:solidFill>
                <a:ea typeface="Calibri" panose="020F0502020204030204" pitchFamily="34" charset="0"/>
                <a:cs typeface="Times New Roman" panose="02020603050405020304" pitchFamily="18" charset="0"/>
              </a:rPr>
              <a:t>It rained </a:t>
            </a:r>
            <a:r>
              <a:rPr lang="en-GB" sz="2600" dirty="0">
                <a:solidFill>
                  <a:srgbClr val="0070C0"/>
                </a:solidFill>
                <a:ea typeface="Calibri" panose="020F0502020204030204" pitchFamily="34" charset="0"/>
                <a:cs typeface="Times New Roman" panose="02020603050405020304" pitchFamily="18" charset="0"/>
              </a:rPr>
              <a:t>hard</a:t>
            </a:r>
            <a:r>
              <a:rPr lang="en-GB" sz="2600" dirty="0">
                <a:solidFill>
                  <a:schemeClr val="tx1"/>
                </a:solidFill>
                <a:ea typeface="Calibri" panose="020F0502020204030204" pitchFamily="34" charset="0"/>
                <a:cs typeface="Times New Roman" panose="02020603050405020304" pitchFamily="18" charset="0"/>
              </a:rPr>
              <a:t>.</a:t>
            </a:r>
            <a:r>
              <a:rPr lang="en-GB" sz="2600" dirty="0">
                <a:ea typeface="Calibri" panose="020F0502020204030204" pitchFamily="34" charset="0"/>
                <a:cs typeface="Times New Roman" panose="02020603050405020304" pitchFamily="18" charset="0"/>
              </a:rPr>
              <a:t> </a:t>
            </a:r>
            <a:r>
              <a:rPr lang="en-GB" sz="2600" dirty="0">
                <a:solidFill>
                  <a:schemeClr val="tx1"/>
                </a:solidFill>
                <a:ea typeface="Calibri" panose="020F0502020204030204" pitchFamily="34" charset="0"/>
                <a:cs typeface="Times New Roman" panose="02020603050405020304" pitchFamily="18" charset="0"/>
              </a:rPr>
              <a:t>All the shutters of the hospital were nailed shut.</a:t>
            </a:r>
            <a:r>
              <a:rPr lang="en-GB" sz="2600" dirty="0">
                <a:ea typeface="Calibri" panose="020F0502020204030204" pitchFamily="34" charset="0"/>
                <a:cs typeface="Times New Roman" panose="02020603050405020304" pitchFamily="18" charset="0"/>
              </a:rPr>
              <a:t> </a:t>
            </a:r>
            <a:r>
              <a:rPr lang="en-GB" sz="2600" dirty="0">
                <a:solidFill>
                  <a:schemeClr val="tx1"/>
                </a:solidFill>
                <a:ea typeface="Calibri" panose="020F0502020204030204" pitchFamily="34" charset="0"/>
                <a:cs typeface="Times New Roman" panose="02020603050405020304" pitchFamily="18" charset="0"/>
              </a:rPr>
              <a:t>One of the ministers was sick </a:t>
            </a:r>
            <a:r>
              <a:rPr lang="en-GB" sz="2600" dirty="0">
                <a:solidFill>
                  <a:srgbClr val="0070C0"/>
                </a:solidFill>
                <a:ea typeface="Calibri" panose="020F0502020204030204" pitchFamily="34" charset="0"/>
                <a:cs typeface="Times New Roman" panose="02020603050405020304" pitchFamily="18" charset="0"/>
              </a:rPr>
              <a:t>with typhoid</a:t>
            </a:r>
            <a:r>
              <a:rPr lang="en-GB" sz="2600" dirty="0">
                <a:solidFill>
                  <a:schemeClr val="tx1"/>
                </a:solidFill>
                <a:ea typeface="Calibri" panose="020F0502020204030204" pitchFamily="34" charset="0"/>
                <a:cs typeface="Times New Roman" panose="02020603050405020304" pitchFamily="18" charset="0"/>
              </a:rPr>
              <a:t>.</a:t>
            </a:r>
            <a:r>
              <a:rPr lang="en-GB" sz="2600" dirty="0">
                <a:ea typeface="Calibri" panose="020F0502020204030204" pitchFamily="34" charset="0"/>
                <a:cs typeface="Times New Roman" panose="02020603050405020304" pitchFamily="18" charset="0"/>
              </a:rPr>
              <a:t> </a:t>
            </a:r>
            <a:r>
              <a:rPr lang="en-GB" sz="2600" dirty="0">
                <a:solidFill>
                  <a:schemeClr val="tx1"/>
                </a:solidFill>
                <a:ea typeface="Calibri" panose="020F0502020204030204" pitchFamily="34" charset="0"/>
                <a:cs typeface="Times New Roman" panose="02020603050405020304" pitchFamily="18" charset="0"/>
              </a:rPr>
              <a:t>Two soldiers carried him </a:t>
            </a:r>
            <a:r>
              <a:rPr lang="en-GB" sz="2600" dirty="0">
                <a:solidFill>
                  <a:srgbClr val="00B050"/>
                </a:solidFill>
                <a:ea typeface="Calibri" panose="020F0502020204030204" pitchFamily="34" charset="0"/>
                <a:cs typeface="Times New Roman" panose="02020603050405020304" pitchFamily="18" charset="0"/>
              </a:rPr>
              <a:t>downstairs and out into the rain</a:t>
            </a:r>
            <a:r>
              <a:rPr lang="en-GB" sz="2600" dirty="0">
                <a:solidFill>
                  <a:schemeClr val="tx1"/>
                </a:solidFill>
                <a:ea typeface="Calibri" panose="020F0502020204030204" pitchFamily="34" charset="0"/>
                <a:cs typeface="Times New Roman" panose="02020603050405020304" pitchFamily="18" charset="0"/>
              </a:rPr>
              <a:t>.</a:t>
            </a:r>
            <a:r>
              <a:rPr lang="en-GB" sz="2600" dirty="0">
                <a:ea typeface="Calibri" panose="020F0502020204030204" pitchFamily="34" charset="0"/>
                <a:cs typeface="Times New Roman" panose="02020603050405020304" pitchFamily="18" charset="0"/>
              </a:rPr>
              <a:t> </a:t>
            </a:r>
            <a:r>
              <a:rPr lang="en-GB" sz="2600" dirty="0">
                <a:solidFill>
                  <a:schemeClr val="tx1"/>
                </a:solidFill>
                <a:ea typeface="Calibri" panose="020F0502020204030204" pitchFamily="34" charset="0"/>
                <a:cs typeface="Times New Roman" panose="02020603050405020304" pitchFamily="18" charset="0"/>
              </a:rPr>
              <a:t>They tried to hold him up</a:t>
            </a:r>
            <a:r>
              <a:rPr lang="en-GB" sz="2600" dirty="0">
                <a:ea typeface="Calibri" panose="020F0502020204030204" pitchFamily="34" charset="0"/>
                <a:cs typeface="Times New Roman" panose="02020603050405020304" pitchFamily="18" charset="0"/>
              </a:rPr>
              <a:t> </a:t>
            </a:r>
            <a:r>
              <a:rPr lang="en-GB" sz="2600" dirty="0">
                <a:solidFill>
                  <a:srgbClr val="00B050"/>
                </a:solidFill>
                <a:ea typeface="Calibri" panose="020F0502020204030204" pitchFamily="34" charset="0"/>
                <a:cs typeface="Times New Roman" panose="02020603050405020304" pitchFamily="18" charset="0"/>
              </a:rPr>
              <a:t>against the wall </a:t>
            </a:r>
            <a:r>
              <a:rPr lang="en-GB" sz="2600" dirty="0">
                <a:solidFill>
                  <a:schemeClr val="tx1"/>
                </a:solidFill>
                <a:ea typeface="Calibri" panose="020F0502020204030204" pitchFamily="34" charset="0"/>
                <a:cs typeface="Times New Roman" panose="02020603050405020304" pitchFamily="18" charset="0"/>
              </a:rPr>
              <a:t>but he sat down </a:t>
            </a:r>
            <a:r>
              <a:rPr lang="en-GB" sz="2600" dirty="0">
                <a:solidFill>
                  <a:srgbClr val="00B050"/>
                </a:solidFill>
                <a:ea typeface="Calibri" panose="020F0502020204030204" pitchFamily="34" charset="0"/>
                <a:cs typeface="Times New Roman" panose="02020603050405020304" pitchFamily="18" charset="0"/>
              </a:rPr>
              <a:t>in a puddle of water</a:t>
            </a:r>
            <a:r>
              <a:rPr lang="en-GB" sz="2600" dirty="0">
                <a:solidFill>
                  <a:schemeClr val="tx1"/>
                </a:solidFill>
                <a:ea typeface="Calibri" panose="020F0502020204030204" pitchFamily="34" charset="0"/>
                <a:cs typeface="Times New Roman" panose="02020603050405020304" pitchFamily="18" charset="0"/>
              </a:rPr>
              <a:t>.</a:t>
            </a:r>
            <a:r>
              <a:rPr lang="en-GB" sz="2600" dirty="0">
                <a:ea typeface="Calibri" panose="020F0502020204030204" pitchFamily="34" charset="0"/>
                <a:cs typeface="Times New Roman" panose="02020603050405020304" pitchFamily="18" charset="0"/>
              </a:rPr>
              <a:t> </a:t>
            </a:r>
            <a:r>
              <a:rPr lang="en-GB" sz="2600" dirty="0">
                <a:solidFill>
                  <a:schemeClr val="tx1"/>
                </a:solidFill>
                <a:ea typeface="Calibri" panose="020F0502020204030204" pitchFamily="34" charset="0"/>
                <a:cs typeface="Times New Roman" panose="02020603050405020304" pitchFamily="18" charset="0"/>
              </a:rPr>
              <a:t>The other five stood </a:t>
            </a:r>
            <a:r>
              <a:rPr lang="en-GB" sz="2600" dirty="0">
                <a:solidFill>
                  <a:srgbClr val="0070C0"/>
                </a:solidFill>
                <a:ea typeface="Calibri" panose="020F0502020204030204" pitchFamily="34" charset="0"/>
                <a:cs typeface="Times New Roman" panose="02020603050405020304" pitchFamily="18" charset="0"/>
              </a:rPr>
              <a:t>very quietly </a:t>
            </a:r>
            <a:r>
              <a:rPr lang="en-GB" sz="2600" dirty="0">
                <a:solidFill>
                  <a:srgbClr val="00B050"/>
                </a:solidFill>
                <a:ea typeface="Calibri" panose="020F0502020204030204" pitchFamily="34" charset="0"/>
                <a:cs typeface="Times New Roman" panose="02020603050405020304" pitchFamily="18" charset="0"/>
              </a:rPr>
              <a:t>against the wall</a:t>
            </a:r>
            <a:r>
              <a:rPr lang="en-GB" sz="2600" dirty="0">
                <a:solidFill>
                  <a:schemeClr val="tx1"/>
                </a:solidFill>
                <a:ea typeface="Calibri" panose="020F0502020204030204" pitchFamily="34" charset="0"/>
                <a:cs typeface="Times New Roman" panose="02020603050405020304" pitchFamily="18" charset="0"/>
              </a:rPr>
              <a:t>.</a:t>
            </a:r>
            <a:r>
              <a:rPr lang="en-GB" sz="2600" dirty="0">
                <a:solidFill>
                  <a:srgbClr val="0070C0"/>
                </a:solidFill>
                <a:ea typeface="Calibri" panose="020F0502020204030204" pitchFamily="34" charset="0"/>
                <a:cs typeface="Times New Roman" panose="02020603050405020304" pitchFamily="18" charset="0"/>
              </a:rPr>
              <a:t> </a:t>
            </a:r>
            <a:r>
              <a:rPr lang="en-GB" sz="2600" dirty="0">
                <a:solidFill>
                  <a:srgbClr val="FF0000"/>
                </a:solidFill>
                <a:ea typeface="Calibri" panose="020F0502020204030204" pitchFamily="34" charset="0"/>
                <a:cs typeface="Times New Roman" panose="02020603050405020304" pitchFamily="18" charset="0"/>
              </a:rPr>
              <a:t>Finally</a:t>
            </a:r>
            <a:r>
              <a:rPr lang="en-GB" sz="2600" dirty="0">
                <a:ea typeface="Calibri" panose="020F0502020204030204" pitchFamily="34" charset="0"/>
                <a:cs typeface="Times New Roman" panose="02020603050405020304" pitchFamily="18" charset="0"/>
              </a:rPr>
              <a:t> </a:t>
            </a:r>
            <a:r>
              <a:rPr lang="en-GB" sz="2600" dirty="0">
                <a:solidFill>
                  <a:schemeClr val="tx1"/>
                </a:solidFill>
                <a:ea typeface="Calibri" panose="020F0502020204030204" pitchFamily="34" charset="0"/>
                <a:cs typeface="Times New Roman" panose="02020603050405020304" pitchFamily="18" charset="0"/>
              </a:rPr>
              <a:t>the officer told the soldiers it was no good trying to make him stand up. When they fired the first volley he was sitting down </a:t>
            </a:r>
            <a:r>
              <a:rPr lang="en-GB" sz="2600" dirty="0">
                <a:solidFill>
                  <a:srgbClr val="00B050"/>
                </a:solidFill>
                <a:ea typeface="Calibri" panose="020F0502020204030204" pitchFamily="34" charset="0"/>
                <a:cs typeface="Times New Roman" panose="02020603050405020304" pitchFamily="18" charset="0"/>
              </a:rPr>
              <a:t>in the water </a:t>
            </a:r>
            <a:r>
              <a:rPr lang="en-GB" sz="2600" dirty="0">
                <a:solidFill>
                  <a:srgbClr val="0070C0"/>
                </a:solidFill>
                <a:ea typeface="Calibri" panose="020F0502020204030204" pitchFamily="34" charset="0"/>
                <a:cs typeface="Times New Roman" panose="02020603050405020304" pitchFamily="18" charset="0"/>
              </a:rPr>
              <a:t>with his head on his knees</a:t>
            </a:r>
            <a:r>
              <a:rPr lang="en-GB" sz="2600" dirty="0">
                <a:solidFill>
                  <a:schemeClr val="tx1"/>
                </a:solidFill>
                <a:ea typeface="Calibri" panose="020F0502020204030204" pitchFamily="34" charset="0"/>
                <a:cs typeface="Times New Roman" panose="02020603050405020304" pitchFamily="18" charset="0"/>
              </a:rPr>
              <a:t>.</a:t>
            </a:r>
            <a:endParaRPr lang="en-GB" sz="2600"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Text Placeholder 2"/>
          <p:cNvSpPr txBox="1">
            <a:spLocks/>
          </p:cNvSpPr>
          <p:nvPr/>
        </p:nvSpPr>
        <p:spPr>
          <a:xfrm>
            <a:off x="284163" y="1142696"/>
            <a:ext cx="5953533" cy="724436"/>
          </a:xfrm>
          <a:prstGeom prst="rect">
            <a:avLst/>
          </a:prstGeom>
        </p:spPr>
        <p:txBody>
          <a:bodyPr/>
          <a:lst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2800" b="1" dirty="0"/>
              <a:t>Grammar for creating meaning</a:t>
            </a:r>
          </a:p>
        </p:txBody>
      </p:sp>
    </p:spTree>
    <p:extLst>
      <p:ext uri="{BB962C8B-B14F-4D97-AF65-F5344CB8AC3E}">
        <p14:creationId xmlns:p14="http://schemas.microsoft.com/office/powerpoint/2010/main" val="30845255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4"/>
          </p:nvPr>
        </p:nvSpPr>
        <p:spPr>
          <a:xfrm>
            <a:off x="368300" y="991573"/>
            <a:ext cx="8418513" cy="525145"/>
          </a:xfrm>
        </p:spPr>
        <p:txBody>
          <a:bodyPr>
            <a:normAutofit/>
          </a:bodyPr>
          <a:lstStyle/>
          <a:p>
            <a:r>
              <a:rPr lang="en-GB" sz="2800" b="1" dirty="0" smtClean="0">
                <a:solidFill>
                  <a:schemeClr val="tx1"/>
                </a:solidFill>
              </a:rPr>
              <a:t>Creating meaning - further analysis:</a:t>
            </a:r>
            <a:endParaRPr lang="en-GB" sz="2800" b="1" dirty="0">
              <a:solidFill>
                <a:schemeClr val="tx1"/>
              </a:solidFill>
            </a:endParaRPr>
          </a:p>
        </p:txBody>
      </p:sp>
      <p:sp>
        <p:nvSpPr>
          <p:cNvPr id="3" name="TextBox 2"/>
          <p:cNvSpPr txBox="1"/>
          <p:nvPr/>
        </p:nvSpPr>
        <p:spPr>
          <a:xfrm>
            <a:off x="253497" y="1569720"/>
            <a:ext cx="8655113" cy="4834400"/>
          </a:xfrm>
          <a:prstGeom prst="rect">
            <a:avLst/>
          </a:prstGeom>
          <a:solidFill>
            <a:schemeClr val="accent6">
              <a:lumMod val="20000"/>
              <a:lumOff val="80000"/>
            </a:schemeClr>
          </a:solidFill>
        </p:spPr>
        <p:txBody>
          <a:bodyPr wrap="square" rtlCol="0">
            <a:spAutoFit/>
          </a:bodyPr>
          <a:lstStyle/>
          <a:p>
            <a:pPr>
              <a:lnSpc>
                <a:spcPct val="107000"/>
              </a:lnSpc>
            </a:pPr>
            <a:r>
              <a:rPr lang="en-GB" sz="2400" b="1" dirty="0">
                <a:solidFill>
                  <a:srgbClr val="000000"/>
                </a:solidFill>
                <a:latin typeface="Arial" panose="020B0604020202020204" pitchFamily="34" charset="0"/>
                <a:ea typeface="Calibri" panose="020F0502020204030204" pitchFamily="34" charset="0"/>
                <a:cs typeface="Arial" panose="020B0604020202020204" pitchFamily="34" charset="0"/>
              </a:rPr>
              <a:t>Semantic field – </a:t>
            </a:r>
            <a:r>
              <a:rPr lang="en-GB" sz="2400" b="1" dirty="0">
                <a:solidFill>
                  <a:srgbClr val="FF0000"/>
                </a:solidFill>
                <a:latin typeface="Arial" panose="020B0604020202020204" pitchFamily="34" charset="0"/>
                <a:ea typeface="Calibri" panose="020F0502020204030204" pitchFamily="34" charset="0"/>
                <a:cs typeface="Arial" panose="020B0604020202020204" pitchFamily="34" charset="0"/>
              </a:rPr>
              <a:t>water</a:t>
            </a:r>
            <a:endParaRPr lang="en-GB" sz="2400" dirty="0">
              <a:latin typeface="Arial" panose="020B0604020202020204" pitchFamily="34" charset="0"/>
              <a:ea typeface="Calibri" panose="020F0502020204030204" pitchFamily="34" charset="0"/>
              <a:cs typeface="Arial" panose="020B0604020202020204" pitchFamily="34" charset="0"/>
            </a:endParaRPr>
          </a:p>
          <a:p>
            <a:pPr>
              <a:lnSpc>
                <a:spcPct val="107000"/>
              </a:lnSpc>
            </a:pP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They shot the six cabinet ministers at half past </a:t>
            </a:r>
            <a:r>
              <a:rPr lang="en-GB" sz="2400" dirty="0" smtClean="0">
                <a:solidFill>
                  <a:srgbClr val="000000"/>
                </a:solidFill>
                <a:latin typeface="Arial" panose="020B0604020202020204" pitchFamily="34" charset="0"/>
                <a:ea typeface="Calibri" panose="020F0502020204030204" pitchFamily="34" charset="0"/>
                <a:cs typeface="Arial" panose="020B0604020202020204" pitchFamily="34" charset="0"/>
              </a:rPr>
              <a:t>six in </a:t>
            </a: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the morning against the wall of the </a:t>
            </a:r>
            <a:r>
              <a:rPr lang="en-GB" sz="2400" dirty="0" smtClean="0">
                <a:solidFill>
                  <a:srgbClr val="000000"/>
                </a:solidFill>
                <a:latin typeface="Arial" panose="020B0604020202020204" pitchFamily="34" charset="0"/>
                <a:ea typeface="Calibri" panose="020F0502020204030204" pitchFamily="34" charset="0"/>
                <a:cs typeface="Arial" panose="020B0604020202020204" pitchFamily="34" charset="0"/>
              </a:rPr>
              <a:t>hospital. There </a:t>
            </a: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were </a:t>
            </a:r>
            <a:r>
              <a:rPr lang="en-GB" sz="2400" dirty="0">
                <a:solidFill>
                  <a:srgbClr val="FF0000"/>
                </a:solidFill>
                <a:latin typeface="Arial" panose="020B0604020202020204" pitchFamily="34" charset="0"/>
                <a:ea typeface="Calibri" panose="020F0502020204030204" pitchFamily="34" charset="0"/>
                <a:cs typeface="Arial" panose="020B0604020202020204" pitchFamily="34" charset="0"/>
              </a:rPr>
              <a:t>pools </a:t>
            </a: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of </a:t>
            </a:r>
            <a:r>
              <a:rPr lang="en-GB" sz="2400" dirty="0">
                <a:solidFill>
                  <a:srgbClr val="FF0000"/>
                </a:solidFill>
                <a:latin typeface="Arial" panose="020B0604020202020204" pitchFamily="34" charset="0"/>
                <a:ea typeface="Calibri" panose="020F0502020204030204" pitchFamily="34" charset="0"/>
                <a:cs typeface="Arial" panose="020B0604020202020204" pitchFamily="34" charset="0"/>
              </a:rPr>
              <a:t>water </a:t>
            </a: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in the courtyard. </a:t>
            </a:r>
            <a:r>
              <a:rPr lang="en-GB" sz="2400" dirty="0" smtClean="0">
                <a:solidFill>
                  <a:srgbClr val="000000"/>
                </a:solidFill>
                <a:latin typeface="Arial" panose="020B0604020202020204" pitchFamily="34" charset="0"/>
                <a:ea typeface="Calibri" panose="020F0502020204030204" pitchFamily="34" charset="0"/>
                <a:cs typeface="Arial" panose="020B0604020202020204" pitchFamily="34" charset="0"/>
              </a:rPr>
              <a:t>There were </a:t>
            </a:r>
            <a:r>
              <a:rPr lang="en-GB" sz="2400" dirty="0">
                <a:solidFill>
                  <a:srgbClr val="FF0000"/>
                </a:solidFill>
                <a:latin typeface="Arial" panose="020B0604020202020204" pitchFamily="34" charset="0"/>
                <a:ea typeface="Calibri" panose="020F0502020204030204" pitchFamily="34" charset="0"/>
                <a:cs typeface="Arial" panose="020B0604020202020204" pitchFamily="34" charset="0"/>
              </a:rPr>
              <a:t>wet </a:t>
            </a: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dead leaves on the paving of </a:t>
            </a:r>
            <a:r>
              <a:rPr lang="en-GB" sz="2400" dirty="0" smtClean="0">
                <a:solidFill>
                  <a:srgbClr val="000000"/>
                </a:solidFill>
                <a:latin typeface="Arial" panose="020B0604020202020204" pitchFamily="34" charset="0"/>
                <a:ea typeface="Calibri" panose="020F0502020204030204" pitchFamily="34" charset="0"/>
                <a:cs typeface="Arial" panose="020B0604020202020204" pitchFamily="34" charset="0"/>
              </a:rPr>
              <a:t>the courtyard</a:t>
            </a: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 It </a:t>
            </a:r>
            <a:r>
              <a:rPr lang="en-GB" sz="2400" dirty="0">
                <a:solidFill>
                  <a:srgbClr val="FF0000"/>
                </a:solidFill>
                <a:latin typeface="Arial" panose="020B0604020202020204" pitchFamily="34" charset="0"/>
                <a:ea typeface="Calibri" panose="020F0502020204030204" pitchFamily="34" charset="0"/>
                <a:cs typeface="Arial" panose="020B0604020202020204" pitchFamily="34" charset="0"/>
              </a:rPr>
              <a:t>rained </a:t>
            </a: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hard. All the shutters of </a:t>
            </a:r>
            <a:r>
              <a:rPr lang="en-GB" sz="2400" dirty="0" smtClean="0">
                <a:solidFill>
                  <a:srgbClr val="000000"/>
                </a:solidFill>
                <a:latin typeface="Arial" panose="020B0604020202020204" pitchFamily="34" charset="0"/>
                <a:ea typeface="Calibri" panose="020F0502020204030204" pitchFamily="34" charset="0"/>
                <a:cs typeface="Arial" panose="020B0604020202020204" pitchFamily="34" charset="0"/>
              </a:rPr>
              <a:t>the hospital </a:t>
            </a: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were nailed shut. One of the </a:t>
            </a:r>
            <a:r>
              <a:rPr lang="en-GB" sz="2400" dirty="0" smtClean="0">
                <a:solidFill>
                  <a:srgbClr val="000000"/>
                </a:solidFill>
                <a:latin typeface="Arial" panose="020B0604020202020204" pitchFamily="34" charset="0"/>
                <a:ea typeface="Calibri" panose="020F0502020204030204" pitchFamily="34" charset="0"/>
                <a:cs typeface="Arial" panose="020B0604020202020204" pitchFamily="34" charset="0"/>
              </a:rPr>
              <a:t>ministers was </a:t>
            </a: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sick with typhoid. Two soldiers carried </a:t>
            </a:r>
            <a:r>
              <a:rPr lang="en-GB" sz="2400" dirty="0" smtClean="0">
                <a:solidFill>
                  <a:srgbClr val="000000"/>
                </a:solidFill>
                <a:latin typeface="Arial" panose="020B0604020202020204" pitchFamily="34" charset="0"/>
                <a:ea typeface="Calibri" panose="020F0502020204030204" pitchFamily="34" charset="0"/>
                <a:cs typeface="Arial" panose="020B0604020202020204" pitchFamily="34" charset="0"/>
              </a:rPr>
              <a:t>him downstairs </a:t>
            </a: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and out into the </a:t>
            </a:r>
            <a:r>
              <a:rPr lang="en-GB" sz="2400" dirty="0">
                <a:solidFill>
                  <a:srgbClr val="FF0000"/>
                </a:solidFill>
                <a:latin typeface="Arial" panose="020B0604020202020204" pitchFamily="34" charset="0"/>
                <a:ea typeface="Calibri" panose="020F0502020204030204" pitchFamily="34" charset="0"/>
                <a:cs typeface="Arial" panose="020B0604020202020204" pitchFamily="34" charset="0"/>
              </a:rPr>
              <a:t>rain</a:t>
            </a: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 They tried </a:t>
            </a:r>
            <a:r>
              <a:rPr lang="en-GB" sz="2400" dirty="0" smtClean="0">
                <a:solidFill>
                  <a:srgbClr val="000000"/>
                </a:solidFill>
                <a:latin typeface="Arial" panose="020B0604020202020204" pitchFamily="34" charset="0"/>
                <a:ea typeface="Calibri" panose="020F0502020204030204" pitchFamily="34" charset="0"/>
                <a:cs typeface="Arial" panose="020B0604020202020204" pitchFamily="34" charset="0"/>
              </a:rPr>
              <a:t>to hold </a:t>
            </a: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him up against the wall but he sat down in </a:t>
            </a:r>
            <a:r>
              <a:rPr lang="en-GB" sz="2400" dirty="0" smtClean="0">
                <a:solidFill>
                  <a:srgbClr val="000000"/>
                </a:solidFill>
                <a:latin typeface="Arial" panose="020B0604020202020204" pitchFamily="34" charset="0"/>
                <a:ea typeface="Calibri" panose="020F0502020204030204" pitchFamily="34" charset="0"/>
                <a:cs typeface="Arial" panose="020B0604020202020204" pitchFamily="34" charset="0"/>
              </a:rPr>
              <a:t>a </a:t>
            </a:r>
            <a:r>
              <a:rPr lang="en-GB" sz="2400" dirty="0" smtClean="0">
                <a:solidFill>
                  <a:srgbClr val="FF0000"/>
                </a:solidFill>
                <a:latin typeface="Arial" panose="020B0604020202020204" pitchFamily="34" charset="0"/>
                <a:ea typeface="Calibri" panose="020F0502020204030204" pitchFamily="34" charset="0"/>
                <a:cs typeface="Arial" panose="020B0604020202020204" pitchFamily="34" charset="0"/>
              </a:rPr>
              <a:t>puddle </a:t>
            </a:r>
            <a:r>
              <a:rPr lang="en-GB" sz="2400" dirty="0">
                <a:solidFill>
                  <a:srgbClr val="FF0000"/>
                </a:solidFill>
                <a:latin typeface="Arial" panose="020B0604020202020204" pitchFamily="34" charset="0"/>
                <a:ea typeface="Calibri" panose="020F0502020204030204" pitchFamily="34" charset="0"/>
                <a:cs typeface="Arial" panose="020B0604020202020204" pitchFamily="34" charset="0"/>
              </a:rPr>
              <a:t>of water</a:t>
            </a: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 The other five stood very </a:t>
            </a:r>
            <a:r>
              <a:rPr lang="en-GB" sz="2400" dirty="0" smtClean="0">
                <a:solidFill>
                  <a:srgbClr val="000000"/>
                </a:solidFill>
                <a:latin typeface="Arial" panose="020B0604020202020204" pitchFamily="34" charset="0"/>
                <a:ea typeface="Calibri" panose="020F0502020204030204" pitchFamily="34" charset="0"/>
                <a:cs typeface="Arial" panose="020B0604020202020204" pitchFamily="34" charset="0"/>
              </a:rPr>
              <a:t>quietly against </a:t>
            </a: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the wall. Finally the officer told </a:t>
            </a:r>
            <a:r>
              <a:rPr lang="en-GB" sz="2400" dirty="0" smtClean="0">
                <a:solidFill>
                  <a:srgbClr val="000000"/>
                </a:solidFill>
                <a:latin typeface="Arial" panose="020B0604020202020204" pitchFamily="34" charset="0"/>
                <a:ea typeface="Calibri" panose="020F0502020204030204" pitchFamily="34" charset="0"/>
                <a:cs typeface="Arial" panose="020B0604020202020204" pitchFamily="34" charset="0"/>
              </a:rPr>
              <a:t>the soldiers </a:t>
            </a: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it was no good trying to make him </a:t>
            </a:r>
            <a:r>
              <a:rPr lang="en-GB" sz="2400" dirty="0" smtClean="0">
                <a:solidFill>
                  <a:srgbClr val="000000"/>
                </a:solidFill>
                <a:latin typeface="Arial" panose="020B0604020202020204" pitchFamily="34" charset="0"/>
                <a:ea typeface="Calibri" panose="020F0502020204030204" pitchFamily="34" charset="0"/>
                <a:cs typeface="Arial" panose="020B0604020202020204" pitchFamily="34" charset="0"/>
              </a:rPr>
              <a:t>stand up</a:t>
            </a: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 When they fired the first volley he was </a:t>
            </a:r>
            <a:r>
              <a:rPr lang="en-GB" sz="2400" dirty="0" smtClean="0">
                <a:solidFill>
                  <a:srgbClr val="000000"/>
                </a:solidFill>
                <a:latin typeface="Arial" panose="020B0604020202020204" pitchFamily="34" charset="0"/>
                <a:ea typeface="Calibri" panose="020F0502020204030204" pitchFamily="34" charset="0"/>
                <a:cs typeface="Arial" panose="020B0604020202020204" pitchFamily="34" charset="0"/>
              </a:rPr>
              <a:t>sitting down </a:t>
            </a: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in the </a:t>
            </a:r>
            <a:r>
              <a:rPr lang="en-GB" sz="2400" dirty="0">
                <a:solidFill>
                  <a:srgbClr val="FF0000"/>
                </a:solidFill>
                <a:latin typeface="Arial" panose="020B0604020202020204" pitchFamily="34" charset="0"/>
                <a:ea typeface="Calibri" panose="020F0502020204030204" pitchFamily="34" charset="0"/>
                <a:cs typeface="Arial" panose="020B0604020202020204" pitchFamily="34" charset="0"/>
              </a:rPr>
              <a:t>water </a:t>
            </a:r>
            <a:r>
              <a:rPr lang="en-GB" sz="2400" dirty="0">
                <a:solidFill>
                  <a:srgbClr val="000000"/>
                </a:solidFill>
                <a:latin typeface="Arial" panose="020B0604020202020204" pitchFamily="34" charset="0"/>
                <a:ea typeface="Calibri" panose="020F0502020204030204" pitchFamily="34" charset="0"/>
                <a:cs typeface="Arial" panose="020B0604020202020204" pitchFamily="34" charset="0"/>
              </a:rPr>
              <a:t>with his head on his knees.</a:t>
            </a:r>
            <a:endParaRPr lang="en-GB" sz="24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8498471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284163" y="1806493"/>
            <a:ext cx="8634206" cy="4675083"/>
          </a:xfrm>
        </p:spPr>
        <p:txBody>
          <a:bodyPr/>
          <a:lstStyle/>
          <a:p>
            <a:endParaRPr lang="en-GB" dirty="0" smtClean="0"/>
          </a:p>
          <a:p>
            <a:r>
              <a:rPr lang="en-GB" dirty="0" smtClean="0"/>
              <a:t>You might also look at ellipsis, repetition, numbers and adjectives.</a:t>
            </a:r>
          </a:p>
          <a:p>
            <a:endParaRPr lang="en-GB" dirty="0"/>
          </a:p>
          <a:p>
            <a:r>
              <a:rPr lang="en-GB" dirty="0" smtClean="0"/>
              <a:t>Analyse and discuss the effect of these grammatical (and lexical) features.</a:t>
            </a:r>
          </a:p>
          <a:p>
            <a:endParaRPr lang="en-GB" dirty="0"/>
          </a:p>
          <a:p>
            <a:r>
              <a:rPr lang="en-GB" dirty="0" smtClean="0"/>
              <a:t>Try rewriting a news report in </a:t>
            </a:r>
            <a:r>
              <a:rPr lang="en-GB" dirty="0"/>
              <a:t>H</a:t>
            </a:r>
            <a:r>
              <a:rPr lang="en-GB" dirty="0" smtClean="0"/>
              <a:t>emingway’s style. </a:t>
            </a:r>
          </a:p>
          <a:p>
            <a:endParaRPr lang="en-GB" dirty="0" smtClean="0"/>
          </a:p>
          <a:p>
            <a:r>
              <a:rPr lang="en-GB" dirty="0" smtClean="0"/>
              <a:t>How can you use grammar to create and change meaning? </a:t>
            </a:r>
            <a:endParaRPr lang="en-GB" dirty="0"/>
          </a:p>
        </p:txBody>
      </p:sp>
      <p:sp>
        <p:nvSpPr>
          <p:cNvPr id="6" name="Text Placeholder 1"/>
          <p:cNvSpPr>
            <a:spLocks noGrp="1"/>
          </p:cNvSpPr>
          <p:nvPr>
            <p:ph type="body" sz="quarter" idx="4294967295"/>
          </p:nvPr>
        </p:nvSpPr>
        <p:spPr>
          <a:xfrm>
            <a:off x="368300" y="1182387"/>
            <a:ext cx="8418513" cy="525145"/>
          </a:xfrm>
          <a:prstGeom prst="rect">
            <a:avLst/>
          </a:prstGeom>
        </p:spPr>
        <p:txBody>
          <a:bodyPr>
            <a:normAutofit/>
          </a:bodyPr>
          <a:lstStyle/>
          <a:p>
            <a:r>
              <a:rPr lang="en-GB" sz="2800" b="1" dirty="0" smtClean="0"/>
              <a:t>Creating meaning - f</a:t>
            </a:r>
            <a:r>
              <a:rPr lang="en-GB" sz="2800" b="1" dirty="0" smtClean="0">
                <a:solidFill>
                  <a:schemeClr val="tx1"/>
                </a:solidFill>
              </a:rPr>
              <a:t>urther analysis:</a:t>
            </a:r>
            <a:endParaRPr lang="en-GB" sz="2800" b="1" dirty="0">
              <a:solidFill>
                <a:schemeClr val="tx1"/>
              </a:solidFill>
            </a:endParaRPr>
          </a:p>
        </p:txBody>
      </p:sp>
    </p:spTree>
    <p:extLst>
      <p:ext uri="{BB962C8B-B14F-4D97-AF65-F5344CB8AC3E}">
        <p14:creationId xmlns:p14="http://schemas.microsoft.com/office/powerpoint/2010/main" val="7186651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
            </a:r>
            <a:br>
              <a:rPr lang="en-GB" dirty="0"/>
            </a:br>
            <a:r>
              <a:rPr lang="en-GB" dirty="0" smtClean="0"/>
              <a:t>Texts </a:t>
            </a:r>
            <a:r>
              <a:rPr lang="en-GB" dirty="0"/>
              <a:t>for analysis</a:t>
            </a:r>
            <a:br>
              <a:rPr lang="en-GB" dirty="0"/>
            </a:br>
            <a:endParaRPr lang="en-GB" dirty="0"/>
          </a:p>
        </p:txBody>
      </p:sp>
      <p:sp>
        <p:nvSpPr>
          <p:cNvPr id="3" name="Text Placeholder 2"/>
          <p:cNvSpPr>
            <a:spLocks noGrp="1"/>
          </p:cNvSpPr>
          <p:nvPr>
            <p:ph type="body" sz="quarter" idx="10"/>
          </p:nvPr>
        </p:nvSpPr>
        <p:spPr>
          <a:xfrm>
            <a:off x="274089" y="1608572"/>
            <a:ext cx="4632079" cy="724436"/>
          </a:xfrm>
        </p:spPr>
        <p:txBody>
          <a:bodyPr/>
          <a:lstStyle/>
          <a:p>
            <a:endParaRPr lang="en-GB" dirty="0"/>
          </a:p>
        </p:txBody>
      </p:sp>
      <p:sp>
        <p:nvSpPr>
          <p:cNvPr id="4" name="Text Placeholder 3"/>
          <p:cNvSpPr>
            <a:spLocks noGrp="1"/>
          </p:cNvSpPr>
          <p:nvPr>
            <p:ph type="body" sz="quarter" idx="11"/>
          </p:nvPr>
        </p:nvSpPr>
        <p:spPr>
          <a:xfrm>
            <a:off x="273947" y="1450924"/>
            <a:ext cx="8634206" cy="4921301"/>
          </a:xfrm>
        </p:spPr>
        <p:txBody>
          <a:bodyPr>
            <a:normAutofit/>
          </a:bodyPr>
          <a:lstStyle/>
          <a:p>
            <a:r>
              <a:rPr lang="en-GB" dirty="0" smtClean="0"/>
              <a:t>Some suggestions of authors with contrasting styles:</a:t>
            </a:r>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smtClean="0"/>
          </a:p>
          <a:p>
            <a:r>
              <a:rPr lang="en-GB" dirty="0" smtClean="0"/>
              <a:t>Encourage candidates to attempt a pastiche once they have explored grammatical differences in an extract.</a:t>
            </a:r>
            <a:endParaRPr lang="en-GB" dirty="0"/>
          </a:p>
        </p:txBody>
      </p:sp>
      <p:sp>
        <p:nvSpPr>
          <p:cNvPr id="5" name="TextBox 4"/>
          <p:cNvSpPr txBox="1"/>
          <p:nvPr/>
        </p:nvSpPr>
        <p:spPr>
          <a:xfrm>
            <a:off x="4838010" y="2333008"/>
            <a:ext cx="3467100" cy="2677656"/>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Margaret </a:t>
            </a:r>
            <a:r>
              <a:rPr lang="en-GB" sz="2400" dirty="0" smtClean="0">
                <a:latin typeface="Arial" panose="020B0604020202020204" pitchFamily="34" charset="0"/>
                <a:cs typeface="Arial" panose="020B0604020202020204" pitchFamily="34" charset="0"/>
              </a:rPr>
              <a:t>Atwood </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Roddy </a:t>
            </a:r>
            <a:r>
              <a:rPr lang="en-GB" sz="2400" dirty="0" smtClean="0">
                <a:latin typeface="Arial" panose="020B0604020202020204" pitchFamily="34" charset="0"/>
                <a:cs typeface="Arial" panose="020B0604020202020204" pitchFamily="34" charset="0"/>
              </a:rPr>
              <a:t>Doyle </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Zadie </a:t>
            </a:r>
            <a:r>
              <a:rPr lang="en-GB" sz="2400" dirty="0" smtClean="0">
                <a:latin typeface="Arial" panose="020B0604020202020204" pitchFamily="34" charset="0"/>
                <a:cs typeface="Arial" panose="020B0604020202020204" pitchFamily="34" charset="0"/>
              </a:rPr>
              <a:t>Smith </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Ian </a:t>
            </a:r>
            <a:r>
              <a:rPr lang="en-GB" sz="2400" dirty="0" smtClean="0">
                <a:latin typeface="Arial" panose="020B0604020202020204" pitchFamily="34" charset="0"/>
                <a:cs typeface="Arial" panose="020B0604020202020204" pitchFamily="34" charset="0"/>
              </a:rPr>
              <a:t>Fleming </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JK </a:t>
            </a:r>
            <a:r>
              <a:rPr lang="en-GB" sz="2400" dirty="0" smtClean="0">
                <a:latin typeface="Arial" panose="020B0604020202020204" pitchFamily="34" charset="0"/>
                <a:cs typeface="Arial" panose="020B0604020202020204" pitchFamily="34" charset="0"/>
              </a:rPr>
              <a:t>Rowling </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Raymond </a:t>
            </a:r>
            <a:r>
              <a:rPr lang="en-GB" sz="2400" dirty="0" smtClean="0">
                <a:latin typeface="Arial" panose="020B0604020202020204" pitchFamily="34" charset="0"/>
                <a:cs typeface="Arial" panose="020B0604020202020204" pitchFamily="34" charset="0"/>
              </a:rPr>
              <a:t>Chandler</a:t>
            </a:r>
          </a:p>
          <a:p>
            <a:r>
              <a:rPr lang="en-GB" sz="2400" dirty="0" smtClean="0">
                <a:latin typeface="Arial" panose="020B0604020202020204" pitchFamily="34" charset="0"/>
                <a:cs typeface="Arial" panose="020B0604020202020204" pitchFamily="34" charset="0"/>
              </a:rPr>
              <a:t>Salman Rushdie</a:t>
            </a:r>
            <a:endParaRPr lang="en-GB" sz="2400" dirty="0">
              <a:latin typeface="Arial" panose="020B0604020202020204" pitchFamily="34" charset="0"/>
              <a:cs typeface="Arial" panose="020B0604020202020204" pitchFamily="34" charset="0"/>
            </a:endParaRPr>
          </a:p>
        </p:txBody>
      </p:sp>
      <p:sp>
        <p:nvSpPr>
          <p:cNvPr id="6" name="Rectangle 5"/>
          <p:cNvSpPr/>
          <p:nvPr/>
        </p:nvSpPr>
        <p:spPr>
          <a:xfrm>
            <a:off x="1123259" y="2333008"/>
            <a:ext cx="3457575" cy="2677656"/>
          </a:xfrm>
          <a:prstGeom prst="rect">
            <a:avLst/>
          </a:prstGeom>
        </p:spPr>
        <p:txBody>
          <a:bodyPr wrap="square">
            <a:spAutoFit/>
          </a:bodyPr>
          <a:lstStyle/>
          <a:p>
            <a:r>
              <a:rPr lang="en-GB" sz="2400" dirty="0">
                <a:latin typeface="Arial" panose="020B0604020202020204" pitchFamily="34" charset="0"/>
                <a:cs typeface="Arial" panose="020B0604020202020204" pitchFamily="34" charset="0"/>
              </a:rPr>
              <a:t>Charles Dickens </a:t>
            </a:r>
          </a:p>
          <a:p>
            <a:r>
              <a:rPr lang="en-GB" sz="2400" dirty="0">
                <a:latin typeface="Arial" panose="020B0604020202020204" pitchFamily="34" charset="0"/>
                <a:cs typeface="Arial" panose="020B0604020202020204" pitchFamily="34" charset="0"/>
              </a:rPr>
              <a:t>Jane </a:t>
            </a:r>
            <a:r>
              <a:rPr lang="en-GB" sz="2400" dirty="0" smtClean="0">
                <a:latin typeface="Arial" panose="020B0604020202020204" pitchFamily="34" charset="0"/>
                <a:cs typeface="Arial" panose="020B0604020202020204" pitchFamily="34" charset="0"/>
              </a:rPr>
              <a:t>Austen</a:t>
            </a:r>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Virginia Woolf</a:t>
            </a:r>
          </a:p>
          <a:p>
            <a:r>
              <a:rPr lang="en-GB" sz="2400" dirty="0">
                <a:latin typeface="Arial" panose="020B0604020202020204" pitchFamily="34" charset="0"/>
                <a:cs typeface="Arial" panose="020B0604020202020204" pitchFamily="34" charset="0"/>
              </a:rPr>
              <a:t>Laurie Lee</a:t>
            </a:r>
          </a:p>
          <a:p>
            <a:r>
              <a:rPr lang="en-GB" sz="2400" dirty="0">
                <a:latin typeface="Arial" panose="020B0604020202020204" pitchFamily="34" charset="0"/>
                <a:cs typeface="Arial" panose="020B0604020202020204" pitchFamily="34" charset="0"/>
              </a:rPr>
              <a:t>James Joyce</a:t>
            </a:r>
          </a:p>
          <a:p>
            <a:r>
              <a:rPr lang="en-GB" sz="2400" dirty="0">
                <a:latin typeface="Arial" panose="020B0604020202020204" pitchFamily="34" charset="0"/>
                <a:cs typeface="Arial" panose="020B0604020202020204" pitchFamily="34" charset="0"/>
              </a:rPr>
              <a:t>Graham </a:t>
            </a:r>
            <a:r>
              <a:rPr lang="en-GB" sz="2400" dirty="0" smtClean="0">
                <a:latin typeface="Arial" panose="020B0604020202020204" pitchFamily="34" charset="0"/>
                <a:cs typeface="Arial" panose="020B0604020202020204" pitchFamily="34" charset="0"/>
              </a:rPr>
              <a:t>Greene</a:t>
            </a:r>
          </a:p>
          <a:p>
            <a:r>
              <a:rPr lang="en-GB" sz="2400" dirty="0">
                <a:latin typeface="Arial" panose="020B0604020202020204" pitchFamily="34" charset="0"/>
                <a:cs typeface="Arial" panose="020B0604020202020204" pitchFamily="34" charset="0"/>
              </a:rPr>
              <a:t>Agatha Christie </a:t>
            </a:r>
          </a:p>
        </p:txBody>
      </p:sp>
    </p:spTree>
    <p:extLst>
      <p:ext uri="{BB962C8B-B14F-4D97-AF65-F5344CB8AC3E}">
        <p14:creationId xmlns:p14="http://schemas.microsoft.com/office/powerpoint/2010/main" val="11177420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p:cNvSpPr txBox="1">
            <a:spLocks/>
          </p:cNvSpPr>
          <p:nvPr/>
        </p:nvSpPr>
        <p:spPr>
          <a:xfrm>
            <a:off x="284163" y="1105738"/>
            <a:ext cx="8478837" cy="1008811"/>
          </a:xfrm>
          <a:prstGeom prst="rect">
            <a:avLst/>
          </a:prstGeom>
        </p:spPr>
        <p:txBody>
          <a:bodyPr/>
          <a:lst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sz="2800" b="1" dirty="0"/>
              <a:t>Write a story in </a:t>
            </a:r>
            <a:r>
              <a:rPr lang="en-GB" sz="2800" b="1" dirty="0" smtClean="0"/>
              <a:t>six words!</a:t>
            </a:r>
            <a:r>
              <a:rPr lang="en-GB" sz="2800" b="1" dirty="0"/>
              <a:t/>
            </a:r>
            <a:br>
              <a:rPr lang="en-GB" sz="2800" b="1" dirty="0"/>
            </a:br>
            <a:r>
              <a:rPr lang="en-GB" sz="2800" b="1" dirty="0"/>
              <a:t>(Hemingway’s challenge to win a bet)</a:t>
            </a:r>
          </a:p>
        </p:txBody>
      </p:sp>
      <p:sp>
        <p:nvSpPr>
          <p:cNvPr id="2" name="Rectangle 1"/>
          <p:cNvSpPr/>
          <p:nvPr/>
        </p:nvSpPr>
        <p:spPr>
          <a:xfrm>
            <a:off x="284163" y="2314574"/>
            <a:ext cx="8478837" cy="4247317"/>
          </a:xfrm>
          <a:prstGeom prst="rect">
            <a:avLst/>
          </a:prstGeom>
          <a:solidFill>
            <a:schemeClr val="accent6">
              <a:lumMod val="20000"/>
              <a:lumOff val="80000"/>
            </a:schemeClr>
          </a:solidFill>
        </p:spPr>
        <p:txBody>
          <a:bodyPr wrap="square">
            <a:spAutoFit/>
          </a:bodyPr>
          <a:lstStyle/>
          <a:p>
            <a:r>
              <a:rPr lang="en-GB" sz="2400" dirty="0">
                <a:latin typeface="Arial" panose="020B0604020202020204" pitchFamily="34" charset="0"/>
                <a:cs typeface="Arial" panose="020B0604020202020204" pitchFamily="34" charset="0"/>
              </a:rPr>
              <a:t>His </a:t>
            </a:r>
            <a:r>
              <a:rPr lang="en-GB" sz="2400" dirty="0" smtClean="0">
                <a:latin typeface="Arial" panose="020B0604020202020204" pitchFamily="34" charset="0"/>
                <a:cs typeface="Arial" panose="020B0604020202020204" pitchFamily="34" charset="0"/>
              </a:rPr>
              <a:t>response:</a:t>
            </a:r>
            <a:endParaRPr lang="en-GB" sz="2400" dirty="0">
              <a:latin typeface="Arial" panose="020B0604020202020204" pitchFamily="34" charset="0"/>
              <a:cs typeface="Arial" panose="020B0604020202020204" pitchFamily="34" charset="0"/>
            </a:endParaRPr>
          </a:p>
          <a:p>
            <a:pPr marL="714375"/>
            <a:r>
              <a:rPr lang="en-GB" sz="2400" dirty="0" smtClean="0">
                <a:latin typeface="Arial" panose="020B0604020202020204" pitchFamily="34" charset="0"/>
                <a:cs typeface="Arial" panose="020B0604020202020204" pitchFamily="34" charset="0"/>
              </a:rPr>
              <a:t>For </a:t>
            </a:r>
            <a:r>
              <a:rPr lang="en-GB" sz="2400" dirty="0">
                <a:latin typeface="Arial" panose="020B0604020202020204" pitchFamily="34" charset="0"/>
                <a:cs typeface="Arial" panose="020B0604020202020204" pitchFamily="34" charset="0"/>
              </a:rPr>
              <a:t>sale. Baby shoes. Never worn</a:t>
            </a:r>
            <a:r>
              <a:rPr lang="en-GB" sz="2400" dirty="0" smtClean="0">
                <a:latin typeface="Arial" panose="020B0604020202020204" pitchFamily="34" charset="0"/>
                <a:cs typeface="Arial" panose="020B0604020202020204" pitchFamily="34" charset="0"/>
              </a:rPr>
              <a:t>.</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Some entries to a recent competition:</a:t>
            </a:r>
          </a:p>
          <a:p>
            <a:pPr marL="714375">
              <a:lnSpc>
                <a:spcPct val="150000"/>
              </a:lnSpc>
            </a:pPr>
            <a:r>
              <a:rPr lang="en-GB" sz="2400" dirty="0">
                <a:latin typeface="Arial" panose="020B0604020202020204" pitchFamily="34" charset="0"/>
                <a:cs typeface="Arial" panose="020B0604020202020204" pitchFamily="34" charset="0"/>
              </a:rPr>
              <a:t>Not born a redhead, fixed that!</a:t>
            </a:r>
          </a:p>
          <a:p>
            <a:pPr marL="714375">
              <a:lnSpc>
                <a:spcPct val="150000"/>
              </a:lnSpc>
            </a:pPr>
            <a:r>
              <a:rPr lang="en-GB" sz="2400" dirty="0">
                <a:latin typeface="Arial" panose="020B0604020202020204" pitchFamily="34" charset="0"/>
                <a:cs typeface="Arial" panose="020B0604020202020204" pitchFamily="34" charset="0"/>
              </a:rPr>
              <a:t>Bad betting tips ruined my life.</a:t>
            </a:r>
          </a:p>
          <a:p>
            <a:pPr marL="714375">
              <a:lnSpc>
                <a:spcPct val="150000"/>
              </a:lnSpc>
            </a:pPr>
            <a:r>
              <a:rPr lang="en-GB" sz="2400" dirty="0">
                <a:latin typeface="Arial" panose="020B0604020202020204" pitchFamily="34" charset="0"/>
                <a:cs typeface="Arial" panose="020B0604020202020204" pitchFamily="34" charset="0"/>
              </a:rPr>
              <a:t>After Oxford, had baby with crackhead.</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Have a go! Write your own.</a:t>
            </a:r>
          </a:p>
          <a:p>
            <a:endParaRPr lang="en-GB" dirty="0"/>
          </a:p>
        </p:txBody>
      </p:sp>
    </p:spTree>
    <p:extLst>
      <p:ext uri="{BB962C8B-B14F-4D97-AF65-F5344CB8AC3E}">
        <p14:creationId xmlns:p14="http://schemas.microsoft.com/office/powerpoint/2010/main" val="3070686839"/>
      </p:ext>
    </p:extLst>
  </p:cSld>
  <p:clrMapOvr>
    <a:masterClrMapping/>
  </p:clrMapOvr>
  <p:transition>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GB"/>
          </a:p>
        </p:txBody>
      </p:sp>
    </p:spTree>
    <p:extLst>
      <p:ext uri="{BB962C8B-B14F-4D97-AF65-F5344CB8AC3E}">
        <p14:creationId xmlns:p14="http://schemas.microsoft.com/office/powerpoint/2010/main" val="10564916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dirty="0" smtClean="0"/>
              <a:t>Question </a:t>
            </a:r>
            <a:r>
              <a:rPr lang="en-GB" dirty="0"/>
              <a:t>1a: Key features of the </a:t>
            </a:r>
            <a:r>
              <a:rPr lang="en-GB" dirty="0" smtClean="0"/>
              <a:t>task</a:t>
            </a:r>
            <a:endParaRPr lang="en-GB" dirty="0"/>
          </a:p>
        </p:txBody>
      </p:sp>
      <p:sp>
        <p:nvSpPr>
          <p:cNvPr id="5" name="Text Placeholder 4"/>
          <p:cNvSpPr>
            <a:spLocks noGrp="1"/>
          </p:cNvSpPr>
          <p:nvPr>
            <p:ph type="body" sz="quarter" idx="11"/>
          </p:nvPr>
        </p:nvSpPr>
        <p:spPr>
          <a:xfrm>
            <a:off x="365644" y="1330859"/>
            <a:ext cx="8389057" cy="5124261"/>
          </a:xfrm>
        </p:spPr>
        <p:txBody>
          <a:bodyPr>
            <a:normAutofit lnSpcReduction="10000"/>
          </a:bodyPr>
          <a:lstStyle/>
          <a:p>
            <a:pPr lvl="0">
              <a:lnSpc>
                <a:spcPct val="107000"/>
              </a:lnSpc>
              <a:spcBef>
                <a:spcPts val="0"/>
              </a:spcBef>
              <a:spcAft>
                <a:spcPts val="800"/>
              </a:spcAft>
            </a:pPr>
            <a:r>
              <a:rPr lang="en-GB" b="1" dirty="0">
                <a:ea typeface="Calibri" panose="020F0502020204030204" pitchFamily="34" charset="0"/>
              </a:rPr>
              <a:t>What? </a:t>
            </a:r>
            <a:r>
              <a:rPr lang="en-GB" dirty="0">
                <a:solidFill>
                  <a:prstClr val="black"/>
                </a:solidFill>
                <a:ea typeface="Calibri" panose="020F0502020204030204" pitchFamily="34" charset="0"/>
              </a:rPr>
              <a:t>- Script for local radio appealing for volunteers to help with specific renovation work. </a:t>
            </a:r>
            <a:r>
              <a:rPr lang="en-GB" dirty="0" smtClean="0">
                <a:solidFill>
                  <a:prstClr val="black"/>
                </a:solidFill>
                <a:ea typeface="Calibri" panose="020F0502020204030204" pitchFamily="34" charset="0"/>
              </a:rPr>
              <a:t>Approx. </a:t>
            </a:r>
            <a:r>
              <a:rPr lang="en-GB" dirty="0">
                <a:solidFill>
                  <a:prstClr val="black"/>
                </a:solidFill>
                <a:ea typeface="Calibri" panose="020F0502020204030204" pitchFamily="34" charset="0"/>
              </a:rPr>
              <a:t>250 words</a:t>
            </a:r>
            <a:r>
              <a:rPr lang="en-GB" dirty="0" smtClean="0">
                <a:solidFill>
                  <a:prstClr val="black"/>
                </a:solidFill>
                <a:ea typeface="Calibri" panose="020F0502020204030204" pitchFamily="34" charset="0"/>
              </a:rPr>
              <a:t>.</a:t>
            </a:r>
          </a:p>
          <a:p>
            <a:pPr lvl="0">
              <a:lnSpc>
                <a:spcPct val="107000"/>
              </a:lnSpc>
              <a:spcBef>
                <a:spcPts val="0"/>
              </a:spcBef>
              <a:spcAft>
                <a:spcPts val="800"/>
              </a:spcAft>
            </a:pPr>
            <a:endParaRPr lang="en-GB" dirty="0">
              <a:solidFill>
                <a:prstClr val="black"/>
              </a:solidFill>
              <a:ea typeface="Calibri" panose="020F0502020204030204" pitchFamily="34" charset="0"/>
            </a:endParaRPr>
          </a:p>
          <a:p>
            <a:pPr lvl="0">
              <a:lnSpc>
                <a:spcPct val="107000"/>
              </a:lnSpc>
              <a:spcBef>
                <a:spcPts val="0"/>
              </a:spcBef>
              <a:spcAft>
                <a:spcPts val="800"/>
              </a:spcAft>
            </a:pPr>
            <a:r>
              <a:rPr lang="en-GB" b="1" dirty="0">
                <a:ea typeface="Calibri" panose="020F0502020204030204" pitchFamily="34" charset="0"/>
              </a:rPr>
              <a:t>Why? </a:t>
            </a:r>
            <a:r>
              <a:rPr lang="en-GB" dirty="0">
                <a:solidFill>
                  <a:prstClr val="black"/>
                </a:solidFill>
                <a:ea typeface="Calibri" panose="020F0502020204030204" pitchFamily="34" charset="0"/>
              </a:rPr>
              <a:t>– Charity ‘Recover’ converting house to educational and recreational centre for disadvantaged </a:t>
            </a:r>
            <a:r>
              <a:rPr lang="en-GB" dirty="0" smtClean="0">
                <a:solidFill>
                  <a:prstClr val="black"/>
                </a:solidFill>
                <a:ea typeface="Calibri" panose="020F0502020204030204" pitchFamily="34" charset="0"/>
              </a:rPr>
              <a:t>children.</a:t>
            </a:r>
          </a:p>
          <a:p>
            <a:pPr lvl="0">
              <a:lnSpc>
                <a:spcPct val="107000"/>
              </a:lnSpc>
              <a:spcBef>
                <a:spcPts val="0"/>
              </a:spcBef>
              <a:spcAft>
                <a:spcPts val="800"/>
              </a:spcAft>
            </a:pPr>
            <a:endParaRPr lang="en-GB" dirty="0">
              <a:solidFill>
                <a:prstClr val="black"/>
              </a:solidFill>
              <a:ea typeface="Calibri" panose="020F0502020204030204" pitchFamily="34" charset="0"/>
            </a:endParaRPr>
          </a:p>
          <a:p>
            <a:pPr lvl="0">
              <a:lnSpc>
                <a:spcPct val="107000"/>
              </a:lnSpc>
              <a:spcBef>
                <a:spcPts val="0"/>
              </a:spcBef>
              <a:spcAft>
                <a:spcPts val="800"/>
              </a:spcAft>
            </a:pPr>
            <a:r>
              <a:rPr lang="en-GB" b="1" dirty="0">
                <a:ea typeface="Calibri" panose="020F0502020204030204" pitchFamily="34" charset="0"/>
              </a:rPr>
              <a:t>Where? </a:t>
            </a:r>
            <a:r>
              <a:rPr lang="en-GB" dirty="0">
                <a:solidFill>
                  <a:prstClr val="black"/>
                </a:solidFill>
                <a:ea typeface="Calibri" panose="020F0502020204030204" pitchFamily="34" charset="0"/>
              </a:rPr>
              <a:t>– </a:t>
            </a:r>
            <a:r>
              <a:rPr lang="en-GB" dirty="0" err="1">
                <a:solidFill>
                  <a:prstClr val="black"/>
                </a:solidFill>
                <a:ea typeface="Calibri" panose="020F0502020204030204" pitchFamily="34" charset="0"/>
              </a:rPr>
              <a:t>Bridgedown</a:t>
            </a:r>
            <a:r>
              <a:rPr lang="en-GB" dirty="0">
                <a:solidFill>
                  <a:prstClr val="black"/>
                </a:solidFill>
                <a:ea typeface="Calibri" panose="020F0502020204030204" pitchFamily="34" charset="0"/>
              </a:rPr>
              <a:t>, Dorset </a:t>
            </a:r>
            <a:endParaRPr lang="en-GB" dirty="0" smtClean="0">
              <a:solidFill>
                <a:prstClr val="black"/>
              </a:solidFill>
              <a:ea typeface="Calibri" panose="020F0502020204030204" pitchFamily="34" charset="0"/>
            </a:endParaRPr>
          </a:p>
          <a:p>
            <a:pPr lvl="0">
              <a:lnSpc>
                <a:spcPct val="107000"/>
              </a:lnSpc>
              <a:spcBef>
                <a:spcPts val="0"/>
              </a:spcBef>
              <a:spcAft>
                <a:spcPts val="800"/>
              </a:spcAft>
            </a:pPr>
            <a:endParaRPr lang="en-GB" dirty="0">
              <a:solidFill>
                <a:prstClr val="black"/>
              </a:solidFill>
              <a:ea typeface="Calibri" panose="020F0502020204030204" pitchFamily="34" charset="0"/>
            </a:endParaRPr>
          </a:p>
          <a:p>
            <a:pPr lvl="0">
              <a:lnSpc>
                <a:spcPct val="107000"/>
              </a:lnSpc>
              <a:spcBef>
                <a:spcPts val="0"/>
              </a:spcBef>
              <a:spcAft>
                <a:spcPts val="800"/>
              </a:spcAft>
            </a:pPr>
            <a:r>
              <a:rPr lang="en-GB" b="1" dirty="0">
                <a:ea typeface="Calibri" panose="020F0502020204030204" pitchFamily="34" charset="0"/>
              </a:rPr>
              <a:t>When? </a:t>
            </a:r>
            <a:r>
              <a:rPr lang="en-GB" dirty="0">
                <a:solidFill>
                  <a:prstClr val="black"/>
                </a:solidFill>
                <a:ea typeface="Calibri" panose="020F0502020204030204" pitchFamily="34" charset="0"/>
              </a:rPr>
              <a:t>– before opening in </a:t>
            </a:r>
            <a:r>
              <a:rPr lang="en-GB" dirty="0" smtClean="0">
                <a:solidFill>
                  <a:prstClr val="black"/>
                </a:solidFill>
                <a:ea typeface="Calibri" panose="020F0502020204030204" pitchFamily="34" charset="0"/>
              </a:rPr>
              <a:t>October</a:t>
            </a:r>
          </a:p>
          <a:p>
            <a:pPr lvl="0">
              <a:lnSpc>
                <a:spcPct val="107000"/>
              </a:lnSpc>
              <a:spcBef>
                <a:spcPts val="0"/>
              </a:spcBef>
              <a:spcAft>
                <a:spcPts val="800"/>
              </a:spcAft>
            </a:pPr>
            <a:endParaRPr lang="en-GB" dirty="0">
              <a:solidFill>
                <a:prstClr val="black"/>
              </a:solidFill>
              <a:ea typeface="Calibri" panose="020F0502020204030204" pitchFamily="34" charset="0"/>
            </a:endParaRPr>
          </a:p>
          <a:p>
            <a:pPr lvl="0">
              <a:lnSpc>
                <a:spcPct val="107000"/>
              </a:lnSpc>
              <a:spcBef>
                <a:spcPts val="0"/>
              </a:spcBef>
              <a:spcAft>
                <a:spcPts val="800"/>
              </a:spcAft>
            </a:pPr>
            <a:r>
              <a:rPr lang="en-GB" b="1" dirty="0">
                <a:ea typeface="Calibri" panose="020F0502020204030204" pitchFamily="34" charset="0"/>
              </a:rPr>
              <a:t>How? </a:t>
            </a:r>
            <a:r>
              <a:rPr lang="en-GB" dirty="0">
                <a:solidFill>
                  <a:prstClr val="black"/>
                </a:solidFill>
                <a:ea typeface="Calibri" panose="020F0502020204030204" pitchFamily="34" charset="0"/>
              </a:rPr>
              <a:t>Needs contact details</a:t>
            </a:r>
          </a:p>
          <a:p>
            <a:endParaRPr lang="en-GB" dirty="0"/>
          </a:p>
        </p:txBody>
      </p:sp>
    </p:spTree>
    <p:extLst>
      <p:ext uri="{BB962C8B-B14F-4D97-AF65-F5344CB8AC3E}">
        <p14:creationId xmlns:p14="http://schemas.microsoft.com/office/powerpoint/2010/main" val="17188659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67544" y="0"/>
            <a:ext cx="6263704" cy="908720"/>
          </a:xfrm>
        </p:spPr>
        <p:txBody>
          <a:bodyPr>
            <a:normAutofit/>
          </a:bodyPr>
          <a:lstStyle/>
          <a:p>
            <a:r>
              <a:rPr lang="en-GB" dirty="0" smtClean="0"/>
              <a:t>Question </a:t>
            </a:r>
            <a:r>
              <a:rPr lang="en-GB" dirty="0"/>
              <a:t>1a: </a:t>
            </a:r>
            <a:r>
              <a:rPr lang="en-GB" dirty="0" smtClean="0"/>
              <a:t>Examples</a:t>
            </a:r>
            <a:endParaRPr lang="en-GB" dirty="0"/>
          </a:p>
        </p:txBody>
      </p:sp>
      <p:sp>
        <p:nvSpPr>
          <p:cNvPr id="6" name="Text Placeholder 5"/>
          <p:cNvSpPr>
            <a:spLocks noGrp="1"/>
          </p:cNvSpPr>
          <p:nvPr>
            <p:ph type="body" sz="quarter" idx="11"/>
          </p:nvPr>
        </p:nvSpPr>
        <p:spPr>
          <a:xfrm>
            <a:off x="516048" y="1336460"/>
            <a:ext cx="8193386" cy="5209195"/>
          </a:xfrm>
        </p:spPr>
        <p:txBody>
          <a:bodyPr>
            <a:normAutofit/>
          </a:bodyPr>
          <a:lstStyle/>
          <a:p>
            <a:pPr lvl="0">
              <a:spcBef>
                <a:spcPts val="0"/>
              </a:spcBef>
            </a:pPr>
            <a:r>
              <a:rPr lang="en-GB" dirty="0"/>
              <a:t>Many candidates used an informal spoken style to target the audience</a:t>
            </a:r>
            <a:r>
              <a:rPr lang="en-GB" i="1" dirty="0"/>
              <a:t>.</a:t>
            </a:r>
          </a:p>
          <a:p>
            <a:pPr lvl="0">
              <a:spcBef>
                <a:spcPts val="0"/>
              </a:spcBef>
            </a:pPr>
            <a:endParaRPr lang="en-GB" i="1" dirty="0"/>
          </a:p>
          <a:p>
            <a:pPr lvl="0">
              <a:spcBef>
                <a:spcPts val="0"/>
              </a:spcBef>
            </a:pPr>
            <a:r>
              <a:rPr lang="en-GB" i="1" dirty="0"/>
              <a:t> ‘That’s right. If you’re looking to do something worthwhile then here’s your chance!’</a:t>
            </a:r>
            <a:r>
              <a:rPr lang="en-GB" dirty="0"/>
              <a:t>  </a:t>
            </a:r>
          </a:p>
          <a:p>
            <a:pPr lvl="0">
              <a:spcBef>
                <a:spcPts val="0"/>
              </a:spcBef>
            </a:pPr>
            <a:endParaRPr lang="en-GB" dirty="0"/>
          </a:p>
          <a:p>
            <a:pPr lvl="0">
              <a:spcBef>
                <a:spcPts val="0"/>
              </a:spcBef>
            </a:pPr>
            <a:r>
              <a:rPr lang="en-GB" dirty="0"/>
              <a:t>Spoken language features such as elision and politeness strategies were appropriate for the </a:t>
            </a:r>
            <a:r>
              <a:rPr lang="en-GB" dirty="0" smtClean="0"/>
              <a:t>genre.</a:t>
            </a:r>
            <a:endParaRPr lang="en-GB" dirty="0"/>
          </a:p>
          <a:p>
            <a:pPr lvl="0">
              <a:spcBef>
                <a:spcPts val="0"/>
              </a:spcBef>
            </a:pPr>
            <a:endParaRPr lang="en-GB" dirty="0"/>
          </a:p>
          <a:p>
            <a:pPr lvl="0">
              <a:spcBef>
                <a:spcPts val="0"/>
              </a:spcBef>
            </a:pPr>
            <a:r>
              <a:rPr lang="en-GB" dirty="0"/>
              <a:t> </a:t>
            </a:r>
            <a:r>
              <a:rPr lang="en-GB" i="1" dirty="0"/>
              <a:t>‘Thanks for listening’</a:t>
            </a:r>
            <a:r>
              <a:rPr lang="en-GB" dirty="0"/>
              <a:t>.</a:t>
            </a:r>
          </a:p>
          <a:p>
            <a:pPr lvl="0">
              <a:spcBef>
                <a:spcPts val="0"/>
              </a:spcBef>
            </a:pPr>
            <a:r>
              <a:rPr lang="en-GB" dirty="0"/>
              <a:t> </a:t>
            </a:r>
          </a:p>
          <a:p>
            <a:pPr lvl="0">
              <a:spcBef>
                <a:spcPts val="0"/>
              </a:spcBef>
            </a:pPr>
            <a:r>
              <a:rPr lang="en-GB" dirty="0"/>
              <a:t>A few, however, forgot the </a:t>
            </a:r>
            <a:r>
              <a:rPr lang="en-GB" dirty="0" smtClean="0"/>
              <a:t>purpose and context </a:t>
            </a:r>
            <a:r>
              <a:rPr lang="en-GB" dirty="0"/>
              <a:t>and became chatty and overlong.</a:t>
            </a:r>
          </a:p>
          <a:p>
            <a:endParaRPr lang="en-GB" dirty="0"/>
          </a:p>
        </p:txBody>
      </p:sp>
    </p:spTree>
    <p:extLst>
      <p:ext uri="{BB962C8B-B14F-4D97-AF65-F5344CB8AC3E}">
        <p14:creationId xmlns:p14="http://schemas.microsoft.com/office/powerpoint/2010/main" val="32346783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GB" dirty="0" smtClean="0"/>
              <a:t>Question </a:t>
            </a:r>
            <a:r>
              <a:rPr lang="en-GB" dirty="0"/>
              <a:t>1a: </a:t>
            </a:r>
            <a:r>
              <a:rPr lang="en-GB" dirty="0" smtClean="0"/>
              <a:t>Examples</a:t>
            </a:r>
            <a:endParaRPr lang="en-GB" dirty="0"/>
          </a:p>
        </p:txBody>
      </p:sp>
      <p:sp>
        <p:nvSpPr>
          <p:cNvPr id="5" name="Text Placeholder 4"/>
          <p:cNvSpPr>
            <a:spLocks noGrp="1"/>
          </p:cNvSpPr>
          <p:nvPr>
            <p:ph type="body" sz="quarter" idx="11"/>
          </p:nvPr>
        </p:nvSpPr>
        <p:spPr>
          <a:xfrm>
            <a:off x="461727" y="1303699"/>
            <a:ext cx="8247707" cy="5214090"/>
          </a:xfrm>
        </p:spPr>
        <p:txBody>
          <a:bodyPr>
            <a:normAutofit/>
          </a:bodyPr>
          <a:lstStyle/>
          <a:p>
            <a:pPr lvl="0">
              <a:spcBef>
                <a:spcPts val="0"/>
              </a:spcBef>
            </a:pPr>
            <a:r>
              <a:rPr lang="en-GB" dirty="0" smtClean="0"/>
              <a:t>Better </a:t>
            </a:r>
            <a:r>
              <a:rPr lang="en-GB" dirty="0"/>
              <a:t>responses established who was speaking. As a spokesperson for Recover, the speaker usually used the first person,</a:t>
            </a:r>
            <a:r>
              <a:rPr lang="en-GB" i="1" dirty="0"/>
              <a:t> ‘I’ </a:t>
            </a:r>
            <a:r>
              <a:rPr lang="en-GB" dirty="0"/>
              <a:t>or </a:t>
            </a:r>
            <a:r>
              <a:rPr lang="en-GB" i="1" dirty="0"/>
              <a:t>‘we’ </a:t>
            </a:r>
            <a:r>
              <a:rPr lang="en-GB" dirty="0"/>
              <a:t>and direct address.</a:t>
            </a:r>
          </a:p>
          <a:p>
            <a:pPr lvl="0">
              <a:spcBef>
                <a:spcPts val="0"/>
              </a:spcBef>
            </a:pPr>
            <a:endParaRPr lang="en-GB" dirty="0"/>
          </a:p>
          <a:p>
            <a:pPr lvl="0">
              <a:spcBef>
                <a:spcPts val="0"/>
              </a:spcBef>
            </a:pPr>
            <a:r>
              <a:rPr lang="en-GB" dirty="0"/>
              <a:t>The challenge was to keep the appeal structured with clear information.  Persuasive techniques needed to be subtle. </a:t>
            </a:r>
          </a:p>
          <a:p>
            <a:pPr lvl="0">
              <a:spcBef>
                <a:spcPts val="0"/>
              </a:spcBef>
            </a:pPr>
            <a:endParaRPr lang="en-GB" dirty="0"/>
          </a:p>
          <a:p>
            <a:pPr lvl="0">
              <a:spcBef>
                <a:spcPts val="0"/>
              </a:spcBef>
            </a:pPr>
            <a:r>
              <a:rPr lang="en-GB" dirty="0"/>
              <a:t>Some were hyperbolic and awkward </a:t>
            </a:r>
            <a:r>
              <a:rPr lang="en-GB" i="1" dirty="0"/>
              <a:t>‘the currently run-down and lifeless estate could be transformed into a portal of possibilities and imagination’</a:t>
            </a:r>
            <a:r>
              <a:rPr lang="en-GB" dirty="0"/>
              <a:t> and </a:t>
            </a:r>
            <a:r>
              <a:rPr lang="en-GB" dirty="0" smtClean="0"/>
              <a:t>in describing the </a:t>
            </a:r>
            <a:r>
              <a:rPr lang="en-GB" dirty="0"/>
              <a:t>effects on volunteers </a:t>
            </a:r>
            <a:r>
              <a:rPr lang="en-GB" i="1" dirty="0"/>
              <a:t>‘our incentive is the feeling of goodness that will swarm your heart</a:t>
            </a:r>
            <a:r>
              <a:rPr lang="en-GB" i="1" dirty="0" smtClean="0"/>
              <a:t>’.</a:t>
            </a:r>
            <a:endParaRPr lang="en-GB" dirty="0"/>
          </a:p>
        </p:txBody>
      </p:sp>
    </p:spTree>
    <p:extLst>
      <p:ext uri="{BB962C8B-B14F-4D97-AF65-F5344CB8AC3E}">
        <p14:creationId xmlns:p14="http://schemas.microsoft.com/office/powerpoint/2010/main" val="15827850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67544" y="0"/>
            <a:ext cx="6480987" cy="908720"/>
          </a:xfrm>
        </p:spPr>
        <p:txBody>
          <a:bodyPr>
            <a:normAutofit/>
          </a:bodyPr>
          <a:lstStyle/>
          <a:p>
            <a:r>
              <a:rPr lang="en-GB" dirty="0" smtClean="0"/>
              <a:t>Question 1b</a:t>
            </a:r>
            <a:endParaRPr lang="en-GB" dirty="0"/>
          </a:p>
        </p:txBody>
      </p:sp>
      <p:sp>
        <p:nvSpPr>
          <p:cNvPr id="5" name="Text Placeholder 4"/>
          <p:cNvSpPr>
            <a:spLocks noGrp="1"/>
          </p:cNvSpPr>
          <p:nvPr>
            <p:ph type="body" sz="quarter" idx="11"/>
          </p:nvPr>
        </p:nvSpPr>
        <p:spPr>
          <a:xfrm>
            <a:off x="452673" y="1556741"/>
            <a:ext cx="8157173" cy="4227718"/>
          </a:xfrm>
        </p:spPr>
        <p:txBody>
          <a:bodyPr>
            <a:normAutofit/>
          </a:bodyPr>
          <a:lstStyle/>
          <a:p>
            <a:pPr lvl="0" fontAlgn="base">
              <a:lnSpc>
                <a:spcPct val="150000"/>
              </a:lnSpc>
              <a:spcBef>
                <a:spcPct val="0"/>
              </a:spcBef>
              <a:spcAft>
                <a:spcPct val="0"/>
              </a:spcAft>
            </a:pPr>
            <a:endParaRPr lang="en-GB" dirty="0" smtClean="0">
              <a:solidFill>
                <a:prstClr val="black"/>
              </a:solidFill>
            </a:endParaRPr>
          </a:p>
          <a:p>
            <a:pPr lvl="0" fontAlgn="base">
              <a:lnSpc>
                <a:spcPct val="150000"/>
              </a:lnSpc>
              <a:spcBef>
                <a:spcPct val="0"/>
              </a:spcBef>
              <a:spcAft>
                <a:spcPct val="0"/>
              </a:spcAft>
            </a:pPr>
            <a:r>
              <a:rPr lang="en-GB" dirty="0" smtClean="0">
                <a:solidFill>
                  <a:prstClr val="black"/>
                </a:solidFill>
              </a:rPr>
              <a:t>Write </a:t>
            </a:r>
            <a:r>
              <a:rPr lang="en-GB" dirty="0">
                <a:solidFill>
                  <a:prstClr val="black"/>
                </a:solidFill>
              </a:rPr>
              <a:t>an extract from a spy thriller novel in which </a:t>
            </a:r>
            <a:r>
              <a:rPr lang="en-GB" dirty="0" err="1">
                <a:solidFill>
                  <a:prstClr val="black"/>
                </a:solidFill>
              </a:rPr>
              <a:t>Bridgedown</a:t>
            </a:r>
            <a:r>
              <a:rPr lang="en-GB" dirty="0">
                <a:solidFill>
                  <a:prstClr val="black"/>
                </a:solidFill>
              </a:rPr>
              <a:t> features as a setting</a:t>
            </a:r>
            <a:r>
              <a:rPr lang="en-GB" b="1" dirty="0">
                <a:solidFill>
                  <a:prstClr val="black"/>
                </a:solidFill>
              </a:rPr>
              <a:t>.</a:t>
            </a:r>
            <a:r>
              <a:rPr lang="en-GB" dirty="0">
                <a:solidFill>
                  <a:prstClr val="black"/>
                </a:solidFill>
              </a:rPr>
              <a:t> </a:t>
            </a:r>
          </a:p>
          <a:p>
            <a:pPr lvl="0" fontAlgn="base">
              <a:lnSpc>
                <a:spcPct val="150000"/>
              </a:lnSpc>
              <a:spcBef>
                <a:spcPct val="0"/>
              </a:spcBef>
              <a:spcAft>
                <a:spcPct val="0"/>
              </a:spcAft>
            </a:pPr>
            <a:endParaRPr lang="en-GB" dirty="0" smtClean="0">
              <a:solidFill>
                <a:prstClr val="black"/>
              </a:solidFill>
            </a:endParaRPr>
          </a:p>
          <a:p>
            <a:pPr lvl="0" fontAlgn="base">
              <a:lnSpc>
                <a:spcPct val="150000"/>
              </a:lnSpc>
              <a:spcBef>
                <a:spcPct val="0"/>
              </a:spcBef>
              <a:spcAft>
                <a:spcPct val="0"/>
              </a:spcAft>
            </a:pPr>
            <a:r>
              <a:rPr lang="en-GB" dirty="0" smtClean="0">
                <a:solidFill>
                  <a:prstClr val="black"/>
                </a:solidFill>
              </a:rPr>
              <a:t>Aim </a:t>
            </a:r>
            <a:r>
              <a:rPr lang="en-GB" dirty="0">
                <a:solidFill>
                  <a:prstClr val="black"/>
                </a:solidFill>
              </a:rPr>
              <a:t>to write approximately 350 words</a:t>
            </a:r>
            <a:endParaRPr lang="en-GB" dirty="0"/>
          </a:p>
        </p:txBody>
      </p:sp>
    </p:spTree>
    <p:extLst>
      <p:ext uri="{BB962C8B-B14F-4D97-AF65-F5344CB8AC3E}">
        <p14:creationId xmlns:p14="http://schemas.microsoft.com/office/powerpoint/2010/main" val="31390235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567544" y="0"/>
            <a:ext cx="6462880" cy="908720"/>
          </a:xfrm>
        </p:spPr>
        <p:txBody>
          <a:bodyPr>
            <a:normAutofit/>
          </a:bodyPr>
          <a:lstStyle/>
          <a:p>
            <a:r>
              <a:rPr lang="en-GB" dirty="0" smtClean="0"/>
              <a:t>Question </a:t>
            </a:r>
            <a:r>
              <a:rPr lang="en-GB" dirty="0"/>
              <a:t>1b: </a:t>
            </a:r>
            <a:r>
              <a:rPr lang="en-GB" dirty="0" smtClean="0"/>
              <a:t>Example</a:t>
            </a:r>
            <a:endParaRPr lang="en-GB" dirty="0"/>
          </a:p>
        </p:txBody>
      </p:sp>
      <p:sp>
        <p:nvSpPr>
          <p:cNvPr id="3" name="Content Placeholder 2"/>
          <p:cNvSpPr>
            <a:spLocks noGrp="1"/>
          </p:cNvSpPr>
          <p:nvPr>
            <p:ph type="body" sz="quarter" idx="11"/>
          </p:nvPr>
        </p:nvSpPr>
        <p:spPr>
          <a:xfrm>
            <a:off x="533400" y="1457152"/>
            <a:ext cx="7994964" cy="5168499"/>
          </a:xfrm>
        </p:spPr>
        <p:txBody>
          <a:bodyPr>
            <a:normAutofit/>
          </a:bodyPr>
          <a:lstStyle/>
          <a:p>
            <a:r>
              <a:rPr lang="en-GB" b="1" dirty="0" smtClean="0"/>
              <a:t>One response </a:t>
            </a:r>
            <a:r>
              <a:rPr lang="en-GB" b="1" dirty="0"/>
              <a:t>opened in </a:t>
            </a:r>
            <a:r>
              <a:rPr lang="en-GB" b="1" dirty="0" err="1"/>
              <a:t>Bridgedown’s</a:t>
            </a:r>
            <a:r>
              <a:rPr lang="en-GB" b="1" dirty="0"/>
              <a:t> swimming pool building</a:t>
            </a:r>
            <a:r>
              <a:rPr lang="en-GB" b="1" dirty="0" smtClean="0"/>
              <a:t>:</a:t>
            </a:r>
          </a:p>
          <a:p>
            <a:endParaRPr lang="en-GB" b="1" dirty="0"/>
          </a:p>
          <a:p>
            <a:r>
              <a:rPr lang="en-GB" sz="2400" i="1" dirty="0" smtClean="0">
                <a:solidFill>
                  <a:schemeClr val="tx1"/>
                </a:solidFill>
              </a:rPr>
              <a:t>‘Stay in there, Jenny. I’ll be back for you later.’ The locker door closes with a swift but silent motion. Number forty-two. Danny sighs a breath of anticipation as his eyes abandon those staring out from the slits of the locker. Would he be back for Jenny? There is no certain answer - just one that satisfies the mind of the eight year old girl that sits in terror in locker forty-two.</a:t>
            </a:r>
          </a:p>
          <a:p>
            <a:endParaRPr lang="en-US" i="1" dirty="0"/>
          </a:p>
          <a:p>
            <a:r>
              <a:rPr lang="en-US" sz="2400" b="1" dirty="0" smtClean="0">
                <a:solidFill>
                  <a:schemeClr val="tx1"/>
                </a:solidFill>
              </a:rPr>
              <a:t>How does this fit the task?</a:t>
            </a:r>
            <a:endParaRPr lang="en-GB" sz="2400" b="1" dirty="0">
              <a:solidFill>
                <a:schemeClr val="tx1"/>
              </a:solidFill>
            </a:endParaRPr>
          </a:p>
        </p:txBody>
      </p:sp>
    </p:spTree>
    <p:extLst>
      <p:ext uri="{BB962C8B-B14F-4D97-AF65-F5344CB8AC3E}">
        <p14:creationId xmlns:p14="http://schemas.microsoft.com/office/powerpoint/2010/main" val="39039539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 1b: Example</a:t>
            </a:r>
          </a:p>
        </p:txBody>
      </p:sp>
      <p:sp>
        <p:nvSpPr>
          <p:cNvPr id="3" name="Text Placeholder 2"/>
          <p:cNvSpPr>
            <a:spLocks noGrp="1"/>
          </p:cNvSpPr>
          <p:nvPr>
            <p:ph type="body" sz="quarter" idx="10"/>
          </p:nvPr>
        </p:nvSpPr>
        <p:spPr>
          <a:xfrm>
            <a:off x="284305" y="1341872"/>
            <a:ext cx="6836023" cy="724436"/>
          </a:xfrm>
        </p:spPr>
        <p:txBody>
          <a:bodyPr/>
          <a:lstStyle/>
          <a:p>
            <a:r>
              <a:rPr lang="en-GB" dirty="0" smtClean="0"/>
              <a:t>Strengths in this opening paragraph</a:t>
            </a:r>
            <a:endParaRPr lang="en-GB" dirty="0"/>
          </a:p>
        </p:txBody>
      </p:sp>
      <p:sp>
        <p:nvSpPr>
          <p:cNvPr id="4" name="Text Placeholder 3"/>
          <p:cNvSpPr>
            <a:spLocks noGrp="1"/>
          </p:cNvSpPr>
          <p:nvPr>
            <p:ph type="body" sz="quarter" idx="11"/>
          </p:nvPr>
        </p:nvSpPr>
        <p:spPr>
          <a:xfrm>
            <a:off x="284163" y="1888761"/>
            <a:ext cx="8634206" cy="4737670"/>
          </a:xfrm>
        </p:spPr>
        <p:txBody>
          <a:bodyPr/>
          <a:lstStyle/>
          <a:p>
            <a:pPr marL="342900" indent="-342900">
              <a:buFont typeface="Arial" panose="020B0604020202020204" pitchFamily="34" charset="0"/>
              <a:buChar char="•"/>
            </a:pPr>
            <a:r>
              <a:rPr lang="en-GB" dirty="0" smtClean="0"/>
              <a:t>Engaging dialogue and controlled use of present tense</a:t>
            </a:r>
          </a:p>
          <a:p>
            <a:pPr marL="342900" indent="-342900">
              <a:buFont typeface="Arial" panose="020B0604020202020204" pitchFamily="34" charset="0"/>
              <a:buChar char="•"/>
            </a:pPr>
            <a:r>
              <a:rPr lang="en-GB" dirty="0" smtClean="0"/>
              <a:t>Selection of </a:t>
            </a:r>
            <a:r>
              <a:rPr lang="en-GB" dirty="0" err="1" smtClean="0"/>
              <a:t>Bridgedown’s</a:t>
            </a:r>
            <a:r>
              <a:rPr lang="en-GB" dirty="0" smtClean="0"/>
              <a:t> changing room lockers shows close reading and imaginative interpretation of task</a:t>
            </a:r>
          </a:p>
          <a:p>
            <a:pPr marL="342900" indent="-342900">
              <a:buFont typeface="Arial" panose="020B0604020202020204" pitchFamily="34" charset="0"/>
              <a:buChar char="•"/>
            </a:pPr>
            <a:r>
              <a:rPr lang="en-GB" dirty="0" smtClean="0"/>
              <a:t>Tension established by explicit contrast between protagonist’s reassuring spoken words to child and situation threatening them</a:t>
            </a:r>
          </a:p>
          <a:p>
            <a:pPr marL="342900" indent="-342900">
              <a:buFont typeface="Arial" panose="020B0604020202020204" pitchFamily="34" charset="0"/>
              <a:buChar char="•"/>
            </a:pPr>
            <a:r>
              <a:rPr lang="en-GB" dirty="0" smtClean="0"/>
              <a:t>Shows rather than tells with simple details</a:t>
            </a:r>
          </a:p>
          <a:p>
            <a:pPr marL="342900" indent="-342900">
              <a:buFont typeface="Arial" panose="020B0604020202020204" pitchFamily="34" charset="0"/>
              <a:buChar char="•"/>
            </a:pPr>
            <a:r>
              <a:rPr lang="en-GB" dirty="0" smtClean="0"/>
              <a:t>Sense of spy thriller genre – hiding, need for silence, anticipation of action</a:t>
            </a:r>
          </a:p>
          <a:p>
            <a:pPr marL="342900" indent="-342900">
              <a:buFont typeface="Arial" panose="020B0604020202020204" pitchFamily="34" charset="0"/>
              <a:buChar char="•"/>
            </a:pPr>
            <a:r>
              <a:rPr lang="en-GB" dirty="0" smtClean="0"/>
              <a:t>Appropriate for extract from a novel – sense of situation and characters – we want to read on.</a:t>
            </a:r>
          </a:p>
          <a:p>
            <a:pPr marL="342900" indent="-342900">
              <a:buFont typeface="Arial" panose="020B0604020202020204" pitchFamily="34" charset="0"/>
              <a:buChar char="•"/>
            </a:pPr>
            <a:endParaRPr lang="en-GB" dirty="0" smtClean="0"/>
          </a:p>
          <a:p>
            <a:endParaRPr lang="en-GB" dirty="0" smtClean="0"/>
          </a:p>
        </p:txBody>
      </p:sp>
    </p:spTree>
    <p:extLst>
      <p:ext uri="{BB962C8B-B14F-4D97-AF65-F5344CB8AC3E}">
        <p14:creationId xmlns:p14="http://schemas.microsoft.com/office/powerpoint/2010/main" val="4060711784"/>
      </p:ext>
    </p:extLst>
  </p:cSld>
  <p:clrMapOvr>
    <a:masterClrMapping/>
  </p:clrMapOvr>
  <p:timing>
    <p:tnLst>
      <p:par>
        <p:cTn id="1" dur="indefinite" restart="never" nodeType="tmRoot"/>
      </p:par>
    </p:tnLst>
  </p:timing>
</p:sld>
</file>

<file path=ppt/theme/theme1.xml><?xml version="1.0" encoding="utf-8"?>
<a:theme xmlns:a="http://schemas.openxmlformats.org/drawingml/2006/main" name="Eduqas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Source xmlns="http://schemas.microsoft.com/sharepoint/v3/fields"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k48d8005054a4dd09ad49b7c837f0781 xmlns="2f2f9355-f80e-4d7b-937a-0c27cfa03643">
      <Terms xmlns="http://schemas.microsoft.com/office/infopath/2007/PartnerControls"/>
    </k48d8005054a4dd09ad49b7c837f0781>
    <WJEC_x0020_Language xmlns="2f2f9355-f80e-4d7b-937a-0c27cfa03643">
      <Value>English</Value>
    </WJEC_x0020_Language>
    <WJEC_x0020_Available_x0020_Online xmlns="2f2f9355-f80e-4d7b-937a-0c27cfa03643">false</WJEC_x0020_Available_x0020_Online>
    <WJEC_x0020_Secure_x0020_Scheduling_x0020_Start_x0020_Date xmlns="2f2f9355-f80e-4d7b-937a-0c27cfa03643" xsi:nil="true"/>
    <i2be6ccaef284b9d8cadff396f0db8d6 xmlns="2f2f9355-f80e-4d7b-937a-0c27cfa03643">
      <Terms xmlns="http://schemas.microsoft.com/office/infopath/2007/PartnerControls"/>
    </i2be6ccaef284b9d8cadff396f0db8d6>
    <TaxCatchAll xmlns="2f2f9355-f80e-4d7b-937a-0c27cfa03643"/>
    <bd6821cb7d3c4b4ab1e70668a679dc90 xmlns="2f2f9355-f80e-4d7b-937a-0c27cfa03643">
      <Terms xmlns="http://schemas.microsoft.com/office/infopath/2007/PartnerControls"/>
    </bd6821cb7d3c4b4ab1e70668a679dc90>
    <RoutingRuleDescription xmlns="http://schemas.microsoft.com/sharepoint/v3" xsi:nil="true"/>
    <PublishingExpirationDate xmlns="http://schemas.microsoft.com/sharepoint/v3" xsi:nil="true"/>
    <WJEC_x0020_Subject_x0020_Code xmlns="2f2f9355-f80e-4d7b-937a-0c27cfa03643" xsi:nil="true"/>
    <WJEC_x0020_Exam_x0020_Season xmlns="2f2f9355-f80e-4d7b-937a-0c27cfa03643" xsi:nil="true"/>
    <PublishingStartDate xmlns="http://schemas.microsoft.com/sharepoint/v3" xsi:nil="true"/>
    <WJEC_x0020_Secured_x0020_Scheduling_x0020_End_x0020_Date xmlns="2f2f9355-f80e-4d7b-937a-0c27cfa03643" xsi:nil="true"/>
    <aa87a6a0bdfe4bfb97a25745bc8270e2 xmlns="2f2f9355-f80e-4d7b-937a-0c27cfa03643">
      <Terms xmlns="http://schemas.microsoft.com/office/infopath/2007/PartnerControls"/>
    </aa87a6a0bdfe4bfb97a25745bc8270e2>
  </documentManagement>
</p:properties>
</file>

<file path=customXml/item4.xml><?xml version="1.0" encoding="utf-8"?>
<ct:contentTypeSchema xmlns:ct="http://schemas.microsoft.com/office/2006/metadata/contentType" xmlns:ma="http://schemas.microsoft.com/office/2006/metadata/properties/metaAttributes" ct:_="" ma:_="" ma:contentTypeName="Document" ma:contentTypeID="0x010100070C649CBF9D4F49B39E1054CB72B2FC" ma:contentTypeVersion="" ma:contentTypeDescription="Create a new document." ma:contentTypeScope="" ma:versionID="0cfcf27d5c1a1cef65faa41d6c7e2a9a">
  <xsd:schema xmlns:xsd="http://www.w3.org/2001/XMLSchema" xmlns:xs="http://www.w3.org/2001/XMLSchema" xmlns:p="http://schemas.microsoft.com/office/2006/metadata/properties" xmlns:ns2="http://schemas.microsoft.com/sharepoint/v3/fields" targetNamespace="http://schemas.microsoft.com/office/2006/metadata/properties" ma:root="true" ma:fieldsID="860d15aba345e49122288bbd7ac964d5" ns2:_="">
    <xsd:import namespace="http://schemas.microsoft.com/sharepoint/v3/fields"/>
    <xsd:element name="properties">
      <xsd:complexType>
        <xsd:sequence>
          <xsd:element name="documentManagement">
            <xsd:complexType>
              <xsd:all>
                <xsd:element ref="ns2:_Sourc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8" nillable="true" ma:displayName="Source" ma:description="References to resources from which this resource was derived" ma:internalName="_Sourc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773DC8F-AB9D-4910-94BF-5076350377AD}"/>
</file>

<file path=customXml/itemProps2.xml><?xml version="1.0" encoding="utf-8"?>
<ds:datastoreItem xmlns:ds="http://schemas.openxmlformats.org/officeDocument/2006/customXml" ds:itemID="{3D9FB68D-A36F-4F40-9DDD-C7C8C55F1F0F}"/>
</file>

<file path=customXml/itemProps3.xml><?xml version="1.0" encoding="utf-8"?>
<ds:datastoreItem xmlns:ds="http://schemas.openxmlformats.org/officeDocument/2006/customXml" ds:itemID="{2773DC8F-AB9D-4910-94BF-5076350377AD}"/>
</file>

<file path=customXml/itemProps4.xml><?xml version="1.0" encoding="utf-8"?>
<ds:datastoreItem xmlns:ds="http://schemas.openxmlformats.org/officeDocument/2006/customXml" ds:itemID="{C4875566-A660-4F33-9662-3792317069A2}"/>
</file>

<file path=docProps/app.xml><?xml version="1.0" encoding="utf-8"?>
<Properties xmlns="http://schemas.openxmlformats.org/officeDocument/2006/extended-properties" xmlns:vt="http://schemas.openxmlformats.org/officeDocument/2006/docPropsVTypes">
  <Template>Eduqas PowerPoint Template</Template>
  <TotalTime>1255</TotalTime>
  <Words>3013</Words>
  <Application>Microsoft Office PowerPoint</Application>
  <PresentationFormat>On-screen Show (4:3)</PresentationFormat>
  <Paragraphs>354</Paragraphs>
  <Slides>35</Slides>
  <Notes>1</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Eduqas PowerPoint Template</vt:lpstr>
      <vt:lpstr>PowerPoint Presentation</vt:lpstr>
      <vt:lpstr>Component 3 Exam</vt:lpstr>
      <vt:lpstr>Question 1a</vt:lpstr>
      <vt:lpstr>Question 1a: Key features of the task</vt:lpstr>
      <vt:lpstr>Question 1a: Examples</vt:lpstr>
      <vt:lpstr>Question 1a: Examples</vt:lpstr>
      <vt:lpstr>Question 1b</vt:lpstr>
      <vt:lpstr>Question 1b: Example</vt:lpstr>
      <vt:lpstr>Question 1b: Example</vt:lpstr>
      <vt:lpstr>Question 2a </vt:lpstr>
      <vt:lpstr>Question 2a: Key features of task</vt:lpstr>
      <vt:lpstr>Question 2a: Overview</vt:lpstr>
      <vt:lpstr>Question 2a: Examples</vt:lpstr>
      <vt:lpstr>Question 2a: Candidate 1</vt:lpstr>
      <vt:lpstr>Question 2a: Candidate 2</vt:lpstr>
      <vt:lpstr>Question 2b</vt:lpstr>
      <vt:lpstr>Question 2b: Example Response</vt:lpstr>
      <vt:lpstr>Question 2b: Candidate 2 </vt:lpstr>
      <vt:lpstr>Questions 1 and 2 part c</vt:lpstr>
      <vt:lpstr>Question 2c: Example Responses</vt:lpstr>
      <vt:lpstr>Question 2c: Candidate 3</vt:lpstr>
      <vt:lpstr>Question 2c: Candidate 2</vt:lpstr>
      <vt:lpstr>Question 1 and 2 – Part c</vt:lpstr>
      <vt:lpstr>Question 1 and 2 – Part 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Texts for analysis </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WJEC</dc:creator>
  <cp:lastModifiedBy>WJEC</cp:lastModifiedBy>
  <cp:revision>101</cp:revision>
  <cp:lastPrinted>2014-04-03T15:37:56Z</cp:lastPrinted>
  <dcterms:created xsi:type="dcterms:W3CDTF">2015-10-08T10:06:49Z</dcterms:created>
  <dcterms:modified xsi:type="dcterms:W3CDTF">2018-08-31T12:33:12Z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0x010100070C649CBF9D4F49B39E1054CB72B2FC</vt:lpwstr>
  </property>
  <property fmtid="{D5CDD505-2E9C-101B-9397-08002B2CF9AE}" pid="3" name="WJEC_x0020_Audiences">
    <vt:lpwstr/>
  </property>
  <property fmtid="{D5CDD505-2E9C-101B-9397-08002B2CF9AE}" pid="4" name="WJEC_x0020_Department">
    <vt:lpwstr/>
  </property>
  <property fmtid="{D5CDD505-2E9C-101B-9397-08002B2CF9AE}" pid="5" name="WJEC Department">
    <vt:lpwstr/>
  </property>
  <property fmtid="{D5CDD505-2E9C-101B-9397-08002B2CF9AE}" pid="6" name="WJEC Audiences">
    <vt:lpwstr/>
  </property>
</Properties>
</file>