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 id="2147483675" r:id="rId7"/>
  </p:sldMasterIdLst>
  <p:notesMasterIdLst>
    <p:notesMasterId r:id="rId27"/>
  </p:notesMasterIdLst>
  <p:sldIdLst>
    <p:sldId id="269" r:id="rId8"/>
    <p:sldId id="256" r:id="rId9"/>
    <p:sldId id="257" r:id="rId10"/>
    <p:sldId id="259" r:id="rId11"/>
    <p:sldId id="260" r:id="rId12"/>
    <p:sldId id="261" r:id="rId13"/>
    <p:sldId id="262" r:id="rId14"/>
    <p:sldId id="263" r:id="rId15"/>
    <p:sldId id="264" r:id="rId16"/>
    <p:sldId id="265" r:id="rId17"/>
    <p:sldId id="266" r:id="rId18"/>
    <p:sldId id="267" r:id="rId19"/>
    <p:sldId id="268" r:id="rId20"/>
    <p:sldId id="271" r:id="rId21"/>
    <p:sldId id="272" r:id="rId22"/>
    <p:sldId id="273" r:id="rId23"/>
    <p:sldId id="274" r:id="rId24"/>
    <p:sldId id="275" r:id="rId25"/>
    <p:sldId id="27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7EA093-942E-47AF-9C39-06568BC30555}" type="datetimeFigureOut">
              <a:rPr lang="en-GB" smtClean="0"/>
              <a:t>26/10/2017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74998D-72EE-4E16-A70A-62AF27CDACDE}" type="slidenum">
              <a:rPr lang="en-GB" smtClean="0"/>
              <a:t>‹#›</a:t>
            </a:fld>
            <a:endParaRPr lang="en-GB"/>
          </a:p>
        </p:txBody>
      </p:sp>
    </p:spTree>
    <p:extLst>
      <p:ext uri="{BB962C8B-B14F-4D97-AF65-F5344CB8AC3E}">
        <p14:creationId xmlns:p14="http://schemas.microsoft.com/office/powerpoint/2010/main" val="3774507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GB" dirty="0" smtClean="0"/>
              <a:t>Delegates</a:t>
            </a:r>
            <a:r>
              <a:rPr lang="en-GB" baseline="0" dirty="0" smtClean="0"/>
              <a:t> have paper copies of the three introductions. Ask them to read/discuss/annotate and then give feedback. Then show the next three slides, which include examiner’s comments.</a:t>
            </a:r>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10</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11</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12</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13</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14</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before, delegates have paper copies of the three paragraphs.</a:t>
            </a:r>
            <a:r>
              <a:rPr lang="en-GB" baseline="0" dirty="0" smtClean="0"/>
              <a:t> They should read, discuss and annotate them for AO4.</a:t>
            </a:r>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15</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16</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17</a:t>
            </a:fld>
            <a:endParaRPr lang="en-GB"/>
          </a:p>
        </p:txBody>
      </p:sp>
    </p:spTree>
    <p:extLst>
      <p:ext uri="{BB962C8B-B14F-4D97-AF65-F5344CB8AC3E}">
        <p14:creationId xmlns:p14="http://schemas.microsoft.com/office/powerpoint/2010/main" val="3247684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74998D-72EE-4E16-A70A-62AF27CDACDE}" type="slidenum">
              <a:rPr lang="en-GB" smtClean="0"/>
              <a:t>18</a:t>
            </a:fld>
            <a:endParaRPr lang="en-GB"/>
          </a:p>
        </p:txBody>
      </p:sp>
    </p:spTree>
    <p:extLst>
      <p:ext uri="{BB962C8B-B14F-4D97-AF65-F5344CB8AC3E}">
        <p14:creationId xmlns:p14="http://schemas.microsoft.com/office/powerpoint/2010/main" val="3247684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53D252-C1B2-4668-8E1F-C7EC990C13B2}"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878613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53D252-C1B2-4668-8E1F-C7EC990C13B2}"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940748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53D252-C1B2-4668-8E1F-C7EC990C13B2}"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4102402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Eduqas_Powerpoint_Templates_for PPT-1.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Z:\Pictures\logos\WJEC_Logo_RGB.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2" y="5897563"/>
            <a:ext cx="736600"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p:txBody>
          <a:bodyPr/>
          <a:lstStyle>
            <a:lvl1pPr>
              <a:defRPr/>
            </a:lvl1pPr>
          </a:lstStyle>
          <a:p>
            <a:pPr>
              <a:defRPr/>
            </a:pPr>
            <a:fld id="{DEC5AF96-6D1F-4501-B38D-F6DFA0C3B11E}" type="datetimeFigureOut">
              <a:rPr lang="en-GB">
                <a:solidFill>
                  <a:prstClr val="black">
                    <a:tint val="75000"/>
                  </a:prstClr>
                </a:solidFill>
              </a:rPr>
              <a:pPr>
                <a:defRPr/>
              </a:pPr>
              <a:t>26/10/2017</a:t>
            </a:fld>
            <a:endParaRPr lang="en-GB">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6C17CCA3-1944-4CBB-A9F8-9540BAAB4BD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1975479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5656" y="22034"/>
            <a:ext cx="7668344" cy="1143000"/>
          </a:xfrm>
        </p:spPr>
        <p:txBody>
          <a:bodyPr>
            <a:normAutofit/>
          </a:bodyPr>
          <a:lstStyle>
            <a:lvl1pPr algn="r">
              <a:defRPr sz="3200"/>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99BECFB-C8F0-462D-82A1-5B6C4A9EED53}"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F520D74-8584-4A67-B58B-E23B84D79C6B}"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06258300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179391" y="1341438"/>
            <a:ext cx="8785225" cy="5351462"/>
          </a:xfrm>
          <a:prstGeom prst="rect">
            <a:avLst/>
          </a:prstGeom>
          <a:solidFill>
            <a:schemeClr val="bg1"/>
          </a:solidFill>
          <a:ln w="190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a:solidFill>
                <a:prstClr val="white"/>
              </a:solidFill>
            </a:endParaRPr>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26450" y="1844675"/>
            <a:ext cx="50482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9328" y="1395413"/>
            <a:ext cx="160496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2"/>
          <p:cNvSpPr>
            <a:spLocks noGrp="1"/>
          </p:cNvSpPr>
          <p:nvPr>
            <p:ph type="dt" sz="half" idx="10"/>
          </p:nvPr>
        </p:nvSpPr>
        <p:spPr/>
        <p:txBody>
          <a:bodyPr/>
          <a:lstStyle>
            <a:lvl1pPr>
              <a:defRPr/>
            </a:lvl1pPr>
          </a:lstStyle>
          <a:p>
            <a:pPr>
              <a:defRPr/>
            </a:pPr>
            <a:fld id="{17D96C5F-F9C4-4EF0-8BE2-2ECB4155F4C0}" type="datetimeFigureOut">
              <a:rPr lang="en-GB">
                <a:solidFill>
                  <a:prstClr val="black">
                    <a:tint val="75000"/>
                  </a:prstClr>
                </a:solidFill>
              </a:rPr>
              <a:pPr>
                <a:defRPr/>
              </a:pPr>
              <a:t>26/10/2017</a:t>
            </a:fld>
            <a:endParaRPr lang="en-GB">
              <a:solidFill>
                <a:prstClr val="black">
                  <a:tint val="75000"/>
                </a:prstClr>
              </a:solidFill>
            </a:endParaRPr>
          </a:p>
        </p:txBody>
      </p:sp>
      <p:sp>
        <p:nvSpPr>
          <p:cNvPr id="7"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8" name="Slide Number Placeholder 4"/>
          <p:cNvSpPr>
            <a:spLocks noGrp="1"/>
          </p:cNvSpPr>
          <p:nvPr>
            <p:ph type="sldNum" sz="quarter" idx="12"/>
          </p:nvPr>
        </p:nvSpPr>
        <p:spPr/>
        <p:txBody>
          <a:bodyPr/>
          <a:lstStyle>
            <a:lvl1pPr>
              <a:defRPr/>
            </a:lvl1pPr>
          </a:lstStyle>
          <a:p>
            <a:pPr>
              <a:defRPr/>
            </a:pPr>
            <a:fld id="{381A2397-9569-4CCB-86C4-BC33042EE22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32458754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179391" y="1341438"/>
            <a:ext cx="8785225" cy="5351462"/>
          </a:xfrm>
          <a:prstGeom prst="rect">
            <a:avLst/>
          </a:prstGeom>
          <a:solidFill>
            <a:schemeClr val="bg1"/>
          </a:solidFill>
          <a:ln w="190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a:solidFill>
                <a:prstClr val="white"/>
              </a:solidFill>
            </a:endParaRPr>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26450" y="1844675"/>
            <a:ext cx="50482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9328" y="1395413"/>
            <a:ext cx="160496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59338" y="5732469"/>
            <a:ext cx="3954462"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23851" y="1905000"/>
            <a:ext cx="437673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p:cNvSpPr>
            <a:spLocks noChangeArrowheads="1"/>
          </p:cNvSpPr>
          <p:nvPr userDrawn="1"/>
        </p:nvSpPr>
        <p:spPr bwMode="auto">
          <a:xfrm>
            <a:off x="198441" y="1341438"/>
            <a:ext cx="6389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cy-GB" altLang="en-US" smtClean="0">
                <a:solidFill>
                  <a:prstClr val="black"/>
                </a:solidFill>
              </a:rPr>
              <a:t>MATHEMATEG - LLINOL || PAPUR 1 SYLFAENOL (03)</a:t>
            </a:r>
            <a:br>
              <a:rPr lang="cy-GB" altLang="en-US" smtClean="0">
                <a:solidFill>
                  <a:prstClr val="black"/>
                </a:solidFill>
              </a:rPr>
            </a:br>
            <a:r>
              <a:rPr lang="cy-GB" altLang="en-US" smtClean="0">
                <a:solidFill>
                  <a:prstClr val="black"/>
                </a:solidFill>
              </a:rPr>
              <a:t>TGAU Tachwedd - 2012</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9" name="Date Placeholder 2"/>
          <p:cNvSpPr>
            <a:spLocks noGrp="1"/>
          </p:cNvSpPr>
          <p:nvPr>
            <p:ph type="dt" sz="half" idx="10"/>
          </p:nvPr>
        </p:nvSpPr>
        <p:spPr/>
        <p:txBody>
          <a:bodyPr/>
          <a:lstStyle>
            <a:lvl1pPr>
              <a:defRPr/>
            </a:lvl1pPr>
          </a:lstStyle>
          <a:p>
            <a:pPr>
              <a:defRPr/>
            </a:pPr>
            <a:fld id="{038FE4BA-9593-43AB-BFD8-27022C539C69}" type="datetimeFigureOut">
              <a:rPr lang="en-GB">
                <a:solidFill>
                  <a:prstClr val="black">
                    <a:tint val="75000"/>
                  </a:prstClr>
                </a:solidFill>
              </a:rPr>
              <a:pPr>
                <a:defRPr/>
              </a:pPr>
              <a:t>26/10/2017</a:t>
            </a:fld>
            <a:endParaRPr lang="en-GB">
              <a:solidFill>
                <a:prstClr val="black">
                  <a:tint val="75000"/>
                </a:prstClr>
              </a:solidFill>
            </a:endParaRPr>
          </a:p>
        </p:txBody>
      </p:sp>
      <p:sp>
        <p:nvSpPr>
          <p:cNvPr id="10"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11" name="Slide Number Placeholder 4"/>
          <p:cNvSpPr>
            <a:spLocks noGrp="1"/>
          </p:cNvSpPr>
          <p:nvPr>
            <p:ph type="sldNum" sz="quarter" idx="12"/>
          </p:nvPr>
        </p:nvSpPr>
        <p:spPr/>
        <p:txBody>
          <a:bodyPr/>
          <a:lstStyle>
            <a:lvl1pPr>
              <a:defRPr/>
            </a:lvl1pPr>
          </a:lstStyle>
          <a:p>
            <a:pPr>
              <a:defRPr/>
            </a:pPr>
            <a:fld id="{F83D793A-04F0-46A8-8763-B73F3694322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2839133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51E6C8-A869-42EF-A6B4-6031F2B1A454}"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D1804B-2C64-4C85-9281-C9A85239A96D}"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66415495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8C15F3E7-D819-4DD4-8605-A3D7C201ACBF}"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3C82FCA-3B2E-4AA1-B07F-D65E6BB2ECB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95301227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95B79B4-30AF-4318-B10C-379EDA945534}" type="datetimeFigureOut">
              <a:rPr lang="en-GB">
                <a:solidFill>
                  <a:prstClr val="black">
                    <a:tint val="75000"/>
                  </a:prstClr>
                </a:solidFill>
              </a:rPr>
              <a:pPr>
                <a:defRPr/>
              </a:pPr>
              <a:t>26/10/2017</a:t>
            </a:fld>
            <a:endParaRPr lang="en-GB">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00940CD-E12F-4AFE-93F6-A3FE3932B0A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75440412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6203A3C-8BAD-4E15-8CE1-C3FC577DE546}" type="datetimeFigureOut">
              <a:rPr lang="en-GB">
                <a:solidFill>
                  <a:prstClr val="black">
                    <a:tint val="75000"/>
                  </a:prstClr>
                </a:solidFill>
              </a:rPr>
              <a:pPr>
                <a:defRPr/>
              </a:pPr>
              <a:t>26/10/2017</a:t>
            </a:fld>
            <a:endParaRPr lang="en-GB">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54EB924-2979-4510-A4F2-CFB7296EBAA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8750988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53D252-C1B2-4668-8E1F-C7EC990C13B2}"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10291560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947294-5EA8-430E-AC30-6D4E10F023B7}" type="datetimeFigureOut">
              <a:rPr lang="en-GB">
                <a:solidFill>
                  <a:prstClr val="black">
                    <a:tint val="75000"/>
                  </a:prstClr>
                </a:solidFill>
              </a:rPr>
              <a:pPr>
                <a:defRPr/>
              </a:pPr>
              <a:t>26/10/2017</a:t>
            </a:fld>
            <a:endParaRPr lang="en-GB">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3F65F06-1D2D-4AD1-834D-12B436D94E34}"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98038005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FD2E31-CB75-4895-964A-593022C78BAF}"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9D129DD-CEAF-44F2-8AB2-C903CDEFB163}"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77878949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CEFB6E-7817-44C3-85CB-5F2CD36247B2}"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1CF48EA-BC17-4C04-A814-FCF75C5B41E9}"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818855153"/>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197E96C-12DC-47CA-9AD6-3A8554242691}"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1301FD3-8642-4042-A74B-05BA8121568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50891625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8187FC8-2D75-4F64-9D35-0F84385C3491}"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75D6EB-7E69-4775-AFFC-D5410279D9A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37260512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81"/>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526308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Eduqas_Powerpoint_Templates_for PPT-1.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Z:\Pictures\logos\WJEC_Logo_RGB.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1" y="5897563"/>
            <a:ext cx="736600"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p:txBody>
          <a:bodyPr/>
          <a:lstStyle>
            <a:lvl1pPr>
              <a:defRPr/>
            </a:lvl1pPr>
          </a:lstStyle>
          <a:p>
            <a:pPr>
              <a:defRPr/>
            </a:pPr>
            <a:fld id="{DEC5AF96-6D1F-4501-B38D-F6DFA0C3B11E}" type="datetimeFigureOut">
              <a:rPr lang="en-GB">
                <a:solidFill>
                  <a:prstClr val="black">
                    <a:tint val="75000"/>
                  </a:prstClr>
                </a:solidFill>
              </a:rPr>
              <a:pPr>
                <a:defRPr/>
              </a:pPr>
              <a:t>26/10/2017</a:t>
            </a:fld>
            <a:endParaRPr lang="en-GB">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6C17CCA3-1944-4CBB-A9F8-9540BAAB4BD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56407470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5656" y="22034"/>
            <a:ext cx="7668344" cy="1143000"/>
          </a:xfrm>
        </p:spPr>
        <p:txBody>
          <a:bodyPr>
            <a:normAutofit/>
          </a:bodyPr>
          <a:lstStyle>
            <a:lvl1pPr algn="r">
              <a:defRPr sz="3200"/>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99BECFB-C8F0-462D-82A1-5B6C4A9EED53}"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F520D74-8584-4A67-B58B-E23B84D79C6B}"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808072440"/>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179389" y="1341438"/>
            <a:ext cx="8785225" cy="5351462"/>
          </a:xfrm>
          <a:prstGeom prst="rect">
            <a:avLst/>
          </a:prstGeom>
          <a:solidFill>
            <a:schemeClr val="bg1"/>
          </a:solidFill>
          <a:ln w="190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a:solidFill>
                <a:prstClr val="white"/>
              </a:solidFill>
            </a:endParaRPr>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26450" y="1844675"/>
            <a:ext cx="50482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9326" y="1395413"/>
            <a:ext cx="160496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2"/>
          <p:cNvSpPr>
            <a:spLocks noGrp="1"/>
          </p:cNvSpPr>
          <p:nvPr>
            <p:ph type="dt" sz="half" idx="10"/>
          </p:nvPr>
        </p:nvSpPr>
        <p:spPr/>
        <p:txBody>
          <a:bodyPr/>
          <a:lstStyle>
            <a:lvl1pPr>
              <a:defRPr/>
            </a:lvl1pPr>
          </a:lstStyle>
          <a:p>
            <a:pPr>
              <a:defRPr/>
            </a:pPr>
            <a:fld id="{17D96C5F-F9C4-4EF0-8BE2-2ECB4155F4C0}" type="datetimeFigureOut">
              <a:rPr lang="en-GB">
                <a:solidFill>
                  <a:prstClr val="black">
                    <a:tint val="75000"/>
                  </a:prstClr>
                </a:solidFill>
              </a:rPr>
              <a:pPr>
                <a:defRPr/>
              </a:pPr>
              <a:t>26/10/2017</a:t>
            </a:fld>
            <a:endParaRPr lang="en-GB">
              <a:solidFill>
                <a:prstClr val="black">
                  <a:tint val="75000"/>
                </a:prstClr>
              </a:solidFill>
            </a:endParaRPr>
          </a:p>
        </p:txBody>
      </p:sp>
      <p:sp>
        <p:nvSpPr>
          <p:cNvPr id="7"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8" name="Slide Number Placeholder 4"/>
          <p:cNvSpPr>
            <a:spLocks noGrp="1"/>
          </p:cNvSpPr>
          <p:nvPr>
            <p:ph type="sldNum" sz="quarter" idx="12"/>
          </p:nvPr>
        </p:nvSpPr>
        <p:spPr/>
        <p:txBody>
          <a:bodyPr/>
          <a:lstStyle>
            <a:lvl1pPr>
              <a:defRPr/>
            </a:lvl1pPr>
          </a:lstStyle>
          <a:p>
            <a:pPr>
              <a:defRPr/>
            </a:pPr>
            <a:fld id="{381A2397-9569-4CCB-86C4-BC33042EE22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25077406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179389" y="1341438"/>
            <a:ext cx="8785225" cy="5351462"/>
          </a:xfrm>
          <a:prstGeom prst="rect">
            <a:avLst/>
          </a:prstGeom>
          <a:solidFill>
            <a:schemeClr val="bg1"/>
          </a:solidFill>
          <a:ln w="190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a:solidFill>
                <a:prstClr val="white"/>
              </a:solidFill>
            </a:endParaRPr>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26450" y="1844675"/>
            <a:ext cx="50482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9326" y="1395413"/>
            <a:ext cx="160496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59338" y="5732465"/>
            <a:ext cx="3954462"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23851" y="1905000"/>
            <a:ext cx="437673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p:cNvSpPr>
            <a:spLocks noChangeArrowheads="1"/>
          </p:cNvSpPr>
          <p:nvPr userDrawn="1"/>
        </p:nvSpPr>
        <p:spPr bwMode="auto">
          <a:xfrm>
            <a:off x="198439" y="1341438"/>
            <a:ext cx="6389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cy-GB" altLang="en-US" smtClean="0">
                <a:solidFill>
                  <a:prstClr val="black"/>
                </a:solidFill>
              </a:rPr>
              <a:t>MATHEMATEG - LLINOL || PAPUR 1 SYLFAENOL (03)</a:t>
            </a:r>
            <a:br>
              <a:rPr lang="cy-GB" altLang="en-US" smtClean="0">
                <a:solidFill>
                  <a:prstClr val="black"/>
                </a:solidFill>
              </a:rPr>
            </a:br>
            <a:r>
              <a:rPr lang="cy-GB" altLang="en-US" smtClean="0">
                <a:solidFill>
                  <a:prstClr val="black"/>
                </a:solidFill>
              </a:rPr>
              <a:t>TGAU Tachwedd - 2012</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9" name="Date Placeholder 2"/>
          <p:cNvSpPr>
            <a:spLocks noGrp="1"/>
          </p:cNvSpPr>
          <p:nvPr>
            <p:ph type="dt" sz="half" idx="10"/>
          </p:nvPr>
        </p:nvSpPr>
        <p:spPr/>
        <p:txBody>
          <a:bodyPr/>
          <a:lstStyle>
            <a:lvl1pPr>
              <a:defRPr/>
            </a:lvl1pPr>
          </a:lstStyle>
          <a:p>
            <a:pPr>
              <a:defRPr/>
            </a:pPr>
            <a:fld id="{038FE4BA-9593-43AB-BFD8-27022C539C69}" type="datetimeFigureOut">
              <a:rPr lang="en-GB">
                <a:solidFill>
                  <a:prstClr val="black">
                    <a:tint val="75000"/>
                  </a:prstClr>
                </a:solidFill>
              </a:rPr>
              <a:pPr>
                <a:defRPr/>
              </a:pPr>
              <a:t>26/10/2017</a:t>
            </a:fld>
            <a:endParaRPr lang="en-GB">
              <a:solidFill>
                <a:prstClr val="black">
                  <a:tint val="75000"/>
                </a:prstClr>
              </a:solidFill>
            </a:endParaRPr>
          </a:p>
        </p:txBody>
      </p:sp>
      <p:sp>
        <p:nvSpPr>
          <p:cNvPr id="10"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11" name="Slide Number Placeholder 4"/>
          <p:cNvSpPr>
            <a:spLocks noGrp="1"/>
          </p:cNvSpPr>
          <p:nvPr>
            <p:ph type="sldNum" sz="quarter" idx="12"/>
          </p:nvPr>
        </p:nvSpPr>
        <p:spPr/>
        <p:txBody>
          <a:bodyPr/>
          <a:lstStyle>
            <a:lvl1pPr>
              <a:defRPr/>
            </a:lvl1pPr>
          </a:lstStyle>
          <a:p>
            <a:pPr>
              <a:defRPr/>
            </a:pPr>
            <a:fld id="{F83D793A-04F0-46A8-8763-B73F3694322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0939315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53D252-C1B2-4668-8E1F-C7EC990C13B2}"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28942900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51E6C8-A869-42EF-A6B4-6031F2B1A454}"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D1804B-2C64-4C85-9281-C9A85239A96D}"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64026889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8C15F3E7-D819-4DD4-8605-A3D7C201ACBF}"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3C82FCA-3B2E-4AA1-B07F-D65E6BB2ECB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05478628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95B79B4-30AF-4318-B10C-379EDA945534}" type="datetimeFigureOut">
              <a:rPr lang="en-GB">
                <a:solidFill>
                  <a:prstClr val="black">
                    <a:tint val="75000"/>
                  </a:prstClr>
                </a:solidFill>
              </a:rPr>
              <a:pPr>
                <a:defRPr/>
              </a:pPr>
              <a:t>26/10/2017</a:t>
            </a:fld>
            <a:endParaRPr lang="en-GB">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00940CD-E12F-4AFE-93F6-A3FE3932B0A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57029336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6203A3C-8BAD-4E15-8CE1-C3FC577DE546}" type="datetimeFigureOut">
              <a:rPr lang="en-GB">
                <a:solidFill>
                  <a:prstClr val="black">
                    <a:tint val="75000"/>
                  </a:prstClr>
                </a:solidFill>
              </a:rPr>
              <a:pPr>
                <a:defRPr/>
              </a:pPr>
              <a:t>26/10/2017</a:t>
            </a:fld>
            <a:endParaRPr lang="en-GB">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54EB924-2979-4510-A4F2-CFB7296EBAA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75060143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947294-5EA8-430E-AC30-6D4E10F023B7}" type="datetimeFigureOut">
              <a:rPr lang="en-GB">
                <a:solidFill>
                  <a:prstClr val="black">
                    <a:tint val="75000"/>
                  </a:prstClr>
                </a:solidFill>
              </a:rPr>
              <a:pPr>
                <a:defRPr/>
              </a:pPr>
              <a:t>26/10/2017</a:t>
            </a:fld>
            <a:endParaRPr lang="en-GB">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3F65F06-1D2D-4AD1-834D-12B436D94E34}"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89396157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FD2E31-CB75-4895-964A-593022C78BAF}"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9D129DD-CEAF-44F2-8AB2-C903CDEFB163}"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708388169"/>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CEFB6E-7817-44C3-85CB-5F2CD36247B2}"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1CF48EA-BC17-4C04-A814-FCF75C5B41E9}"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698820084"/>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197E96C-12DC-47CA-9AD6-3A8554242691}"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1301FD3-8642-4042-A74B-05BA8121568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81987007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8187FC8-2D75-4F64-9D35-0F84385C3491}"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75D6EB-7E69-4775-AFFC-D5410279D9A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118537727"/>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7"/>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1776448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53D252-C1B2-4668-8E1F-C7EC990C13B2}" type="datetimeFigureOut">
              <a:rPr lang="en-GB" smtClean="0"/>
              <a:t>26/10/2017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3064198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53D252-C1B2-4668-8E1F-C7EC990C13B2}" type="datetimeFigureOut">
              <a:rPr lang="en-GB" smtClean="0"/>
              <a:t>26/10/2017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3461610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53D252-C1B2-4668-8E1F-C7EC990C13B2}" type="datetimeFigureOut">
              <a:rPr lang="en-GB" smtClean="0"/>
              <a:t>26/10/2017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221776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3D252-C1B2-4668-8E1F-C7EC990C13B2}" type="datetimeFigureOut">
              <a:rPr lang="en-GB" smtClean="0"/>
              <a:t>26/10/2017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132459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3D252-C1B2-4668-8E1F-C7EC990C13B2}" type="datetimeFigureOut">
              <a:rPr lang="en-GB" smtClean="0"/>
              <a:t>26/10/2017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122349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3D252-C1B2-4668-8E1F-C7EC990C13B2}" type="datetimeFigureOut">
              <a:rPr lang="en-GB" smtClean="0"/>
              <a:t>26/10/2017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7273C1-F60F-4992-BC64-933B05A455D9}" type="slidenum">
              <a:rPr lang="en-GB" smtClean="0"/>
              <a:t>‹#›</a:t>
            </a:fld>
            <a:endParaRPr lang="en-GB"/>
          </a:p>
        </p:txBody>
      </p:sp>
    </p:spTree>
    <p:extLst>
      <p:ext uri="{BB962C8B-B14F-4D97-AF65-F5344CB8AC3E}">
        <p14:creationId xmlns:p14="http://schemas.microsoft.com/office/powerpoint/2010/main" val="2167240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6" Type="http://schemas.openxmlformats.org/officeDocument/2006/relationships/image" Target="../media/image1.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3D252-C1B2-4668-8E1F-C7EC990C13B2}" type="datetimeFigureOut">
              <a:rPr lang="en-GB" smtClean="0"/>
              <a:t>26/10/2017</a:t>
            </a:fld>
            <a:endParaRPr lang="en-GB"/>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273C1-F60F-4992-BC64-933B05A455D9}" type="slidenum">
              <a:rPr lang="en-GB" smtClean="0"/>
              <a:t>‹#›</a:t>
            </a:fld>
            <a:endParaRPr lang="en-GB"/>
          </a:p>
        </p:txBody>
      </p:sp>
    </p:spTree>
    <p:extLst>
      <p:ext uri="{BB962C8B-B14F-4D97-AF65-F5344CB8AC3E}">
        <p14:creationId xmlns:p14="http://schemas.microsoft.com/office/powerpoint/2010/main" val="2760762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47816" y="22225"/>
            <a:ext cx="75961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FE0BBF2-3791-4896-80A8-987AA5F52D8C}"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6BB455A-7A2B-4652-91E2-4CBD2365D011}" type="slidenum">
              <a:rPr lang="en-GB">
                <a:solidFill>
                  <a:prstClr val="black">
                    <a:tint val="75000"/>
                  </a:prstClr>
                </a:solidFill>
              </a:rPr>
              <a:pPr>
                <a:defRPr/>
              </a:pPr>
              <a:t>‹#›</a:t>
            </a:fld>
            <a:endParaRPr lang="en-GB">
              <a:solidFill>
                <a:prstClr val="black">
                  <a:tint val="75000"/>
                </a:prstClr>
              </a:solidFill>
            </a:endParaRPr>
          </a:p>
        </p:txBody>
      </p:sp>
      <p:pic>
        <p:nvPicPr>
          <p:cNvPr id="1031" name="Picture 4" descr="Y:\Tools and Systems\Educational Support\Marketing and Communications\Jay\Banners\Power Point\EDUQAS-POWERPOINTheader.pn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0547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47814" y="22225"/>
            <a:ext cx="75961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FE0BBF2-3791-4896-80A8-987AA5F52D8C}"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6BB455A-7A2B-4652-91E2-4CBD2365D011}" type="slidenum">
              <a:rPr lang="en-GB">
                <a:solidFill>
                  <a:prstClr val="black">
                    <a:tint val="75000"/>
                  </a:prstClr>
                </a:solidFill>
              </a:rPr>
              <a:pPr>
                <a:defRPr/>
              </a:pPr>
              <a:t>‹#›</a:t>
            </a:fld>
            <a:endParaRPr lang="en-GB">
              <a:solidFill>
                <a:prstClr val="black">
                  <a:tint val="75000"/>
                </a:prstClr>
              </a:solidFill>
            </a:endParaRPr>
          </a:p>
        </p:txBody>
      </p:sp>
      <p:pic>
        <p:nvPicPr>
          <p:cNvPr id="1031" name="Picture 4" descr="Y:\Tools and Systems\Educational Support\Marketing and Communications\Jay\Banners\Power Point\EDUQAS-POWERPOINTheader.pn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830963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202223" y="404674"/>
            <a:ext cx="8836269" cy="1800225"/>
          </a:xfrm>
          <a:prstGeom prst="rect">
            <a:avLst/>
          </a:prstGeom>
          <a:noFill/>
          <a:ln w="9525">
            <a:noFill/>
            <a:miter lim="800000"/>
            <a:headEnd/>
            <a:tailEnd/>
          </a:ln>
        </p:spPr>
        <p:txBody>
          <a:bodyPr anchor="ctr"/>
          <a:lstStyle/>
          <a:p>
            <a:pPr eaLnBrk="0" fontAlgn="base" hangingPunct="0">
              <a:spcBef>
                <a:spcPct val="0"/>
              </a:spcBef>
              <a:spcAft>
                <a:spcPct val="0"/>
              </a:spcAft>
              <a:defRPr/>
            </a:pPr>
            <a:endParaRPr lang="en-GB" sz="3600" cap="all" dirty="0" smtClean="0">
              <a:solidFill>
                <a:prstClr val="white"/>
              </a:solidFill>
              <a:latin typeface="Gotham Rounded Book"/>
              <a:ea typeface="Times New Roman"/>
              <a:cs typeface="Times New Roman"/>
            </a:endParaRPr>
          </a:p>
          <a:p>
            <a:pPr eaLnBrk="0" fontAlgn="base" hangingPunct="0">
              <a:spcBef>
                <a:spcPct val="0"/>
              </a:spcBef>
              <a:spcAft>
                <a:spcPct val="0"/>
              </a:spcAft>
              <a:defRPr/>
            </a:pPr>
            <a:endParaRPr lang="en-GB" sz="36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200" cap="all" dirty="0" smtClean="0">
                <a:solidFill>
                  <a:prstClr val="white"/>
                </a:solidFill>
                <a:latin typeface="Gotham Rounded Book"/>
                <a:ea typeface="Times New Roman"/>
                <a:cs typeface="Times New Roman"/>
              </a:rPr>
              <a:t>WJEC </a:t>
            </a:r>
            <a:r>
              <a:rPr lang="en-GB" sz="3200" cap="all" dirty="0" err="1">
                <a:solidFill>
                  <a:prstClr val="white"/>
                </a:solidFill>
                <a:latin typeface="Gotham Rounded Book"/>
                <a:ea typeface="Times New Roman"/>
                <a:cs typeface="Times New Roman"/>
              </a:rPr>
              <a:t>Eduqas</a:t>
            </a:r>
            <a:endParaRPr lang="en-GB" sz="32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200" cap="all" dirty="0" smtClean="0">
                <a:solidFill>
                  <a:prstClr val="white"/>
                </a:solidFill>
                <a:latin typeface="Gotham Rounded Book"/>
                <a:ea typeface="Times New Roman"/>
                <a:cs typeface="Times New Roman"/>
              </a:rPr>
              <a:t>A </a:t>
            </a:r>
            <a:r>
              <a:rPr lang="en-GB" sz="3200" cap="all" dirty="0">
                <a:solidFill>
                  <a:prstClr val="white"/>
                </a:solidFill>
                <a:latin typeface="Gotham Rounded Book"/>
                <a:ea typeface="Times New Roman"/>
                <a:cs typeface="Times New Roman"/>
              </a:rPr>
              <a:t>Level English </a:t>
            </a:r>
            <a:r>
              <a:rPr lang="en-GB" sz="3200" cap="all" dirty="0" smtClean="0">
                <a:solidFill>
                  <a:prstClr val="white"/>
                </a:solidFill>
                <a:latin typeface="Gotham Rounded Book"/>
                <a:ea typeface="Times New Roman"/>
                <a:cs typeface="Times New Roman"/>
              </a:rPr>
              <a:t>Language and literature </a:t>
            </a:r>
            <a:endParaRPr lang="en-GB" sz="32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200" cap="all" dirty="0">
                <a:solidFill>
                  <a:prstClr val="white"/>
                </a:solidFill>
                <a:latin typeface="Gotham Rounded Book"/>
                <a:ea typeface="Times New Roman"/>
                <a:cs typeface="Times New Roman"/>
              </a:rPr>
              <a:t>CPD Autumn </a:t>
            </a:r>
            <a:r>
              <a:rPr lang="en-GB" sz="3200" cap="all" dirty="0" smtClean="0">
                <a:solidFill>
                  <a:prstClr val="white"/>
                </a:solidFill>
                <a:latin typeface="Gotham Rounded Book"/>
                <a:ea typeface="Times New Roman"/>
                <a:cs typeface="Times New Roman"/>
              </a:rPr>
              <a:t>2017</a:t>
            </a:r>
          </a:p>
          <a:p>
            <a:pPr eaLnBrk="0" fontAlgn="base" hangingPunct="0">
              <a:spcBef>
                <a:spcPct val="0"/>
              </a:spcBef>
              <a:spcAft>
                <a:spcPct val="0"/>
              </a:spcAft>
              <a:defRPr/>
            </a:pPr>
            <a:endParaRPr lang="en-GB" sz="32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200" cap="all" dirty="0" smtClean="0">
                <a:solidFill>
                  <a:prstClr val="white"/>
                </a:solidFill>
                <a:latin typeface="Gotham Rounded Book"/>
                <a:ea typeface="Times New Roman"/>
                <a:cs typeface="Times New Roman"/>
              </a:rPr>
              <a:t>Component 3</a:t>
            </a:r>
            <a:endParaRPr lang="en-GB" sz="3200" cap="all" dirty="0">
              <a:solidFill>
                <a:prstClr val="white"/>
              </a:solidFill>
              <a:latin typeface="Gotham Rounded Book"/>
              <a:ea typeface="Times New Roman"/>
              <a:cs typeface="Times New Roman"/>
            </a:endParaRPr>
          </a:p>
        </p:txBody>
      </p:sp>
    </p:spTree>
    <p:extLst>
      <p:ext uri="{BB962C8B-B14F-4D97-AF65-F5344CB8AC3E}">
        <p14:creationId xmlns:p14="http://schemas.microsoft.com/office/powerpoint/2010/main" val="40157346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251522" y="1052739"/>
            <a:ext cx="8496943" cy="5447645"/>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What makes an effective introduction?</a:t>
            </a:r>
          </a:p>
          <a:p>
            <a:pPr lvl="0"/>
            <a:endParaRPr lang="en-GB" sz="1100" dirty="0">
              <a:solidFill>
                <a:srgbClr val="DF3C06"/>
              </a:solidFill>
              <a:latin typeface="Arial"/>
              <a:ea typeface="Arial"/>
              <a:cs typeface="Arial"/>
              <a:sym typeface="Arial"/>
            </a:endParaRPr>
          </a:p>
          <a:p>
            <a:r>
              <a:rPr lang="en-GB" sz="2000" dirty="0">
                <a:latin typeface="Arial" panose="020B0604020202020204" pitchFamily="34" charset="0"/>
                <a:cs typeface="Arial" panose="020B0604020202020204" pitchFamily="34" charset="0"/>
              </a:rPr>
              <a:t>Many candidates waste valuable time at the start of their answer </a:t>
            </a:r>
            <a:r>
              <a:rPr lang="en-GB" sz="2000" dirty="0" smtClean="0">
                <a:latin typeface="Arial" panose="020B0604020202020204" pitchFamily="34" charset="0"/>
                <a:cs typeface="Arial" panose="020B0604020202020204" pitchFamily="34" charset="0"/>
              </a:rPr>
              <a:t>by </a:t>
            </a:r>
            <a:r>
              <a:rPr lang="en-GB" sz="2000" dirty="0">
                <a:latin typeface="Arial" panose="020B0604020202020204" pitchFamily="34" charset="0"/>
                <a:cs typeface="Arial" panose="020B0604020202020204" pitchFamily="34" charset="0"/>
              </a:rPr>
              <a:t>writing an introduction that will score few or no marks. </a:t>
            </a:r>
            <a:endParaRPr lang="en-GB" sz="2000" dirty="0" smtClean="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Read </a:t>
            </a:r>
            <a:r>
              <a:rPr lang="en-GB" sz="2000" dirty="0">
                <a:latin typeface="Arial" panose="020B0604020202020204" pitchFamily="34" charset="0"/>
                <a:cs typeface="Arial" panose="020B0604020202020204" pitchFamily="34" charset="0"/>
              </a:rPr>
              <a:t>the three introductions and highlight/label the Assessment Objectives:</a:t>
            </a:r>
          </a:p>
          <a:p>
            <a:endParaRPr lang="en-GB"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AO1 – Apply concepts and methods from integrated linguistic </a:t>
            </a:r>
            <a:r>
              <a:rPr lang="en-GB" sz="2000" dirty="0" smtClean="0">
                <a:latin typeface="Arial" panose="020B0604020202020204" pitchFamily="34" charset="0"/>
                <a:cs typeface="Arial" panose="020B0604020202020204" pitchFamily="34" charset="0"/>
              </a:rPr>
              <a:t>and </a:t>
            </a:r>
            <a:r>
              <a:rPr lang="en-GB" sz="2000" dirty="0">
                <a:latin typeface="Arial" panose="020B0604020202020204" pitchFamily="34" charset="0"/>
                <a:cs typeface="Arial" panose="020B0604020202020204" pitchFamily="34" charset="0"/>
              </a:rPr>
              <a:t>literary study as appropriate, using associated terminology </a:t>
            </a:r>
            <a:r>
              <a:rPr lang="en-GB" sz="2000" dirty="0" smtClean="0">
                <a:latin typeface="Arial" panose="020B0604020202020204" pitchFamily="34" charset="0"/>
                <a:cs typeface="Arial" panose="020B0604020202020204" pitchFamily="34" charset="0"/>
              </a:rPr>
              <a:t>and </a:t>
            </a:r>
            <a:r>
              <a:rPr lang="en-GB" sz="2000" dirty="0">
                <a:latin typeface="Arial" panose="020B0604020202020204" pitchFamily="34" charset="0"/>
                <a:cs typeface="Arial" panose="020B0604020202020204" pitchFamily="34" charset="0"/>
              </a:rPr>
              <a:t>coherent written </a:t>
            </a:r>
            <a:r>
              <a:rPr lang="en-GB" sz="2000" dirty="0" smtClean="0">
                <a:latin typeface="Arial" panose="020B0604020202020204" pitchFamily="34" charset="0"/>
                <a:cs typeface="Arial" panose="020B0604020202020204" pitchFamily="34" charset="0"/>
              </a:rPr>
              <a:t>expression</a:t>
            </a:r>
          </a:p>
          <a:p>
            <a:endParaRPr lang="en-GB" sz="105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AO2 – Analyse ways in which meanings are shaped in </a:t>
            </a:r>
            <a:r>
              <a:rPr lang="en-GB" sz="2000" dirty="0" smtClean="0">
                <a:latin typeface="Arial" panose="020B0604020202020204" pitchFamily="34" charset="0"/>
                <a:cs typeface="Arial" panose="020B0604020202020204" pitchFamily="34" charset="0"/>
              </a:rPr>
              <a:t>texts</a:t>
            </a:r>
          </a:p>
          <a:p>
            <a:endParaRPr lang="en-GB" sz="105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AO4 – Explore connections across texts, informed </a:t>
            </a:r>
            <a:r>
              <a:rPr lang="en-GB" sz="2000" dirty="0" smtClean="0">
                <a:latin typeface="Arial" panose="020B0604020202020204" pitchFamily="34" charset="0"/>
                <a:cs typeface="Arial" panose="020B0604020202020204" pitchFamily="34" charset="0"/>
              </a:rPr>
              <a:t>by linguistic </a:t>
            </a:r>
            <a:r>
              <a:rPr lang="en-GB" sz="2000" dirty="0">
                <a:latin typeface="Arial" panose="020B0604020202020204" pitchFamily="34" charset="0"/>
                <a:cs typeface="Arial" panose="020B0604020202020204" pitchFamily="34" charset="0"/>
              </a:rPr>
              <a:t>and literary concepts and </a:t>
            </a:r>
            <a:r>
              <a:rPr lang="en-GB" sz="2000" dirty="0" smtClean="0">
                <a:latin typeface="Arial" panose="020B0604020202020204" pitchFamily="34" charset="0"/>
                <a:cs typeface="Arial" panose="020B0604020202020204" pitchFamily="34" charset="0"/>
              </a:rPr>
              <a:t>methods</a:t>
            </a:r>
          </a:p>
          <a:p>
            <a:endParaRPr lang="en-GB" dirty="0">
              <a:latin typeface="Arial" panose="020B0604020202020204" pitchFamily="34" charset="0"/>
              <a:cs typeface="Arial" panose="020B0604020202020204" pitchFamily="34" charset="0"/>
            </a:endParaRPr>
          </a:p>
          <a:p>
            <a:r>
              <a:rPr lang="en-GB" sz="2000" b="1" dirty="0" smtClean="0">
                <a:latin typeface="Arial" panose="020B0604020202020204" pitchFamily="34" charset="0"/>
                <a:cs typeface="Arial" panose="020B0604020202020204" pitchFamily="34" charset="0"/>
              </a:rPr>
              <a:t>What advice would you give to each candidate in order to improve the quality of their introduction?</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685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755576" y="1412782"/>
            <a:ext cx="7632849" cy="3293209"/>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Examiner’s comments</a:t>
            </a:r>
          </a:p>
          <a:p>
            <a:pPr lvl="0"/>
            <a:endParaRPr lang="en-GB" dirty="0">
              <a:solidFill>
                <a:srgbClr val="DF3C06"/>
              </a:solidFill>
              <a:latin typeface="Arial"/>
              <a:ea typeface="Arial"/>
              <a:cs typeface="Arial"/>
              <a:sym typeface="Arial"/>
            </a:endParaRPr>
          </a:p>
          <a:p>
            <a:r>
              <a:rPr lang="en-GB" b="1" dirty="0" smtClean="0">
                <a:latin typeface="Arial" panose="020B0604020202020204" pitchFamily="34" charset="0"/>
                <a:cs typeface="Arial" panose="020B0604020202020204" pitchFamily="34" charset="0"/>
              </a:rPr>
              <a:t>Example 1</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candidate has copied the contextual information from the exam paper and then added a sentence explaining very broadly what they are going to do in the essay. No credit can be given for this approach as it fails to address any of the AOs. Essentially, the candidate has wasted the first few minutes spent on their answer instead of  making points that could have scored marks.  </a:t>
            </a:r>
            <a:endParaRPr lang="en-GB" dirty="0">
              <a:latin typeface="Arial" panose="020B0604020202020204" pitchFamily="34" charset="0"/>
              <a:cs typeface="Arial" panose="020B0604020202020204" pitchFamily="34" charset="0"/>
            </a:endParaRPr>
          </a:p>
          <a:p>
            <a:pPr lvl="0"/>
            <a:endParaRPr lang="en-GB" dirty="0" smtClean="0">
              <a:solidFill>
                <a:srgbClr val="DF3C06"/>
              </a:solidFill>
              <a:latin typeface="Arial"/>
              <a:ea typeface="Arial"/>
              <a:cs typeface="Arial"/>
              <a:sym typeface="Arial"/>
            </a:endParaRPr>
          </a:p>
        </p:txBody>
      </p:sp>
    </p:spTree>
    <p:extLst>
      <p:ext uri="{BB962C8B-B14F-4D97-AF65-F5344CB8AC3E}">
        <p14:creationId xmlns:p14="http://schemas.microsoft.com/office/powerpoint/2010/main" val="3729090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539555" y="1412776"/>
            <a:ext cx="8268417" cy="3570208"/>
          </a:xfrm>
          <a:prstGeom prst="rect">
            <a:avLst/>
          </a:prstGeom>
        </p:spPr>
        <p:txBody>
          <a:bodyPr wrap="none">
            <a:spAutoFit/>
          </a:bodyPr>
          <a:lstStyle/>
          <a:p>
            <a:pPr lvl="0"/>
            <a:r>
              <a:rPr lang="en-GB" sz="2800" dirty="0" smtClean="0">
                <a:solidFill>
                  <a:srgbClr val="DF3C06"/>
                </a:solidFill>
                <a:latin typeface="Arial"/>
                <a:ea typeface="Arial"/>
                <a:cs typeface="Arial"/>
                <a:sym typeface="Arial"/>
              </a:rPr>
              <a:t>Examiner’s comments</a:t>
            </a:r>
          </a:p>
          <a:p>
            <a:pPr lvl="0"/>
            <a:endParaRPr lang="en-GB" dirty="0">
              <a:solidFill>
                <a:srgbClr val="DF3C06"/>
              </a:solidFill>
              <a:latin typeface="Arial"/>
              <a:ea typeface="Arial"/>
              <a:cs typeface="Arial"/>
              <a:sym typeface="Arial"/>
            </a:endParaRPr>
          </a:p>
          <a:p>
            <a:r>
              <a:rPr lang="en-GB" b="1" dirty="0" smtClean="0">
                <a:latin typeface="Arial" panose="020B0604020202020204" pitchFamily="34" charset="0"/>
                <a:cs typeface="Arial" panose="020B0604020202020204" pitchFamily="34" charset="0"/>
              </a:rPr>
              <a:t>Example 2</a:t>
            </a:r>
            <a:endParaRPr lang="en-GB" dirty="0">
              <a:latin typeface="Arial" panose="020B0604020202020204" pitchFamily="34" charset="0"/>
              <a:cs typeface="Arial" panose="020B0604020202020204" pitchFamily="34" charset="0"/>
            </a:endParaRPr>
          </a:p>
          <a:p>
            <a:endParaRPr lang="en-GB" b="1"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This is a stronger response than Example 1 as it does begin to address basic</a:t>
            </a:r>
          </a:p>
          <a:p>
            <a:r>
              <a:rPr lang="en-GB" dirty="0">
                <a:latin typeface="Arial" panose="020B0604020202020204" pitchFamily="34" charset="0"/>
                <a:cs typeface="Arial" panose="020B0604020202020204" pitchFamily="34" charset="0"/>
              </a:rPr>
              <a:t>c</a:t>
            </a:r>
            <a:r>
              <a:rPr lang="en-GB" dirty="0" smtClean="0">
                <a:latin typeface="Arial" panose="020B0604020202020204" pitchFamily="34" charset="0"/>
                <a:cs typeface="Arial" panose="020B0604020202020204" pitchFamily="34" charset="0"/>
              </a:rPr>
              <a:t>onnections between texts, which would be given credit for AO4: the point </a:t>
            </a:r>
          </a:p>
          <a:p>
            <a:r>
              <a:rPr lang="en-GB" dirty="0">
                <a:latin typeface="Arial" panose="020B0604020202020204" pitchFamily="34" charset="0"/>
                <a:cs typeface="Arial" panose="020B0604020202020204" pitchFamily="34" charset="0"/>
              </a:rPr>
              <a:t>t</a:t>
            </a:r>
            <a:r>
              <a:rPr lang="en-GB" dirty="0" smtClean="0">
                <a:latin typeface="Arial" panose="020B0604020202020204" pitchFamily="34" charset="0"/>
                <a:cs typeface="Arial" panose="020B0604020202020204" pitchFamily="34" charset="0"/>
              </a:rPr>
              <a:t>hat the three texts ‘give different accounts’ is very broad but is accurate. </a:t>
            </a:r>
          </a:p>
          <a:p>
            <a:r>
              <a:rPr lang="en-GB" dirty="0">
                <a:latin typeface="Arial" panose="020B0604020202020204" pitchFamily="34" charset="0"/>
                <a:cs typeface="Arial" panose="020B0604020202020204" pitchFamily="34" charset="0"/>
              </a:rPr>
              <a:t>t</a:t>
            </a:r>
            <a:r>
              <a:rPr lang="en-GB" dirty="0" smtClean="0">
                <a:latin typeface="Arial" panose="020B0604020202020204" pitchFamily="34" charset="0"/>
                <a:cs typeface="Arial" panose="020B0604020202020204" pitchFamily="34" charset="0"/>
              </a:rPr>
              <a:t>here is also an awareness of the purpose of Text A (‘to motivate and inspire’)</a:t>
            </a:r>
          </a:p>
          <a:p>
            <a:r>
              <a:rPr lang="en-GB" dirty="0">
                <a:latin typeface="Arial" panose="020B0604020202020204" pitchFamily="34" charset="0"/>
                <a:cs typeface="Arial" panose="020B0604020202020204" pitchFamily="34" charset="0"/>
              </a:rPr>
              <a:t>a</a:t>
            </a:r>
            <a:r>
              <a:rPr lang="en-GB" dirty="0" smtClean="0">
                <a:latin typeface="Arial" panose="020B0604020202020204" pitchFamily="34" charset="0"/>
                <a:cs typeface="Arial" panose="020B0604020202020204" pitchFamily="34" charset="0"/>
              </a:rPr>
              <a:t>nd this can be rewarded under AO2. The candidate also notes that Text B, like</a:t>
            </a:r>
          </a:p>
          <a:p>
            <a:r>
              <a:rPr lang="en-GB" dirty="0" smtClean="0">
                <a:latin typeface="Arial" panose="020B0604020202020204" pitchFamily="34" charset="0"/>
                <a:cs typeface="Arial" panose="020B0604020202020204" pitchFamily="34" charset="0"/>
              </a:rPr>
              <a:t>Text A, was ‘from the time of the Second World War’ and is ‘an eyewitness</a:t>
            </a:r>
          </a:p>
          <a:p>
            <a:r>
              <a:rPr lang="en-GB" dirty="0">
                <a:latin typeface="Arial" panose="020B0604020202020204" pitchFamily="34" charset="0"/>
                <a:cs typeface="Arial" panose="020B0604020202020204" pitchFamily="34" charset="0"/>
              </a:rPr>
              <a:t>a</a:t>
            </a:r>
            <a:r>
              <a:rPr lang="en-GB" dirty="0" smtClean="0">
                <a:latin typeface="Arial" panose="020B0604020202020204" pitchFamily="34" charset="0"/>
                <a:cs typeface="Arial" panose="020B0604020202020204" pitchFamily="34" charset="0"/>
              </a:rPr>
              <a:t>ccount’, showing a broad awareness of narrative stance. The signposting of</a:t>
            </a:r>
          </a:p>
          <a:p>
            <a:r>
              <a:rPr lang="en-GB" dirty="0" smtClean="0">
                <a:latin typeface="Arial" panose="020B0604020202020204" pitchFamily="34" charset="0"/>
                <a:cs typeface="Arial" panose="020B0604020202020204" pitchFamily="34" charset="0"/>
              </a:rPr>
              <a:t>‘Unlike’ shows an awareness of a key contrast with Text C. </a:t>
            </a:r>
          </a:p>
        </p:txBody>
      </p:sp>
    </p:spTree>
    <p:extLst>
      <p:ext uri="{BB962C8B-B14F-4D97-AF65-F5344CB8AC3E}">
        <p14:creationId xmlns:p14="http://schemas.microsoft.com/office/powerpoint/2010/main" val="1956801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539555" y="1412776"/>
            <a:ext cx="8327921" cy="4124206"/>
          </a:xfrm>
          <a:prstGeom prst="rect">
            <a:avLst/>
          </a:prstGeom>
        </p:spPr>
        <p:txBody>
          <a:bodyPr wrap="none">
            <a:spAutoFit/>
          </a:bodyPr>
          <a:lstStyle/>
          <a:p>
            <a:pPr lvl="0"/>
            <a:r>
              <a:rPr lang="en-GB" sz="2800" dirty="0" smtClean="0">
                <a:solidFill>
                  <a:srgbClr val="DF3C06"/>
                </a:solidFill>
                <a:latin typeface="Arial"/>
                <a:ea typeface="Arial"/>
                <a:cs typeface="Arial"/>
                <a:sym typeface="Arial"/>
              </a:rPr>
              <a:t>Examiner’s comments</a:t>
            </a:r>
          </a:p>
          <a:p>
            <a:pPr lvl="0"/>
            <a:endParaRPr lang="en-GB" dirty="0">
              <a:solidFill>
                <a:srgbClr val="DF3C06"/>
              </a:solidFill>
              <a:latin typeface="Arial"/>
              <a:ea typeface="Arial"/>
              <a:cs typeface="Arial"/>
              <a:sym typeface="Arial"/>
            </a:endParaRPr>
          </a:p>
          <a:p>
            <a:r>
              <a:rPr lang="en-GB" b="1" dirty="0" smtClean="0">
                <a:latin typeface="Arial" panose="020B0604020202020204" pitchFamily="34" charset="0"/>
                <a:cs typeface="Arial" panose="020B0604020202020204" pitchFamily="34" charset="0"/>
              </a:rPr>
              <a:t>Example 3</a:t>
            </a:r>
            <a:endParaRPr lang="en-GB" dirty="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This paragraph is stronger again, for several reasons. It opens with a precise </a:t>
            </a:r>
          </a:p>
          <a:p>
            <a:r>
              <a:rPr lang="en-GB" dirty="0">
                <a:latin typeface="Arial" panose="020B0604020202020204" pitchFamily="34" charset="0"/>
                <a:cs typeface="Arial" panose="020B0604020202020204" pitchFamily="34" charset="0"/>
              </a:rPr>
              <a:t>e</a:t>
            </a:r>
            <a:r>
              <a:rPr lang="en-GB" dirty="0" smtClean="0">
                <a:latin typeface="Arial" panose="020B0604020202020204" pitchFamily="34" charset="0"/>
                <a:cs typeface="Arial" panose="020B0604020202020204" pitchFamily="34" charset="0"/>
              </a:rPr>
              <a:t>valuation of the purposes of Text A, moving beyond the notion that it is </a:t>
            </a:r>
          </a:p>
          <a:p>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nspirational to an awareness of the more subtle point that Churchill is also</a:t>
            </a:r>
          </a:p>
          <a:p>
            <a:r>
              <a:rPr lang="en-GB" dirty="0">
                <a:latin typeface="Arial" panose="020B0604020202020204" pitchFamily="34" charset="0"/>
                <a:cs typeface="Arial" panose="020B0604020202020204" pitchFamily="34" charset="0"/>
              </a:rPr>
              <a:t>p</a:t>
            </a:r>
            <a:r>
              <a:rPr lang="en-GB" dirty="0" smtClean="0">
                <a:latin typeface="Arial" panose="020B0604020202020204" pitchFamily="34" charset="0"/>
                <a:cs typeface="Arial" panose="020B0604020202020204" pitchFamily="34" charset="0"/>
              </a:rPr>
              <a:t>reparing his listeners for ‘the imminent danger of invasion’ and making a </a:t>
            </a:r>
          </a:p>
          <a:p>
            <a:r>
              <a:rPr lang="en-GB" dirty="0">
                <a:latin typeface="Arial" panose="020B0604020202020204" pitchFamily="34" charset="0"/>
                <a:cs typeface="Arial" panose="020B0604020202020204" pitchFamily="34" charset="0"/>
              </a:rPr>
              <a:t>c</a:t>
            </a:r>
            <a:r>
              <a:rPr lang="en-GB" dirty="0" smtClean="0">
                <a:latin typeface="Arial" panose="020B0604020202020204" pitchFamily="34" charset="0"/>
                <a:cs typeface="Arial" panose="020B0604020202020204" pitchFamily="34" charset="0"/>
              </a:rPr>
              <a:t>onfident connection with the contextual information on the exam paper. Some </a:t>
            </a:r>
          </a:p>
          <a:p>
            <a:r>
              <a:rPr lang="en-GB" dirty="0">
                <a:latin typeface="Arial" panose="020B0604020202020204" pitchFamily="34" charset="0"/>
                <a:cs typeface="Arial" panose="020B0604020202020204" pitchFamily="34" charset="0"/>
              </a:rPr>
              <a:t>p</a:t>
            </a:r>
            <a:r>
              <a:rPr lang="en-GB" dirty="0" smtClean="0">
                <a:latin typeface="Arial" panose="020B0604020202020204" pitchFamily="34" charset="0"/>
                <a:cs typeface="Arial" panose="020B0604020202020204" pitchFamily="34" charset="0"/>
              </a:rPr>
              <a:t>recise links are cited, scoring marks for AO4, and some technical terminology </a:t>
            </a:r>
          </a:p>
          <a:p>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s used accurately and purposefully, which will be rewarded for AO1. The links</a:t>
            </a:r>
          </a:p>
          <a:p>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dentified are perceptive and clearly demonstrate that the candidate has thought</a:t>
            </a:r>
          </a:p>
          <a:p>
            <a:r>
              <a:rPr lang="en-GB" dirty="0">
                <a:latin typeface="Arial" panose="020B0604020202020204" pitchFamily="34" charset="0"/>
                <a:cs typeface="Arial" panose="020B0604020202020204" pitchFamily="34" charset="0"/>
              </a:rPr>
              <a:t>c</a:t>
            </a:r>
            <a:r>
              <a:rPr lang="en-GB" dirty="0" smtClean="0">
                <a:latin typeface="Arial" panose="020B0604020202020204" pitchFamily="34" charset="0"/>
                <a:cs typeface="Arial" panose="020B0604020202020204" pitchFamily="34" charset="0"/>
              </a:rPr>
              <a:t>arefully about the genres, audiences, purposes and meanings of all three texts</a:t>
            </a:r>
          </a:p>
          <a:p>
            <a:r>
              <a:rPr lang="en-GB" dirty="0">
                <a:latin typeface="Arial" panose="020B0604020202020204" pitchFamily="34" charset="0"/>
                <a:cs typeface="Arial" panose="020B0604020202020204" pitchFamily="34" charset="0"/>
              </a:rPr>
              <a:t>w</a:t>
            </a:r>
            <a:r>
              <a:rPr lang="en-GB" dirty="0" smtClean="0">
                <a:latin typeface="Arial" panose="020B0604020202020204" pitchFamily="34" charset="0"/>
                <a:cs typeface="Arial" panose="020B0604020202020204" pitchFamily="34" charset="0"/>
              </a:rPr>
              <a:t>hile relating them to the circumstances in which they were produced. </a:t>
            </a:r>
          </a:p>
        </p:txBody>
      </p:sp>
    </p:spTree>
    <p:extLst>
      <p:ext uri="{BB962C8B-B14F-4D97-AF65-F5344CB8AC3E}">
        <p14:creationId xmlns:p14="http://schemas.microsoft.com/office/powerpoint/2010/main" val="4270070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251521" y="1124744"/>
            <a:ext cx="8568952" cy="5170646"/>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Component 3 Section A</a:t>
            </a:r>
          </a:p>
          <a:p>
            <a:pPr lvl="0"/>
            <a:r>
              <a:rPr lang="en-GB" sz="2800" dirty="0" smtClean="0">
                <a:solidFill>
                  <a:srgbClr val="DF3C06"/>
                </a:solidFill>
                <a:latin typeface="Arial"/>
                <a:ea typeface="Arial"/>
                <a:cs typeface="Arial"/>
                <a:sym typeface="Arial"/>
              </a:rPr>
              <a:t>Comparing and contrasting (AO4)</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AO4 – Explore connections across texts, informed by </a:t>
            </a:r>
            <a:r>
              <a:rPr lang="en-GB" sz="2000" b="1" dirty="0" smtClean="0">
                <a:latin typeface="Arial" panose="020B0604020202020204" pitchFamily="34" charset="0"/>
                <a:cs typeface="Arial" panose="020B0604020202020204" pitchFamily="34" charset="0"/>
              </a:rPr>
              <a:t>linguistic </a:t>
            </a:r>
            <a:r>
              <a:rPr lang="en-GB" sz="2000" b="1" dirty="0">
                <a:latin typeface="Arial" panose="020B0604020202020204" pitchFamily="34" charset="0"/>
                <a:cs typeface="Arial" panose="020B0604020202020204" pitchFamily="34" charset="0"/>
              </a:rPr>
              <a:t>and literary concepts and </a:t>
            </a:r>
            <a:r>
              <a:rPr lang="en-GB" sz="2000" b="1" dirty="0" smtClean="0">
                <a:latin typeface="Arial" panose="020B0604020202020204" pitchFamily="34" charset="0"/>
                <a:cs typeface="Arial" panose="020B0604020202020204" pitchFamily="34" charset="0"/>
              </a:rPr>
              <a:t>methods</a:t>
            </a:r>
          </a:p>
          <a:p>
            <a:endParaRPr lang="en-GB" dirty="0">
              <a:latin typeface="Arial" panose="020B0604020202020204" pitchFamily="34" charset="0"/>
              <a:cs typeface="Arial" panose="020B0604020202020204" pitchFamily="34" charset="0"/>
            </a:endParaRPr>
          </a:p>
          <a:p>
            <a:r>
              <a:rPr lang="en-GB" sz="2000" i="1" dirty="0">
                <a:latin typeface="Arial" panose="020B0604020202020204" pitchFamily="34" charset="0"/>
                <a:cs typeface="Arial" panose="020B0604020202020204" pitchFamily="34" charset="0"/>
              </a:rPr>
              <a:t>From the Component 3 Report 2017</a:t>
            </a:r>
            <a:r>
              <a:rPr lang="en-GB" sz="2000" i="1" dirty="0" smtClean="0">
                <a:latin typeface="Arial" panose="020B0604020202020204" pitchFamily="34" charset="0"/>
                <a:cs typeface="Arial" panose="020B0604020202020204" pitchFamily="34" charset="0"/>
              </a:rPr>
              <a:t>:</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It is also vitally important for candidates to include as many points of comparison </a:t>
            </a:r>
            <a:r>
              <a:rPr lang="en-GB" sz="2000" dirty="0" smtClean="0">
                <a:latin typeface="Arial" panose="020B0604020202020204" pitchFamily="34" charset="0"/>
                <a:cs typeface="Arial" panose="020B0604020202020204" pitchFamily="34" charset="0"/>
              </a:rPr>
              <a:t>and </a:t>
            </a:r>
            <a:r>
              <a:rPr lang="en-GB" sz="2000" dirty="0" smtClean="0">
                <a:latin typeface="Arial" panose="020B0604020202020204" pitchFamily="34" charset="0"/>
                <a:cs typeface="Arial" panose="020B0604020202020204" pitchFamily="34" charset="0"/>
              </a:rPr>
              <a:t>contrast </a:t>
            </a:r>
            <a:r>
              <a:rPr lang="en-GB" sz="2000" dirty="0">
                <a:latin typeface="Arial" panose="020B0604020202020204" pitchFamily="34" charset="0"/>
                <a:cs typeface="Arial" panose="020B0604020202020204" pitchFamily="34" charset="0"/>
              </a:rPr>
              <a:t>as possible, as AO4 is worth half the marks for this section. </a:t>
            </a:r>
            <a:r>
              <a:rPr lang="en-GB" sz="2000" dirty="0" smtClean="0">
                <a:latin typeface="Arial" panose="020B0604020202020204" pitchFamily="34" charset="0"/>
                <a:cs typeface="Arial" panose="020B0604020202020204" pitchFamily="34" charset="0"/>
              </a:rPr>
              <a:t>Examiners </a:t>
            </a:r>
            <a:r>
              <a:rPr lang="en-GB" sz="2000" dirty="0">
                <a:latin typeface="Arial" panose="020B0604020202020204" pitchFamily="34" charset="0"/>
                <a:cs typeface="Arial" panose="020B0604020202020204" pitchFamily="34" charset="0"/>
              </a:rPr>
              <a:t>saw </a:t>
            </a:r>
            <a:r>
              <a:rPr lang="en-GB" sz="2000" dirty="0" smtClean="0">
                <a:latin typeface="Arial" panose="020B0604020202020204" pitchFamily="34" charset="0"/>
                <a:cs typeface="Arial" panose="020B0604020202020204" pitchFamily="34" charset="0"/>
              </a:rPr>
              <a:t>many </a:t>
            </a:r>
            <a:r>
              <a:rPr lang="en-GB" sz="2000" dirty="0">
                <a:latin typeface="Arial" panose="020B0604020202020204" pitchFamily="34" charset="0"/>
                <a:cs typeface="Arial" panose="020B0604020202020204" pitchFamily="34" charset="0"/>
              </a:rPr>
              <a:t>responses which, while showing sound evidence of </a:t>
            </a:r>
            <a:r>
              <a:rPr lang="en-GB" sz="2000" dirty="0" smtClean="0">
                <a:latin typeface="Arial" panose="020B0604020202020204" pitchFamily="34" charset="0"/>
                <a:cs typeface="Arial" panose="020B0604020202020204" pitchFamily="34" charset="0"/>
              </a:rPr>
              <a:t>integrated </a:t>
            </a:r>
            <a:r>
              <a:rPr lang="en-GB" sz="2000" dirty="0">
                <a:latin typeface="Arial" panose="020B0604020202020204" pitchFamily="34" charset="0"/>
                <a:cs typeface="Arial" panose="020B0604020202020204" pitchFamily="34" charset="0"/>
              </a:rPr>
              <a:t>study (AO1) and </a:t>
            </a:r>
            <a:r>
              <a:rPr lang="en-GB" sz="2000" dirty="0" smtClean="0">
                <a:latin typeface="Arial" panose="020B0604020202020204" pitchFamily="34" charset="0"/>
                <a:cs typeface="Arial" panose="020B0604020202020204" pitchFamily="34" charset="0"/>
              </a:rPr>
              <a:t>making </a:t>
            </a:r>
            <a:r>
              <a:rPr lang="en-GB" sz="2000" dirty="0">
                <a:latin typeface="Arial" panose="020B0604020202020204" pitchFamily="34" charset="0"/>
                <a:cs typeface="Arial" panose="020B0604020202020204" pitchFamily="34" charset="0"/>
              </a:rPr>
              <a:t>many intelligent points about meaning (AO2), </a:t>
            </a:r>
            <a:r>
              <a:rPr lang="en-GB" sz="2000" dirty="0" smtClean="0">
                <a:latin typeface="Arial" panose="020B0604020202020204" pitchFamily="34" charset="0"/>
                <a:cs typeface="Arial" panose="020B0604020202020204" pitchFamily="34" charset="0"/>
              </a:rPr>
              <a:t>included </a:t>
            </a:r>
            <a:r>
              <a:rPr lang="en-GB" sz="2000" dirty="0">
                <a:latin typeface="Arial" panose="020B0604020202020204" pitchFamily="34" charset="0"/>
                <a:cs typeface="Arial" panose="020B0604020202020204" pitchFamily="34" charset="0"/>
              </a:rPr>
              <a:t>very few links. </a:t>
            </a:r>
            <a:r>
              <a:rPr lang="en-GB" sz="2000" dirty="0" smtClean="0">
                <a:latin typeface="Arial" panose="020B0604020202020204" pitchFamily="34" charset="0"/>
                <a:cs typeface="Arial" panose="020B0604020202020204" pitchFamily="34" charset="0"/>
              </a:rPr>
              <a:t>This </a:t>
            </a:r>
            <a:r>
              <a:rPr lang="en-GB" sz="2000" dirty="0">
                <a:latin typeface="Arial" panose="020B0604020202020204" pitchFamily="34" charset="0"/>
                <a:cs typeface="Arial" panose="020B0604020202020204" pitchFamily="34" charset="0"/>
              </a:rPr>
              <a:t>significantly affected the overall mark for Section A</a:t>
            </a:r>
            <a:r>
              <a:rPr lang="en-GB" sz="2000" dirty="0" smtClean="0">
                <a:latin typeface="Arial" panose="020B0604020202020204" pitchFamily="34" charset="0"/>
                <a:cs typeface="Arial" panose="020B0604020202020204" pitchFamily="34" charset="0"/>
              </a:rPr>
              <a:t>.</a:t>
            </a:r>
          </a:p>
          <a:p>
            <a:endParaRPr lang="en-GB" dirty="0">
              <a:solidFill>
                <a:srgbClr val="DF3C06"/>
              </a:solidFill>
              <a:latin typeface="Arial" panose="020B0604020202020204" pitchFamily="34" charset="0"/>
              <a:ea typeface="Arial"/>
              <a:cs typeface="Arial" panose="020B0604020202020204" pitchFamily="34" charset="0"/>
              <a:sym typeface="Arial"/>
            </a:endParaRPr>
          </a:p>
          <a:p>
            <a:endParaRPr lang="en-GB" dirty="0" smtClean="0">
              <a:solidFill>
                <a:srgbClr val="DF3C06"/>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3183299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293927" y="1124744"/>
            <a:ext cx="8424936" cy="5078313"/>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Component 3 Section A</a:t>
            </a:r>
          </a:p>
          <a:p>
            <a:pPr lvl="0"/>
            <a:r>
              <a:rPr lang="en-GB" sz="2800" dirty="0" smtClean="0">
                <a:solidFill>
                  <a:srgbClr val="DF3C06"/>
                </a:solidFill>
                <a:latin typeface="Arial"/>
                <a:ea typeface="Arial"/>
                <a:cs typeface="Arial"/>
                <a:sym typeface="Arial"/>
              </a:rPr>
              <a:t>Comparing and contrasting (AO4)</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AO4 – Explore connections across texts, informed by </a:t>
            </a:r>
            <a:r>
              <a:rPr lang="en-GB" b="1" dirty="0" smtClean="0">
                <a:latin typeface="Arial" panose="020B0604020202020204" pitchFamily="34" charset="0"/>
                <a:cs typeface="Arial" panose="020B0604020202020204" pitchFamily="34" charset="0"/>
              </a:rPr>
              <a:t>linguistic </a:t>
            </a:r>
            <a:r>
              <a:rPr lang="en-GB" b="1" dirty="0">
                <a:latin typeface="Arial" panose="020B0604020202020204" pitchFamily="34" charset="0"/>
                <a:cs typeface="Arial" panose="020B0604020202020204" pitchFamily="34" charset="0"/>
              </a:rPr>
              <a:t>and literary concepts and </a:t>
            </a:r>
            <a:r>
              <a:rPr lang="en-GB" b="1" dirty="0" smtClean="0">
                <a:latin typeface="Arial" panose="020B0604020202020204" pitchFamily="34" charset="0"/>
                <a:cs typeface="Arial" panose="020B0604020202020204" pitchFamily="34" charset="0"/>
              </a:rPr>
              <a:t>methods</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following examples show different approaches to comparing and contrasting </a:t>
            </a: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spoken language extracts. </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Read </a:t>
            </a:r>
            <a:r>
              <a:rPr lang="en-GB" sz="2000" dirty="0">
                <a:latin typeface="Arial" panose="020B0604020202020204" pitchFamily="34" charset="0"/>
                <a:cs typeface="Arial" panose="020B0604020202020204" pitchFamily="34" charset="0"/>
              </a:rPr>
              <a:t>them and assess them according to </a:t>
            </a:r>
            <a:r>
              <a:rPr lang="en-GB" sz="2000" dirty="0" smtClean="0">
                <a:latin typeface="Arial" panose="020B0604020202020204" pitchFamily="34" charset="0"/>
                <a:cs typeface="Arial" panose="020B0604020202020204" pitchFamily="34" charset="0"/>
              </a:rPr>
              <a:t>AO4, using </a:t>
            </a: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Assessment Grid for Component 3 Section A. </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What </a:t>
            </a:r>
            <a:r>
              <a:rPr lang="en-GB" sz="2000" dirty="0">
                <a:latin typeface="Arial" panose="020B0604020202020204" pitchFamily="34" charset="0"/>
                <a:cs typeface="Arial" panose="020B0604020202020204" pitchFamily="34" charset="0"/>
              </a:rPr>
              <a:t>advice would you </a:t>
            </a:r>
            <a:r>
              <a:rPr lang="en-GB" sz="2000" dirty="0" smtClean="0">
                <a:latin typeface="Arial" panose="020B0604020202020204" pitchFamily="34" charset="0"/>
                <a:cs typeface="Arial" panose="020B0604020202020204" pitchFamily="34" charset="0"/>
              </a:rPr>
              <a:t>give </a:t>
            </a:r>
            <a:r>
              <a:rPr lang="en-GB" sz="2000" dirty="0">
                <a:latin typeface="Arial" panose="020B0604020202020204" pitchFamily="34" charset="0"/>
                <a:cs typeface="Arial" panose="020B0604020202020204" pitchFamily="34" charset="0"/>
              </a:rPr>
              <a:t>the three </a:t>
            </a:r>
            <a:r>
              <a:rPr lang="en-GB" sz="2000" dirty="0" smtClean="0">
                <a:latin typeface="Arial" panose="020B0604020202020204" pitchFamily="34" charset="0"/>
                <a:cs typeface="Arial" panose="020B0604020202020204" pitchFamily="34" charset="0"/>
              </a:rPr>
              <a:t>candidates </a:t>
            </a:r>
            <a:r>
              <a:rPr lang="en-GB" sz="2000" dirty="0">
                <a:latin typeface="Arial" panose="020B0604020202020204" pitchFamily="34" charset="0"/>
                <a:cs typeface="Arial" panose="020B0604020202020204" pitchFamily="34" charset="0"/>
              </a:rPr>
              <a:t>for how to improve the ways they address </a:t>
            </a:r>
            <a:r>
              <a:rPr lang="en-GB" sz="2000" dirty="0" smtClean="0">
                <a:latin typeface="Arial" panose="020B0604020202020204" pitchFamily="34" charset="0"/>
                <a:cs typeface="Arial" panose="020B0604020202020204" pitchFamily="34" charset="0"/>
              </a:rPr>
              <a:t>AO4 in </a:t>
            </a:r>
            <a:r>
              <a:rPr lang="en-GB" sz="2000" dirty="0">
                <a:latin typeface="Arial" panose="020B0604020202020204" pitchFamily="34" charset="0"/>
                <a:cs typeface="Arial" panose="020B0604020202020204" pitchFamily="34" charset="0"/>
              </a:rPr>
              <a:t>their answers?</a:t>
            </a:r>
          </a:p>
          <a:p>
            <a:endParaRPr lang="en-GB" dirty="0">
              <a:solidFill>
                <a:srgbClr val="DF3C06"/>
              </a:solidFill>
              <a:latin typeface="Arial" panose="020B0604020202020204" pitchFamily="34" charset="0"/>
              <a:ea typeface="Arial"/>
              <a:cs typeface="Arial" panose="020B0604020202020204" pitchFamily="34" charset="0"/>
              <a:sym typeface="Arial"/>
            </a:endParaRPr>
          </a:p>
          <a:p>
            <a:endParaRPr lang="en-GB" dirty="0" smtClean="0">
              <a:solidFill>
                <a:srgbClr val="DF3C06"/>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2834604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467544" y="1124744"/>
            <a:ext cx="8136904" cy="5386090"/>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Component 3 Section A</a:t>
            </a:r>
          </a:p>
          <a:p>
            <a:pPr lvl="0"/>
            <a:r>
              <a:rPr lang="en-GB" sz="2800" dirty="0" smtClean="0">
                <a:solidFill>
                  <a:srgbClr val="DF3C06"/>
                </a:solidFill>
                <a:latin typeface="Arial"/>
                <a:ea typeface="Arial"/>
                <a:cs typeface="Arial"/>
                <a:sym typeface="Arial"/>
              </a:rPr>
              <a:t>Comparing and contrasting (AO4)</a:t>
            </a:r>
          </a:p>
          <a:p>
            <a:endParaRPr lang="en-GB" dirty="0">
              <a:latin typeface="Arial" panose="020B0604020202020204" pitchFamily="34" charset="0"/>
              <a:cs typeface="Arial" panose="020B0604020202020204" pitchFamily="34" charset="0"/>
            </a:endParaRPr>
          </a:p>
          <a:p>
            <a:r>
              <a:rPr lang="en-GB" dirty="0" smtClean="0">
                <a:solidFill>
                  <a:srgbClr val="DF3C06"/>
                </a:solidFill>
                <a:latin typeface="Arial" panose="020B0604020202020204" pitchFamily="34" charset="0"/>
                <a:ea typeface="Arial"/>
                <a:cs typeface="Arial" panose="020B0604020202020204" pitchFamily="34" charset="0"/>
                <a:sym typeface="Arial"/>
              </a:rPr>
              <a:t>Examiner’s comments for AO4</a:t>
            </a:r>
          </a:p>
          <a:p>
            <a:endParaRPr lang="en-GB" dirty="0">
              <a:solidFill>
                <a:srgbClr val="DF3C06"/>
              </a:solidFill>
              <a:latin typeface="Arial" panose="020B0604020202020204" pitchFamily="34" charset="0"/>
              <a:ea typeface="Arial"/>
              <a:cs typeface="Arial" panose="020B0604020202020204" pitchFamily="34" charset="0"/>
              <a:sym typeface="Arial"/>
            </a:endParaRPr>
          </a:p>
          <a:p>
            <a:r>
              <a:rPr lang="en-GB" b="1" dirty="0"/>
              <a:t>CANDIDATE 1</a:t>
            </a:r>
            <a:endParaRPr lang="en-GB" dirty="0"/>
          </a:p>
          <a:p>
            <a:r>
              <a:rPr lang="en-GB" b="1" dirty="0"/>
              <a:t> </a:t>
            </a:r>
            <a:endParaRPr lang="en-GB" dirty="0"/>
          </a:p>
          <a:p>
            <a:r>
              <a:rPr lang="en-GB" dirty="0">
                <a:latin typeface="Arial" panose="020B0604020202020204" pitchFamily="34" charset="0"/>
                <a:cs typeface="Arial" panose="020B0604020202020204" pitchFamily="34" charset="0"/>
              </a:rPr>
              <a:t>The candidate makes some attempt to address similarities and differences in genre </a:t>
            </a:r>
            <a:r>
              <a:rPr lang="en-GB" dirty="0" smtClean="0">
                <a:latin typeface="Arial" panose="020B0604020202020204" pitchFamily="34" charset="0"/>
                <a:cs typeface="Arial" panose="020B0604020202020204" pitchFamily="34" charset="0"/>
              </a:rPr>
              <a:t>but </a:t>
            </a:r>
            <a:r>
              <a:rPr lang="en-GB" dirty="0">
                <a:latin typeface="Arial" panose="020B0604020202020204" pitchFamily="34" charset="0"/>
                <a:cs typeface="Arial" panose="020B0604020202020204" pitchFamily="34" charset="0"/>
              </a:rPr>
              <a:t>comments are quite superficial. The point about planned written speeches not </a:t>
            </a:r>
            <a:r>
              <a:rPr lang="en-GB" dirty="0" smtClean="0">
                <a:latin typeface="Arial" panose="020B0604020202020204" pitchFamily="34" charset="0"/>
                <a:cs typeface="Arial" panose="020B0604020202020204" pitchFamily="34" charset="0"/>
              </a:rPr>
              <a:t>including </a:t>
            </a:r>
            <a:r>
              <a:rPr lang="en-GB" dirty="0">
                <a:latin typeface="Arial" panose="020B0604020202020204" pitchFamily="34" charset="0"/>
                <a:cs typeface="Arial" panose="020B0604020202020204" pitchFamily="34" charset="0"/>
              </a:rPr>
              <a:t>false starts is self-evident and the comment about pauses being used in </a:t>
            </a:r>
            <a:r>
              <a:rPr lang="en-GB" dirty="0" smtClean="0">
                <a:latin typeface="Arial" panose="020B0604020202020204" pitchFamily="34" charset="0"/>
                <a:cs typeface="Arial" panose="020B0604020202020204" pitchFamily="34" charset="0"/>
              </a:rPr>
              <a:t>Text </a:t>
            </a:r>
            <a:r>
              <a:rPr lang="en-GB" dirty="0">
                <a:latin typeface="Arial" panose="020B0604020202020204" pitchFamily="34" charset="0"/>
                <a:cs typeface="Arial" panose="020B0604020202020204" pitchFamily="34" charset="0"/>
              </a:rPr>
              <a:t>B so the speaker can ‘think about what he is going to say next’ is a very general </a:t>
            </a:r>
            <a:r>
              <a:rPr lang="en-GB" dirty="0" smtClean="0">
                <a:latin typeface="Arial" panose="020B0604020202020204" pitchFamily="34" charset="0"/>
                <a:cs typeface="Arial" panose="020B0604020202020204" pitchFamily="34" charset="0"/>
              </a:rPr>
              <a:t>one </a:t>
            </a:r>
            <a:r>
              <a:rPr lang="en-GB" dirty="0">
                <a:latin typeface="Arial" panose="020B0604020202020204" pitchFamily="34" charset="0"/>
                <a:cs typeface="Arial" panose="020B0604020202020204" pitchFamily="34" charset="0"/>
              </a:rPr>
              <a:t>that could be applied to any spontaneous spoken text, as is the point about the </a:t>
            </a:r>
            <a:r>
              <a:rPr lang="en-GB" dirty="0" smtClean="0">
                <a:latin typeface="Arial" panose="020B0604020202020204" pitchFamily="34" charset="0"/>
                <a:cs typeface="Arial" panose="020B0604020202020204" pitchFamily="34" charset="0"/>
              </a:rPr>
              <a:t>use </a:t>
            </a:r>
            <a:r>
              <a:rPr lang="en-GB" dirty="0">
                <a:latin typeface="Arial" panose="020B0604020202020204" pitchFamily="34" charset="0"/>
                <a:cs typeface="Arial" panose="020B0604020202020204" pitchFamily="34" charset="0"/>
              </a:rPr>
              <a:t>of the filler in Text C. While the candidate does use signposting to indicate links, </a:t>
            </a:r>
            <a:r>
              <a:rPr lang="en-GB" dirty="0" smtClean="0">
                <a:latin typeface="Arial" panose="020B0604020202020204" pitchFamily="34" charset="0"/>
                <a:cs typeface="Arial" panose="020B0604020202020204" pitchFamily="34" charset="0"/>
              </a:rPr>
              <a:t>such </a:t>
            </a:r>
            <a:r>
              <a:rPr lang="en-GB" dirty="0">
                <a:latin typeface="Arial" panose="020B0604020202020204" pitchFamily="34" charset="0"/>
                <a:cs typeface="Arial" panose="020B0604020202020204" pitchFamily="34" charset="0"/>
              </a:rPr>
              <a:t>as ‘also’, there is no real exploration of the similarities and differences between </a:t>
            </a: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texts’ </a:t>
            </a:r>
            <a:r>
              <a:rPr lang="en-GB" dirty="0" smtClean="0">
                <a:latin typeface="Arial" panose="020B0604020202020204" pitchFamily="34" charset="0"/>
                <a:cs typeface="Arial" panose="020B0604020202020204" pitchFamily="34" charset="0"/>
              </a:rPr>
              <a:t>presentation </a:t>
            </a:r>
            <a:r>
              <a:rPr lang="en-GB" dirty="0">
                <a:latin typeface="Arial" panose="020B0604020202020204" pitchFamily="34" charset="0"/>
                <a:cs typeface="Arial" panose="020B0604020202020204" pitchFamily="34" charset="0"/>
              </a:rPr>
              <a:t>of the Second World War. Analysis of this level is typical of a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Band </a:t>
            </a:r>
            <a:r>
              <a:rPr lang="en-GB" dirty="0">
                <a:latin typeface="Arial" panose="020B0604020202020204" pitchFamily="34" charset="0"/>
                <a:cs typeface="Arial" panose="020B0604020202020204" pitchFamily="34" charset="0"/>
              </a:rPr>
              <a:t>2 response.</a:t>
            </a:r>
            <a:endParaRPr lang="en-GB" dirty="0">
              <a:solidFill>
                <a:srgbClr val="DF3C06"/>
              </a:solidFill>
              <a:latin typeface="Arial" panose="020B0604020202020204" pitchFamily="34" charset="0"/>
              <a:ea typeface="Arial"/>
              <a:cs typeface="Arial" panose="020B0604020202020204" pitchFamily="34" charset="0"/>
              <a:sym typeface="Arial"/>
            </a:endParaRPr>
          </a:p>
          <a:p>
            <a:endParaRPr lang="en-GB" dirty="0" smtClean="0">
              <a:solidFill>
                <a:srgbClr val="DF3C06"/>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695604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395536" y="1196752"/>
            <a:ext cx="8280920" cy="5324535"/>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Component 3 Section A</a:t>
            </a:r>
          </a:p>
          <a:p>
            <a:pPr lvl="0"/>
            <a:r>
              <a:rPr lang="en-GB" sz="2800" dirty="0" smtClean="0">
                <a:solidFill>
                  <a:srgbClr val="DF3C06"/>
                </a:solidFill>
                <a:latin typeface="Arial"/>
                <a:ea typeface="Arial"/>
                <a:cs typeface="Arial"/>
                <a:sym typeface="Arial"/>
              </a:rPr>
              <a:t>Comparing and contrasting (AO4)</a:t>
            </a:r>
          </a:p>
          <a:p>
            <a:endParaRPr lang="en-GB" dirty="0">
              <a:latin typeface="Arial" panose="020B0604020202020204" pitchFamily="34" charset="0"/>
              <a:cs typeface="Arial" panose="020B0604020202020204" pitchFamily="34" charset="0"/>
            </a:endParaRPr>
          </a:p>
          <a:p>
            <a:r>
              <a:rPr lang="en-GB" dirty="0" smtClean="0">
                <a:solidFill>
                  <a:srgbClr val="DF3C06"/>
                </a:solidFill>
                <a:latin typeface="Arial" panose="020B0604020202020204" pitchFamily="34" charset="0"/>
                <a:ea typeface="Arial"/>
                <a:cs typeface="Arial" panose="020B0604020202020204" pitchFamily="34" charset="0"/>
                <a:sym typeface="Arial"/>
              </a:rPr>
              <a:t>Examiner’s comments for AO4</a:t>
            </a:r>
          </a:p>
          <a:p>
            <a:endParaRPr lang="en-GB" dirty="0">
              <a:solidFill>
                <a:srgbClr val="DF3C06"/>
              </a:solidFill>
              <a:latin typeface="Arial" panose="020B0604020202020204" pitchFamily="34" charset="0"/>
              <a:ea typeface="Arial"/>
              <a:cs typeface="Arial" panose="020B0604020202020204" pitchFamily="34" charset="0"/>
              <a:sym typeface="Arial"/>
            </a:endParaRPr>
          </a:p>
          <a:p>
            <a:r>
              <a:rPr lang="en-GB" b="1" dirty="0">
                <a:latin typeface="Arial" panose="020B0604020202020204" pitchFamily="34" charset="0"/>
                <a:cs typeface="Arial" panose="020B0604020202020204" pitchFamily="34" charset="0"/>
              </a:rPr>
              <a:t>CANDIDATE </a:t>
            </a:r>
            <a:r>
              <a:rPr lang="en-GB" b="1" dirty="0" smtClean="0">
                <a:latin typeface="Arial" panose="020B0604020202020204" pitchFamily="34" charset="0"/>
                <a:cs typeface="Arial" panose="020B0604020202020204" pitchFamily="34" charset="0"/>
              </a:rPr>
              <a:t>2</a:t>
            </a:r>
          </a:p>
          <a:p>
            <a:endParaRPr lang="en-GB"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candidate makes some secure and sensible analysis of links between all three texts,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for </a:t>
            </a:r>
            <a:r>
              <a:rPr lang="en-GB" sz="1600" dirty="0">
                <a:latin typeface="Arial" panose="020B0604020202020204" pitchFamily="34" charset="0"/>
                <a:cs typeface="Arial" panose="020B0604020202020204" pitchFamily="34" charset="0"/>
              </a:rPr>
              <a:t>example by noting that all three adopt a first person narrative stance. The candidate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goes </a:t>
            </a:r>
            <a:r>
              <a:rPr lang="en-GB" sz="1600" dirty="0">
                <a:latin typeface="Arial" panose="020B0604020202020204" pitchFamily="34" charset="0"/>
                <a:cs typeface="Arial" panose="020B0604020202020204" pitchFamily="34" charset="0"/>
              </a:rPr>
              <a:t>on to explore the differing purposes behind this technique in each text, such as the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use </a:t>
            </a:r>
            <a:r>
              <a:rPr lang="en-GB" sz="1600" dirty="0">
                <a:latin typeface="Arial" panose="020B0604020202020204" pitchFamily="34" charset="0"/>
                <a:cs typeface="Arial" panose="020B0604020202020204" pitchFamily="34" charset="0"/>
              </a:rPr>
              <a:t>of ‘our’ in Text A. This point, while rather obvious, is quite well-expressed and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sensible </a:t>
            </a:r>
            <a:r>
              <a:rPr lang="en-GB" sz="1600" dirty="0">
                <a:latin typeface="Arial" panose="020B0604020202020204" pitchFamily="34" charset="0"/>
                <a:cs typeface="Arial" panose="020B0604020202020204" pitchFamily="34" charset="0"/>
              </a:rPr>
              <a:t>although there could have been further explanation of exactly how the use of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first </a:t>
            </a:r>
            <a:r>
              <a:rPr lang="en-GB" sz="1600" dirty="0">
                <a:latin typeface="Arial" panose="020B0604020202020204" pitchFamily="34" charset="0"/>
                <a:cs typeface="Arial" panose="020B0604020202020204" pitchFamily="34" charset="0"/>
              </a:rPr>
              <a:t>person ‘creates almost a sympathetic mood’ in Text C. There is also some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acknowledgement </a:t>
            </a:r>
            <a:r>
              <a:rPr lang="en-GB" sz="1600" dirty="0">
                <a:latin typeface="Arial" panose="020B0604020202020204" pitchFamily="34" charset="0"/>
                <a:cs typeface="Arial" panose="020B0604020202020204" pitchFamily="34" charset="0"/>
              </a:rPr>
              <a:t>of how each text is focused on a different aspect, with the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convincing </a:t>
            </a:r>
            <a:r>
              <a:rPr lang="en-GB" sz="1600" dirty="0">
                <a:latin typeface="Arial" panose="020B0604020202020204" pitchFamily="34" charset="0"/>
                <a:cs typeface="Arial" panose="020B0604020202020204" pitchFamily="34" charset="0"/>
              </a:rPr>
              <a:t>point made that Text B is ‘more focused on the event’. In comparison to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Candidate </a:t>
            </a:r>
            <a:r>
              <a:rPr lang="en-GB" sz="1600" dirty="0">
                <a:latin typeface="Arial" panose="020B0604020202020204" pitchFamily="34" charset="0"/>
                <a:cs typeface="Arial" panose="020B0604020202020204" pitchFamily="34" charset="0"/>
              </a:rPr>
              <a:t>1’s response, there is a stronger integration of the analysis of the three texts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here</a:t>
            </a:r>
            <a:r>
              <a:rPr lang="en-GB" sz="1600" dirty="0">
                <a:latin typeface="Arial" panose="020B0604020202020204" pitchFamily="34" charset="0"/>
                <a:cs typeface="Arial" panose="020B0604020202020204" pitchFamily="34" charset="0"/>
              </a:rPr>
              <a:t>, with several examples of signposting including the comparative ‘more’. Analysis of </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this </a:t>
            </a:r>
            <a:r>
              <a:rPr lang="en-GB" sz="1600" dirty="0">
                <a:latin typeface="Arial" panose="020B0604020202020204" pitchFamily="34" charset="0"/>
                <a:cs typeface="Arial" panose="020B0604020202020204" pitchFamily="34" charset="0"/>
              </a:rPr>
              <a:t>level, if sustained throughout the answer, would be placed in lower Band 4.</a:t>
            </a:r>
          </a:p>
          <a:p>
            <a:endParaRPr lang="en-GB" dirty="0"/>
          </a:p>
        </p:txBody>
      </p:sp>
    </p:spTree>
    <p:extLst>
      <p:ext uri="{BB962C8B-B14F-4D97-AF65-F5344CB8AC3E}">
        <p14:creationId xmlns:p14="http://schemas.microsoft.com/office/powerpoint/2010/main" val="1113526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3">
            <a:extLst/>
          </a:blip>
          <a:stretch>
            <a:fillRect/>
          </a:stretch>
        </p:blipFill>
        <p:spPr>
          <a:xfrm>
            <a:off x="0" y="0"/>
            <a:ext cx="9144000" cy="1308920"/>
          </a:xfrm>
          <a:prstGeom prst="rect">
            <a:avLst/>
          </a:prstGeom>
          <a:ln w="12700">
            <a:miter lim="400000"/>
          </a:ln>
        </p:spPr>
      </p:pic>
      <p:sp>
        <p:nvSpPr>
          <p:cNvPr id="5" name="Rectangle 4"/>
          <p:cNvSpPr/>
          <p:nvPr/>
        </p:nvSpPr>
        <p:spPr>
          <a:xfrm>
            <a:off x="539553" y="1412776"/>
            <a:ext cx="8136904" cy="4832092"/>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Component 3 Section A</a:t>
            </a:r>
          </a:p>
          <a:p>
            <a:pPr lvl="0"/>
            <a:r>
              <a:rPr lang="en-GB" sz="2800" dirty="0" smtClean="0">
                <a:solidFill>
                  <a:srgbClr val="DF3C06"/>
                </a:solidFill>
                <a:latin typeface="Arial"/>
                <a:ea typeface="Arial"/>
                <a:cs typeface="Arial"/>
                <a:sym typeface="Arial"/>
              </a:rPr>
              <a:t>Comparing and contrasting (AO4)</a:t>
            </a:r>
          </a:p>
          <a:p>
            <a:endParaRPr lang="en-GB" dirty="0">
              <a:latin typeface="Arial" panose="020B0604020202020204" pitchFamily="34" charset="0"/>
              <a:cs typeface="Arial" panose="020B0604020202020204" pitchFamily="34" charset="0"/>
            </a:endParaRPr>
          </a:p>
          <a:p>
            <a:r>
              <a:rPr lang="en-GB" dirty="0" smtClean="0">
                <a:solidFill>
                  <a:srgbClr val="DF3C06"/>
                </a:solidFill>
                <a:latin typeface="Arial" panose="020B0604020202020204" pitchFamily="34" charset="0"/>
                <a:ea typeface="Arial"/>
                <a:cs typeface="Arial" panose="020B0604020202020204" pitchFamily="34" charset="0"/>
                <a:sym typeface="Arial"/>
              </a:rPr>
              <a:t>Examiner’s comments for AO4</a:t>
            </a:r>
          </a:p>
          <a:p>
            <a:endParaRPr lang="en-GB" dirty="0">
              <a:solidFill>
                <a:srgbClr val="DF3C06"/>
              </a:solidFill>
              <a:latin typeface="Arial" panose="020B0604020202020204" pitchFamily="34" charset="0"/>
              <a:ea typeface="Arial"/>
              <a:cs typeface="Arial" panose="020B0604020202020204" pitchFamily="34" charset="0"/>
              <a:sym typeface="Arial"/>
            </a:endParaRPr>
          </a:p>
          <a:p>
            <a:r>
              <a:rPr lang="en-GB" b="1" dirty="0">
                <a:latin typeface="Arial" panose="020B0604020202020204" pitchFamily="34" charset="0"/>
                <a:cs typeface="Arial" panose="020B0604020202020204" pitchFamily="34" charset="0"/>
              </a:rPr>
              <a:t>CANDIDATE </a:t>
            </a:r>
            <a:r>
              <a:rPr lang="en-GB" b="1" dirty="0" smtClean="0">
                <a:latin typeface="Arial" panose="020B0604020202020204" pitchFamily="34" charset="0"/>
                <a:cs typeface="Arial" panose="020B0604020202020204" pitchFamily="34" charset="0"/>
              </a:rPr>
              <a:t>3</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candidate homes in on a very specific aspect of language use in two of the texts </a:t>
            </a:r>
            <a:r>
              <a:rPr lang="en-GB" dirty="0" smtClean="0">
                <a:latin typeface="Arial" panose="020B0604020202020204" pitchFamily="34" charset="0"/>
                <a:cs typeface="Arial" panose="020B0604020202020204" pitchFamily="34" charset="0"/>
              </a:rPr>
              <a:t>and </a:t>
            </a:r>
            <a:r>
              <a:rPr lang="en-GB" dirty="0">
                <a:latin typeface="Arial" panose="020B0604020202020204" pitchFamily="34" charset="0"/>
                <a:cs typeface="Arial" panose="020B0604020202020204" pitchFamily="34" charset="0"/>
              </a:rPr>
              <a:t>very convincingly teases out both the similarities and the differences in the </a:t>
            </a:r>
            <a:r>
              <a:rPr lang="en-GB" dirty="0" smtClean="0">
                <a:latin typeface="Arial" panose="020B0604020202020204" pitchFamily="34" charset="0"/>
                <a:cs typeface="Arial" panose="020B0604020202020204" pitchFamily="34" charset="0"/>
              </a:rPr>
              <a:t>meanings</a:t>
            </a:r>
            <a:r>
              <a:rPr lang="en-GB" dirty="0">
                <a:latin typeface="Arial" panose="020B0604020202020204" pitchFamily="34" charset="0"/>
                <a:cs typeface="Arial" panose="020B0604020202020204" pitchFamily="34" charset="0"/>
              </a:rPr>
              <a:t>, purposes and likely effects of colour imagery. Terminology is used securely, </a:t>
            </a:r>
            <a:r>
              <a:rPr lang="en-GB" dirty="0" smtClean="0">
                <a:latin typeface="Arial" panose="020B0604020202020204" pitchFamily="34" charset="0"/>
                <a:cs typeface="Arial" panose="020B0604020202020204" pitchFamily="34" charset="0"/>
              </a:rPr>
              <a:t>scoring </a:t>
            </a:r>
            <a:r>
              <a:rPr lang="en-GB" dirty="0">
                <a:latin typeface="Arial" panose="020B0604020202020204" pitchFamily="34" charset="0"/>
                <a:cs typeface="Arial" panose="020B0604020202020204" pitchFamily="34" charset="0"/>
              </a:rPr>
              <a:t>marks for AO1 and analysis of meaning is perceptive. The candidate switches </a:t>
            </a:r>
            <a:r>
              <a:rPr lang="en-GB" dirty="0" smtClean="0">
                <a:latin typeface="Arial" panose="020B0604020202020204" pitchFamily="34" charset="0"/>
                <a:cs typeface="Arial" panose="020B0604020202020204" pitchFamily="34" charset="0"/>
              </a:rPr>
              <a:t>confidently </a:t>
            </a:r>
            <a:r>
              <a:rPr lang="en-GB" dirty="0">
                <a:latin typeface="Arial" panose="020B0604020202020204" pitchFamily="34" charset="0"/>
                <a:cs typeface="Arial" panose="020B0604020202020204" pitchFamily="34" charset="0"/>
              </a:rPr>
              <a:t>between the two texts and there is a sustained focus on how the war is </a:t>
            </a:r>
            <a:r>
              <a:rPr lang="en-GB" dirty="0" smtClean="0">
                <a:latin typeface="Arial" panose="020B0604020202020204" pitchFamily="34" charset="0"/>
                <a:cs typeface="Arial" panose="020B0604020202020204" pitchFamily="34" charset="0"/>
              </a:rPr>
              <a:t>presented </a:t>
            </a:r>
            <a:r>
              <a:rPr lang="en-GB" dirty="0">
                <a:latin typeface="Arial" panose="020B0604020202020204" pitchFamily="34" charset="0"/>
                <a:cs typeface="Arial" panose="020B0604020202020204" pitchFamily="34" charset="0"/>
              </a:rPr>
              <a:t>(as in the wording of the question). Analysis of this level, if sustained </a:t>
            </a:r>
            <a:r>
              <a:rPr lang="en-GB" dirty="0" smtClean="0">
                <a:latin typeface="Arial" panose="020B0604020202020204" pitchFamily="34" charset="0"/>
                <a:cs typeface="Arial" panose="020B0604020202020204" pitchFamily="34" charset="0"/>
              </a:rPr>
              <a:t>throughout </a:t>
            </a:r>
            <a:r>
              <a:rPr lang="en-GB" dirty="0">
                <a:latin typeface="Arial" panose="020B0604020202020204" pitchFamily="34" charset="0"/>
                <a:cs typeface="Arial" panose="020B0604020202020204" pitchFamily="34" charset="0"/>
              </a:rPr>
              <a:t>the answer, would be placed in upper Band 5</a:t>
            </a:r>
            <a:r>
              <a:rPr lang="en-GB" dirty="0" smtClean="0">
                <a:latin typeface="Arial" panose="020B0604020202020204" pitchFamily="34" charset="0"/>
                <a:cs typeface="Arial" panose="020B0604020202020204" pitchFamily="34" charset="0"/>
              </a:rPr>
              <a:t>.</a:t>
            </a:r>
            <a:r>
              <a:rPr lang="en-GB" b="1" dirty="0"/>
              <a:t> </a:t>
            </a:r>
            <a:endParaRPr lang="en-GB" dirty="0"/>
          </a:p>
          <a:p>
            <a:endParaRPr lang="en-GB" dirty="0" smtClean="0">
              <a:solidFill>
                <a:srgbClr val="DF3C06"/>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3874311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9403" y="227013"/>
            <a:ext cx="8107363" cy="633412"/>
          </a:xfrm>
          <a:prstGeom prst="rect">
            <a:avLst/>
          </a:prstGeom>
          <a:noFill/>
        </p:spPr>
        <p:txBody>
          <a:bodyPr>
            <a:spAutoFit/>
          </a:bodyPr>
          <a:lstStyle/>
          <a:p>
            <a:pPr fontAlgn="base">
              <a:lnSpc>
                <a:spcPct val="80000"/>
              </a:lnSpc>
              <a:spcBef>
                <a:spcPct val="0"/>
              </a:spcBef>
              <a:spcAft>
                <a:spcPct val="0"/>
              </a:spcAft>
              <a:defRPr/>
            </a:pPr>
            <a:r>
              <a:rPr lang="en-US" sz="4400" kern="1100" spc="-30" dirty="0">
                <a:solidFill>
                  <a:prstClr val="white"/>
                </a:solidFill>
                <a:latin typeface="Gotham Rounded Book"/>
                <a:cs typeface="Gotham Rounded Book"/>
              </a:rPr>
              <a:t>Any Questions?</a:t>
            </a:r>
          </a:p>
        </p:txBody>
      </p:sp>
      <p:sp>
        <p:nvSpPr>
          <p:cNvPr id="5" name="TextBox 4"/>
          <p:cNvSpPr txBox="1"/>
          <p:nvPr/>
        </p:nvSpPr>
        <p:spPr>
          <a:xfrm>
            <a:off x="279400" y="1117600"/>
            <a:ext cx="5976938" cy="5386388"/>
          </a:xfrm>
          <a:prstGeom prst="rect">
            <a:avLst/>
          </a:prstGeom>
          <a:noFill/>
        </p:spPr>
        <p:txBody>
          <a:bodyPr>
            <a:spAutoFit/>
          </a:bodyPr>
          <a:lstStyle/>
          <a:p>
            <a:pPr fontAlgn="base">
              <a:spcBef>
                <a:spcPct val="0"/>
              </a:spcBef>
              <a:spcAft>
                <a:spcPct val="0"/>
              </a:spcAft>
              <a:defRPr/>
            </a:pPr>
            <a:r>
              <a:rPr lang="en-US" sz="2800" kern="1100" spc="-50" dirty="0">
                <a:solidFill>
                  <a:prstClr val="white"/>
                </a:solidFill>
                <a:latin typeface="Gotham Rounded Book"/>
                <a:cs typeface="Gotham Rounded Book"/>
              </a:rPr>
              <a:t>gceenglish@eduqas.co.uk</a:t>
            </a:r>
          </a:p>
          <a:p>
            <a:pPr fontAlgn="base">
              <a:spcBef>
                <a:spcPct val="0"/>
              </a:spcBef>
              <a:spcAft>
                <a:spcPct val="0"/>
              </a:spcAft>
              <a:defRPr/>
            </a:pPr>
            <a:endParaRPr lang="en-US" sz="2800" kern="1100" spc="-50" dirty="0">
              <a:solidFill>
                <a:prstClr val="white"/>
              </a:solidFill>
              <a:latin typeface="Gotham Rounded Book"/>
              <a:cs typeface="Gotham Rounded Book"/>
            </a:endParaRPr>
          </a:p>
          <a:p>
            <a:pPr fontAlgn="base">
              <a:spcBef>
                <a:spcPct val="0"/>
              </a:spcBef>
              <a:spcAft>
                <a:spcPct val="0"/>
              </a:spcAft>
              <a:defRPr/>
            </a:pPr>
            <a:r>
              <a:rPr lang="en-US" sz="2800" kern="1100" spc="-50" dirty="0" smtClean="0">
                <a:solidFill>
                  <a:prstClr val="white"/>
                </a:solidFill>
                <a:latin typeface="Gotham Rounded Book"/>
                <a:cs typeface="Gotham Rounded Book"/>
              </a:rPr>
              <a:t>Rhodri Jones: </a:t>
            </a:r>
            <a:r>
              <a:rPr lang="en-US" sz="2800" kern="1100" spc="-50" dirty="0">
                <a:solidFill>
                  <a:prstClr val="white"/>
                </a:solidFill>
                <a:latin typeface="Gotham Rounded Book"/>
                <a:cs typeface="Gotham Rounded Book"/>
              </a:rPr>
              <a:t>Subject Officer</a:t>
            </a:r>
          </a:p>
          <a:p>
            <a:pPr fontAlgn="base">
              <a:spcBef>
                <a:spcPct val="0"/>
              </a:spcBef>
              <a:spcAft>
                <a:spcPct val="0"/>
              </a:spcAft>
              <a:defRPr/>
            </a:pPr>
            <a:r>
              <a:rPr lang="en-US" sz="2800" kern="1100" spc="-50" dirty="0">
                <a:solidFill>
                  <a:prstClr val="white"/>
                </a:solidFill>
                <a:latin typeface="Gotham Rounded Book"/>
                <a:cs typeface="Gotham Rounded Book"/>
              </a:rPr>
              <a:t>029 20 </a:t>
            </a:r>
            <a:r>
              <a:rPr lang="en-US" sz="2800" kern="1100" spc="-50" dirty="0" smtClean="0">
                <a:solidFill>
                  <a:prstClr val="white"/>
                </a:solidFill>
                <a:latin typeface="Gotham Rounded Book"/>
                <a:cs typeface="Gotham Rounded Book"/>
              </a:rPr>
              <a:t>265188</a:t>
            </a:r>
            <a:endParaRPr lang="en-US" sz="2800" kern="1100" spc="-50" dirty="0">
              <a:solidFill>
                <a:prstClr val="white"/>
              </a:solidFill>
              <a:latin typeface="Gotham Rounded Book"/>
              <a:cs typeface="Gotham Rounded Book"/>
            </a:endParaRPr>
          </a:p>
          <a:p>
            <a:pPr fontAlgn="base">
              <a:spcBef>
                <a:spcPct val="0"/>
              </a:spcBef>
              <a:spcAft>
                <a:spcPct val="0"/>
              </a:spcAft>
              <a:defRPr/>
            </a:pPr>
            <a:r>
              <a:rPr lang="en-US" sz="2800" kern="1100" spc="-50" dirty="0">
                <a:solidFill>
                  <a:prstClr val="white"/>
                </a:solidFill>
                <a:latin typeface="Gotham Rounded Book"/>
                <a:cs typeface="Gotham Rounded Book"/>
              </a:rPr>
              <a:t> </a:t>
            </a:r>
          </a:p>
          <a:p>
            <a:pPr fontAlgn="base">
              <a:spcBef>
                <a:spcPct val="0"/>
              </a:spcBef>
              <a:spcAft>
                <a:spcPct val="0"/>
              </a:spcAft>
              <a:defRPr/>
            </a:pPr>
            <a:r>
              <a:rPr lang="en-US" sz="2000" kern="1100" spc="-50" dirty="0" smtClean="0">
                <a:solidFill>
                  <a:prstClr val="white"/>
                </a:solidFill>
                <a:latin typeface="Gotham Rounded Book"/>
                <a:cs typeface="Gotham Rounded Book"/>
              </a:rPr>
              <a:t>Mike Williams: </a:t>
            </a:r>
            <a:endParaRPr lang="en-US" sz="2000" kern="1100" spc="-50" dirty="0">
              <a:solidFill>
                <a:prstClr val="white"/>
              </a:solidFill>
              <a:latin typeface="Gotham Rounded Book"/>
              <a:cs typeface="Gotham Rounded Book"/>
            </a:endParaRPr>
          </a:p>
          <a:p>
            <a:pPr fontAlgn="base">
              <a:spcBef>
                <a:spcPct val="0"/>
              </a:spcBef>
              <a:spcAft>
                <a:spcPct val="0"/>
              </a:spcAft>
              <a:defRPr/>
            </a:pPr>
            <a:r>
              <a:rPr lang="en-US" sz="2000" kern="1100" spc="-50" dirty="0">
                <a:solidFill>
                  <a:prstClr val="white"/>
                </a:solidFill>
                <a:latin typeface="Gotham Rounded Book"/>
                <a:cs typeface="Gotham Rounded Book"/>
              </a:rPr>
              <a:t>Subject Support Officer</a:t>
            </a:r>
          </a:p>
          <a:p>
            <a:pPr fontAlgn="base">
              <a:spcBef>
                <a:spcPct val="0"/>
              </a:spcBef>
              <a:spcAft>
                <a:spcPct val="0"/>
              </a:spcAft>
              <a:defRPr/>
            </a:pPr>
            <a:r>
              <a:rPr lang="en-US" sz="2000" kern="1100" spc="-50" dirty="0">
                <a:solidFill>
                  <a:prstClr val="white"/>
                </a:solidFill>
                <a:latin typeface="Gotham Rounded Book"/>
                <a:cs typeface="Gotham Rounded Book"/>
              </a:rPr>
              <a:t>029 20 </a:t>
            </a:r>
            <a:r>
              <a:rPr lang="en-US" sz="2000" kern="1100" spc="-50" dirty="0" smtClean="0">
                <a:solidFill>
                  <a:prstClr val="white"/>
                </a:solidFill>
                <a:latin typeface="Gotham Rounded Book"/>
                <a:cs typeface="Gotham Rounded Book"/>
              </a:rPr>
              <a:t>265129</a:t>
            </a:r>
            <a:endParaRPr lang="en-US" sz="2000" kern="1100" spc="-50" dirty="0">
              <a:solidFill>
                <a:prstClr val="white"/>
              </a:solidFill>
              <a:latin typeface="Gotham Rounded Book"/>
              <a:cs typeface="Gotham Rounded Book"/>
            </a:endParaRPr>
          </a:p>
          <a:p>
            <a:pPr fontAlgn="base">
              <a:spcBef>
                <a:spcPct val="0"/>
              </a:spcBef>
              <a:spcAft>
                <a:spcPct val="0"/>
              </a:spcAft>
              <a:defRPr/>
            </a:pPr>
            <a:endParaRPr lang="en-US" sz="2000" kern="1100" spc="-50" dirty="0">
              <a:solidFill>
                <a:prstClr val="white"/>
              </a:solidFill>
              <a:latin typeface="Gotham Rounded Book"/>
              <a:cs typeface="Gotham Rounded Book"/>
            </a:endParaRPr>
          </a:p>
          <a:p>
            <a:pPr fontAlgn="base">
              <a:spcBef>
                <a:spcPct val="0"/>
              </a:spcBef>
              <a:spcAft>
                <a:spcPct val="0"/>
              </a:spcAft>
              <a:defRPr/>
            </a:pPr>
            <a:r>
              <a:rPr lang="en-US" sz="2000" kern="1100" spc="-50" dirty="0">
                <a:solidFill>
                  <a:prstClr val="white"/>
                </a:solidFill>
                <a:latin typeface="Gotham Rounded Book"/>
                <a:cs typeface="Gotham Rounded Book"/>
              </a:rPr>
              <a:t>@</a:t>
            </a:r>
            <a:r>
              <a:rPr lang="en-US" sz="2000" kern="1100" spc="-50" dirty="0" err="1">
                <a:solidFill>
                  <a:prstClr val="white"/>
                </a:solidFill>
                <a:latin typeface="Gotham Rounded Book"/>
                <a:cs typeface="Gotham Rounded Book"/>
              </a:rPr>
              <a:t>eduqas_english</a:t>
            </a:r>
            <a:endParaRPr lang="en-US" sz="2000" kern="1100" spc="-50" dirty="0">
              <a:solidFill>
                <a:prstClr val="white"/>
              </a:solidFill>
              <a:latin typeface="Gotham Rounded Book"/>
              <a:cs typeface="Gotham Rounded Book"/>
            </a:endParaRPr>
          </a:p>
          <a:p>
            <a:pPr fontAlgn="base">
              <a:spcBef>
                <a:spcPct val="0"/>
              </a:spcBef>
              <a:spcAft>
                <a:spcPct val="0"/>
              </a:spcAft>
              <a:defRPr/>
            </a:pPr>
            <a:endParaRPr lang="en-US" sz="2000" kern="1100" spc="-50" dirty="0">
              <a:solidFill>
                <a:prstClr val="white"/>
              </a:solidFill>
              <a:latin typeface="Gotham Rounded Book"/>
              <a:cs typeface="Gotham Rounded Book"/>
            </a:endParaRPr>
          </a:p>
          <a:p>
            <a:pPr fontAlgn="base">
              <a:spcBef>
                <a:spcPct val="0"/>
              </a:spcBef>
              <a:spcAft>
                <a:spcPct val="0"/>
              </a:spcAft>
              <a:defRPr/>
            </a:pPr>
            <a:r>
              <a:rPr lang="en-US" sz="2000" kern="1100" spc="-50" dirty="0">
                <a:solidFill>
                  <a:prstClr val="white"/>
                </a:solidFill>
                <a:latin typeface="Gotham Rounded Book"/>
                <a:cs typeface="Gotham Rounded Book"/>
              </a:rPr>
              <a:t>eduqas.co.uk</a:t>
            </a:r>
          </a:p>
          <a:p>
            <a:pPr fontAlgn="base">
              <a:spcBef>
                <a:spcPct val="0"/>
              </a:spcBef>
              <a:spcAft>
                <a:spcPct val="0"/>
              </a:spcAft>
              <a:defRPr/>
            </a:pPr>
            <a:endParaRPr lang="en-US" sz="2000" kern="1100" spc="-50" dirty="0">
              <a:solidFill>
                <a:prstClr val="white"/>
              </a:solidFill>
              <a:latin typeface="Gotham Rounded Book"/>
              <a:cs typeface="Gotham Rounded Book"/>
            </a:endParaRPr>
          </a:p>
          <a:p>
            <a:pPr fontAlgn="base">
              <a:spcBef>
                <a:spcPct val="0"/>
              </a:spcBef>
              <a:spcAft>
                <a:spcPct val="0"/>
              </a:spcAft>
              <a:defRPr/>
            </a:pPr>
            <a:endParaRPr lang="en-GB" sz="4400" dirty="0">
              <a:solidFill>
                <a:prstClr val="black"/>
              </a:solidFill>
              <a:latin typeface="Arial" charset="0"/>
              <a:cs typeface="Arial" charset="0"/>
            </a:endParaRPr>
          </a:p>
        </p:txBody>
      </p:sp>
    </p:spTree>
    <p:extLst>
      <p:ext uri="{BB962C8B-B14F-4D97-AF65-F5344CB8AC3E}">
        <p14:creationId xmlns:p14="http://schemas.microsoft.com/office/powerpoint/2010/main" val="200145637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539552" y="1412782"/>
            <a:ext cx="6912470" cy="1508105"/>
          </a:xfrm>
          <a:prstGeom prst="rect">
            <a:avLst/>
          </a:prstGeom>
        </p:spPr>
        <p:txBody>
          <a:bodyPr wrap="none">
            <a:spAutoFit/>
          </a:bodyPr>
          <a:lstStyle/>
          <a:p>
            <a:pPr lvl="0"/>
            <a:r>
              <a:rPr lang="en-GB" sz="4400" dirty="0" smtClean="0">
                <a:solidFill>
                  <a:srgbClr val="DF3C06"/>
                </a:solidFill>
                <a:latin typeface="Arial"/>
                <a:ea typeface="Arial"/>
                <a:cs typeface="Arial"/>
                <a:sym typeface="Arial"/>
              </a:rPr>
              <a:t>Component 3</a:t>
            </a:r>
          </a:p>
          <a:p>
            <a:pPr lvl="0"/>
            <a:endParaRPr lang="en-GB" sz="2400" dirty="0">
              <a:solidFill>
                <a:srgbClr val="DF3C06"/>
              </a:solidFill>
              <a:latin typeface="Arial"/>
              <a:ea typeface="Arial"/>
              <a:cs typeface="Arial"/>
              <a:sym typeface="Arial"/>
            </a:endParaRPr>
          </a:p>
          <a:p>
            <a:pPr lvl="0"/>
            <a:r>
              <a:rPr lang="en-GB" sz="2400" dirty="0" smtClean="0">
                <a:latin typeface="Arial"/>
                <a:ea typeface="Arial"/>
                <a:cs typeface="Arial"/>
                <a:sym typeface="Arial"/>
              </a:rPr>
              <a:t>Comparative analysis of spoken non-literary texts</a:t>
            </a:r>
          </a:p>
        </p:txBody>
      </p:sp>
    </p:spTree>
    <p:extLst>
      <p:ext uri="{BB962C8B-B14F-4D97-AF65-F5344CB8AC3E}">
        <p14:creationId xmlns:p14="http://schemas.microsoft.com/office/powerpoint/2010/main" val="1145378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539555" y="1412782"/>
            <a:ext cx="184731" cy="461665"/>
          </a:xfrm>
          <a:prstGeom prst="rect">
            <a:avLst/>
          </a:prstGeom>
        </p:spPr>
        <p:txBody>
          <a:bodyPr wrap="none">
            <a:spAutoFit/>
          </a:bodyPr>
          <a:lstStyle/>
          <a:p>
            <a:pPr lvl="0"/>
            <a:endParaRPr lang="en-GB" sz="2400" dirty="0" smtClean="0">
              <a:solidFill>
                <a:srgbClr val="DF3C06"/>
              </a:solidFill>
              <a:latin typeface="Arial"/>
              <a:ea typeface="Arial"/>
              <a:cs typeface="Arial"/>
              <a:sym typeface="Arial"/>
            </a:endParaRPr>
          </a:p>
        </p:txBody>
      </p:sp>
      <p:sp>
        <p:nvSpPr>
          <p:cNvPr id="6" name="Rectangle 5"/>
          <p:cNvSpPr/>
          <p:nvPr/>
        </p:nvSpPr>
        <p:spPr>
          <a:xfrm>
            <a:off x="395536" y="1308924"/>
            <a:ext cx="8496944" cy="5078313"/>
          </a:xfrm>
          <a:prstGeom prst="rect">
            <a:avLst/>
          </a:prstGeom>
        </p:spPr>
        <p:txBody>
          <a:bodyPr wrap="square">
            <a:spAutoFit/>
          </a:bodyPr>
          <a:lstStyle/>
          <a:p>
            <a:pPr lvl="0"/>
            <a:r>
              <a:rPr lang="en-GB" sz="3600" dirty="0" smtClean="0">
                <a:solidFill>
                  <a:srgbClr val="DF3C06"/>
                </a:solidFill>
                <a:latin typeface="Arial" panose="020B0604020202020204" pitchFamily="34" charset="0"/>
                <a:ea typeface="Arial"/>
                <a:cs typeface="Arial" panose="020B0604020202020204" pitchFamily="34" charset="0"/>
                <a:sym typeface="Arial"/>
              </a:rPr>
              <a:t>Overview</a:t>
            </a:r>
          </a:p>
          <a:p>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Written examination: 2 hours (80 marks)</a:t>
            </a:r>
          </a:p>
          <a:p>
            <a:r>
              <a:rPr lang="en-GB" sz="2400" dirty="0">
                <a:latin typeface="Arial" panose="020B0604020202020204" pitchFamily="34" charset="0"/>
                <a:cs typeface="Arial" panose="020B0604020202020204" pitchFamily="34" charset="0"/>
              </a:rPr>
              <a:t> </a:t>
            </a:r>
          </a:p>
          <a:p>
            <a:r>
              <a:rPr lang="en-GB" sz="2400" b="1" dirty="0">
                <a:latin typeface="Arial" panose="020B0604020202020204" pitchFamily="34" charset="0"/>
                <a:cs typeface="Arial" panose="020B0604020202020204" pitchFamily="34" charset="0"/>
              </a:rPr>
              <a:t>Section A: Comparative analysis of spoken non-literary texts</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One compulsory extract-based task: Three extracts from spoken texts of different types on the same theme or topic. At least one text will be a transcript.</a:t>
            </a:r>
          </a:p>
          <a:p>
            <a:r>
              <a:rPr lang="en-GB" sz="2400" dirty="0">
                <a:latin typeface="Arial" panose="020B0604020202020204" pitchFamily="34" charset="0"/>
                <a:cs typeface="Arial" panose="020B0604020202020204" pitchFamily="34" charset="0"/>
              </a:rPr>
              <a:t> </a:t>
            </a:r>
          </a:p>
          <a:p>
            <a:r>
              <a:rPr lang="en-GB" sz="2400" b="1" dirty="0">
                <a:latin typeface="Arial" panose="020B0604020202020204" pitchFamily="34" charset="0"/>
                <a:cs typeface="Arial" panose="020B0604020202020204" pitchFamily="34" charset="0"/>
              </a:rPr>
              <a:t>Section B: Non-literary text study (closed book)</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One compulsory extract-based task and one compulsory essay question on the set text.</a:t>
            </a:r>
          </a:p>
        </p:txBody>
      </p:sp>
    </p:spTree>
    <p:extLst>
      <p:ext uri="{BB962C8B-B14F-4D97-AF65-F5344CB8AC3E}">
        <p14:creationId xmlns:p14="http://schemas.microsoft.com/office/powerpoint/2010/main" val="2139588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251521" y="1124744"/>
            <a:ext cx="8640961" cy="2646878"/>
          </a:xfrm>
          <a:prstGeom prst="rect">
            <a:avLst/>
          </a:prstGeom>
        </p:spPr>
        <p:txBody>
          <a:bodyPr wrap="square">
            <a:spAutoFit/>
          </a:bodyPr>
          <a:lstStyle/>
          <a:p>
            <a:pPr lvl="0"/>
            <a:r>
              <a:rPr lang="en-GB" sz="3600" dirty="0" smtClean="0">
                <a:solidFill>
                  <a:srgbClr val="DF3C06"/>
                </a:solidFill>
                <a:latin typeface="Arial"/>
                <a:ea typeface="Arial"/>
                <a:cs typeface="Arial"/>
                <a:sym typeface="Arial"/>
              </a:rPr>
              <a:t>Mark allocation</a:t>
            </a:r>
          </a:p>
          <a:p>
            <a:pPr lvl="0"/>
            <a:endParaRPr lang="en-GB" sz="2400" dirty="0" smtClean="0">
              <a:solidFill>
                <a:srgbClr val="DF3C06"/>
              </a:solidFill>
              <a:latin typeface="Arial"/>
              <a:ea typeface="Arial"/>
              <a:cs typeface="Arial"/>
              <a:sym typeface="Arial"/>
            </a:endParaRP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Section A carries 40 marks.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Section B carries 40 marks (24 marks for the extract question </a:t>
            </a:r>
            <a:r>
              <a:rPr lang="en-GB" sz="2400" dirty="0" smtClean="0">
                <a:latin typeface="Arial" panose="020B0604020202020204" pitchFamily="34" charset="0"/>
                <a:cs typeface="Arial" panose="020B0604020202020204" pitchFamily="34" charset="0"/>
              </a:rPr>
              <a:t>and </a:t>
            </a:r>
            <a:r>
              <a:rPr lang="en-GB" sz="2400" dirty="0">
                <a:latin typeface="Arial" panose="020B0604020202020204" pitchFamily="34" charset="0"/>
                <a:cs typeface="Arial" panose="020B0604020202020204" pitchFamily="34" charset="0"/>
              </a:rPr>
              <a:t>16 marks for the essay question</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lvl="0"/>
            <a:endParaRPr lang="en-GB" sz="2400" dirty="0">
              <a:solidFill>
                <a:srgbClr val="DF3C06"/>
              </a:solidFill>
              <a:latin typeface="Arial"/>
              <a:ea typeface="Arial"/>
              <a:cs typeface="Arial"/>
              <a:sym typeface="Arial"/>
            </a:endParaRPr>
          </a:p>
        </p:txBody>
      </p:sp>
    </p:spTree>
    <p:extLst>
      <p:ext uri="{BB962C8B-B14F-4D97-AF65-F5344CB8AC3E}">
        <p14:creationId xmlns:p14="http://schemas.microsoft.com/office/powerpoint/2010/main" val="1173096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395536" y="1308920"/>
            <a:ext cx="8496944" cy="3339376"/>
          </a:xfrm>
          <a:prstGeom prst="rect">
            <a:avLst/>
          </a:prstGeom>
        </p:spPr>
        <p:txBody>
          <a:bodyPr wrap="square">
            <a:spAutoFit/>
          </a:bodyPr>
          <a:lstStyle/>
          <a:p>
            <a:pPr lvl="0"/>
            <a:r>
              <a:rPr lang="en-GB" sz="3600" dirty="0" smtClean="0">
                <a:solidFill>
                  <a:srgbClr val="DF3C06"/>
                </a:solidFill>
                <a:latin typeface="Arial"/>
                <a:ea typeface="Arial"/>
                <a:cs typeface="Arial"/>
                <a:sym typeface="Arial"/>
              </a:rPr>
              <a:t>Time management in the exam</a:t>
            </a:r>
          </a:p>
          <a:p>
            <a:pPr lvl="0"/>
            <a:endParaRPr lang="en-GB" sz="2400" dirty="0" smtClean="0">
              <a:solidFill>
                <a:srgbClr val="DF3C06"/>
              </a:solidFill>
              <a:latin typeface="Arial"/>
              <a:ea typeface="Arial"/>
              <a:cs typeface="Arial"/>
              <a:sym typeface="Arial"/>
            </a:endParaRPr>
          </a:p>
          <a:p>
            <a:pPr marL="457200" indent="-457200">
              <a:spcAft>
                <a:spcPts val="600"/>
              </a:spcAft>
              <a:buFont typeface="Arial" panose="020B0604020202020204" pitchFamily="34" charset="0"/>
              <a:buChar char="•"/>
            </a:pPr>
            <a:r>
              <a:rPr lang="en-GB" sz="2800" b="1" dirty="0">
                <a:latin typeface="Arial" panose="020B0604020202020204" pitchFamily="34" charset="0"/>
                <a:cs typeface="Arial" panose="020B0604020202020204" pitchFamily="34" charset="0"/>
              </a:rPr>
              <a:t>Section A </a:t>
            </a:r>
            <a:r>
              <a:rPr lang="en-GB" sz="2800" dirty="0">
                <a:latin typeface="Arial" panose="020B0604020202020204" pitchFamily="34" charset="0"/>
                <a:cs typeface="Arial" panose="020B0604020202020204" pitchFamily="34" charset="0"/>
              </a:rPr>
              <a:t>– spend </a:t>
            </a:r>
            <a:r>
              <a:rPr lang="en-GB" sz="2800" b="1" dirty="0">
                <a:latin typeface="Arial" panose="020B0604020202020204" pitchFamily="34" charset="0"/>
                <a:cs typeface="Arial" panose="020B0604020202020204" pitchFamily="34" charset="0"/>
              </a:rPr>
              <a:t>1 hour.</a:t>
            </a:r>
            <a:endParaRPr lang="en-GB" sz="2800" dirty="0">
              <a:latin typeface="Arial" panose="020B0604020202020204" pitchFamily="34" charset="0"/>
              <a:cs typeface="Arial" panose="020B0604020202020204" pitchFamily="34" charset="0"/>
            </a:endParaRPr>
          </a:p>
          <a:p>
            <a:pPr marL="457200" indent="-457200">
              <a:spcAft>
                <a:spcPts val="600"/>
              </a:spcAft>
              <a:buFont typeface="Arial" panose="020B0604020202020204" pitchFamily="34" charset="0"/>
              <a:buChar char="•"/>
            </a:pPr>
            <a:r>
              <a:rPr lang="en-GB" sz="2800" b="1" dirty="0">
                <a:latin typeface="Arial" panose="020B0604020202020204" pitchFamily="34" charset="0"/>
                <a:cs typeface="Arial" panose="020B0604020202020204" pitchFamily="34" charset="0"/>
              </a:rPr>
              <a:t>Section B</a:t>
            </a:r>
            <a:r>
              <a:rPr lang="en-GB" sz="2800" dirty="0">
                <a:latin typeface="Arial" panose="020B0604020202020204" pitchFamily="34" charset="0"/>
                <a:cs typeface="Arial" panose="020B0604020202020204" pitchFamily="34" charset="0"/>
              </a:rPr>
              <a:t> – it is advisable to spend about </a:t>
            </a:r>
            <a:r>
              <a:rPr lang="en-GB" sz="2800" b="1" dirty="0">
                <a:latin typeface="Arial" panose="020B0604020202020204" pitchFamily="34" charset="0"/>
                <a:cs typeface="Arial" panose="020B0604020202020204" pitchFamily="34" charset="0"/>
              </a:rPr>
              <a:t>35 minutes</a:t>
            </a:r>
            <a:r>
              <a:rPr lang="en-GB" sz="2800" dirty="0">
                <a:latin typeface="Arial" panose="020B0604020202020204" pitchFamily="34" charset="0"/>
                <a:cs typeface="Arial" panose="020B0604020202020204" pitchFamily="34" charset="0"/>
              </a:rPr>
              <a:t> on the extract </a:t>
            </a:r>
            <a:endParaRPr lang="en-GB" sz="2800" dirty="0" smtClean="0">
              <a:latin typeface="Arial" panose="020B0604020202020204" pitchFamily="34" charset="0"/>
              <a:cs typeface="Arial" panose="020B0604020202020204" pitchFamily="34" charset="0"/>
            </a:endParaRPr>
          </a:p>
          <a:p>
            <a:pPr marL="457200" indent="-457200">
              <a:spcAft>
                <a:spcPts val="600"/>
              </a:spcAft>
              <a:buFont typeface="Arial" panose="020B0604020202020204" pitchFamily="34" charset="0"/>
              <a:buChar char="•"/>
            </a:pPr>
            <a:r>
              <a:rPr lang="en-GB" sz="2800" dirty="0" smtClean="0">
                <a:latin typeface="Arial" panose="020B0604020202020204" pitchFamily="34" charset="0"/>
                <a:cs typeface="Arial" panose="020B0604020202020204" pitchFamily="34" charset="0"/>
              </a:rPr>
              <a:t>and </a:t>
            </a:r>
            <a:r>
              <a:rPr lang="en-GB" sz="2800" dirty="0">
                <a:latin typeface="Arial" panose="020B0604020202020204" pitchFamily="34" charset="0"/>
                <a:cs typeface="Arial" panose="020B0604020202020204" pitchFamily="34" charset="0"/>
              </a:rPr>
              <a:t>about </a:t>
            </a:r>
            <a:r>
              <a:rPr lang="en-GB" sz="2800" b="1" dirty="0">
                <a:latin typeface="Arial" panose="020B0604020202020204" pitchFamily="34" charset="0"/>
                <a:cs typeface="Arial" panose="020B0604020202020204" pitchFamily="34" charset="0"/>
              </a:rPr>
              <a:t>25 minutes </a:t>
            </a:r>
            <a:r>
              <a:rPr lang="en-GB" sz="2800" dirty="0">
                <a:latin typeface="Arial" panose="020B0604020202020204" pitchFamily="34" charset="0"/>
                <a:cs typeface="Arial" panose="020B0604020202020204" pitchFamily="34" charset="0"/>
              </a:rPr>
              <a:t>on the essay.</a:t>
            </a:r>
          </a:p>
          <a:p>
            <a:pPr marL="342900" lvl="0" indent="-342900">
              <a:spcAft>
                <a:spcPts val="600"/>
              </a:spcAft>
              <a:buFont typeface="Arial" panose="020B0604020202020204" pitchFamily="34" charset="0"/>
              <a:buChar char="•"/>
            </a:pPr>
            <a:endParaRPr lang="en-GB" sz="2400" dirty="0">
              <a:solidFill>
                <a:srgbClr val="DF3C06"/>
              </a:solidFill>
              <a:latin typeface="Arial"/>
              <a:ea typeface="Arial"/>
              <a:cs typeface="Arial"/>
              <a:sym typeface="Arial"/>
            </a:endParaRPr>
          </a:p>
        </p:txBody>
      </p:sp>
    </p:spTree>
    <p:extLst>
      <p:ext uri="{BB962C8B-B14F-4D97-AF65-F5344CB8AC3E}">
        <p14:creationId xmlns:p14="http://schemas.microsoft.com/office/powerpoint/2010/main" val="2502666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323529" y="1124744"/>
            <a:ext cx="8568952" cy="5262979"/>
          </a:xfrm>
          <a:prstGeom prst="rect">
            <a:avLst/>
          </a:prstGeom>
        </p:spPr>
        <p:txBody>
          <a:bodyPr wrap="square">
            <a:spAutoFit/>
          </a:bodyPr>
          <a:lstStyle/>
          <a:p>
            <a:pPr lvl="0"/>
            <a:r>
              <a:rPr lang="en-GB" sz="3200" dirty="0" smtClean="0">
                <a:solidFill>
                  <a:srgbClr val="DF3C06"/>
                </a:solidFill>
                <a:latin typeface="Arial"/>
                <a:ea typeface="Arial"/>
                <a:cs typeface="Arial"/>
                <a:sym typeface="Arial"/>
              </a:rPr>
              <a:t>In Section A, candidates will need to</a:t>
            </a:r>
          </a:p>
          <a:p>
            <a:pPr lvl="0"/>
            <a:r>
              <a:rPr lang="en-GB" sz="3200" dirty="0">
                <a:solidFill>
                  <a:srgbClr val="DF3C06"/>
                </a:solidFill>
                <a:latin typeface="Arial"/>
                <a:ea typeface="Arial"/>
                <a:cs typeface="Arial"/>
                <a:sym typeface="Arial"/>
              </a:rPr>
              <a:t>d</a:t>
            </a:r>
            <a:r>
              <a:rPr lang="en-GB" sz="3200" dirty="0" smtClean="0">
                <a:solidFill>
                  <a:srgbClr val="DF3C06"/>
                </a:solidFill>
                <a:latin typeface="Arial"/>
                <a:ea typeface="Arial"/>
                <a:cs typeface="Arial"/>
                <a:sym typeface="Arial"/>
              </a:rPr>
              <a:t>emonstrate that they can:</a:t>
            </a:r>
          </a:p>
          <a:p>
            <a:pPr lvl="0"/>
            <a:endParaRPr lang="en-GB" sz="1100" dirty="0" smtClean="0">
              <a:solidFill>
                <a:srgbClr val="DF3C06"/>
              </a:solidFill>
              <a:latin typeface="Arial"/>
              <a:ea typeface="Arial"/>
              <a:cs typeface="Arial"/>
              <a:sym typeface="Arial"/>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Use integrated linguistic and literary </a:t>
            </a:r>
            <a:r>
              <a:rPr lang="en-GB" sz="2400" dirty="0" smtClean="0">
                <a:latin typeface="Arial" panose="020B0604020202020204" pitchFamily="34" charset="0"/>
                <a:cs typeface="Arial" panose="020B0604020202020204" pitchFamily="34" charset="0"/>
              </a:rPr>
              <a:t>approaches</a:t>
            </a:r>
          </a:p>
          <a:p>
            <a:pPr lvl="0"/>
            <a:endParaRPr lang="en-GB" sz="12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Analyse how meanings are shaped in the three </a:t>
            </a:r>
            <a:r>
              <a:rPr lang="en-GB" sz="2400" dirty="0" smtClean="0">
                <a:latin typeface="Arial" panose="020B0604020202020204" pitchFamily="34" charset="0"/>
                <a:cs typeface="Arial" panose="020B0604020202020204" pitchFamily="34" charset="0"/>
              </a:rPr>
              <a:t>extracts</a:t>
            </a:r>
          </a:p>
          <a:p>
            <a:pPr lvl="0"/>
            <a:endParaRPr lang="en-GB" sz="11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Use accurately a range of linguistic and literary </a:t>
            </a:r>
            <a:r>
              <a:rPr lang="en-GB" sz="2400" dirty="0" smtClean="0">
                <a:latin typeface="Arial" panose="020B0604020202020204" pitchFamily="34" charset="0"/>
                <a:cs typeface="Arial" panose="020B0604020202020204" pitchFamily="34" charset="0"/>
              </a:rPr>
              <a:t>terminology, including </a:t>
            </a:r>
            <a:r>
              <a:rPr lang="en-GB" sz="2400" dirty="0">
                <a:latin typeface="Arial" panose="020B0604020202020204" pitchFamily="34" charset="0"/>
                <a:cs typeface="Arial" panose="020B0604020202020204" pitchFamily="34" charset="0"/>
              </a:rPr>
              <a:t>terminology relating to spoken </a:t>
            </a:r>
            <a:r>
              <a:rPr lang="en-GB" sz="2400" dirty="0" smtClean="0">
                <a:latin typeface="Arial" panose="020B0604020202020204" pitchFamily="34" charset="0"/>
                <a:cs typeface="Arial" panose="020B0604020202020204" pitchFamily="34" charset="0"/>
              </a:rPr>
              <a:t>language</a:t>
            </a:r>
          </a:p>
          <a:p>
            <a:pPr lvl="0"/>
            <a:endParaRPr lang="en-GB" sz="11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Organise responses in a clear and effective academic style </a:t>
            </a:r>
            <a:r>
              <a:rPr lang="en-GB" sz="2400" dirty="0" smtClean="0">
                <a:latin typeface="Arial" panose="020B0604020202020204" pitchFamily="34" charset="0"/>
                <a:cs typeface="Arial" panose="020B0604020202020204" pitchFamily="34" charset="0"/>
              </a:rPr>
              <a:t>     and </a:t>
            </a:r>
            <a:r>
              <a:rPr lang="en-GB" sz="2400" dirty="0">
                <a:latin typeface="Arial" panose="020B0604020202020204" pitchFamily="34" charset="0"/>
                <a:cs typeface="Arial" panose="020B0604020202020204" pitchFamily="34" charset="0"/>
              </a:rPr>
              <a:t>register with coherent written </a:t>
            </a:r>
            <a:r>
              <a:rPr lang="en-GB" sz="2400" dirty="0" smtClean="0">
                <a:latin typeface="Arial" panose="020B0604020202020204" pitchFamily="34" charset="0"/>
                <a:cs typeface="Arial" panose="020B0604020202020204" pitchFamily="34" charset="0"/>
              </a:rPr>
              <a:t>expression</a:t>
            </a:r>
          </a:p>
          <a:p>
            <a:pPr lvl="0"/>
            <a:endParaRPr lang="en-GB" sz="11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Explore connections between texts, informed </a:t>
            </a:r>
            <a:r>
              <a:rPr lang="en-GB" sz="2400" dirty="0" smtClean="0">
                <a:latin typeface="Arial" panose="020B0604020202020204" pitchFamily="34" charset="0"/>
                <a:cs typeface="Arial" panose="020B0604020202020204" pitchFamily="34" charset="0"/>
              </a:rPr>
              <a:t>by linguistic </a:t>
            </a:r>
            <a:r>
              <a:rPr lang="en-GB" sz="2400" dirty="0">
                <a:latin typeface="Arial" panose="020B0604020202020204" pitchFamily="34" charset="0"/>
                <a:cs typeface="Arial" panose="020B0604020202020204" pitchFamily="34" charset="0"/>
              </a:rPr>
              <a:t>and literary concepts and </a:t>
            </a:r>
            <a:r>
              <a:rPr lang="en-GB" sz="2400" dirty="0" smtClean="0">
                <a:latin typeface="Arial" panose="020B0604020202020204" pitchFamily="34" charset="0"/>
                <a:cs typeface="Arial" panose="020B0604020202020204" pitchFamily="34" charset="0"/>
              </a:rPr>
              <a:t>methods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7352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251522" y="1052739"/>
            <a:ext cx="8568951" cy="5186035"/>
          </a:xfrm>
          <a:prstGeom prst="rect">
            <a:avLst/>
          </a:prstGeom>
        </p:spPr>
        <p:txBody>
          <a:bodyPr wrap="square">
            <a:spAutoFit/>
          </a:bodyPr>
          <a:lstStyle/>
          <a:p>
            <a:pPr lvl="0"/>
            <a:r>
              <a:rPr lang="en-GB" sz="3200" dirty="0" smtClean="0">
                <a:solidFill>
                  <a:srgbClr val="DF3C06"/>
                </a:solidFill>
                <a:latin typeface="Arial"/>
                <a:ea typeface="Arial"/>
                <a:cs typeface="Arial"/>
                <a:sym typeface="Arial"/>
              </a:rPr>
              <a:t>In Section B, candidates will need to</a:t>
            </a:r>
          </a:p>
          <a:p>
            <a:pPr lvl="0"/>
            <a:r>
              <a:rPr lang="en-GB" sz="3200" dirty="0">
                <a:solidFill>
                  <a:srgbClr val="DF3C06"/>
                </a:solidFill>
                <a:latin typeface="Arial"/>
                <a:ea typeface="Arial"/>
                <a:cs typeface="Arial"/>
                <a:sym typeface="Arial"/>
              </a:rPr>
              <a:t>d</a:t>
            </a:r>
            <a:r>
              <a:rPr lang="en-GB" sz="3200" dirty="0" smtClean="0">
                <a:solidFill>
                  <a:srgbClr val="DF3C06"/>
                </a:solidFill>
                <a:latin typeface="Arial"/>
                <a:ea typeface="Arial"/>
                <a:cs typeface="Arial"/>
                <a:sym typeface="Arial"/>
              </a:rPr>
              <a:t>emonstrate that they can:</a:t>
            </a:r>
          </a:p>
          <a:p>
            <a:pPr lvl="0"/>
            <a:endParaRPr lang="en-GB" sz="2400" dirty="0" smtClean="0">
              <a:solidFill>
                <a:srgbClr val="DF3C06"/>
              </a:solidFill>
              <a:latin typeface="Arial"/>
              <a:ea typeface="Arial"/>
              <a:cs typeface="Arial"/>
              <a:sym typeface="Arial"/>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Analyse how meanings are shaped in the </a:t>
            </a:r>
            <a:r>
              <a:rPr lang="en-GB" sz="2400" dirty="0" smtClean="0">
                <a:latin typeface="Arial" panose="020B0604020202020204" pitchFamily="34" charset="0"/>
                <a:cs typeface="Arial" panose="020B0604020202020204" pitchFamily="34" charset="0"/>
              </a:rPr>
              <a:t>extract and </a:t>
            </a:r>
            <a:r>
              <a:rPr lang="en-GB" sz="2400" dirty="0">
                <a:latin typeface="Arial" panose="020B0604020202020204" pitchFamily="34" charset="0"/>
                <a:cs typeface="Arial" panose="020B0604020202020204" pitchFamily="34" charset="0"/>
              </a:rPr>
              <a:t>elsewhere in the set </a:t>
            </a:r>
            <a:r>
              <a:rPr lang="en-GB" sz="2400" dirty="0" smtClean="0">
                <a:latin typeface="Arial" panose="020B0604020202020204" pitchFamily="34" charset="0"/>
                <a:cs typeface="Arial" panose="020B0604020202020204" pitchFamily="34" charset="0"/>
              </a:rPr>
              <a:t>text</a:t>
            </a:r>
          </a:p>
          <a:p>
            <a:pPr lvl="0"/>
            <a:endParaRPr lang="en-GB" sz="11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the extract answer, use integrated linguistic and literary </a:t>
            </a:r>
            <a:r>
              <a:rPr lang="en-GB" sz="2400" dirty="0" smtClean="0">
                <a:latin typeface="Arial" panose="020B0604020202020204" pitchFamily="34" charset="0"/>
                <a:cs typeface="Arial" panose="020B0604020202020204" pitchFamily="34" charset="0"/>
              </a:rPr>
              <a:t>approaches and </a:t>
            </a:r>
            <a:r>
              <a:rPr lang="en-GB" sz="2400" dirty="0">
                <a:latin typeface="Arial" panose="020B0604020202020204" pitchFamily="34" charset="0"/>
                <a:cs typeface="Arial" panose="020B0604020202020204" pitchFamily="34" charset="0"/>
              </a:rPr>
              <a:t>a range of linguistic and </a:t>
            </a:r>
            <a:r>
              <a:rPr lang="en-GB" sz="2400" dirty="0" smtClean="0">
                <a:latin typeface="Arial" panose="020B0604020202020204" pitchFamily="34" charset="0"/>
                <a:cs typeface="Arial" panose="020B0604020202020204" pitchFamily="34" charset="0"/>
              </a:rPr>
              <a:t>literary terminology</a:t>
            </a:r>
          </a:p>
          <a:p>
            <a:pPr lvl="0"/>
            <a:endParaRPr lang="en-GB" sz="16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the essay answer, demonstrate an understanding of </a:t>
            </a:r>
            <a:endParaRPr lang="en-GB" sz="2400" dirty="0" smtClean="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     the significance and </a:t>
            </a:r>
            <a:r>
              <a:rPr lang="en-GB" sz="2400" dirty="0">
                <a:latin typeface="Arial" panose="020B0604020202020204" pitchFamily="34" charset="0"/>
                <a:cs typeface="Arial" panose="020B0604020202020204" pitchFamily="34" charset="0"/>
              </a:rPr>
              <a:t>influence of the contexts </a:t>
            </a:r>
            <a:endParaRPr lang="en-GB" sz="2400" dirty="0" smtClean="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     in </a:t>
            </a:r>
            <a:r>
              <a:rPr lang="en-GB" sz="2400" dirty="0">
                <a:latin typeface="Arial" panose="020B0604020202020204" pitchFamily="34" charset="0"/>
                <a:cs typeface="Arial" panose="020B0604020202020204" pitchFamily="34" charset="0"/>
              </a:rPr>
              <a:t>which texts are produced and received</a:t>
            </a:r>
          </a:p>
          <a:p>
            <a:pPr lvl="0"/>
            <a:endParaRPr lang="en-GB" sz="2400" dirty="0">
              <a:solidFill>
                <a:srgbClr val="DF3C06"/>
              </a:solidFill>
              <a:latin typeface="Arial"/>
              <a:ea typeface="Arial"/>
              <a:cs typeface="Arial"/>
              <a:sym typeface="Arial"/>
            </a:endParaRPr>
          </a:p>
        </p:txBody>
      </p:sp>
    </p:spTree>
    <p:extLst>
      <p:ext uri="{BB962C8B-B14F-4D97-AF65-F5344CB8AC3E}">
        <p14:creationId xmlns:p14="http://schemas.microsoft.com/office/powerpoint/2010/main" val="4037238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179514" y="1052738"/>
            <a:ext cx="8712967" cy="5386090"/>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Section A</a:t>
            </a:r>
          </a:p>
          <a:p>
            <a:pPr lvl="0"/>
            <a:endParaRPr lang="en-GB" dirty="0">
              <a:solidFill>
                <a:srgbClr val="DF3C06"/>
              </a:solidFill>
              <a:latin typeface="Arial"/>
              <a:ea typeface="Arial"/>
              <a:cs typeface="Arial"/>
              <a:sym typeface="Arial"/>
            </a:endParaRPr>
          </a:p>
          <a:p>
            <a:r>
              <a:rPr lang="en-GB" sz="1400" b="1" dirty="0">
                <a:latin typeface="Arial" panose="020B0604020202020204" pitchFamily="34" charset="0"/>
                <a:cs typeface="Arial" panose="020B0604020202020204" pitchFamily="34" charset="0"/>
              </a:rPr>
              <a:t>For this task, candidates will need to demonstrate their ability to read closely </a:t>
            </a:r>
            <a:endParaRPr lang="en-GB" sz="1400" b="1" dirty="0" smtClean="0">
              <a:latin typeface="Arial" panose="020B0604020202020204" pitchFamily="34" charset="0"/>
              <a:cs typeface="Arial" panose="020B0604020202020204" pitchFamily="34" charset="0"/>
            </a:endParaRPr>
          </a:p>
          <a:p>
            <a:r>
              <a:rPr lang="en-GB" sz="1400" b="1" dirty="0" smtClean="0">
                <a:latin typeface="Arial" panose="020B0604020202020204" pitchFamily="34" charset="0"/>
                <a:cs typeface="Arial" panose="020B0604020202020204" pitchFamily="34" charset="0"/>
              </a:rPr>
              <a:t>three </a:t>
            </a:r>
            <a:r>
              <a:rPr lang="en-GB" sz="1400" b="1" dirty="0">
                <a:latin typeface="Arial" panose="020B0604020202020204" pitchFamily="34" charset="0"/>
                <a:cs typeface="Arial" panose="020B0604020202020204" pitchFamily="34" charset="0"/>
              </a:rPr>
              <a:t>linked spoken language extracts</a:t>
            </a:r>
            <a:r>
              <a:rPr lang="en-GB" sz="1400" b="1" dirty="0" smtClean="0">
                <a:latin typeface="Arial" panose="020B0604020202020204" pitchFamily="34" charset="0"/>
                <a:cs typeface="Arial" panose="020B0604020202020204" pitchFamily="34" charset="0"/>
              </a:rPr>
              <a:t>.</a:t>
            </a:r>
          </a:p>
          <a:p>
            <a:endParaRPr lang="en-GB" sz="1400" b="1"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Text A:</a:t>
            </a:r>
            <a:r>
              <a:rPr lang="en-GB" sz="1400" dirty="0">
                <a:latin typeface="Arial" panose="020B0604020202020204" pitchFamily="34" charset="0"/>
                <a:cs typeface="Arial" panose="020B0604020202020204" pitchFamily="34" charset="0"/>
              </a:rPr>
              <a:t> An extract from a speech given by British Prime Minister Winston </a:t>
            </a:r>
            <a:r>
              <a:rPr lang="en-GB" sz="1400" dirty="0" smtClean="0">
                <a:latin typeface="Arial" panose="020B0604020202020204" pitchFamily="34" charset="0"/>
                <a:cs typeface="Arial" panose="020B0604020202020204" pitchFamily="34" charset="0"/>
              </a:rPr>
              <a:t>Churchill to </a:t>
            </a:r>
            <a:r>
              <a:rPr lang="en-GB" sz="1400" dirty="0">
                <a:latin typeface="Arial" panose="020B0604020202020204" pitchFamily="34" charset="0"/>
                <a:cs typeface="Arial" panose="020B0604020202020204" pitchFamily="34" charset="0"/>
              </a:rPr>
              <a:t>the House of Commons on 4</a:t>
            </a:r>
            <a:r>
              <a:rPr lang="en-GB" sz="1400" baseline="30000" dirty="0">
                <a:latin typeface="Arial" panose="020B0604020202020204" pitchFamily="34" charset="0"/>
                <a:cs typeface="Arial" panose="020B0604020202020204" pitchFamily="34" charset="0"/>
              </a:rPr>
              <a:t>th</a:t>
            </a:r>
            <a:r>
              <a:rPr lang="en-GB" sz="1400" dirty="0">
                <a:latin typeface="Arial" panose="020B0604020202020204" pitchFamily="34" charset="0"/>
                <a:cs typeface="Arial" panose="020B0604020202020204" pitchFamily="34" charset="0"/>
              </a:rPr>
              <a:t> June 1940, during the Second World War. </a:t>
            </a:r>
            <a:r>
              <a:rPr lang="en-GB" sz="1400" dirty="0" smtClean="0">
                <a:latin typeface="Arial" panose="020B0604020202020204" pitchFamily="34" charset="0"/>
                <a:cs typeface="Arial" panose="020B0604020202020204" pitchFamily="34" charset="0"/>
              </a:rPr>
              <a:t>At </a:t>
            </a:r>
            <a:r>
              <a:rPr lang="en-GB" sz="1400" dirty="0">
                <a:latin typeface="Arial" panose="020B0604020202020204" pitchFamily="34" charset="0"/>
                <a:cs typeface="Arial" panose="020B0604020202020204" pitchFamily="34" charset="0"/>
              </a:rPr>
              <a:t>this point in the war, France was about to surrender to Germany </a:t>
            </a:r>
            <a:r>
              <a:rPr lang="en-GB" sz="1400" dirty="0" smtClean="0">
                <a:latin typeface="Arial" panose="020B0604020202020204" pitchFamily="34" charset="0"/>
                <a:cs typeface="Arial" panose="020B0604020202020204" pitchFamily="34" charset="0"/>
              </a:rPr>
              <a:t>and </a:t>
            </a:r>
            <a:r>
              <a:rPr lang="en-GB" sz="1400" dirty="0">
                <a:latin typeface="Arial" panose="020B0604020202020204" pitchFamily="34" charset="0"/>
                <a:cs typeface="Arial" panose="020B0604020202020204" pitchFamily="34" charset="0"/>
              </a:rPr>
              <a:t>many people expected the Germans to invade Britain.</a:t>
            </a:r>
          </a:p>
          <a:p>
            <a:r>
              <a:rPr lang="en-GB" sz="1400" dirty="0">
                <a:latin typeface="Arial" panose="020B0604020202020204" pitchFamily="34" charset="0"/>
                <a:cs typeface="Arial" panose="020B0604020202020204" pitchFamily="34" charset="0"/>
              </a:rPr>
              <a:t> </a:t>
            </a:r>
          </a:p>
          <a:p>
            <a:r>
              <a:rPr lang="en-GB" sz="1400" b="1" dirty="0">
                <a:latin typeface="Arial" panose="020B0604020202020204" pitchFamily="34" charset="0"/>
                <a:cs typeface="Arial" panose="020B0604020202020204" pitchFamily="34" charset="0"/>
              </a:rPr>
              <a:t>Text B:</a:t>
            </a:r>
            <a:r>
              <a:rPr lang="en-GB" sz="1400" dirty="0">
                <a:latin typeface="Arial" panose="020B0604020202020204" pitchFamily="34" charset="0"/>
                <a:cs typeface="Arial" panose="020B0604020202020204" pitchFamily="34" charset="0"/>
              </a:rPr>
              <a:t> A transcript from a radio broadcast recorded on 3</a:t>
            </a:r>
            <a:r>
              <a:rPr lang="en-GB" sz="1400" baseline="30000" dirty="0">
                <a:latin typeface="Arial" panose="020B0604020202020204" pitchFamily="34" charset="0"/>
                <a:cs typeface="Arial" panose="020B0604020202020204" pitchFamily="34" charset="0"/>
              </a:rPr>
              <a:t>rd</a:t>
            </a:r>
            <a:r>
              <a:rPr lang="en-GB" sz="1400" dirty="0">
                <a:latin typeface="Arial" panose="020B0604020202020204" pitchFamily="34" charset="0"/>
                <a:cs typeface="Arial" panose="020B0604020202020204" pitchFamily="34" charset="0"/>
              </a:rPr>
              <a:t> December 1943, </a:t>
            </a:r>
            <a:r>
              <a:rPr lang="en-GB" sz="1400" dirty="0" smtClean="0">
                <a:latin typeface="Arial" panose="020B0604020202020204" pitchFamily="34" charset="0"/>
                <a:cs typeface="Arial" panose="020B0604020202020204" pitchFamily="34" charset="0"/>
              </a:rPr>
              <a:t>during </a:t>
            </a:r>
            <a:r>
              <a:rPr lang="en-GB" sz="1400" dirty="0">
                <a:latin typeface="Arial" panose="020B0604020202020204" pitchFamily="34" charset="0"/>
                <a:cs typeface="Arial" panose="020B0604020202020204" pitchFamily="34" charset="0"/>
              </a:rPr>
              <a:t>the Second World War. The speaker, Ed Murrow, was an American radio </a:t>
            </a:r>
            <a:r>
              <a:rPr lang="en-GB" sz="1400" dirty="0" smtClean="0">
                <a:latin typeface="Arial" panose="020B0604020202020204" pitchFamily="34" charset="0"/>
                <a:cs typeface="Arial" panose="020B0604020202020204" pitchFamily="34" charset="0"/>
              </a:rPr>
              <a:t>journalist. In </a:t>
            </a:r>
            <a:r>
              <a:rPr lang="en-GB" sz="1400" dirty="0">
                <a:latin typeface="Arial" panose="020B0604020202020204" pitchFamily="34" charset="0"/>
                <a:cs typeface="Arial" panose="020B0604020202020204" pitchFamily="34" charset="0"/>
              </a:rPr>
              <a:t>the broadcast, Murrow gives an eyewitness account of accompanying </a:t>
            </a:r>
            <a:r>
              <a:rPr lang="en-GB" sz="1400" dirty="0" smtClean="0">
                <a:latin typeface="Arial" panose="020B0604020202020204" pitchFamily="34" charset="0"/>
                <a:cs typeface="Arial" panose="020B0604020202020204" pitchFamily="34" charset="0"/>
              </a:rPr>
              <a:t>a </a:t>
            </a:r>
            <a:r>
              <a:rPr lang="en-GB" sz="1400" dirty="0">
                <a:latin typeface="Arial" panose="020B0604020202020204" pitchFamily="34" charset="0"/>
                <a:cs typeface="Arial" panose="020B0604020202020204" pitchFamily="34" charset="0"/>
              </a:rPr>
              <a:t>British aircrew in a bombing raid over Berlin.</a:t>
            </a:r>
          </a:p>
          <a:p>
            <a:r>
              <a:rPr lang="en-GB" sz="1400" dirty="0">
                <a:latin typeface="Arial" panose="020B0604020202020204" pitchFamily="34" charset="0"/>
                <a:cs typeface="Arial" panose="020B0604020202020204" pitchFamily="34" charset="0"/>
              </a:rPr>
              <a:t> </a:t>
            </a:r>
          </a:p>
          <a:p>
            <a:r>
              <a:rPr lang="en-GB" sz="1400" b="1" dirty="0">
                <a:latin typeface="Arial" panose="020B0604020202020204" pitchFamily="34" charset="0"/>
                <a:cs typeface="Arial" panose="020B0604020202020204" pitchFamily="34" charset="0"/>
              </a:rPr>
              <a:t>Text C:</a:t>
            </a:r>
            <a:r>
              <a:rPr lang="en-GB" sz="1400" dirty="0">
                <a:latin typeface="Arial" panose="020B0604020202020204" pitchFamily="34" charset="0"/>
                <a:cs typeface="Arial" panose="020B0604020202020204" pitchFamily="34" charset="0"/>
              </a:rPr>
              <a:t> An extract from a televised interview recorded in 2004. The speaker, Fred Di </a:t>
            </a:r>
            <a:r>
              <a:rPr lang="en-GB" sz="1400" dirty="0" smtClean="0">
                <a:latin typeface="Arial" panose="020B0604020202020204" pitchFamily="34" charset="0"/>
                <a:cs typeface="Arial" panose="020B0604020202020204" pitchFamily="34" charset="0"/>
              </a:rPr>
              <a:t>Domenico, served </a:t>
            </a:r>
            <a:r>
              <a:rPr lang="en-GB" sz="1400" dirty="0">
                <a:latin typeface="Arial" panose="020B0604020202020204" pitchFamily="34" charset="0"/>
                <a:cs typeface="Arial" panose="020B0604020202020204" pitchFamily="34" charset="0"/>
              </a:rPr>
              <a:t>as a United States Marine during the Second World War and describes his first experience of combat.</a:t>
            </a:r>
          </a:p>
          <a:p>
            <a:r>
              <a:rPr lang="en-GB" sz="1400" dirty="0">
                <a:latin typeface="Arial" panose="020B0604020202020204" pitchFamily="34" charset="0"/>
                <a:cs typeface="Arial" panose="020B0604020202020204" pitchFamily="34" charset="0"/>
              </a:rPr>
              <a:t> </a:t>
            </a:r>
          </a:p>
          <a:p>
            <a:r>
              <a:rPr lang="en-GB" sz="1400" b="1" dirty="0">
                <a:latin typeface="Arial" panose="020B0604020202020204" pitchFamily="34" charset="0"/>
                <a:cs typeface="Arial" panose="020B0604020202020204" pitchFamily="34" charset="0"/>
              </a:rPr>
              <a:t>Compare and contrast the presentation of the Second World War in Texts A-C.</a:t>
            </a:r>
            <a:endParaRPr lang="en-GB" sz="1400"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 </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In your response you are required to:</a:t>
            </a:r>
          </a:p>
          <a:p>
            <a:pPr marL="171450" lvl="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apply concepts and methods from integrated linguistic and literary study</a:t>
            </a:r>
          </a:p>
          <a:p>
            <a:pPr marL="171450" lvl="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analyse how meanings are shaped</a:t>
            </a: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explore connections between the texts.</a:t>
            </a:r>
          </a:p>
          <a:p>
            <a:pPr lvl="0"/>
            <a:endParaRPr lang="en-GB" dirty="0" smtClean="0">
              <a:solidFill>
                <a:srgbClr val="DF3C06"/>
              </a:solidFill>
              <a:latin typeface="Arial"/>
              <a:ea typeface="Arial"/>
              <a:cs typeface="Arial"/>
              <a:sym typeface="Arial"/>
            </a:endParaRPr>
          </a:p>
        </p:txBody>
      </p:sp>
    </p:spTree>
    <p:extLst>
      <p:ext uri="{BB962C8B-B14F-4D97-AF65-F5344CB8AC3E}">
        <p14:creationId xmlns:p14="http://schemas.microsoft.com/office/powerpoint/2010/main" val="1489234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p>
          <a:p>
            <a:endParaRPr lang="en-GB" dirty="0"/>
          </a:p>
        </p:txBody>
      </p:sp>
      <p:pic>
        <p:nvPicPr>
          <p:cNvPr id="4" name="image1.png" descr="Y:\Tools and Systems\Educational Support\Marketing and Communications\Jay\Banners\Power Point\EDUQAS-POWERPOINTheader.png"/>
          <p:cNvPicPr/>
          <p:nvPr/>
        </p:nvPicPr>
        <p:blipFill>
          <a:blip r:embed="rId2">
            <a:extLst/>
          </a:blip>
          <a:stretch>
            <a:fillRect/>
          </a:stretch>
        </p:blipFill>
        <p:spPr>
          <a:xfrm>
            <a:off x="0" y="0"/>
            <a:ext cx="9144000" cy="1308920"/>
          </a:xfrm>
          <a:prstGeom prst="rect">
            <a:avLst/>
          </a:prstGeom>
          <a:ln w="12700">
            <a:miter lim="400000"/>
          </a:ln>
        </p:spPr>
      </p:pic>
      <p:sp>
        <p:nvSpPr>
          <p:cNvPr id="5" name="Rectangle 4"/>
          <p:cNvSpPr/>
          <p:nvPr/>
        </p:nvSpPr>
        <p:spPr>
          <a:xfrm>
            <a:off x="179514" y="1124746"/>
            <a:ext cx="8568952" cy="4462760"/>
          </a:xfrm>
          <a:prstGeom prst="rect">
            <a:avLst/>
          </a:prstGeom>
        </p:spPr>
        <p:txBody>
          <a:bodyPr wrap="square">
            <a:spAutoFit/>
          </a:bodyPr>
          <a:lstStyle/>
          <a:p>
            <a:pPr lvl="0"/>
            <a:r>
              <a:rPr lang="en-GB" sz="2800" dirty="0" smtClean="0">
                <a:solidFill>
                  <a:srgbClr val="DF3C06"/>
                </a:solidFill>
                <a:latin typeface="Arial"/>
                <a:ea typeface="Arial"/>
                <a:cs typeface="Arial"/>
                <a:sym typeface="Arial"/>
              </a:rPr>
              <a:t>Assessment Objectives</a:t>
            </a:r>
          </a:p>
          <a:p>
            <a:pPr lvl="0"/>
            <a:endParaRPr lang="en-GB" dirty="0">
              <a:solidFill>
                <a:srgbClr val="DF3C06"/>
              </a:solidFill>
              <a:latin typeface="Arial"/>
              <a:ea typeface="Arial"/>
              <a:cs typeface="Arial"/>
              <a:sym typeface="Arial"/>
            </a:endParaRPr>
          </a:p>
          <a:p>
            <a:r>
              <a:rPr lang="en-GB" sz="2000" b="1" dirty="0">
                <a:latin typeface="Arial" panose="020B0604020202020204" pitchFamily="34" charset="0"/>
                <a:cs typeface="Arial" panose="020B0604020202020204" pitchFamily="34" charset="0"/>
              </a:rPr>
              <a:t>AO1 – </a:t>
            </a:r>
            <a:r>
              <a:rPr lang="en-GB" sz="2000" dirty="0">
                <a:latin typeface="Arial" panose="020B0604020202020204" pitchFamily="34" charset="0"/>
                <a:cs typeface="Arial" panose="020B0604020202020204" pitchFamily="34" charset="0"/>
              </a:rPr>
              <a:t>(10 marks)</a:t>
            </a:r>
          </a:p>
          <a:p>
            <a:r>
              <a:rPr lang="en-GB" sz="2000" dirty="0">
                <a:latin typeface="Arial" panose="020B0604020202020204" pitchFamily="34" charset="0"/>
                <a:cs typeface="Arial" panose="020B0604020202020204" pitchFamily="34" charset="0"/>
              </a:rPr>
              <a:t>Apply concepts and methods from integrated linguistic </a:t>
            </a:r>
            <a:r>
              <a:rPr lang="en-GB" sz="2000" dirty="0" smtClean="0">
                <a:latin typeface="Arial" panose="020B0604020202020204" pitchFamily="34" charset="0"/>
                <a:cs typeface="Arial" panose="020B0604020202020204" pitchFamily="34" charset="0"/>
              </a:rPr>
              <a:t>and literary </a:t>
            </a:r>
            <a:r>
              <a:rPr lang="en-GB" sz="2000" dirty="0">
                <a:latin typeface="Arial" panose="020B0604020202020204" pitchFamily="34" charset="0"/>
                <a:cs typeface="Arial" panose="020B0604020202020204" pitchFamily="34" charset="0"/>
              </a:rPr>
              <a:t>study as </a:t>
            </a:r>
            <a:r>
              <a:rPr lang="en-GB" sz="2000" dirty="0" smtClean="0">
                <a:latin typeface="Arial" panose="020B0604020202020204" pitchFamily="34" charset="0"/>
                <a:cs typeface="Arial" panose="020B0604020202020204" pitchFamily="34" charset="0"/>
              </a:rPr>
              <a:t>appropriate</a:t>
            </a:r>
            <a:r>
              <a:rPr lang="en-GB" sz="2000" dirty="0">
                <a:latin typeface="Arial" panose="020B0604020202020204" pitchFamily="34" charset="0"/>
                <a:cs typeface="Arial" panose="020B0604020202020204" pitchFamily="34" charset="0"/>
              </a:rPr>
              <a:t>, using associated terminology </a:t>
            </a:r>
            <a:r>
              <a:rPr lang="en-GB" sz="2000" dirty="0" smtClean="0">
                <a:latin typeface="Arial" panose="020B0604020202020204" pitchFamily="34" charset="0"/>
                <a:cs typeface="Arial" panose="020B0604020202020204" pitchFamily="34" charset="0"/>
              </a:rPr>
              <a:t>and </a:t>
            </a:r>
            <a:r>
              <a:rPr lang="en-GB" sz="2000" dirty="0">
                <a:latin typeface="Arial" panose="020B0604020202020204" pitchFamily="34" charset="0"/>
                <a:cs typeface="Arial" panose="020B0604020202020204" pitchFamily="34" charset="0"/>
              </a:rPr>
              <a:t>coherent written expression</a:t>
            </a:r>
          </a:p>
          <a:p>
            <a:r>
              <a:rPr lang="en-GB" sz="2000" dirty="0">
                <a:latin typeface="Arial" panose="020B0604020202020204" pitchFamily="34" charset="0"/>
                <a:cs typeface="Arial" panose="020B0604020202020204" pitchFamily="34" charset="0"/>
              </a:rPr>
              <a:t> </a:t>
            </a:r>
          </a:p>
          <a:p>
            <a:r>
              <a:rPr lang="en-GB" sz="2000" b="1" dirty="0">
                <a:latin typeface="Arial" panose="020B0604020202020204" pitchFamily="34" charset="0"/>
                <a:cs typeface="Arial" panose="020B0604020202020204" pitchFamily="34" charset="0"/>
              </a:rPr>
              <a:t>AO2 – </a:t>
            </a:r>
            <a:r>
              <a:rPr lang="en-GB" sz="2000" dirty="0">
                <a:latin typeface="Arial" panose="020B0604020202020204" pitchFamily="34" charset="0"/>
                <a:cs typeface="Arial" panose="020B0604020202020204" pitchFamily="34" charset="0"/>
              </a:rPr>
              <a:t>(10 marks)</a:t>
            </a:r>
          </a:p>
          <a:p>
            <a:r>
              <a:rPr lang="en-GB" sz="2000" dirty="0">
                <a:latin typeface="Arial" panose="020B0604020202020204" pitchFamily="34" charset="0"/>
                <a:cs typeface="Arial" panose="020B0604020202020204" pitchFamily="34" charset="0"/>
              </a:rPr>
              <a:t>Analyse ways in which meanings are shaped in texts</a:t>
            </a:r>
          </a:p>
          <a:p>
            <a:r>
              <a:rPr lang="en-GB" sz="2000" dirty="0">
                <a:latin typeface="Arial" panose="020B0604020202020204" pitchFamily="34" charset="0"/>
                <a:cs typeface="Arial" panose="020B0604020202020204" pitchFamily="34" charset="0"/>
              </a:rPr>
              <a:t> </a:t>
            </a:r>
          </a:p>
          <a:p>
            <a:r>
              <a:rPr lang="en-GB" sz="2000" b="1" dirty="0">
                <a:latin typeface="Arial" panose="020B0604020202020204" pitchFamily="34" charset="0"/>
                <a:cs typeface="Arial" panose="020B0604020202020204" pitchFamily="34" charset="0"/>
              </a:rPr>
              <a:t>AO4 – </a:t>
            </a:r>
            <a:r>
              <a:rPr lang="en-GB" sz="2000" dirty="0">
                <a:latin typeface="Arial" panose="020B0604020202020204" pitchFamily="34" charset="0"/>
                <a:cs typeface="Arial" panose="020B0604020202020204" pitchFamily="34" charset="0"/>
              </a:rPr>
              <a:t>(20 marks)</a:t>
            </a:r>
          </a:p>
          <a:p>
            <a:r>
              <a:rPr lang="en-GB" sz="2000" dirty="0">
                <a:latin typeface="Arial" panose="020B0604020202020204" pitchFamily="34" charset="0"/>
                <a:cs typeface="Arial" panose="020B0604020202020204" pitchFamily="34" charset="0"/>
              </a:rPr>
              <a:t>Explore connections across texts, informed by linguistic </a:t>
            </a:r>
            <a:r>
              <a:rPr lang="en-GB" sz="2000" dirty="0" smtClean="0">
                <a:latin typeface="Arial" panose="020B0604020202020204" pitchFamily="34" charset="0"/>
                <a:cs typeface="Arial" panose="020B0604020202020204" pitchFamily="34" charset="0"/>
              </a:rPr>
              <a:t>and </a:t>
            </a:r>
            <a:r>
              <a:rPr lang="en-GB" sz="2000" dirty="0">
                <a:latin typeface="Arial" panose="020B0604020202020204" pitchFamily="34" charset="0"/>
                <a:cs typeface="Arial" panose="020B0604020202020204" pitchFamily="34" charset="0"/>
              </a:rPr>
              <a:t>literary concepts and methods</a:t>
            </a:r>
          </a:p>
          <a:p>
            <a:pPr lvl="0"/>
            <a:endParaRPr lang="en-GB" dirty="0" smtClean="0">
              <a:solidFill>
                <a:srgbClr val="DF3C06"/>
              </a:solidFill>
              <a:latin typeface="Arial"/>
              <a:ea typeface="Arial"/>
              <a:cs typeface="Arial"/>
              <a:sym typeface="Arial"/>
            </a:endParaRPr>
          </a:p>
        </p:txBody>
      </p:sp>
    </p:spTree>
    <p:extLst>
      <p:ext uri="{BB962C8B-B14F-4D97-AF65-F5344CB8AC3E}">
        <p14:creationId xmlns:p14="http://schemas.microsoft.com/office/powerpoint/2010/main" val="3318095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CPD Material" ma:contentTypeID="0x0101005FE35CA445950244A081D16B85E029A500298E42FCD5188646B1BCBDC8C9F29872" ma:contentTypeVersion="3" ma:contentTypeDescription="" ma:contentTypeScope="" ma:versionID="7650e36456f74c4a519b33f889331da5">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7bfcfbad420648c1c0faaf1d287212ab"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Subject_x0020_Code" minOccurs="0"/>
                <xsd:element ref="ns3:WJEC_x0020_Language" minOccurs="0"/>
                <xsd:element ref="ns3:WJEC_x0020_Available_x0020_Online" minOccurs="0"/>
                <xsd:element ref="ns1:PublishingStartDate" minOccurs="0"/>
                <xsd:element ref="ns1:PublishingExpirationDate" minOccurs="0"/>
                <xsd:element ref="ns3:WJEC_x0020_Secure_x0020_Scheduling_x0020_Start_x0020_Date" minOccurs="0"/>
                <xsd:element ref="ns3:WJEC_x0020_Secured_x0020_Scheduling_x0020_End_x0020_Date" minOccurs="0"/>
                <xsd:element ref="ns3:TaxCatchAllLabel" minOccurs="0"/>
                <xsd:element ref="ns3:aa87a6a0bdfe4bfb97a25745bc8270e2" minOccurs="0"/>
                <xsd:element ref="ns3:bd6821cb7d3c4b4ab1e70668a679dc90" minOccurs="0"/>
                <xsd:element ref="ns3:TaxCatchAll" minOccurs="0"/>
                <xsd:element ref="ns3:k48d8005054a4dd09ad49b7c837f0781" minOccurs="0"/>
                <xsd:element ref="ns3:i2be6ccaef284b9d8cadff396f0db8d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10" nillable="true" ma:displayName="Scheduling Start Date" ma:internalName="PublishingStartDate">
      <xsd:simpleType>
        <xsd:restriction base="dms:Unknown"/>
      </xsd:simpleType>
    </xsd:element>
    <xsd:element name="PublishingExpirationDate" ma:index="11"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Subject_x0020_Code" ma:index="7" nillable="true" ma:displayName="WJEC Subject Code" ma:internalName="WJEC_x0020_Subject_x0020_Code">
      <xsd:simpleType>
        <xsd:restriction base="dms:Text">
          <xsd:maxLength value="64"/>
        </xsd:restriction>
      </xsd:simpleType>
    </xsd:element>
    <xsd:element name="WJEC_x0020_Language" ma:index="8"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9" nillable="true" ma:displayName="WJEC Available Online" ma:default="0" ma:internalName="WJEC_x0020_Available_x0020_Online">
      <xsd:simpleType>
        <xsd:restriction base="dms:Boolean"/>
      </xsd:simpleType>
    </xsd:element>
    <xsd:element name="WJEC_x0020_Secure_x0020_Scheduling_x0020_Start_x0020_Date" ma:index="12" nillable="true" ma:displayName="WJEC Secure Scheduling Start Date" ma:format="DateTime" ma:internalName="WJEC_x0020_Secure_x0020_Scheduling_x0020_Start_x0020_Date">
      <xsd:simpleType>
        <xsd:restriction base="dms:DateTime"/>
      </xsd:simpleType>
    </xsd:element>
    <xsd:element name="WJEC_x0020_Secured_x0020_Scheduling_x0020_End_x0020_Date" ma:index="13" nillable="true" ma:displayName="WJEC Secure Scheduling End Date" ma:format="DateTime" ma:internalName="WJEC_x0020_Secured_x0020_Scheduling_x0020_End_x0020_Date">
      <xsd:simpleType>
        <xsd:restriction base="dms:DateTime"/>
      </xsd:simpleType>
    </xsd:element>
    <xsd:element name="TaxCatchAllLabel" ma:index="15"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aa87a6a0bdfe4bfb97a25745bc8270e2" ma:index="17"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bd6821cb7d3c4b4ab1e70668a679dc90" ma:index="20" nillable="true" ma:taxonomy="true" ma:internalName="bd6821cb7d3c4b4ab1e70668a679dc90" ma:taxonomyFieldName="Level" ma:displayName="WJEC Level" ma:default="" ma:fieldId="{bd6821cb-7d3c-4b4a-b1e7-0668a679dc90}" ma:sspId="e1033d4c-53f7-4655-8cf6-8161ad0c09ed" ma:termSetId="fa8f317e-b53d-4085-af76-4ea65a528b00"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k48d8005054a4dd09ad49b7c837f0781" ma:index="23" nillable="true" ma:taxonomy="true" ma:internalName="k48d8005054a4dd09ad49b7c837f0781" ma:taxonomyFieldName="WJEC_x0020_Audiences" ma:displayName="WJEC Audiences" ma:default="" ma:fieldId="{448d8005-054a-4dd0-9ad4-9b7c837f0781}" ma:taxonomyMulti="true" ma:sspId="e1033d4c-53f7-4655-8cf6-8161ad0c09ed" ma:termSetId="b89074ec-3517-46a7-9614-0eff0543422f" ma:anchorId="00000000-0000-0000-0000-000000000000" ma:open="false" ma:isKeyword="false">
      <xsd:complexType>
        <xsd:sequence>
          <xsd:element ref="pc:Terms" minOccurs="0" maxOccurs="1"/>
        </xsd:sequence>
      </xsd:complexType>
    </xsd:element>
    <xsd:element name="i2be6ccaef284b9d8cadff396f0db8d6" ma:index="24" nillable="true" ma:taxonomy="true" ma:internalName="i2be6ccaef284b9d8cadff396f0db8d6" ma:taxonomyFieldName="WJEC_x0020_Subject" ma:displayName="WJEC Subject" ma:default="" ma:fieldId="{22be6cca-ef28-4b9d-8cad-ff396f0db8d6}" ma:sspId="e1033d4c-53f7-4655-8cf6-8161ad0c09ed" ma:termSetId="8c3126d1-d4d2-41e8-bc2c-f4f0690100af"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e1033d4c-53f7-4655-8cf6-8161ad0c09ed" ContentTypeId="0x0101005FE35CA445950244A081D16B85E029A5"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WJEC_x0020_Secure_x0020_Scheduling_x0020_Start_x0020_Date xmlns="2f2f9355-f80e-4d7b-937a-0c27cfa03643" xsi:nil="tru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WJEC_x0020_Subject_x0020_Code xmlns="2f2f9355-f80e-4d7b-937a-0c27cfa03643" xsi:nil="true"/>
    <PublishingStartDate xmlns="http://schemas.microsoft.com/sharepoint/v3" xsi:nil="true"/>
    <WJEC_x0020_Secured_x0020_Scheduling_x0020_End_x0020_Date xmlns="2f2f9355-f80e-4d7b-937a-0c27cfa03643" xsi:nil="true"/>
    <aa87a6a0bdfe4bfb97a25745bc8270e2 xmlns="2f2f9355-f80e-4d7b-937a-0c27cfa03643">
      <Terms xmlns="http://schemas.microsoft.com/office/infopath/2007/PartnerControls"/>
    </aa87a6a0bdfe4bfb97a25745bc8270e2>
  </documentManagement>
</p:properties>
</file>

<file path=customXml/itemProps1.xml><?xml version="1.0" encoding="utf-8"?>
<ds:datastoreItem xmlns:ds="http://schemas.openxmlformats.org/officeDocument/2006/customXml" ds:itemID="{BDAFC849-7069-46EA-B003-CAFF4FAB36FD}"/>
</file>

<file path=customXml/itemProps2.xml><?xml version="1.0" encoding="utf-8"?>
<ds:datastoreItem xmlns:ds="http://schemas.openxmlformats.org/officeDocument/2006/customXml" ds:itemID="{8A7AED4C-6C63-4CC2-BB7C-B25971519400}"/>
</file>

<file path=customXml/itemProps3.xml><?xml version="1.0" encoding="utf-8"?>
<ds:datastoreItem xmlns:ds="http://schemas.openxmlformats.org/officeDocument/2006/customXml" ds:itemID="{9349BA3E-9AD5-4B18-A113-5D79B20F81AD}"/>
</file>

<file path=customXml/itemProps4.xml><?xml version="1.0" encoding="utf-8"?>
<ds:datastoreItem xmlns:ds="http://schemas.openxmlformats.org/officeDocument/2006/customXml" ds:itemID="{E39DDE9D-E3C4-4A9F-8054-6504FF7A4995}"/>
</file>

<file path=docProps/app.xml><?xml version="1.0" encoding="utf-8"?>
<Properties xmlns="http://schemas.openxmlformats.org/officeDocument/2006/extended-properties" xmlns:vt="http://schemas.openxmlformats.org/officeDocument/2006/docPropsVTypes">
  <TotalTime>289</TotalTime>
  <Words>1380</Words>
  <Application>Microsoft Office PowerPoint</Application>
  <PresentationFormat>On-screen Show (4:3)</PresentationFormat>
  <Paragraphs>215</Paragraphs>
  <Slides>19</Slides>
  <Notes>9</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Office Theme</vt:lpstr>
      <vt:lpstr>1_Office Theme</vt:lpstr>
      <vt:lpstr>2_Office Theme</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WJEC</cp:lastModifiedBy>
  <cp:revision>10</cp:revision>
  <dcterms:created xsi:type="dcterms:W3CDTF">2017-08-07T09:09:02Z</dcterms:created>
  <dcterms:modified xsi:type="dcterms:W3CDTF">2017-10-26T17:15:52Z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0x0101005FE35CA445950244A081D16B85E029A500298E42FCD5188646B1BCBDC8C9F29872</vt:lpwstr>
  </property>
  <property fmtid="{D5CDD505-2E9C-101B-9397-08002B2CF9AE}" pid="3" name="WJEC_x0020_Department">
    <vt:lpwstr/>
  </property>
  <property fmtid="{D5CDD505-2E9C-101B-9397-08002B2CF9AE}" pid="4" name="WJEC_x0020_Audiences">
    <vt:lpwstr/>
  </property>
  <property fmtid="{D5CDD505-2E9C-101B-9397-08002B2CF9AE}" pid="5" name="WJEC Department">
    <vt:lpwstr/>
  </property>
  <property fmtid="{D5CDD505-2E9C-101B-9397-08002B2CF9AE}" pid="6" name="WJEC Audiences">
    <vt:lpwstr/>
  </property>
</Properties>
</file>