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 id="2147483678" r:id="rId6"/>
  </p:sldMasterIdLst>
  <p:notesMasterIdLst>
    <p:notesMasterId r:id="rId19"/>
  </p:notesMasterIdLst>
  <p:handoutMasterIdLst>
    <p:handoutMasterId r:id="rId20"/>
  </p:handoutMasterIdLst>
  <p:sldIdLst>
    <p:sldId id="326" r:id="rId7"/>
    <p:sldId id="310" r:id="rId8"/>
    <p:sldId id="311" r:id="rId9"/>
    <p:sldId id="312" r:id="rId10"/>
    <p:sldId id="313" r:id="rId11"/>
    <p:sldId id="314" r:id="rId12"/>
    <p:sldId id="315" r:id="rId13"/>
    <p:sldId id="351" r:id="rId14"/>
    <p:sldId id="368" r:id="rId15"/>
    <p:sldId id="348" r:id="rId16"/>
    <p:sldId id="365" r:id="rId17"/>
    <p:sldId id="367" r:id="rId18"/>
  </p:sldIdLst>
  <p:sldSz cx="9144000" cy="6858000" type="screen4x3"/>
  <p:notesSz cx="6797675" cy="98742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3C06"/>
    <a:srgbClr val="5A5A59"/>
    <a:srgbClr val="A5A6A5"/>
    <a:srgbClr val="F7B385"/>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524" autoAdjust="0"/>
    <p:restoredTop sz="94677" autoAdjust="0"/>
  </p:normalViewPr>
  <p:slideViewPr>
    <p:cSldViewPr snapToGrid="0" snapToObjects="1">
      <p:cViewPr>
        <p:scale>
          <a:sx n="100" d="100"/>
          <a:sy n="100" d="100"/>
        </p:scale>
        <p:origin x="-130" y="31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45659" cy="4937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5" y="0"/>
            <a:ext cx="2945659" cy="493713"/>
          </a:xfrm>
          <a:prstGeom prst="rect">
            <a:avLst/>
          </a:prstGeom>
        </p:spPr>
        <p:txBody>
          <a:bodyPr vert="horz" lIns="91440" tIns="45720" rIns="91440" bIns="45720" rtlCol="0"/>
          <a:lstStyle>
            <a:lvl1pPr algn="r">
              <a:defRPr sz="1200"/>
            </a:lvl1pPr>
          </a:lstStyle>
          <a:p>
            <a:fld id="{D0E3C8AA-2B2A-4337-B6E1-ACF4E6020354}" type="datetimeFigureOut">
              <a:rPr lang="en-GB" smtClean="0"/>
              <a:t>21/09/2017</a:t>
            </a:fld>
            <a:endParaRPr lang="en-GB"/>
          </a:p>
        </p:txBody>
      </p:sp>
      <p:sp>
        <p:nvSpPr>
          <p:cNvPr id="4" name="Footer Placeholder 3"/>
          <p:cNvSpPr>
            <a:spLocks noGrp="1"/>
          </p:cNvSpPr>
          <p:nvPr>
            <p:ph type="ftr" sz="quarter" idx="2"/>
          </p:nvPr>
        </p:nvSpPr>
        <p:spPr>
          <a:xfrm>
            <a:off x="2" y="9378824"/>
            <a:ext cx="2945659" cy="49371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5" y="9378824"/>
            <a:ext cx="2945659" cy="493713"/>
          </a:xfrm>
          <a:prstGeom prst="rect">
            <a:avLst/>
          </a:prstGeom>
        </p:spPr>
        <p:txBody>
          <a:bodyPr vert="horz" lIns="91440" tIns="45720" rIns="91440" bIns="45720" rtlCol="0" anchor="b"/>
          <a:lstStyle>
            <a:lvl1pPr algn="r">
              <a:defRPr sz="1200"/>
            </a:lvl1pPr>
          </a:lstStyle>
          <a:p>
            <a:fld id="{343280DE-3B87-478B-9458-16EA64D64B63}" type="slidenum">
              <a:rPr lang="en-GB" smtClean="0"/>
              <a:t>‹#›</a:t>
            </a:fld>
            <a:endParaRPr lang="en-GB"/>
          </a:p>
        </p:txBody>
      </p:sp>
    </p:spTree>
    <p:extLst>
      <p:ext uri="{BB962C8B-B14F-4D97-AF65-F5344CB8AC3E}">
        <p14:creationId xmlns:p14="http://schemas.microsoft.com/office/powerpoint/2010/main" val="4154329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45659" cy="4937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5" y="0"/>
            <a:ext cx="2945659" cy="493713"/>
          </a:xfrm>
          <a:prstGeom prst="rect">
            <a:avLst/>
          </a:prstGeom>
        </p:spPr>
        <p:txBody>
          <a:bodyPr vert="horz" lIns="91440" tIns="45720" rIns="91440" bIns="45720" rtlCol="0"/>
          <a:lstStyle>
            <a:lvl1pPr algn="r">
              <a:defRPr sz="1200"/>
            </a:lvl1pPr>
          </a:lstStyle>
          <a:p>
            <a:fld id="{37C0968A-7EF6-4DE1-978D-22D49D18B8A6}" type="datetimeFigureOut">
              <a:rPr lang="en-GB" smtClean="0"/>
              <a:t>21/09/2017</a:t>
            </a:fld>
            <a:endParaRPr lang="en-GB"/>
          </a:p>
        </p:txBody>
      </p:sp>
      <p:sp>
        <p:nvSpPr>
          <p:cNvPr id="4" name="Slide Image Placeholder 3"/>
          <p:cNvSpPr>
            <a:spLocks noGrp="1" noRot="1" noChangeAspect="1"/>
          </p:cNvSpPr>
          <p:nvPr>
            <p:ph type="sldImg" idx="2"/>
          </p:nvPr>
        </p:nvSpPr>
        <p:spPr>
          <a:xfrm>
            <a:off x="930275" y="741363"/>
            <a:ext cx="4937125" cy="37020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690270"/>
            <a:ext cx="5438140" cy="444341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2" y="9378824"/>
            <a:ext cx="2945659" cy="49371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5" y="9378824"/>
            <a:ext cx="2945659" cy="493713"/>
          </a:xfrm>
          <a:prstGeom prst="rect">
            <a:avLst/>
          </a:prstGeom>
        </p:spPr>
        <p:txBody>
          <a:bodyPr vert="horz" lIns="91440" tIns="45720" rIns="91440" bIns="45720" rtlCol="0" anchor="b"/>
          <a:lstStyle>
            <a:lvl1pPr algn="r">
              <a:defRPr sz="1200"/>
            </a:lvl1pPr>
          </a:lstStyle>
          <a:p>
            <a:fld id="{C56CBB84-E678-4AB9-AD18-737FAF45A9A7}" type="slidenum">
              <a:rPr lang="en-GB" smtClean="0"/>
              <a:t>‹#›</a:t>
            </a:fld>
            <a:endParaRPr lang="en-GB"/>
          </a:p>
        </p:txBody>
      </p:sp>
    </p:spTree>
    <p:extLst>
      <p:ext uri="{BB962C8B-B14F-4D97-AF65-F5344CB8AC3E}">
        <p14:creationId xmlns:p14="http://schemas.microsoft.com/office/powerpoint/2010/main" val="33559240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0275" y="741363"/>
            <a:ext cx="4937125" cy="370205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5F7E1C3-E383-4C5A-88DD-07DDE53150EE}" type="slidenum">
              <a:rPr lang="en-GB" smtClean="0">
                <a:solidFill>
                  <a:prstClr val="black"/>
                </a:solidFill>
              </a:rPr>
              <a:pPr/>
              <a:t>7</a:t>
            </a:fld>
            <a:endParaRPr lang="en-GB">
              <a:solidFill>
                <a:prstClr val="black"/>
              </a:solidFill>
            </a:endParaRPr>
          </a:p>
        </p:txBody>
      </p:sp>
    </p:spTree>
    <p:extLst>
      <p:ext uri="{BB962C8B-B14F-4D97-AF65-F5344CB8AC3E}">
        <p14:creationId xmlns:p14="http://schemas.microsoft.com/office/powerpoint/2010/main" val="185719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file://localhost/Volumes/Other%20Clients/Eduqas/P17661%20Eduqas%20Brand%20Identity%20Guidelines/Links/Corbis-42-53088181.jpg" TargetMode="External"/><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1"/>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C936C20C-B4BE-564F-9344-0F648460F265}" type="datetimeFigureOut">
              <a:rPr lang="en-US" smtClean="0"/>
              <a:t>9/21/2017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6B98A-A3DE-914F-A6C2-F2963756AB91}" type="slidenum">
              <a:rPr lang="en-US" smtClean="0"/>
              <a:t>‹#›</a:t>
            </a:fld>
            <a:endParaRPr lang="en-US"/>
          </a:p>
        </p:txBody>
      </p:sp>
    </p:spTree>
    <p:extLst>
      <p:ext uri="{BB962C8B-B14F-4D97-AF65-F5344CB8AC3E}">
        <p14:creationId xmlns:p14="http://schemas.microsoft.com/office/powerpoint/2010/main" val="3649499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936C20C-B4BE-564F-9344-0F648460F265}" type="datetimeFigureOut">
              <a:rPr lang="en-US" smtClean="0"/>
              <a:t>9/21/2017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6B98A-A3DE-914F-A6C2-F2963756AB91}" type="slidenum">
              <a:rPr lang="en-US" smtClean="0"/>
              <a:t>‹#›</a:t>
            </a:fld>
            <a:endParaRPr lang="en-US"/>
          </a:p>
        </p:txBody>
      </p:sp>
    </p:spTree>
    <p:extLst>
      <p:ext uri="{BB962C8B-B14F-4D97-AF65-F5344CB8AC3E}">
        <p14:creationId xmlns:p14="http://schemas.microsoft.com/office/powerpoint/2010/main" val="1264673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4"/>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1" y="274644"/>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936C20C-B4BE-564F-9344-0F648460F265}" type="datetimeFigureOut">
              <a:rPr lang="en-US" smtClean="0"/>
              <a:t>9/21/2017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6B98A-A3DE-914F-A6C2-F2963756AB91}" type="slidenum">
              <a:rPr lang="en-US" smtClean="0"/>
              <a:t>‹#›</a:t>
            </a:fld>
            <a:endParaRPr lang="en-US"/>
          </a:p>
        </p:txBody>
      </p:sp>
    </p:spTree>
    <p:extLst>
      <p:ext uri="{BB962C8B-B14F-4D97-AF65-F5344CB8AC3E}">
        <p14:creationId xmlns:p14="http://schemas.microsoft.com/office/powerpoint/2010/main" val="38748313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Corbis-42-53088181_bandw.jpg"/>
          <p:cNvPicPr preferRelativeResize="0">
            <a:picLocks/>
          </p:cNvPicPr>
          <p:nvPr userDrawn="1"/>
        </p:nvPicPr>
        <p:blipFill rotWithShape="1">
          <a:blip r:embed="rId2" r:link="rId3">
            <a:extLst>
              <a:ext uri="{28A0092B-C50C-407E-A947-70E740481C1C}">
                <a14:useLocalDpi xmlns:a14="http://schemas.microsoft.com/office/drawing/2010/main" val="0"/>
              </a:ext>
            </a:extLst>
          </a:blip>
          <a:srcRect l="331" t="9973" r="-331" b="4013"/>
          <a:stretch/>
        </p:blipFill>
        <p:spPr>
          <a:xfrm>
            <a:off x="5525038" y="2485776"/>
            <a:ext cx="3261600" cy="2805414"/>
          </a:xfrm>
          <a:prstGeom prst="rect">
            <a:avLst/>
          </a:prstGeom>
        </p:spPr>
      </p:pic>
      <p:sp>
        <p:nvSpPr>
          <p:cNvPr id="16" name="Text Placeholder 15"/>
          <p:cNvSpPr>
            <a:spLocks noGrp="1"/>
          </p:cNvSpPr>
          <p:nvPr>
            <p:ph type="body" sz="quarter" idx="14" hasCustomPrompt="1"/>
          </p:nvPr>
        </p:nvSpPr>
        <p:spPr>
          <a:xfrm>
            <a:off x="368300" y="1044583"/>
            <a:ext cx="8418513" cy="1046163"/>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baseline="0">
                <a:solidFill>
                  <a:srgbClr val="E75306"/>
                </a:solidFill>
              </a:defRPr>
            </a:lvl1pPr>
          </a:lstStyle>
          <a:p>
            <a:pPr lvl="0"/>
            <a:r>
              <a:rPr lang="en-US" dirty="0" smtClean="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smtClean="0">
                <a:solidFill>
                  <a:srgbClr val="F7B385"/>
                </a:solidFill>
                <a:latin typeface="Gotham Rounded Book"/>
                <a:cs typeface="Gotham Rounded Book"/>
              </a:rPr>
              <a:t>Title 2</a:t>
            </a:r>
          </a:p>
        </p:txBody>
      </p:sp>
      <p:sp>
        <p:nvSpPr>
          <p:cNvPr id="18" name="Text Placeholder 17"/>
          <p:cNvSpPr>
            <a:spLocks noGrp="1"/>
          </p:cNvSpPr>
          <p:nvPr>
            <p:ph type="body" sz="quarter" idx="15" hasCustomPrompt="1"/>
          </p:nvPr>
        </p:nvSpPr>
        <p:spPr>
          <a:xfrm>
            <a:off x="487363" y="2486026"/>
            <a:ext cx="4868862" cy="2805113"/>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400">
                <a:solidFill>
                  <a:schemeClr val="tx1"/>
                </a:solidFill>
                <a:latin typeface="Arial" panose="020B0604020202020204" pitchFamily="34" charset="0"/>
                <a:cs typeface="Arial" panose="020B0604020202020204" pitchFamily="34" charset="0"/>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GB" baseline="30000" dirty="0" err="1" smtClean="0">
                <a:solidFill>
                  <a:srgbClr val="5A5A59"/>
                </a:solidFill>
                <a:latin typeface="Bliss-Light"/>
                <a:cs typeface="Bliss-Light"/>
              </a:rPr>
              <a:t>Invellab</a:t>
            </a:r>
            <a:r>
              <a:rPr lang="en-GB" baseline="30000" dirty="0" smtClean="0">
                <a:solidFill>
                  <a:srgbClr val="5A5A59"/>
                </a:solidFill>
                <a:latin typeface="Bliss-Light"/>
                <a:cs typeface="Bliss-Light"/>
              </a:rPr>
              <a:t> id </a:t>
            </a:r>
            <a:r>
              <a:rPr lang="en-GB" baseline="30000" dirty="0" err="1" smtClean="0">
                <a:solidFill>
                  <a:srgbClr val="5A5A59"/>
                </a:solidFill>
                <a:latin typeface="Bliss-Light"/>
                <a:cs typeface="Bliss-Light"/>
              </a:rPr>
              <a:t>quiberumqui</a:t>
            </a:r>
            <a:r>
              <a:rPr lang="en-GB" baseline="30000" dirty="0" smtClean="0">
                <a:solidFill>
                  <a:srgbClr val="5A5A59"/>
                </a:solidFill>
                <a:latin typeface="Bliss-Light"/>
                <a:cs typeface="Bliss-Light"/>
              </a:rPr>
              <a:t> non </a:t>
            </a:r>
            <a:r>
              <a:rPr lang="en-GB" baseline="30000" dirty="0" err="1" smtClean="0">
                <a:solidFill>
                  <a:srgbClr val="5A5A59"/>
                </a:solidFill>
                <a:latin typeface="Bliss-Light"/>
                <a:cs typeface="Bliss-Light"/>
              </a:rPr>
              <a:t>rerovit</a:t>
            </a:r>
            <a:r>
              <a:rPr lang="en-GB" baseline="30000" dirty="0" smtClean="0">
                <a:solidFill>
                  <a:srgbClr val="5A5A59"/>
                </a:solidFill>
                <a:latin typeface="Bliss-Light"/>
                <a:cs typeface="Bliss-Light"/>
              </a:rPr>
              <a:t> era </a:t>
            </a:r>
            <a:r>
              <a:rPr lang="en-GB" baseline="30000" dirty="0" err="1" smtClean="0">
                <a:solidFill>
                  <a:srgbClr val="5A5A59"/>
                </a:solidFill>
                <a:latin typeface="Bliss-Light"/>
                <a:cs typeface="Bliss-Light"/>
              </a:rPr>
              <a:t>consequunt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accabor</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epelicabo</a:t>
            </a:r>
            <a:r>
              <a:rPr lang="en-GB" baseline="30000" dirty="0" smtClean="0">
                <a:solidFill>
                  <a:srgbClr val="5A5A59"/>
                </a:solidFill>
                <a:latin typeface="Bliss-Light"/>
                <a:cs typeface="Bliss-Light"/>
              </a:rPr>
              <a:t>. Nam, id ex </a:t>
            </a:r>
            <a:r>
              <a:rPr lang="en-GB" baseline="30000" dirty="0" err="1" smtClean="0">
                <a:solidFill>
                  <a:srgbClr val="5A5A59"/>
                </a:solidFill>
                <a:latin typeface="Bliss-Light"/>
                <a:cs typeface="Bliss-Light"/>
              </a:rPr>
              <a:t>enis</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alis</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es</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doluptas</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sunt</a:t>
            </a:r>
            <a:r>
              <a:rPr lang="en-GB" baseline="30000" dirty="0" smtClean="0">
                <a:solidFill>
                  <a:srgbClr val="5A5A59"/>
                </a:solidFill>
                <a:latin typeface="Bliss-Light"/>
                <a:cs typeface="Bliss-Light"/>
              </a:rPr>
              <a:t> pa non </a:t>
            </a:r>
            <a:r>
              <a:rPr lang="en-GB" baseline="30000" dirty="0" err="1" smtClean="0">
                <a:solidFill>
                  <a:srgbClr val="5A5A59"/>
                </a:solidFill>
                <a:latin typeface="Bliss-Light"/>
                <a:cs typeface="Bliss-Light"/>
              </a:rPr>
              <a:t>plaudam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rateseque</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oditibusae</a:t>
            </a:r>
            <a:r>
              <a:rPr lang="en-GB" baseline="30000" dirty="0" smtClean="0">
                <a:solidFill>
                  <a:srgbClr val="5A5A59"/>
                </a:solidFill>
                <a:latin typeface="Bliss-Light"/>
                <a:cs typeface="Bliss-Light"/>
              </a:rPr>
              <a:t> is </a:t>
            </a:r>
            <a:r>
              <a:rPr lang="en-GB" baseline="30000" dirty="0" err="1" smtClean="0">
                <a:solidFill>
                  <a:srgbClr val="5A5A59"/>
                </a:solidFill>
                <a:latin typeface="Bliss-Light"/>
                <a:cs typeface="Bliss-Light"/>
              </a:rPr>
              <a:t>ut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eturem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ea</a:t>
            </a:r>
            <a:r>
              <a:rPr lang="en-GB" baseline="30000" dirty="0" smtClean="0">
                <a:solidFill>
                  <a:srgbClr val="5A5A59"/>
                </a:solidFill>
                <a:latin typeface="Bliss-Light"/>
                <a:cs typeface="Bliss-Light"/>
              </a:rPr>
              <a:t> dent </a:t>
            </a:r>
            <a:r>
              <a:rPr lang="en-GB" baseline="30000" dirty="0" err="1" smtClean="0">
                <a:solidFill>
                  <a:srgbClr val="5A5A59"/>
                </a:solidFill>
                <a:latin typeface="Bliss-Light"/>
                <a:cs typeface="Bliss-Light"/>
              </a:rPr>
              <a:t>est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esed</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modis</a:t>
            </a:r>
            <a:r>
              <a:rPr lang="en-GB" baseline="30000" dirty="0" smtClean="0">
                <a:solidFill>
                  <a:srgbClr val="5A5A59"/>
                </a:solidFill>
                <a:latin typeface="Bliss-Light"/>
                <a:cs typeface="Bliss-Light"/>
              </a:rPr>
              <a:t> quam, quam, id </a:t>
            </a:r>
            <a:r>
              <a:rPr lang="en-GB" baseline="30000" dirty="0" err="1" smtClean="0">
                <a:solidFill>
                  <a:srgbClr val="5A5A59"/>
                </a:solidFill>
                <a:latin typeface="Bliss-Light"/>
                <a:cs typeface="Bliss-Light"/>
              </a:rPr>
              <a:t>modit</a:t>
            </a:r>
            <a:r>
              <a:rPr lang="en-GB" baseline="30000" dirty="0" smtClean="0">
                <a:solidFill>
                  <a:srgbClr val="5A5A59"/>
                </a:solidFill>
                <a:latin typeface="Bliss-Light"/>
                <a:cs typeface="Bliss-Light"/>
              </a:rPr>
              <a:t> mi, </a:t>
            </a:r>
            <a:r>
              <a:rPr lang="en-GB" baseline="30000" dirty="0" err="1" smtClean="0">
                <a:solidFill>
                  <a:srgbClr val="5A5A59"/>
                </a:solidFill>
                <a:latin typeface="Bliss-Light"/>
                <a:cs typeface="Bliss-Light"/>
              </a:rPr>
              <a:t>omnit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accusci</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magnatur</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solum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int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ullandi</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oreium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eos</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aut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que</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veligenim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si</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ut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reperatio</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doluptatem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voluptam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est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comnim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fugitat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iorecup</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tincti</a:t>
            </a:r>
            <a:r>
              <a:rPr lang="en-GB" baseline="30000" dirty="0" smtClean="0">
                <a:solidFill>
                  <a:srgbClr val="5A5A59"/>
                </a:solidFill>
                <a:latin typeface="Bliss-Light"/>
                <a:cs typeface="Bliss-Light"/>
              </a:rPr>
              <a:t>. </a:t>
            </a:r>
          </a:p>
          <a:p>
            <a:pPr lvl="0"/>
            <a:endParaRPr lang="en-GB" dirty="0"/>
          </a:p>
        </p:txBody>
      </p:sp>
    </p:spTree>
    <p:extLst>
      <p:ext uri="{BB962C8B-B14F-4D97-AF65-F5344CB8AC3E}">
        <p14:creationId xmlns:p14="http://schemas.microsoft.com/office/powerpoint/2010/main" val="3777038361"/>
      </p:ext>
    </p:extLst>
  </p:cSld>
  <p:clrMapOvr>
    <a:masterClrMapping/>
  </p:clrMapOvr>
  <p:transition advClick="0">
    <p:push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Text Placeholder 15"/>
          <p:cNvSpPr>
            <a:spLocks noGrp="1"/>
          </p:cNvSpPr>
          <p:nvPr>
            <p:ph type="body" sz="quarter" idx="14" hasCustomPrompt="1"/>
          </p:nvPr>
        </p:nvSpPr>
        <p:spPr>
          <a:xfrm>
            <a:off x="368300" y="1044583"/>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dirty="0" smtClean="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smtClean="0">
                <a:solidFill>
                  <a:srgbClr val="F7B385"/>
                </a:solidFill>
                <a:latin typeface="Gotham Rounded Book"/>
                <a:cs typeface="Gotham Rounded Book"/>
              </a:rPr>
              <a:t>Title 2</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3100" kern="1100" spc="-50" dirty="0" smtClean="0">
              <a:solidFill>
                <a:srgbClr val="F7B385"/>
              </a:solidFill>
              <a:latin typeface="Gotham Rounded Book"/>
              <a:cs typeface="Gotham Rounded Book"/>
            </a:endParaRPr>
          </a:p>
        </p:txBody>
      </p:sp>
      <p:sp>
        <p:nvSpPr>
          <p:cNvPr id="10" name="Content Placeholder 2"/>
          <p:cNvSpPr>
            <a:spLocks noGrp="1"/>
          </p:cNvSpPr>
          <p:nvPr>
            <p:ph idx="1" hasCustomPrompt="1"/>
          </p:nvPr>
        </p:nvSpPr>
        <p:spPr>
          <a:xfrm>
            <a:off x="457200" y="2894121"/>
            <a:ext cx="8229600" cy="2829786"/>
          </a:xfrm>
          <a:prstGeom prst="rect">
            <a:avLst/>
          </a:prstGeom>
        </p:spPr>
        <p:txBody>
          <a:bodyPr/>
          <a:lstStyle>
            <a:lvl1pPr marL="0" marR="0" indent="0" algn="l" defTabSz="457200" rtl="0" eaLnBrk="1" fontAlgn="base" latinLnBrk="0" hangingPunct="1">
              <a:lnSpc>
                <a:spcPct val="150000"/>
              </a:lnSpc>
              <a:spcBef>
                <a:spcPct val="0"/>
              </a:spcBef>
              <a:spcAft>
                <a:spcPct val="0"/>
              </a:spcAft>
              <a:buClrTx/>
              <a:buSzTx/>
              <a:buFont typeface="Arial" panose="020B0604020202020204" pitchFamily="34" charset="0"/>
              <a:buNone/>
              <a:tabLst/>
              <a:defRPr>
                <a:solidFill>
                  <a:srgbClr val="DF3C06"/>
                </a:solidFill>
              </a:defRPr>
            </a:lvl1pPr>
          </a:lstStyle>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Lorem ipsum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sit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amet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consectetuer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adipiscing</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elit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commodo</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ligula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eget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massa</a:t>
            </a:r>
            <a:r>
              <a:rPr kumimoji="0" lang="en-GB" sz="1800" b="0" i="0" u="none" strike="noStrike" kern="1200" cap="none" spc="0" normalizeH="0" baseline="30000" noProof="0" dirty="0" smtClean="0">
                <a:ln>
                  <a:noFill/>
                </a:ln>
                <a:solidFill>
                  <a:prstClr val="white">
                    <a:lumMod val="50000"/>
                  </a:prstClr>
                </a:solidFill>
                <a:effectLst/>
                <a:uLnTx/>
                <a:uFillTx/>
                <a:latin typeface="Arial" panose="020B0604020202020204" pitchFamily="34" charset="0"/>
                <a:ea typeface="ＭＳ Ｐゴシック" pitchFamily="1" charset="-128"/>
                <a:cs typeface="Arial" panose="020B0604020202020204" pitchFamily="34" charset="0"/>
              </a:rPr>
              <a:t>.</a:t>
            </a:r>
          </a:p>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Lorem ipsum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sit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amet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consectetuer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adipiscing</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elit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commodo</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ligula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eget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massa</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p>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Lorem ipsum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sit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amet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consectetuer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adipiscing</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elit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commodo</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ligula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eget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massa</a:t>
            </a:r>
            <a:r>
              <a:rPr kumimoji="0" lang="en-GB" sz="1800" b="0" i="0" u="none" strike="noStrike" kern="1200" cap="none" spc="0" normalizeH="0" baseline="30000" noProof="0" dirty="0" smtClean="0">
                <a:ln>
                  <a:noFill/>
                </a:ln>
                <a:solidFill>
                  <a:prstClr val="black"/>
                </a:solidFill>
                <a:effectLst/>
                <a:uLnTx/>
                <a:uFillTx/>
                <a:latin typeface="Bliss-Light"/>
                <a:ea typeface="ＭＳ Ｐゴシック" pitchFamily="1" charset="-128"/>
                <a:cs typeface="Bliss-Light"/>
              </a:rPr>
              <a:t>.</a:t>
            </a:r>
          </a:p>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endParaRPr lang="en-US" dirty="0"/>
          </a:p>
        </p:txBody>
      </p:sp>
    </p:spTree>
    <p:extLst>
      <p:ext uri="{BB962C8B-B14F-4D97-AF65-F5344CB8AC3E}">
        <p14:creationId xmlns:p14="http://schemas.microsoft.com/office/powerpoint/2010/main" val="3078434986"/>
      </p:ext>
    </p:extLst>
  </p:cSld>
  <p:clrMapOvr>
    <a:masterClrMapping/>
  </p:clrMapOvr>
  <p:transition advClick="0">
    <p:push dir="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TextBox 8"/>
          <p:cNvSpPr txBox="1"/>
          <p:nvPr userDrawn="1"/>
        </p:nvSpPr>
        <p:spPr>
          <a:xfrm>
            <a:off x="4791075" y="2560454"/>
            <a:ext cx="3656704" cy="3470181"/>
          </a:xfrm>
          <a:prstGeom prst="rect">
            <a:avLst/>
          </a:prstGeom>
          <a:noFill/>
        </p:spPr>
        <p:txBody>
          <a:bodyPr wrap="square" rtlCol="0">
            <a:spAutoFit/>
          </a:bodyPr>
          <a:lstStyle/>
          <a:p>
            <a:pPr marL="285750" indent="-285750">
              <a:lnSpc>
                <a:spcPct val="150000"/>
              </a:lnSpc>
              <a:buFont typeface="Arial" panose="020B0604020202020204" pitchFamily="34" charset="0"/>
              <a:buChar char="•"/>
            </a:pPr>
            <a:endParaRPr lang="en-GB" baseline="30000" dirty="0" smtClean="0">
              <a:solidFill>
                <a:srgbClr val="5A5A59"/>
              </a:solidFill>
              <a:latin typeface="Bliss-Light"/>
              <a:cs typeface="Bliss-Light"/>
            </a:endParaRPr>
          </a:p>
          <a:p>
            <a:pPr>
              <a:lnSpc>
                <a:spcPct val="150000"/>
              </a:lnSpc>
            </a:pPr>
            <a:r>
              <a:rPr lang="en-GB" i="1" baseline="30000" dirty="0" smtClean="0">
                <a:solidFill>
                  <a:srgbClr val="5A5A59"/>
                </a:solidFill>
                <a:latin typeface="Bliss-Light"/>
                <a:cs typeface="Bliss-Light"/>
              </a:rPr>
              <a:t>“</a:t>
            </a:r>
            <a:r>
              <a:rPr lang="en-GB" i="1" baseline="30000" dirty="0" err="1" smtClean="0">
                <a:solidFill>
                  <a:srgbClr val="5A5A59"/>
                </a:solidFill>
                <a:latin typeface="Bliss-Light"/>
                <a:cs typeface="Bliss-Light"/>
              </a:rPr>
              <a:t>Lorem</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ipsum</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dolor</a:t>
            </a:r>
            <a:r>
              <a:rPr lang="en-GB" i="1" baseline="30000" dirty="0" smtClean="0">
                <a:solidFill>
                  <a:srgbClr val="5A5A59"/>
                </a:solidFill>
                <a:latin typeface="Bliss-Light"/>
                <a:cs typeface="Bliss-Light"/>
              </a:rPr>
              <a:t> sit </a:t>
            </a:r>
            <a:r>
              <a:rPr lang="en-GB" i="1" baseline="30000" dirty="0" err="1" smtClean="0">
                <a:solidFill>
                  <a:srgbClr val="5A5A59"/>
                </a:solidFill>
                <a:latin typeface="Bliss-Light"/>
                <a:cs typeface="Bliss-Light"/>
              </a:rPr>
              <a:t>amet</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consectetuer</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adipiscing</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elit</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Aenean</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commodo</a:t>
            </a:r>
            <a:r>
              <a:rPr lang="en-GB" i="1" baseline="30000" dirty="0" smtClean="0">
                <a:solidFill>
                  <a:srgbClr val="5A5A59"/>
                </a:solidFill>
                <a:latin typeface="Bliss-Light"/>
                <a:cs typeface="Bliss-Light"/>
              </a:rPr>
              <a:t> ligula </a:t>
            </a:r>
            <a:r>
              <a:rPr lang="en-GB" i="1" baseline="30000" dirty="0" err="1" smtClean="0">
                <a:solidFill>
                  <a:srgbClr val="5A5A59"/>
                </a:solidFill>
                <a:latin typeface="Bliss-Light"/>
                <a:cs typeface="Bliss-Light"/>
              </a:rPr>
              <a:t>eget</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dolor</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Aenean</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massa</a:t>
            </a:r>
            <a:r>
              <a:rPr lang="en-GB" i="1" baseline="30000" dirty="0" smtClean="0">
                <a:solidFill>
                  <a:srgbClr val="5A5A59"/>
                </a:solidFill>
                <a:latin typeface="Bliss-Light"/>
                <a:cs typeface="Bliss-Light"/>
              </a:rPr>
              <a:t>. Cum </a:t>
            </a:r>
            <a:r>
              <a:rPr lang="en-GB" i="1" baseline="30000" dirty="0" err="1" smtClean="0">
                <a:solidFill>
                  <a:srgbClr val="5A5A59"/>
                </a:solidFill>
                <a:latin typeface="Bliss-Light"/>
                <a:cs typeface="Bliss-Light"/>
              </a:rPr>
              <a:t>sociis</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natoque</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enatibus</a:t>
            </a:r>
            <a:r>
              <a:rPr lang="en-GB" i="1" baseline="30000" dirty="0" smtClean="0">
                <a:solidFill>
                  <a:srgbClr val="5A5A59"/>
                </a:solidFill>
                <a:latin typeface="Bliss-Light"/>
                <a:cs typeface="Bliss-Light"/>
              </a:rPr>
              <a:t>.</a:t>
            </a:r>
            <a:r>
              <a:rPr lang="en-GB" i="1" dirty="0" smtClean="0">
                <a:solidFill>
                  <a:srgbClr val="5A5A59"/>
                </a:solidFill>
                <a:latin typeface="Bliss-Light"/>
                <a:cs typeface="Bliss-Light"/>
              </a:rPr>
              <a:t> </a:t>
            </a:r>
            <a:r>
              <a:rPr lang="en-GB" i="1" baseline="30000" dirty="0" err="1">
                <a:solidFill>
                  <a:srgbClr val="5A5A59"/>
                </a:solidFill>
                <a:latin typeface="Bliss-Light"/>
                <a:cs typeface="Bliss-Light"/>
              </a:rPr>
              <a:t>Lorem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ipsum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dolor</a:t>
            </a:r>
            <a:r>
              <a:rPr lang="en-GB" i="1" baseline="30000" dirty="0">
                <a:solidFill>
                  <a:srgbClr val="5A5A59"/>
                </a:solidFill>
                <a:latin typeface="Bliss-Light"/>
                <a:cs typeface="Bliss-Light"/>
              </a:rPr>
              <a:t> sit </a:t>
            </a:r>
            <a:r>
              <a:rPr lang="en-GB" i="1" baseline="30000" dirty="0" err="1">
                <a:solidFill>
                  <a:srgbClr val="5A5A59"/>
                </a:solidFill>
                <a:latin typeface="Bliss-Light"/>
                <a:cs typeface="Bliss-Light"/>
              </a:rPr>
              <a:t>amet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consectetuer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adipiscing</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elit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commodo</a:t>
            </a:r>
            <a:r>
              <a:rPr lang="en-GB" i="1" baseline="30000" dirty="0">
                <a:solidFill>
                  <a:srgbClr val="5A5A59"/>
                </a:solidFill>
                <a:latin typeface="Bliss-Light"/>
                <a:cs typeface="Bliss-Light"/>
              </a:rPr>
              <a:t> ligula </a:t>
            </a:r>
            <a:r>
              <a:rPr lang="en-GB" i="1" baseline="30000" dirty="0" err="1">
                <a:solidFill>
                  <a:srgbClr val="5A5A59"/>
                </a:solidFill>
                <a:latin typeface="Bliss-Light"/>
                <a:cs typeface="Bliss-Light"/>
              </a:rPr>
              <a:t>eget</a:t>
            </a:r>
            <a:r>
              <a:rPr lang="en-GB" i="1" baseline="30000" dirty="0">
                <a:solidFill>
                  <a:srgbClr val="5A5A59"/>
                </a:solidFill>
                <a:latin typeface="Bliss-Light"/>
                <a:cs typeface="Bliss-Light"/>
              </a:rPr>
              <a:t> </a:t>
            </a:r>
            <a:r>
              <a:rPr lang="en-GB" i="1" baseline="30000" dirty="0" err="1" smtClean="0">
                <a:solidFill>
                  <a:srgbClr val="5A5A59"/>
                </a:solidFill>
                <a:latin typeface="Bliss-Light"/>
                <a:cs typeface="Bliss-Light"/>
              </a:rPr>
              <a:t>color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massa</a:t>
            </a:r>
            <a:r>
              <a:rPr lang="en-GB" i="1" baseline="30000" dirty="0">
                <a:solidFill>
                  <a:srgbClr val="5A5A59"/>
                </a:solidFill>
                <a:latin typeface="Bliss-Light"/>
                <a:cs typeface="Bliss-Light"/>
              </a:rPr>
              <a:t>. Cum </a:t>
            </a:r>
            <a:r>
              <a:rPr lang="en-GB" i="1" baseline="30000" dirty="0" err="1">
                <a:solidFill>
                  <a:srgbClr val="5A5A59"/>
                </a:solidFill>
                <a:latin typeface="Bliss-Light"/>
                <a:cs typeface="Bliss-Light"/>
              </a:rPr>
              <a:t>sociis</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natoque</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penatibus</a:t>
            </a:r>
            <a:r>
              <a:rPr lang="en-GB" i="1" baseline="30000" dirty="0" smtClean="0">
                <a:solidFill>
                  <a:srgbClr val="5A5A59"/>
                </a:solidFill>
                <a:latin typeface="Bliss-Light"/>
                <a:cs typeface="Bliss-Light"/>
              </a:rPr>
              <a:t>.</a:t>
            </a:r>
            <a:r>
              <a:rPr lang="en-GB" i="1" dirty="0" smtClean="0">
                <a:solidFill>
                  <a:srgbClr val="5A5A59"/>
                </a:solidFill>
                <a:latin typeface="Bliss-Light"/>
                <a:cs typeface="Bliss-Light"/>
              </a:rPr>
              <a:t>”</a:t>
            </a:r>
          </a:p>
          <a:p>
            <a:pPr algn="r">
              <a:lnSpc>
                <a:spcPct val="150000"/>
              </a:lnSpc>
            </a:pPr>
            <a:endParaRPr lang="en-GB" sz="1600" i="1" baseline="30000" dirty="0" smtClean="0">
              <a:solidFill>
                <a:srgbClr val="5A5A59"/>
              </a:solidFill>
              <a:latin typeface="Bliss-Light"/>
              <a:cs typeface="Bliss-Light"/>
            </a:endParaRPr>
          </a:p>
          <a:p>
            <a:pPr algn="r">
              <a:lnSpc>
                <a:spcPct val="150000"/>
              </a:lnSpc>
            </a:pPr>
            <a:r>
              <a:rPr lang="en-GB" b="1" baseline="30000" dirty="0" smtClean="0">
                <a:solidFill>
                  <a:srgbClr val="5A5A59"/>
                </a:solidFill>
                <a:latin typeface="Bliss-Light"/>
                <a:cs typeface="Bliss-Light"/>
              </a:rPr>
              <a:t>- Name, Organisation, Date</a:t>
            </a:r>
            <a:endParaRPr lang="en-GB" b="1" baseline="30000" dirty="0">
              <a:solidFill>
                <a:srgbClr val="5A5A59"/>
              </a:solidFill>
              <a:latin typeface="Bliss-Light"/>
              <a:cs typeface="Bliss-Light"/>
            </a:endParaRPr>
          </a:p>
          <a:p>
            <a:pPr>
              <a:lnSpc>
                <a:spcPct val="150000"/>
              </a:lnSpc>
            </a:pPr>
            <a:endParaRPr lang="en-GB" sz="1600" i="1" baseline="30000" dirty="0" smtClean="0">
              <a:solidFill>
                <a:srgbClr val="5A5A59"/>
              </a:solidFill>
              <a:latin typeface="Bliss-Light"/>
              <a:cs typeface="Bliss-Light"/>
            </a:endParaRPr>
          </a:p>
          <a:p>
            <a:pPr marL="285750" indent="-285750">
              <a:lnSpc>
                <a:spcPct val="150000"/>
              </a:lnSpc>
              <a:buFont typeface="Arial" panose="020B0604020202020204" pitchFamily="34" charset="0"/>
              <a:buChar char="•"/>
            </a:pPr>
            <a:endParaRPr lang="en-US" sz="1700" dirty="0">
              <a:solidFill>
                <a:srgbClr val="5A5A59"/>
              </a:solidFill>
              <a:latin typeface="Gotham Rounded Book"/>
              <a:cs typeface="Gotham Rounded Book"/>
            </a:endParaRPr>
          </a:p>
        </p:txBody>
      </p:sp>
      <p:sp>
        <p:nvSpPr>
          <p:cNvPr id="10" name="TextBox 9"/>
          <p:cNvSpPr txBox="1"/>
          <p:nvPr userDrawn="1"/>
        </p:nvSpPr>
        <p:spPr>
          <a:xfrm>
            <a:off x="581025" y="2560454"/>
            <a:ext cx="3656704" cy="3470181"/>
          </a:xfrm>
          <a:prstGeom prst="rect">
            <a:avLst/>
          </a:prstGeom>
          <a:noFill/>
        </p:spPr>
        <p:txBody>
          <a:bodyPr wrap="square" rtlCol="0">
            <a:spAutoFit/>
          </a:bodyPr>
          <a:lstStyle/>
          <a:p>
            <a:pPr marL="285750" indent="-285750">
              <a:lnSpc>
                <a:spcPct val="150000"/>
              </a:lnSpc>
              <a:buFont typeface="Arial" panose="020B0604020202020204" pitchFamily="34" charset="0"/>
              <a:buChar char="•"/>
            </a:pPr>
            <a:endParaRPr lang="en-GB" baseline="30000" dirty="0" smtClean="0">
              <a:solidFill>
                <a:srgbClr val="5A5A59"/>
              </a:solidFill>
              <a:latin typeface="Bliss-Light"/>
              <a:cs typeface="Bliss-Light"/>
            </a:endParaRPr>
          </a:p>
          <a:p>
            <a:pPr>
              <a:lnSpc>
                <a:spcPct val="150000"/>
              </a:lnSpc>
            </a:pPr>
            <a:r>
              <a:rPr lang="en-GB" i="1" baseline="30000" dirty="0" smtClean="0">
                <a:solidFill>
                  <a:srgbClr val="5A5A59"/>
                </a:solidFill>
                <a:latin typeface="Bliss-Light"/>
                <a:cs typeface="Bliss-Light"/>
              </a:rPr>
              <a:t>“</a:t>
            </a:r>
            <a:r>
              <a:rPr lang="en-GB" i="1" baseline="30000" dirty="0" err="1" smtClean="0">
                <a:solidFill>
                  <a:srgbClr val="5A5A59"/>
                </a:solidFill>
                <a:latin typeface="Bliss-Light"/>
                <a:cs typeface="Bliss-Light"/>
              </a:rPr>
              <a:t>Lorem</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ipsum</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dolor</a:t>
            </a:r>
            <a:r>
              <a:rPr lang="en-GB" i="1" baseline="30000" dirty="0" smtClean="0">
                <a:solidFill>
                  <a:srgbClr val="5A5A59"/>
                </a:solidFill>
                <a:latin typeface="Bliss-Light"/>
                <a:cs typeface="Bliss-Light"/>
              </a:rPr>
              <a:t> sit </a:t>
            </a:r>
            <a:r>
              <a:rPr lang="en-GB" i="1" baseline="30000" dirty="0" err="1" smtClean="0">
                <a:solidFill>
                  <a:srgbClr val="5A5A59"/>
                </a:solidFill>
                <a:latin typeface="Bliss-Light"/>
                <a:cs typeface="Bliss-Light"/>
              </a:rPr>
              <a:t>amet</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consectetuer</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adipiscing</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elit</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Aenean</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commodo</a:t>
            </a:r>
            <a:r>
              <a:rPr lang="en-GB" i="1" baseline="30000" dirty="0" smtClean="0">
                <a:solidFill>
                  <a:srgbClr val="5A5A59"/>
                </a:solidFill>
                <a:latin typeface="Bliss-Light"/>
                <a:cs typeface="Bliss-Light"/>
              </a:rPr>
              <a:t> ligula </a:t>
            </a:r>
            <a:r>
              <a:rPr lang="en-GB" i="1" baseline="30000" dirty="0" err="1" smtClean="0">
                <a:solidFill>
                  <a:srgbClr val="5A5A59"/>
                </a:solidFill>
                <a:latin typeface="Bliss-Light"/>
                <a:cs typeface="Bliss-Light"/>
              </a:rPr>
              <a:t>eget</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dolor</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Aenean</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massa</a:t>
            </a:r>
            <a:r>
              <a:rPr lang="en-GB" i="1" baseline="30000" dirty="0" smtClean="0">
                <a:solidFill>
                  <a:srgbClr val="5A5A59"/>
                </a:solidFill>
                <a:latin typeface="Bliss-Light"/>
                <a:cs typeface="Bliss-Light"/>
              </a:rPr>
              <a:t>. Cum </a:t>
            </a:r>
            <a:r>
              <a:rPr lang="en-GB" i="1" baseline="30000" dirty="0" err="1" smtClean="0">
                <a:solidFill>
                  <a:srgbClr val="5A5A59"/>
                </a:solidFill>
                <a:latin typeface="Bliss-Light"/>
                <a:cs typeface="Bliss-Light"/>
              </a:rPr>
              <a:t>sociis</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natoque</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enatibus</a:t>
            </a:r>
            <a:r>
              <a:rPr lang="en-GB" i="1" baseline="30000" dirty="0" smtClean="0">
                <a:solidFill>
                  <a:srgbClr val="5A5A59"/>
                </a:solidFill>
                <a:latin typeface="Bliss-Light"/>
                <a:cs typeface="Bliss-Light"/>
              </a:rPr>
              <a:t>.</a:t>
            </a:r>
            <a:r>
              <a:rPr lang="en-GB" i="1" dirty="0" smtClean="0">
                <a:solidFill>
                  <a:srgbClr val="5A5A59"/>
                </a:solidFill>
                <a:latin typeface="Bliss-Light"/>
                <a:cs typeface="Bliss-Light"/>
              </a:rPr>
              <a:t> </a:t>
            </a:r>
            <a:r>
              <a:rPr lang="en-GB" i="1" baseline="30000" dirty="0" err="1">
                <a:solidFill>
                  <a:srgbClr val="5A5A59"/>
                </a:solidFill>
                <a:latin typeface="Bliss-Light"/>
                <a:cs typeface="Bliss-Light"/>
              </a:rPr>
              <a:t>Lorem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ipsum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dolor</a:t>
            </a:r>
            <a:r>
              <a:rPr lang="en-GB" i="1" baseline="30000" dirty="0">
                <a:solidFill>
                  <a:srgbClr val="5A5A59"/>
                </a:solidFill>
                <a:latin typeface="Bliss-Light"/>
                <a:cs typeface="Bliss-Light"/>
              </a:rPr>
              <a:t> sit </a:t>
            </a:r>
            <a:r>
              <a:rPr lang="en-GB" i="1" baseline="30000" dirty="0" err="1">
                <a:solidFill>
                  <a:srgbClr val="5A5A59"/>
                </a:solidFill>
                <a:latin typeface="Bliss-Light"/>
                <a:cs typeface="Bliss-Light"/>
              </a:rPr>
              <a:t>amet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consectetuer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adipiscing</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elit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commodo</a:t>
            </a:r>
            <a:r>
              <a:rPr lang="en-GB" i="1" baseline="30000" dirty="0">
                <a:solidFill>
                  <a:srgbClr val="5A5A59"/>
                </a:solidFill>
                <a:latin typeface="Bliss-Light"/>
                <a:cs typeface="Bliss-Light"/>
              </a:rPr>
              <a:t> ligula </a:t>
            </a:r>
            <a:r>
              <a:rPr lang="en-GB" i="1" baseline="30000" dirty="0" err="1">
                <a:solidFill>
                  <a:srgbClr val="5A5A59"/>
                </a:solidFill>
                <a:latin typeface="Bliss-Light"/>
                <a:cs typeface="Bliss-Light"/>
              </a:rPr>
              <a:t>eget</a:t>
            </a:r>
            <a:r>
              <a:rPr lang="en-GB" i="1" baseline="30000" dirty="0">
                <a:solidFill>
                  <a:srgbClr val="5A5A59"/>
                </a:solidFill>
                <a:latin typeface="Bliss-Light"/>
                <a:cs typeface="Bliss-Light"/>
              </a:rPr>
              <a:t> </a:t>
            </a:r>
            <a:r>
              <a:rPr lang="en-GB" i="1" baseline="30000" dirty="0" err="1" smtClean="0">
                <a:solidFill>
                  <a:srgbClr val="5A5A59"/>
                </a:solidFill>
                <a:latin typeface="Bliss-Light"/>
                <a:cs typeface="Bliss-Light"/>
              </a:rPr>
              <a:t>color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massa</a:t>
            </a:r>
            <a:r>
              <a:rPr lang="en-GB" i="1" baseline="30000" dirty="0">
                <a:solidFill>
                  <a:srgbClr val="5A5A59"/>
                </a:solidFill>
                <a:latin typeface="Bliss-Light"/>
                <a:cs typeface="Bliss-Light"/>
              </a:rPr>
              <a:t>. Cum </a:t>
            </a:r>
            <a:r>
              <a:rPr lang="en-GB" i="1" baseline="30000" dirty="0" err="1">
                <a:solidFill>
                  <a:srgbClr val="5A5A59"/>
                </a:solidFill>
                <a:latin typeface="Bliss-Light"/>
                <a:cs typeface="Bliss-Light"/>
              </a:rPr>
              <a:t>sociis</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natoque</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penatibus</a:t>
            </a:r>
            <a:r>
              <a:rPr lang="en-GB" i="1" baseline="30000" dirty="0" smtClean="0">
                <a:solidFill>
                  <a:srgbClr val="5A5A59"/>
                </a:solidFill>
                <a:latin typeface="Bliss-Light"/>
                <a:cs typeface="Bliss-Light"/>
              </a:rPr>
              <a:t>.</a:t>
            </a:r>
            <a:r>
              <a:rPr lang="en-GB" i="1" dirty="0" smtClean="0">
                <a:solidFill>
                  <a:srgbClr val="5A5A59"/>
                </a:solidFill>
                <a:latin typeface="Bliss-Light"/>
                <a:cs typeface="Bliss-Light"/>
              </a:rPr>
              <a:t>”</a:t>
            </a:r>
          </a:p>
          <a:p>
            <a:pPr algn="r">
              <a:lnSpc>
                <a:spcPct val="150000"/>
              </a:lnSpc>
            </a:pPr>
            <a:endParaRPr lang="en-GB" sz="1600" b="1" i="1" baseline="30000" dirty="0" smtClean="0">
              <a:solidFill>
                <a:srgbClr val="5A5A59"/>
              </a:solidFill>
              <a:latin typeface="Bliss-Light"/>
              <a:cs typeface="Bliss-Light"/>
            </a:endParaRPr>
          </a:p>
          <a:p>
            <a:pPr algn="r">
              <a:lnSpc>
                <a:spcPct val="150000"/>
              </a:lnSpc>
            </a:pPr>
            <a:r>
              <a:rPr lang="en-GB" b="1" baseline="30000" dirty="0" smtClean="0">
                <a:solidFill>
                  <a:srgbClr val="5A5A59"/>
                </a:solidFill>
                <a:latin typeface="Bliss-Light"/>
                <a:cs typeface="Bliss-Light"/>
              </a:rPr>
              <a:t>- Name, Organisation, Date</a:t>
            </a:r>
            <a:endParaRPr lang="en-GB" b="1" baseline="30000" dirty="0">
              <a:solidFill>
                <a:srgbClr val="5A5A59"/>
              </a:solidFill>
              <a:latin typeface="Bliss-Light"/>
              <a:cs typeface="Bliss-Light"/>
            </a:endParaRPr>
          </a:p>
          <a:p>
            <a:pPr>
              <a:lnSpc>
                <a:spcPct val="150000"/>
              </a:lnSpc>
            </a:pPr>
            <a:endParaRPr lang="en-GB" sz="1600" i="1" baseline="30000" dirty="0" smtClean="0">
              <a:solidFill>
                <a:srgbClr val="5A5A59"/>
              </a:solidFill>
              <a:latin typeface="Bliss-Light"/>
              <a:cs typeface="Bliss-Light"/>
            </a:endParaRPr>
          </a:p>
          <a:p>
            <a:pPr marL="285750" indent="-285750">
              <a:lnSpc>
                <a:spcPct val="150000"/>
              </a:lnSpc>
              <a:buFont typeface="Arial" panose="020B0604020202020204" pitchFamily="34" charset="0"/>
              <a:buChar char="•"/>
            </a:pPr>
            <a:endParaRPr lang="en-US" sz="1700" dirty="0">
              <a:solidFill>
                <a:srgbClr val="5A5A59"/>
              </a:solidFill>
              <a:latin typeface="Gotham Rounded Book"/>
              <a:cs typeface="Gotham Rounded Book"/>
            </a:endParaRPr>
          </a:p>
        </p:txBody>
      </p:sp>
      <p:sp>
        <p:nvSpPr>
          <p:cNvPr id="11" name="Text Placeholder 15"/>
          <p:cNvSpPr>
            <a:spLocks noGrp="1"/>
          </p:cNvSpPr>
          <p:nvPr>
            <p:ph type="body" sz="quarter" idx="14" hasCustomPrompt="1"/>
          </p:nvPr>
        </p:nvSpPr>
        <p:spPr>
          <a:xfrm>
            <a:off x="368300" y="1044583"/>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dirty="0" smtClean="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smtClean="0">
                <a:solidFill>
                  <a:srgbClr val="F7B385"/>
                </a:solidFill>
                <a:latin typeface="Gotham Rounded Book"/>
                <a:cs typeface="Gotham Rounded Book"/>
              </a:rPr>
              <a:t>Title 2</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3100" kern="1100" spc="-50" dirty="0" smtClean="0">
              <a:solidFill>
                <a:srgbClr val="F7B385"/>
              </a:solidFill>
              <a:latin typeface="Gotham Rounded Book"/>
              <a:cs typeface="Gotham Rounded Book"/>
            </a:endParaRPr>
          </a:p>
        </p:txBody>
      </p:sp>
    </p:spTree>
    <p:extLst>
      <p:ext uri="{BB962C8B-B14F-4D97-AF65-F5344CB8AC3E}">
        <p14:creationId xmlns:p14="http://schemas.microsoft.com/office/powerpoint/2010/main" val="2907769804"/>
      </p:ext>
    </p:extLst>
  </p:cSld>
  <p:clrMapOvr>
    <a:masterClrMapping/>
  </p:clrMapOvr>
  <p:transition advClick="0">
    <p:push dir="u"/>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graphicFrame>
        <p:nvGraphicFramePr>
          <p:cNvPr id="11" name="Table 10"/>
          <p:cNvGraphicFramePr>
            <a:graphicFrameLocks noGrp="1"/>
          </p:cNvGraphicFramePr>
          <p:nvPr userDrawn="1">
            <p:extLst>
              <p:ext uri="{D42A27DB-BD31-4B8C-83A1-F6EECF244321}">
                <p14:modId xmlns:p14="http://schemas.microsoft.com/office/powerpoint/2010/main" val="3886441047"/>
              </p:ext>
            </p:extLst>
          </p:nvPr>
        </p:nvGraphicFramePr>
        <p:xfrm>
          <a:off x="481547" y="2770558"/>
          <a:ext cx="5759450" cy="3007274"/>
        </p:xfrm>
        <a:graphic>
          <a:graphicData uri="http://schemas.openxmlformats.org/drawingml/2006/table">
            <a:tbl>
              <a:tblPr firstRow="1" bandRow="1">
                <a:tableStyleId>{46F890A9-2807-4EBB-B81D-B2AA78EC7F39}</a:tableStyleId>
              </a:tblPr>
              <a:tblGrid>
                <a:gridCol w="2879725"/>
                <a:gridCol w="2879725"/>
              </a:tblGrid>
              <a:tr h="604893">
                <a:tc gridSpan="2">
                  <a:txBody>
                    <a:bodyPr/>
                    <a:lstStyle/>
                    <a:p>
                      <a:pPr algn="l"/>
                      <a:r>
                        <a:rPr lang="en-GB" dirty="0" smtClean="0">
                          <a:latin typeface="Bliss-Light"/>
                        </a:rPr>
                        <a:t>Table Heading</a:t>
                      </a:r>
                      <a:endParaRPr lang="en-GB" dirty="0">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5306"/>
                    </a:solidFill>
                  </a:tcPr>
                </a:tc>
                <a:tc hMerge="1">
                  <a:txBody>
                    <a:bodyPr/>
                    <a:lstStyle/>
                    <a:p>
                      <a:endParaRPr lang="en-GB" dirty="0">
                        <a:latin typeface="Bliss-Ligh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3C06"/>
                    </a:solidFill>
                  </a:tcPr>
                </a:tc>
              </a:tr>
              <a:tr h="3679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r>
              <a:tr h="35323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r>
              <a:tr h="33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r>
              <a:tr h="33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r>
              <a:tr h="33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r>
              <a:tr h="33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r>
              <a:tr h="33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smtClean="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2" name="Text Placeholder 15"/>
          <p:cNvSpPr>
            <a:spLocks noGrp="1"/>
          </p:cNvSpPr>
          <p:nvPr>
            <p:ph type="body" sz="quarter" idx="14" hasCustomPrompt="1"/>
          </p:nvPr>
        </p:nvSpPr>
        <p:spPr>
          <a:xfrm>
            <a:off x="368300" y="1044583"/>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dirty="0" smtClean="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smtClean="0">
                <a:solidFill>
                  <a:srgbClr val="F7B385"/>
                </a:solidFill>
                <a:latin typeface="Gotham Rounded Book"/>
                <a:cs typeface="Gotham Rounded Book"/>
              </a:rPr>
              <a:t>Title 2</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3100" kern="1100" spc="-50" dirty="0" smtClean="0">
              <a:solidFill>
                <a:srgbClr val="F7B385"/>
              </a:solidFill>
              <a:latin typeface="Gotham Rounded Book"/>
              <a:cs typeface="Gotham Rounded Book"/>
            </a:endParaRPr>
          </a:p>
        </p:txBody>
      </p:sp>
    </p:spTree>
    <p:extLst>
      <p:ext uri="{BB962C8B-B14F-4D97-AF65-F5344CB8AC3E}">
        <p14:creationId xmlns:p14="http://schemas.microsoft.com/office/powerpoint/2010/main" val="725057644"/>
      </p:ext>
    </p:extLst>
  </p:cSld>
  <p:clrMapOvr>
    <a:masterClrMapping/>
  </p:clrMapOvr>
  <p:transition advClick="0">
    <p:push dir="u"/>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15"/>
          <p:cNvSpPr>
            <a:spLocks noGrp="1"/>
          </p:cNvSpPr>
          <p:nvPr>
            <p:ph type="body" sz="quarter" idx="14" hasCustomPrompt="1"/>
          </p:nvPr>
        </p:nvSpPr>
        <p:spPr>
          <a:xfrm>
            <a:off x="368300" y="1044583"/>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dirty="0" smtClean="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smtClean="0">
                <a:solidFill>
                  <a:srgbClr val="F7B385"/>
                </a:solidFill>
                <a:latin typeface="Gotham Rounded Book"/>
                <a:cs typeface="Gotham Rounded Book"/>
              </a:rPr>
              <a:t>Title 2</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3100" kern="1100" spc="-50" dirty="0" smtClean="0">
              <a:solidFill>
                <a:srgbClr val="F7B385"/>
              </a:solidFill>
              <a:latin typeface="Gotham Rounded Book"/>
              <a:cs typeface="Gotham Rounded Book"/>
            </a:endParaRPr>
          </a:p>
        </p:txBody>
      </p:sp>
    </p:spTree>
    <p:extLst>
      <p:ext uri="{BB962C8B-B14F-4D97-AF65-F5344CB8AC3E}">
        <p14:creationId xmlns:p14="http://schemas.microsoft.com/office/powerpoint/2010/main" val="1213458082"/>
      </p:ext>
    </p:extLst>
  </p:cSld>
  <p:clrMapOvr>
    <a:masterClrMapping/>
  </p:clrMapOvr>
  <p:transition advClick="0">
    <p:push dir="u"/>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4"/>
            <a:ext cx="2133600" cy="365125"/>
          </a:xfrm>
          <a:prstGeom prst="rect">
            <a:avLst/>
          </a:prstGeom>
        </p:spPr>
        <p:txBody>
          <a:bodyPr/>
          <a:lstStyle/>
          <a:p>
            <a:fld id="{C936C20C-B4BE-564F-9344-0F648460F265}" type="datetimeFigureOut">
              <a:rPr lang="en-US" smtClean="0">
                <a:solidFill>
                  <a:prstClr val="black">
                    <a:tint val="75000"/>
                  </a:prstClr>
                </a:solidFill>
              </a:rPr>
              <a:pPr/>
              <a:t>9/21/2017</a:t>
            </a:fld>
            <a:endParaRPr lang="en-US">
              <a:solidFill>
                <a:prstClr val="black">
                  <a:tint val="75000"/>
                </a:prstClr>
              </a:solidFill>
            </a:endParaRPr>
          </a:p>
        </p:txBody>
      </p:sp>
      <p:sp>
        <p:nvSpPr>
          <p:cNvPr id="3" name="Footer Placeholder 2"/>
          <p:cNvSpPr>
            <a:spLocks noGrp="1"/>
          </p:cNvSpPr>
          <p:nvPr>
            <p:ph type="ftr" sz="quarter" idx="11"/>
          </p:nvPr>
        </p:nvSpPr>
        <p:spPr>
          <a:xfrm>
            <a:off x="3124200" y="6356354"/>
            <a:ext cx="2895600" cy="365125"/>
          </a:xfrm>
          <a:prstGeom prst="rect">
            <a:avLst/>
          </a:prstGeom>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a:xfrm>
            <a:off x="6553200" y="6356354"/>
            <a:ext cx="2133600" cy="365125"/>
          </a:xfrm>
          <a:prstGeom prst="rect">
            <a:avLst/>
          </a:prstGeom>
        </p:spPr>
        <p:txBody>
          <a:bodyPr/>
          <a:lstStyle/>
          <a:p>
            <a:fld id="{9C66B98A-A3DE-914F-A6C2-F2963756AB9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82468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936C20C-B4BE-564F-9344-0F648460F265}" type="datetimeFigureOut">
              <a:rPr lang="en-US" smtClean="0"/>
              <a:t>9/21/2017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6B98A-A3DE-914F-A6C2-F2963756AB91}" type="slidenum">
              <a:rPr lang="en-US" smtClean="0"/>
              <a:t>‹#›</a:t>
            </a:fld>
            <a:endParaRPr lang="en-US"/>
          </a:p>
        </p:txBody>
      </p:sp>
    </p:spTree>
    <p:extLst>
      <p:ext uri="{BB962C8B-B14F-4D97-AF65-F5344CB8AC3E}">
        <p14:creationId xmlns:p14="http://schemas.microsoft.com/office/powerpoint/2010/main" val="1545974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6"/>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C936C20C-B4BE-564F-9344-0F648460F265}" type="datetimeFigureOut">
              <a:rPr lang="en-US" smtClean="0"/>
              <a:t>9/21/2017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6B98A-A3DE-914F-A6C2-F2963756AB91}" type="slidenum">
              <a:rPr lang="en-US" smtClean="0"/>
              <a:t>‹#›</a:t>
            </a:fld>
            <a:endParaRPr lang="en-US"/>
          </a:p>
        </p:txBody>
      </p:sp>
    </p:spTree>
    <p:extLst>
      <p:ext uri="{BB962C8B-B14F-4D97-AF65-F5344CB8AC3E}">
        <p14:creationId xmlns:p14="http://schemas.microsoft.com/office/powerpoint/2010/main" val="777939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C936C20C-B4BE-564F-9344-0F648460F265}" type="datetimeFigureOut">
              <a:rPr lang="en-US" smtClean="0"/>
              <a:t>9/21/2017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66B98A-A3DE-914F-A6C2-F2963756AB91}" type="slidenum">
              <a:rPr lang="en-US" smtClean="0"/>
              <a:t>‹#›</a:t>
            </a:fld>
            <a:endParaRPr lang="en-US"/>
          </a:p>
        </p:txBody>
      </p:sp>
    </p:spTree>
    <p:extLst>
      <p:ext uri="{BB962C8B-B14F-4D97-AF65-F5344CB8AC3E}">
        <p14:creationId xmlns:p14="http://schemas.microsoft.com/office/powerpoint/2010/main" val="3581012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C936C20C-B4BE-564F-9344-0F648460F265}" type="datetimeFigureOut">
              <a:rPr lang="en-US" smtClean="0"/>
              <a:t>9/21/2017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66B98A-A3DE-914F-A6C2-F2963756AB91}" type="slidenum">
              <a:rPr lang="en-US" smtClean="0"/>
              <a:t>‹#›</a:t>
            </a:fld>
            <a:endParaRPr lang="en-US"/>
          </a:p>
        </p:txBody>
      </p:sp>
    </p:spTree>
    <p:extLst>
      <p:ext uri="{BB962C8B-B14F-4D97-AF65-F5344CB8AC3E}">
        <p14:creationId xmlns:p14="http://schemas.microsoft.com/office/powerpoint/2010/main" val="222607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C936C20C-B4BE-564F-9344-0F648460F265}" type="datetimeFigureOut">
              <a:rPr lang="en-US" smtClean="0"/>
              <a:t>9/21/2017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66B98A-A3DE-914F-A6C2-F2963756AB91}" type="slidenum">
              <a:rPr lang="en-US" smtClean="0"/>
              <a:t>‹#›</a:t>
            </a:fld>
            <a:endParaRPr lang="en-US"/>
          </a:p>
        </p:txBody>
      </p:sp>
    </p:spTree>
    <p:extLst>
      <p:ext uri="{BB962C8B-B14F-4D97-AF65-F5344CB8AC3E}">
        <p14:creationId xmlns:p14="http://schemas.microsoft.com/office/powerpoint/2010/main" val="2996621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36C20C-B4BE-564F-9344-0F648460F265}" type="datetimeFigureOut">
              <a:rPr lang="en-US" smtClean="0"/>
              <a:t>9/21/2017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66B98A-A3DE-914F-A6C2-F2963756AB91}" type="slidenum">
              <a:rPr lang="en-US" smtClean="0"/>
              <a:t>‹#›</a:t>
            </a:fld>
            <a:endParaRPr lang="en-US"/>
          </a:p>
        </p:txBody>
      </p:sp>
    </p:spTree>
    <p:extLst>
      <p:ext uri="{BB962C8B-B14F-4D97-AF65-F5344CB8AC3E}">
        <p14:creationId xmlns:p14="http://schemas.microsoft.com/office/powerpoint/2010/main" val="2378317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C936C20C-B4BE-564F-9344-0F648460F265}" type="datetimeFigureOut">
              <a:rPr lang="en-US" smtClean="0"/>
              <a:t>9/21/2017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66B98A-A3DE-914F-A6C2-F2963756AB91}" type="slidenum">
              <a:rPr lang="en-US" smtClean="0"/>
              <a:t>‹#›</a:t>
            </a:fld>
            <a:endParaRPr lang="en-US"/>
          </a:p>
        </p:txBody>
      </p:sp>
    </p:spTree>
    <p:extLst>
      <p:ext uri="{BB962C8B-B14F-4D97-AF65-F5344CB8AC3E}">
        <p14:creationId xmlns:p14="http://schemas.microsoft.com/office/powerpoint/2010/main" val="381402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C936C20C-B4BE-564F-9344-0F648460F265}" type="datetimeFigureOut">
              <a:rPr lang="en-US" smtClean="0"/>
              <a:t>9/21/2017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66B98A-A3DE-914F-A6C2-F2963756AB91}" type="slidenum">
              <a:rPr lang="en-US" smtClean="0"/>
              <a:t>‹#›</a:t>
            </a:fld>
            <a:endParaRPr lang="en-US"/>
          </a:p>
        </p:txBody>
      </p:sp>
    </p:spTree>
    <p:extLst>
      <p:ext uri="{BB962C8B-B14F-4D97-AF65-F5344CB8AC3E}">
        <p14:creationId xmlns:p14="http://schemas.microsoft.com/office/powerpoint/2010/main" val="1805834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6"/>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36C20C-B4BE-564F-9344-0F648460F265}" type="datetimeFigureOut">
              <a:rPr lang="en-US" smtClean="0"/>
              <a:t>9/21/2017</a:t>
            </a:fld>
            <a:endParaRPr lang="en-US"/>
          </a:p>
        </p:txBody>
      </p:sp>
      <p:sp>
        <p:nvSpPr>
          <p:cNvPr id="5" name="Footer Placeholder 4"/>
          <p:cNvSpPr>
            <a:spLocks noGrp="1"/>
          </p:cNvSpPr>
          <p:nvPr>
            <p:ph type="ftr" sz="quarter" idx="3"/>
          </p:nvPr>
        </p:nvSpPr>
        <p:spPr>
          <a:xfrm>
            <a:off x="3124200" y="6356356"/>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6"/>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66B98A-A3DE-914F-A6C2-F2963756AB91}" type="slidenum">
              <a:rPr lang="en-US" smtClean="0"/>
              <a:t>‹#›</a:t>
            </a:fld>
            <a:endParaRPr lang="en-US"/>
          </a:p>
        </p:txBody>
      </p:sp>
    </p:spTree>
    <p:extLst>
      <p:ext uri="{BB962C8B-B14F-4D97-AF65-F5344CB8AC3E}">
        <p14:creationId xmlns:p14="http://schemas.microsoft.com/office/powerpoint/2010/main" val="24598231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070284"/>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2470075"/>
            <a:ext cx="8229600" cy="3489841"/>
          </a:xfrm>
          <a:prstGeom prst="rect">
            <a:avLst/>
          </a:prstGeom>
        </p:spPr>
        <p:txBody>
          <a:bodyPr vert="horz" lIns="91440" tIns="45720" rIns="91440" bIns="45720" rtlCol="0">
            <a:normAutofit/>
          </a:bodyPr>
          <a:lstStyle/>
          <a:p>
            <a:pPr lvl="0"/>
            <a:endParaRPr lang="en-US" dirty="0"/>
          </a:p>
        </p:txBody>
      </p:sp>
      <p:pic>
        <p:nvPicPr>
          <p:cNvPr id="7" name="Picture 4" descr="Y:\Tools and Systems\Educational Support\Marketing and Communications\Jay\Banners\Power Point\EDUQAS-POWERPOINTheader.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8"/>
            <a:ext cx="9144000" cy="13089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0305421"/>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96" r:id="rId6"/>
  </p:sldLayoutIdLst>
  <p:transition advClick="0">
    <p:push dir="u"/>
  </p:transition>
  <p:txStyles>
    <p:titleStyle>
      <a:lvl1pPr algn="l" defTabSz="457200" rtl="0" eaLnBrk="1" latinLnBrk="0" hangingPunct="1">
        <a:spcBef>
          <a:spcPct val="0"/>
        </a:spcBef>
        <a:buNone/>
        <a:defRPr sz="3200" kern="1200">
          <a:solidFill>
            <a:srgbClr val="DF3C06"/>
          </a:solidFill>
          <a:latin typeface="Arial" panose="020B0604020202020204" pitchFamily="34" charset="0"/>
          <a:ea typeface="+mj-ea"/>
          <a:cs typeface="Arial" panose="020B0604020202020204" pitchFamily="34" charset="0"/>
        </a:defRPr>
      </a:lvl1pPr>
    </p:titleStyle>
    <p:bodyStyle>
      <a:lvl1pPr marL="0" indent="0" algn="l" defTabSz="457200" rtl="0" eaLnBrk="1" latinLnBrk="0" hangingPunct="1">
        <a:spcBef>
          <a:spcPct val="20000"/>
        </a:spcBef>
        <a:buFont typeface="Arial"/>
        <a:buNone/>
        <a:defRPr sz="20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jpeg"/><Relationship Id="rId1" Type="http://schemas.openxmlformats.org/officeDocument/2006/relationships/slideLayout" Target="../slideLayouts/slideLayout16.xml"/><Relationship Id="rId6" Type="http://schemas.openxmlformats.org/officeDocument/2006/relationships/image" Target="../media/image7.png"/><Relationship Id="rId5" Type="http://schemas.openxmlformats.org/officeDocument/2006/relationships/image" Target="../media/image9.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hyperlink" Target="http://eduqas.co.uk/" TargetMode="External"/><Relationship Id="rId2" Type="http://schemas.openxmlformats.org/officeDocument/2006/relationships/image" Target="../media/image3.jpeg"/><Relationship Id="rId1" Type="http://schemas.openxmlformats.org/officeDocument/2006/relationships/slideLayout" Target="../slideLayouts/slideLayout17.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jpeg"/><Relationship Id="rId1" Type="http://schemas.openxmlformats.org/officeDocument/2006/relationships/slideLayout" Target="../slideLayouts/slideLayout16.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mailto:poetryanthology@eduqas.co.uk" TargetMode="External"/><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8" Type="http://schemas.openxmlformats.org/officeDocument/2006/relationships/hyperlink" Target="http://www.eduqas.co.uk/qualifications/english-literature/gcse/NATE%20Presentation.pptx?language_id=1" TargetMode="External"/><Relationship Id="rId13" Type="http://schemas.openxmlformats.org/officeDocument/2006/relationships/image" Target="../media/image7.png"/><Relationship Id="rId3" Type="http://schemas.openxmlformats.org/officeDocument/2006/relationships/image" Target="../media/image4.png"/><Relationship Id="rId7" Type="http://schemas.openxmlformats.org/officeDocument/2006/relationships/hyperlink" Target="http://resources.eduqas.co.uk/Pages/ResourceSingle.aspx?rIid=871" TargetMode="External"/><Relationship Id="rId12" Type="http://schemas.openxmlformats.org/officeDocument/2006/relationships/hyperlink" Target="http://www.eduqas.co.uk/contact-us/subscribe-form.html" TargetMode="External"/><Relationship Id="rId2" Type="http://schemas.openxmlformats.org/officeDocument/2006/relationships/image" Target="../media/image6.jpeg"/><Relationship Id="rId1" Type="http://schemas.openxmlformats.org/officeDocument/2006/relationships/slideLayout" Target="../slideLayouts/slideLayout16.xml"/><Relationship Id="rId6" Type="http://schemas.openxmlformats.org/officeDocument/2006/relationships/hyperlink" Target="http://resources.eduqas.co.uk/Pages/ResourceSingle.aspx?rIid=1007" TargetMode="External"/><Relationship Id="rId11" Type="http://schemas.openxmlformats.org/officeDocument/2006/relationships/hyperlink" Target="http://www.eduqas.co.uk/qualifications/english-literature/gcse/Exemplar%20Materials.zip?language_id=1" TargetMode="External"/><Relationship Id="rId5" Type="http://schemas.openxmlformats.org/officeDocument/2006/relationships/hyperlink" Target="http://resources.eduqas.co.uk/Pages/ResourceSingle.aspx?rIid=911" TargetMode="External"/><Relationship Id="rId10" Type="http://schemas.openxmlformats.org/officeDocument/2006/relationships/hyperlink" Target="http://oer.wjec.co.uk/" TargetMode="External"/><Relationship Id="rId4" Type="http://schemas.openxmlformats.org/officeDocument/2006/relationships/hyperlink" Target="http://www.eduqas.co.uk/qualifications/english-literature/gcse/" TargetMode="External"/><Relationship Id="rId9" Type="http://schemas.openxmlformats.org/officeDocument/2006/relationships/hyperlink" Target="http://resources.eduqas.co.uk/Pages/ResourceSingle.aspx?rIid=837"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jpeg"/><Relationship Id="rId1" Type="http://schemas.openxmlformats.org/officeDocument/2006/relationships/slideLayout" Target="../slideLayouts/slideLayout16.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duqas_Powerpoint_Templates_for PPT-1.psd"/>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Rectangle 5"/>
          <p:cNvSpPr/>
          <p:nvPr/>
        </p:nvSpPr>
        <p:spPr>
          <a:xfrm>
            <a:off x="367640" y="360640"/>
            <a:ext cx="1721510" cy="2362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 name="TextBox 4"/>
          <p:cNvSpPr txBox="1"/>
          <p:nvPr/>
        </p:nvSpPr>
        <p:spPr>
          <a:xfrm>
            <a:off x="367640" y="361445"/>
            <a:ext cx="1721510" cy="239809"/>
          </a:xfrm>
          <a:prstGeom prst="rect">
            <a:avLst/>
          </a:prstGeom>
          <a:noFill/>
        </p:spPr>
        <p:txBody>
          <a:bodyPr wrap="square" rtlCol="0">
            <a:spAutoFit/>
          </a:bodyPr>
          <a:lstStyle/>
          <a:p>
            <a:pPr>
              <a:lnSpc>
                <a:spcPct val="80000"/>
              </a:lnSpc>
            </a:pPr>
            <a:r>
              <a:rPr lang="en-US" sz="1150" dirty="0">
                <a:solidFill>
                  <a:srgbClr val="DF3C06"/>
                </a:solidFill>
                <a:latin typeface="Gotham Rounded Book"/>
                <a:cs typeface="Gotham Rounded Book"/>
              </a:rPr>
              <a:t>Autumn </a:t>
            </a:r>
            <a:r>
              <a:rPr lang="en-US" sz="1150" dirty="0" smtClean="0">
                <a:solidFill>
                  <a:srgbClr val="DF3C06"/>
                </a:solidFill>
                <a:latin typeface="Gotham Rounded Book"/>
                <a:cs typeface="Gotham Rounded Book"/>
              </a:rPr>
              <a:t>2017</a:t>
            </a:r>
            <a:endParaRPr lang="en-US" sz="1150" dirty="0">
              <a:solidFill>
                <a:srgbClr val="DF3C06"/>
              </a:solidFill>
              <a:latin typeface="Gotham Rounded Book"/>
              <a:cs typeface="Gotham Rounded Book"/>
            </a:endParaRPr>
          </a:p>
        </p:txBody>
      </p:sp>
      <p:sp>
        <p:nvSpPr>
          <p:cNvPr id="7" name="TextBox 6"/>
          <p:cNvSpPr txBox="1"/>
          <p:nvPr/>
        </p:nvSpPr>
        <p:spPr>
          <a:xfrm>
            <a:off x="177799" y="1098554"/>
            <a:ext cx="8299451" cy="2800767"/>
          </a:xfrm>
          <a:prstGeom prst="rect">
            <a:avLst/>
          </a:prstGeom>
          <a:noFill/>
        </p:spPr>
        <p:txBody>
          <a:bodyPr wrap="square" rtlCol="0">
            <a:spAutoFit/>
          </a:bodyPr>
          <a:lstStyle/>
          <a:p>
            <a:pPr>
              <a:lnSpc>
                <a:spcPct val="80000"/>
              </a:lnSpc>
            </a:pPr>
            <a:r>
              <a:rPr lang="en-US" sz="4400" kern="1100" spc="-30" dirty="0" smtClean="0">
                <a:solidFill>
                  <a:srgbClr val="F7B385"/>
                </a:solidFill>
                <a:latin typeface="Gotham Rounded Book"/>
                <a:cs typeface="Gotham Rounded Book"/>
              </a:rPr>
              <a:t>G</a:t>
            </a:r>
            <a:r>
              <a:rPr lang="en-US" sz="4400" kern="1100" spc="-30" dirty="0" smtClean="0">
                <a:solidFill>
                  <a:srgbClr val="F8BA90"/>
                </a:solidFill>
                <a:latin typeface="Gotham Rounded Book"/>
                <a:cs typeface="Gotham Rounded Book"/>
              </a:rPr>
              <a:t>CS</a:t>
            </a:r>
            <a:r>
              <a:rPr lang="en-US" sz="4400" kern="1100" spc="-30" dirty="0" smtClean="0">
                <a:solidFill>
                  <a:srgbClr val="F7B385"/>
                </a:solidFill>
                <a:latin typeface="Gotham Rounded Book"/>
                <a:cs typeface="Gotham Rounded Book"/>
              </a:rPr>
              <a:t>E </a:t>
            </a:r>
            <a:r>
              <a:rPr lang="en-US" sz="4400" kern="1100" spc="-30" dirty="0">
                <a:solidFill>
                  <a:srgbClr val="F7B385"/>
                </a:solidFill>
                <a:latin typeface="Gotham Rounded Book"/>
                <a:cs typeface="Gotham Rounded Book"/>
              </a:rPr>
              <a:t>ENGLISH </a:t>
            </a:r>
            <a:r>
              <a:rPr lang="en-US" sz="4400" kern="1100" spc="-30" dirty="0" smtClean="0">
                <a:solidFill>
                  <a:srgbClr val="F7B385"/>
                </a:solidFill>
                <a:latin typeface="Gotham Rounded Book"/>
                <a:cs typeface="Gotham Rounded Book"/>
              </a:rPr>
              <a:t>LITERATURE</a:t>
            </a:r>
            <a:endParaRPr lang="en-US" sz="4400" kern="1100" spc="-30" dirty="0">
              <a:solidFill>
                <a:srgbClr val="F7B385"/>
              </a:solidFill>
              <a:latin typeface="Gotham Rounded Book"/>
              <a:cs typeface="Gotham Rounded Book"/>
            </a:endParaRPr>
          </a:p>
          <a:p>
            <a:pPr>
              <a:lnSpc>
                <a:spcPct val="80000"/>
              </a:lnSpc>
            </a:pPr>
            <a:endParaRPr lang="en-US" sz="4400" kern="1100" spc="-30" dirty="0">
              <a:solidFill>
                <a:srgbClr val="F7B385"/>
              </a:solidFill>
              <a:latin typeface="Gotham Rounded Book"/>
              <a:cs typeface="Gotham Rounded Book"/>
            </a:endParaRPr>
          </a:p>
          <a:p>
            <a:pPr>
              <a:lnSpc>
                <a:spcPct val="80000"/>
              </a:lnSpc>
            </a:pPr>
            <a:endParaRPr lang="en-US" sz="4400" kern="1100" spc="-30" dirty="0" smtClean="0">
              <a:solidFill>
                <a:srgbClr val="F7B385"/>
              </a:solidFill>
              <a:latin typeface="Gotham Rounded Book"/>
              <a:cs typeface="Gotham Rounded Book"/>
            </a:endParaRPr>
          </a:p>
          <a:p>
            <a:pPr>
              <a:lnSpc>
                <a:spcPct val="80000"/>
              </a:lnSpc>
            </a:pPr>
            <a:endParaRPr lang="en-US" sz="4400" kern="1100" spc="-30" dirty="0">
              <a:solidFill>
                <a:srgbClr val="F7B385"/>
              </a:solidFill>
              <a:latin typeface="Gotham Rounded Book"/>
              <a:cs typeface="Gotham Rounded Book"/>
            </a:endParaRPr>
          </a:p>
          <a:p>
            <a:pPr>
              <a:lnSpc>
                <a:spcPct val="80000"/>
              </a:lnSpc>
            </a:pPr>
            <a:endParaRPr lang="en-US" sz="4400" kern="1100" spc="-30" dirty="0">
              <a:solidFill>
                <a:srgbClr val="F7B385"/>
              </a:solidFill>
              <a:latin typeface="Gotham Rounded Book"/>
              <a:cs typeface="Gotham Rounded Book"/>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4" y="6120624"/>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466249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duqas_Powerpoint_Templates_for PPT-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3" y="6120622"/>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0" y="0"/>
            <a:ext cx="9144000" cy="6858000"/>
          </a:xfrm>
          <a:prstGeom prst="rect">
            <a:avLst/>
          </a:prstGeom>
          <a:solidFill>
            <a:srgbClr val="E7530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3600" dirty="0"/>
          </a:p>
        </p:txBody>
      </p:sp>
      <p:sp>
        <p:nvSpPr>
          <p:cNvPr id="6" name="Rectangle 5"/>
          <p:cNvSpPr/>
          <p:nvPr/>
        </p:nvSpPr>
        <p:spPr>
          <a:xfrm>
            <a:off x="462275" y="475013"/>
            <a:ext cx="5487264" cy="147254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400" b="1" dirty="0"/>
              <a:t>Access to </a:t>
            </a:r>
            <a:r>
              <a:rPr lang="en-GB" sz="2400" b="1" dirty="0" smtClean="0"/>
              <a:t>practical </a:t>
            </a:r>
            <a:r>
              <a:rPr lang="en-GB" sz="2400" b="1" dirty="0"/>
              <a:t>advice and guidance</a:t>
            </a:r>
          </a:p>
          <a:p>
            <a:pPr algn="ctr"/>
            <a:endParaRPr lang="en-GB" sz="2000" b="1" dirty="0"/>
          </a:p>
        </p:txBody>
      </p:sp>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2459" y="2205041"/>
            <a:ext cx="2647950" cy="2447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07579" y="2171700"/>
            <a:ext cx="2657475" cy="2514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1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101443" y="168232"/>
            <a:ext cx="1947555" cy="999338"/>
          </a:xfrm>
          <a:prstGeom prst="rect">
            <a:avLst/>
          </a:prstGeom>
        </p:spPr>
      </p:pic>
    </p:spTree>
    <p:extLst>
      <p:ext uri="{BB962C8B-B14F-4D97-AF65-F5344CB8AC3E}">
        <p14:creationId xmlns:p14="http://schemas.microsoft.com/office/powerpoint/2010/main" val="716327967"/>
      </p:ext>
    </p:extLst>
  </p:cSld>
  <p:clrMapOvr>
    <a:masterClrMapping/>
  </p:clrMapOvr>
  <mc:AlternateContent xmlns:mc="http://schemas.openxmlformats.org/markup-compatibility/2006" xmlns:p14="http://schemas.microsoft.com/office/powerpoint/2010/main">
    <mc:Choice Requires="p14">
      <p:transition p14:dur="0" advTm="10000"/>
    </mc:Choice>
    <mc:Fallback xmlns="">
      <p:transition advTm="1000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duqas_Powerpoint_Templates_for PPT-1.psd"/>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151293" y="295275"/>
            <a:ext cx="4928048" cy="634020"/>
          </a:xfrm>
          <a:prstGeom prst="rect">
            <a:avLst/>
          </a:prstGeom>
          <a:noFill/>
        </p:spPr>
        <p:txBody>
          <a:bodyPr wrap="square" rtlCol="0">
            <a:spAutoFit/>
          </a:bodyPr>
          <a:lstStyle/>
          <a:p>
            <a:pPr defTabSz="457200">
              <a:lnSpc>
                <a:spcPct val="80000"/>
              </a:lnSpc>
            </a:pPr>
            <a:r>
              <a:rPr lang="en-US" sz="4400" kern="1100" spc="-30" dirty="0" smtClean="0">
                <a:solidFill>
                  <a:prstClr val="white"/>
                </a:solidFill>
                <a:latin typeface="Gotham Rounded Book"/>
                <a:cs typeface="Gotham Rounded Book"/>
              </a:rPr>
              <a:t>Any questions?</a:t>
            </a:r>
          </a:p>
        </p:txBody>
      </p:sp>
      <p:sp>
        <p:nvSpPr>
          <p:cNvPr id="6" name="TextBox 5"/>
          <p:cNvSpPr txBox="1"/>
          <p:nvPr/>
        </p:nvSpPr>
        <p:spPr>
          <a:xfrm>
            <a:off x="219075" y="886188"/>
            <a:ext cx="8248096" cy="4955203"/>
          </a:xfrm>
          <a:prstGeom prst="rect">
            <a:avLst/>
          </a:prstGeom>
          <a:noFill/>
        </p:spPr>
        <p:txBody>
          <a:bodyPr wrap="square" rtlCol="0">
            <a:spAutoFit/>
          </a:bodyPr>
          <a:lstStyle/>
          <a:p>
            <a:pPr defTabSz="457200"/>
            <a:r>
              <a:rPr lang="en-GB" sz="2000" dirty="0">
                <a:solidFill>
                  <a:prstClr val="white"/>
                </a:solidFill>
                <a:latin typeface="Gotham Rounded Book" pitchFamily="50" charset="0"/>
              </a:rPr>
              <a:t>Contact our specialist </a:t>
            </a:r>
            <a:r>
              <a:rPr lang="en-GB" sz="2000" dirty="0" smtClean="0">
                <a:solidFill>
                  <a:prstClr val="white"/>
                </a:solidFill>
                <a:latin typeface="Gotham Rounded Book" pitchFamily="50" charset="0"/>
              </a:rPr>
              <a:t>subject officers </a:t>
            </a:r>
            <a:r>
              <a:rPr lang="en-GB" sz="2000" dirty="0">
                <a:solidFill>
                  <a:prstClr val="white"/>
                </a:solidFill>
                <a:latin typeface="Gotham Rounded Book" pitchFamily="50" charset="0"/>
              </a:rPr>
              <a:t>and administrative support </a:t>
            </a:r>
            <a:r>
              <a:rPr lang="en-GB" sz="2000" dirty="0" smtClean="0">
                <a:solidFill>
                  <a:prstClr val="white"/>
                </a:solidFill>
                <a:latin typeface="Gotham Rounded Book" pitchFamily="50" charset="0"/>
              </a:rPr>
              <a:t>team</a:t>
            </a:r>
          </a:p>
          <a:p>
            <a:pPr defTabSz="457200"/>
            <a:endParaRPr lang="en-GB" sz="2400" dirty="0">
              <a:solidFill>
                <a:prstClr val="black"/>
              </a:solidFill>
              <a:latin typeface="Bliss-Light"/>
            </a:endParaRPr>
          </a:p>
          <a:p>
            <a:pPr marL="342900" indent="-342900" eaLnBrk="0" fontAlgn="base" hangingPunct="0">
              <a:spcBef>
                <a:spcPct val="20000"/>
              </a:spcBef>
              <a:spcAft>
                <a:spcPct val="0"/>
              </a:spcAft>
              <a:buFontTx/>
              <a:buChar char="•"/>
            </a:pPr>
            <a:r>
              <a:rPr lang="en-GB" altLang="en-US" sz="2000" kern="0" dirty="0">
                <a:solidFill>
                  <a:prstClr val="white"/>
                </a:solidFill>
                <a:latin typeface="Arial"/>
                <a:ea typeface="ＭＳ Ｐゴシック"/>
              </a:rPr>
              <a:t>Julia Harrison / Nancy Hutt</a:t>
            </a:r>
          </a:p>
          <a:p>
            <a:pPr marL="342900" indent="-342900" eaLnBrk="0" fontAlgn="base" hangingPunct="0">
              <a:spcBef>
                <a:spcPct val="20000"/>
              </a:spcBef>
              <a:spcAft>
                <a:spcPct val="0"/>
              </a:spcAft>
            </a:pPr>
            <a:r>
              <a:rPr lang="en-GB" altLang="en-US" sz="2000" kern="0" dirty="0">
                <a:solidFill>
                  <a:prstClr val="white"/>
                </a:solidFill>
                <a:latin typeface="Arial"/>
                <a:ea typeface="ＭＳ Ｐゴシック"/>
              </a:rPr>
              <a:t>	Subject Officers, GCSE English</a:t>
            </a:r>
          </a:p>
          <a:p>
            <a:pPr marL="342900" indent="-342900" eaLnBrk="0" fontAlgn="base" hangingPunct="0">
              <a:spcBef>
                <a:spcPct val="20000"/>
              </a:spcBef>
              <a:spcAft>
                <a:spcPct val="0"/>
              </a:spcAft>
            </a:pPr>
            <a:r>
              <a:rPr lang="en-GB" altLang="en-US" sz="2000" kern="0" dirty="0">
                <a:solidFill>
                  <a:prstClr val="white"/>
                </a:solidFill>
                <a:latin typeface="Arial"/>
                <a:ea typeface="ＭＳ Ｐゴシック"/>
              </a:rPr>
              <a:t>	029 2026 </a:t>
            </a:r>
            <a:r>
              <a:rPr lang="en-GB" altLang="en-US" sz="2000" kern="0" dirty="0" smtClean="0">
                <a:solidFill>
                  <a:prstClr val="white"/>
                </a:solidFill>
                <a:latin typeface="Arial"/>
                <a:ea typeface="ＭＳ Ｐゴシック"/>
              </a:rPr>
              <a:t>5374 </a:t>
            </a:r>
            <a:r>
              <a:rPr lang="en-GB" altLang="en-US" sz="2000" kern="0" dirty="0">
                <a:solidFill>
                  <a:prstClr val="white"/>
                </a:solidFill>
                <a:latin typeface="Arial"/>
                <a:ea typeface="ＭＳ Ｐゴシック"/>
              </a:rPr>
              <a:t>/ </a:t>
            </a:r>
            <a:r>
              <a:rPr lang="en-GB" altLang="en-US" sz="2000" kern="0" dirty="0" smtClean="0">
                <a:solidFill>
                  <a:prstClr val="white"/>
                </a:solidFill>
                <a:latin typeface="Arial"/>
                <a:ea typeface="ＭＳ Ｐゴシック"/>
              </a:rPr>
              <a:t>5023</a:t>
            </a:r>
            <a:endParaRPr lang="en-GB" altLang="en-US" sz="2000" kern="0" dirty="0">
              <a:solidFill>
                <a:prstClr val="white"/>
              </a:solidFill>
              <a:latin typeface="Arial"/>
              <a:ea typeface="ＭＳ Ｐゴシック"/>
            </a:endParaRPr>
          </a:p>
          <a:p>
            <a:pPr marL="342900" indent="-342900" eaLnBrk="0" fontAlgn="base" hangingPunct="0">
              <a:spcBef>
                <a:spcPct val="20000"/>
              </a:spcBef>
              <a:spcAft>
                <a:spcPct val="0"/>
              </a:spcAft>
              <a:buFontTx/>
              <a:buChar char="•"/>
            </a:pPr>
            <a:r>
              <a:rPr lang="en-GB" altLang="en-US" sz="2000" kern="0" dirty="0">
                <a:solidFill>
                  <a:prstClr val="white"/>
                </a:solidFill>
                <a:latin typeface="Arial"/>
                <a:ea typeface="ＭＳ Ｐゴシック"/>
              </a:rPr>
              <a:t>Matt Oatley 	Subject Support </a:t>
            </a:r>
            <a:r>
              <a:rPr lang="en-GB" altLang="en-US" sz="2000" kern="0" dirty="0" smtClean="0">
                <a:solidFill>
                  <a:prstClr val="white"/>
                </a:solidFill>
                <a:latin typeface="Arial"/>
                <a:ea typeface="ＭＳ Ｐゴシック"/>
              </a:rPr>
              <a:t>Officer, GCSE English</a:t>
            </a:r>
            <a:endParaRPr lang="en-GB" altLang="en-US" sz="2000" kern="0" dirty="0">
              <a:solidFill>
                <a:prstClr val="white"/>
              </a:solidFill>
              <a:latin typeface="Arial"/>
              <a:ea typeface="ＭＳ Ｐゴシック"/>
            </a:endParaRPr>
          </a:p>
          <a:p>
            <a:pPr marL="342900" indent="-342900" eaLnBrk="0" fontAlgn="base" hangingPunct="0">
              <a:spcBef>
                <a:spcPct val="20000"/>
              </a:spcBef>
              <a:spcAft>
                <a:spcPct val="0"/>
              </a:spcAft>
            </a:pPr>
            <a:r>
              <a:rPr lang="en-GB" altLang="en-US" sz="2000" kern="0" dirty="0">
                <a:solidFill>
                  <a:prstClr val="white"/>
                </a:solidFill>
                <a:latin typeface="Arial"/>
                <a:ea typeface="ＭＳ Ｐゴシック"/>
              </a:rPr>
              <a:t>	029 2026 </a:t>
            </a:r>
            <a:r>
              <a:rPr lang="en-GB" altLang="en-US" sz="2000" kern="0">
                <a:solidFill>
                  <a:prstClr val="white"/>
                </a:solidFill>
                <a:latin typeface="Arial"/>
                <a:ea typeface="ＭＳ Ｐゴシック"/>
              </a:rPr>
              <a:t>5054 </a:t>
            </a:r>
            <a:endParaRPr lang="en-GB" altLang="en-US" sz="2000" kern="0" dirty="0" smtClean="0">
              <a:solidFill>
                <a:prstClr val="white"/>
              </a:solidFill>
              <a:latin typeface="Arial"/>
              <a:ea typeface="ＭＳ Ｐゴシック"/>
            </a:endParaRPr>
          </a:p>
          <a:p>
            <a:pPr marL="342900" indent="-342900" eaLnBrk="0" fontAlgn="base" hangingPunct="0">
              <a:spcBef>
                <a:spcPct val="20000"/>
              </a:spcBef>
              <a:spcAft>
                <a:spcPct val="0"/>
              </a:spcAft>
            </a:pPr>
            <a:endParaRPr lang="en-GB" altLang="en-US" sz="2000" kern="0" dirty="0">
              <a:solidFill>
                <a:prstClr val="white"/>
              </a:solidFill>
              <a:latin typeface="Arial"/>
              <a:ea typeface="ＭＳ Ｐゴシック"/>
            </a:endParaRPr>
          </a:p>
          <a:p>
            <a:pPr marL="342900" indent="-342900" eaLnBrk="0" fontAlgn="base" hangingPunct="0">
              <a:spcBef>
                <a:spcPct val="20000"/>
              </a:spcBef>
              <a:spcAft>
                <a:spcPct val="0"/>
              </a:spcAft>
            </a:pPr>
            <a:r>
              <a:rPr lang="en-GB" altLang="en-US" sz="2000" kern="0" dirty="0">
                <a:solidFill>
                  <a:srgbClr val="000000"/>
                </a:solidFill>
                <a:latin typeface="Arial"/>
                <a:ea typeface="ＭＳ Ｐゴシック"/>
              </a:rPr>
              <a:t>Email: </a:t>
            </a:r>
            <a:r>
              <a:rPr lang="en-US" sz="2000" kern="1100" spc="-50" dirty="0" smtClean="0">
                <a:solidFill>
                  <a:prstClr val="white"/>
                </a:solidFill>
                <a:latin typeface="Gotham Rounded Book"/>
                <a:cs typeface="Gotham Rounded Book"/>
              </a:rPr>
              <a:t>gcseenglish@eduqas.co.uk </a:t>
            </a:r>
            <a:endParaRPr lang="en-US" sz="2000" kern="1100" spc="-50" dirty="0">
              <a:solidFill>
                <a:prstClr val="white"/>
              </a:solidFill>
              <a:latin typeface="Gotham Rounded Book"/>
              <a:cs typeface="Gotham Rounded Book"/>
            </a:endParaRPr>
          </a:p>
          <a:p>
            <a:pPr defTabSz="457200"/>
            <a:endParaRPr lang="en-US" sz="2000" kern="1100" spc="-50" dirty="0" smtClean="0">
              <a:solidFill>
                <a:prstClr val="white"/>
              </a:solidFill>
              <a:latin typeface="Gotham Rounded Book"/>
              <a:cs typeface="Gotham Rounded Book"/>
            </a:endParaRPr>
          </a:p>
          <a:p>
            <a:pPr defTabSz="457200"/>
            <a:r>
              <a:rPr lang="en-US" sz="2000" kern="1100" spc="-50" dirty="0" smtClean="0">
                <a:solidFill>
                  <a:prstClr val="white"/>
                </a:solidFill>
                <a:latin typeface="Gotham Rounded Book"/>
                <a:cs typeface="Gotham Rounded Book"/>
                <a:hlinkClick r:id="rId3"/>
              </a:rPr>
              <a:t>eduqas.co.uk</a:t>
            </a:r>
            <a:endParaRPr lang="en-US" sz="2000" kern="1100" spc="-50" dirty="0" smtClean="0">
              <a:solidFill>
                <a:prstClr val="white"/>
              </a:solidFill>
              <a:latin typeface="Gotham Rounded Book"/>
              <a:cs typeface="Gotham Rounded Book"/>
            </a:endParaRPr>
          </a:p>
          <a:p>
            <a:pPr defTabSz="457200"/>
            <a:endParaRPr lang="en-US" sz="2000" kern="1100" spc="-50" dirty="0" smtClean="0">
              <a:solidFill>
                <a:srgbClr val="F7B385"/>
              </a:solidFill>
              <a:latin typeface="Gotham Rounded Book"/>
              <a:cs typeface="Gotham Rounded Book"/>
            </a:endParaRPr>
          </a:p>
          <a:p>
            <a:pPr defTabSz="457200"/>
            <a:endParaRPr lang="en-GB" sz="4400" dirty="0">
              <a:solidFill>
                <a:prstClr val="black"/>
              </a:solidFill>
            </a:endParaRPr>
          </a:p>
        </p:txBody>
      </p:sp>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3273" y="6120622"/>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335474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duqas_Powerpoint_Templates_for PPT-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3" y="6120622"/>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0" y="0"/>
            <a:ext cx="9144000" cy="6858000"/>
          </a:xfrm>
          <a:prstGeom prst="rect">
            <a:avLst/>
          </a:prstGeom>
          <a:solidFill>
            <a:srgbClr val="E7530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89412" y="1496620"/>
            <a:ext cx="6365176" cy="3266128"/>
          </a:xfrm>
          <a:prstGeom prst="rect">
            <a:avLst/>
          </a:prstGeom>
        </p:spPr>
      </p:pic>
    </p:spTree>
    <p:extLst>
      <p:ext uri="{BB962C8B-B14F-4D97-AF65-F5344CB8AC3E}">
        <p14:creationId xmlns:p14="http://schemas.microsoft.com/office/powerpoint/2010/main" val="1612690905"/>
      </p:ext>
    </p:extLst>
  </p:cSld>
  <p:clrMapOvr>
    <a:masterClrMapping/>
  </p:clrMapOvr>
  <mc:AlternateContent xmlns:mc="http://schemas.openxmlformats.org/markup-compatibility/2006" xmlns:p14="http://schemas.microsoft.com/office/powerpoint/2010/main">
    <mc:Choice Requires="p14">
      <p:transition p14:dur="0" advTm="10000"/>
    </mc:Choice>
    <mc:Fallback xmlns="">
      <p:transition advTm="1000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281192" y="962025"/>
            <a:ext cx="6145008" cy="473976"/>
          </a:xfrm>
          <a:prstGeom prst="rect">
            <a:avLst/>
          </a:prstGeom>
          <a:noFill/>
        </p:spPr>
        <p:txBody>
          <a:bodyPr wrap="square" rtlCol="0">
            <a:spAutoFit/>
          </a:bodyPr>
          <a:lstStyle/>
          <a:p>
            <a:pPr>
              <a:lnSpc>
                <a:spcPct val="80000"/>
              </a:lnSpc>
            </a:pPr>
            <a:r>
              <a:rPr lang="en-US" sz="3100" kern="1100" spc="-50" dirty="0" smtClean="0">
                <a:solidFill>
                  <a:srgbClr val="DF3C06"/>
                </a:solidFill>
                <a:latin typeface="Gotham Rounded Book"/>
                <a:cs typeface="Gotham Rounded Book"/>
              </a:rPr>
              <a:t>ASSESSMENT SUMMARY</a:t>
            </a:r>
            <a:endParaRPr lang="en-US" sz="3100" kern="1100" spc="-50" dirty="0">
              <a:solidFill>
                <a:srgbClr val="F7B385"/>
              </a:solidFill>
              <a:latin typeface="Gotham Rounded Book"/>
              <a:cs typeface="Gotham Rounded Book"/>
            </a:endParaRPr>
          </a:p>
        </p:txBody>
      </p:sp>
      <p:graphicFrame>
        <p:nvGraphicFramePr>
          <p:cNvPr id="7" name="Table 6"/>
          <p:cNvGraphicFramePr>
            <a:graphicFrameLocks noGrp="1"/>
          </p:cNvGraphicFramePr>
          <p:nvPr>
            <p:extLst>
              <p:ext uri="{D42A27DB-BD31-4B8C-83A1-F6EECF244321}">
                <p14:modId xmlns:p14="http://schemas.microsoft.com/office/powerpoint/2010/main" val="3929934724"/>
              </p:ext>
            </p:extLst>
          </p:nvPr>
        </p:nvGraphicFramePr>
        <p:xfrm>
          <a:off x="295277" y="1686555"/>
          <a:ext cx="8381181" cy="3639820"/>
        </p:xfrm>
        <a:graphic>
          <a:graphicData uri="http://schemas.openxmlformats.org/drawingml/2006/table">
            <a:tbl>
              <a:tblPr/>
              <a:tblGrid>
                <a:gridCol w="8381181"/>
              </a:tblGrid>
              <a:tr h="766987">
                <a:tc>
                  <a:txBody>
                    <a:bodyPr/>
                    <a:lstStyle/>
                    <a:p>
                      <a:r>
                        <a:rPr lang="en-GB" sz="1800" b="1" dirty="0">
                          <a:effectLst/>
                          <a:latin typeface="Arial" panose="020B0604020202020204" pitchFamily="34" charset="0"/>
                          <a:ea typeface="Times New Roman"/>
                          <a:cs typeface="Arial" panose="020B0604020202020204" pitchFamily="34" charset="0"/>
                        </a:rPr>
                        <a:t>Component 1: </a:t>
                      </a:r>
                      <a:r>
                        <a:rPr lang="en-GB" sz="1800" b="1" kern="1200" dirty="0" smtClean="0">
                          <a:solidFill>
                            <a:schemeClr val="tx1"/>
                          </a:solidFill>
                          <a:effectLst/>
                          <a:latin typeface="Arial" panose="020B0604020202020204" pitchFamily="34" charset="0"/>
                          <a:ea typeface="+mn-ea"/>
                          <a:cs typeface="Arial" panose="020B0604020202020204" pitchFamily="34" charset="0"/>
                        </a:rPr>
                        <a:t>:Shakespeare and Poetry</a:t>
                      </a:r>
                      <a:endParaRPr lang="en-GB" sz="1800" kern="1200" dirty="0" smtClean="0">
                        <a:solidFill>
                          <a:schemeClr val="tx1"/>
                        </a:solidFill>
                        <a:effectLst/>
                        <a:latin typeface="Arial" panose="020B0604020202020204" pitchFamily="34" charset="0"/>
                        <a:ea typeface="+mn-ea"/>
                        <a:cs typeface="Arial" panose="020B0604020202020204" pitchFamily="34" charset="0"/>
                      </a:endParaRPr>
                    </a:p>
                    <a:p>
                      <a:r>
                        <a:rPr lang="en-GB" sz="1800" b="1" kern="1200" dirty="0" smtClean="0">
                          <a:solidFill>
                            <a:schemeClr val="tx1"/>
                          </a:solidFill>
                          <a:effectLst/>
                          <a:latin typeface="Arial" panose="020B0604020202020204" pitchFamily="34" charset="0"/>
                          <a:ea typeface="+mn-ea"/>
                          <a:cs typeface="Arial" panose="020B0604020202020204" pitchFamily="34" charset="0"/>
                        </a:rPr>
                        <a:t>Written examination: 2 hours</a:t>
                      </a:r>
                      <a:endParaRPr lang="en-GB" sz="1800" kern="1200" dirty="0" smtClean="0">
                        <a:solidFill>
                          <a:schemeClr val="tx1"/>
                        </a:solidFill>
                        <a:effectLst/>
                        <a:latin typeface="Arial" panose="020B0604020202020204" pitchFamily="34" charset="0"/>
                        <a:ea typeface="+mn-ea"/>
                        <a:cs typeface="Arial" panose="020B0604020202020204" pitchFamily="34" charset="0"/>
                      </a:endParaRPr>
                    </a:p>
                    <a:p>
                      <a:r>
                        <a:rPr lang="en-GB" sz="1800" b="1" dirty="0" smtClean="0">
                          <a:effectLst/>
                          <a:latin typeface="Arial" panose="020B0604020202020204" pitchFamily="34" charset="0"/>
                          <a:ea typeface="Times New Roman"/>
                          <a:cs typeface="Arial" panose="020B0604020202020204" pitchFamily="34" charset="0"/>
                        </a:rPr>
                        <a:t>40</a:t>
                      </a:r>
                      <a:r>
                        <a:rPr lang="en-GB" sz="1800" b="1" dirty="0">
                          <a:effectLst/>
                          <a:latin typeface="Arial" panose="020B0604020202020204" pitchFamily="34" charset="0"/>
                          <a:ea typeface="Times New Roman"/>
                          <a:cs typeface="Arial" panose="020B0604020202020204" pitchFamily="34" charset="0"/>
                        </a:rPr>
                        <a:t>% of qualification</a:t>
                      </a:r>
                      <a:endParaRPr lang="en-GB" sz="1800" dirty="0">
                        <a:effectLst/>
                        <a:latin typeface="Arial" panose="020B0604020202020204" pitchFamily="34" charset="0"/>
                        <a:ea typeface="Times New Roman"/>
                        <a:cs typeface="Arial" panose="020B0604020202020204" pitchFamily="34" charset="0"/>
                      </a:endParaRPr>
                    </a:p>
                  </a:txBody>
                  <a:tcPr marL="73025" marR="7302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75000"/>
                      </a:schemeClr>
                    </a:solidFill>
                  </a:tcPr>
                </a:tc>
              </a:tr>
              <a:tr h="2775658">
                <a:tc>
                  <a:txBody>
                    <a:bodyPr/>
                    <a:lstStyle/>
                    <a:p>
                      <a:pPr>
                        <a:spcAft>
                          <a:spcPts val="0"/>
                        </a:spcAft>
                      </a:pPr>
                      <a:r>
                        <a:rPr lang="en-GB" sz="1800" b="1" kern="1200" dirty="0" smtClean="0">
                          <a:solidFill>
                            <a:schemeClr val="tx1"/>
                          </a:solidFill>
                          <a:effectLst/>
                          <a:latin typeface="Arial" panose="020B0604020202020204" pitchFamily="34" charset="0"/>
                          <a:ea typeface="+mn-ea"/>
                          <a:cs typeface="Arial" panose="020B0604020202020204" pitchFamily="34" charset="0"/>
                        </a:rPr>
                        <a:t>Section A (20%) Shakespeare</a:t>
                      </a:r>
                    </a:p>
                    <a:p>
                      <a:r>
                        <a:rPr lang="en-GB" sz="1800" i="1" kern="1200" dirty="0" smtClean="0">
                          <a:solidFill>
                            <a:schemeClr val="tx1"/>
                          </a:solidFill>
                          <a:effectLst/>
                          <a:latin typeface="Arial" panose="020B0604020202020204" pitchFamily="34" charset="0"/>
                          <a:ea typeface="+mn-ea"/>
                          <a:cs typeface="Arial" panose="020B0604020202020204" pitchFamily="34" charset="0"/>
                        </a:rPr>
                        <a:t>Romeo and Juliet; OR Macbeth; OR Othello; OR Much Ado About Nothing; OR Henry V; OR Merchant</a:t>
                      </a:r>
                      <a:r>
                        <a:rPr lang="en-GB" sz="1800" i="1" kern="1200" baseline="0" dirty="0" smtClean="0">
                          <a:solidFill>
                            <a:schemeClr val="tx1"/>
                          </a:solidFill>
                          <a:effectLst/>
                          <a:latin typeface="Arial" panose="020B0604020202020204" pitchFamily="34" charset="0"/>
                          <a:ea typeface="+mn-ea"/>
                          <a:cs typeface="Arial" panose="020B0604020202020204" pitchFamily="34" charset="0"/>
                        </a:rPr>
                        <a:t> of Venice</a:t>
                      </a:r>
                      <a:endParaRPr lang="en-GB" sz="1800" kern="1200" dirty="0" smtClean="0">
                        <a:solidFill>
                          <a:schemeClr val="tx1"/>
                        </a:solidFill>
                        <a:effectLst/>
                        <a:latin typeface="Arial" panose="020B0604020202020204" pitchFamily="34" charset="0"/>
                        <a:ea typeface="+mn-ea"/>
                        <a:cs typeface="Arial" panose="020B0604020202020204" pitchFamily="34" charset="0"/>
                      </a:endParaRPr>
                    </a:p>
                    <a:p>
                      <a:r>
                        <a:rPr lang="en-GB" sz="1800" kern="1200" dirty="0" smtClean="0">
                          <a:solidFill>
                            <a:schemeClr val="tx1"/>
                          </a:solidFill>
                          <a:effectLst/>
                          <a:latin typeface="Arial" panose="020B0604020202020204" pitchFamily="34" charset="0"/>
                          <a:ea typeface="+mn-ea"/>
                          <a:cs typeface="Arial" panose="020B0604020202020204" pitchFamily="34" charset="0"/>
                        </a:rPr>
                        <a:t>One extract question and one essay question based on the reading of a Shakespeare text from the above prescribed list. </a:t>
                      </a:r>
                    </a:p>
                    <a:p>
                      <a:endParaRPr lang="en-GB" sz="1800" kern="1200" dirty="0" smtClean="0">
                        <a:solidFill>
                          <a:schemeClr val="tx1"/>
                        </a:solidFill>
                        <a:effectLst/>
                        <a:latin typeface="Arial" panose="020B0604020202020204" pitchFamily="34" charset="0"/>
                        <a:ea typeface="+mn-ea"/>
                        <a:cs typeface="Arial" panose="020B0604020202020204" pitchFamily="34" charset="0"/>
                      </a:endParaRPr>
                    </a:p>
                    <a:p>
                      <a:r>
                        <a:rPr lang="en-GB" sz="1800" b="1" kern="1200" dirty="0" smtClean="0">
                          <a:solidFill>
                            <a:schemeClr val="tx1"/>
                          </a:solidFill>
                          <a:effectLst/>
                          <a:latin typeface="Arial" panose="020B0604020202020204" pitchFamily="34" charset="0"/>
                          <a:ea typeface="+mn-ea"/>
                          <a:cs typeface="Arial" panose="020B0604020202020204" pitchFamily="34" charset="0"/>
                        </a:rPr>
                        <a:t>Section B (20%) Poetry from 1789 to the present day</a:t>
                      </a:r>
                    </a:p>
                    <a:p>
                      <a:r>
                        <a:rPr lang="en-GB" sz="1800" kern="1200" dirty="0" smtClean="0">
                          <a:solidFill>
                            <a:schemeClr val="tx1"/>
                          </a:solidFill>
                          <a:effectLst/>
                          <a:latin typeface="Arial" panose="020B0604020202020204" pitchFamily="34" charset="0"/>
                          <a:ea typeface="+mn-ea"/>
                          <a:cs typeface="Arial" panose="020B0604020202020204" pitchFamily="34" charset="0"/>
                        </a:rPr>
                        <a:t>Two questions based on poems from the WJEC Poetry Anthology, one of which involves comparison. </a:t>
                      </a:r>
                      <a:r>
                        <a:rPr lang="en-GB" sz="1800" kern="1200" dirty="0" smtClean="0">
                          <a:solidFill>
                            <a:schemeClr val="tx1"/>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*The requirement to address context in question 71 and 72 will be made explicit on the paper.*</a:t>
                      </a:r>
                    </a:p>
                  </a:txBody>
                  <a:tcPr marL="73025" marR="7302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4" y="6120624"/>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523771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266042" y="1098807"/>
            <a:ext cx="8611889" cy="2406813"/>
          </a:xfrm>
          <a:prstGeom prst="rect">
            <a:avLst/>
          </a:prstGeom>
          <a:noFill/>
        </p:spPr>
        <p:txBody>
          <a:bodyPr wrap="square" rtlCol="0">
            <a:spAutoFit/>
          </a:bodyPr>
          <a:lstStyle/>
          <a:p>
            <a:pPr>
              <a:lnSpc>
                <a:spcPct val="80000"/>
              </a:lnSpc>
            </a:pPr>
            <a:r>
              <a:rPr lang="en-GB" sz="3100" kern="1100" spc="-50" dirty="0" smtClean="0">
                <a:solidFill>
                  <a:srgbClr val="DF3C06"/>
                </a:solidFill>
                <a:latin typeface="Gotham Rounded Book"/>
                <a:cs typeface="Gotham Rounded Book"/>
              </a:rPr>
              <a:t>WJEC EDUQAS ENGLISH LITERATURE POETRY ANTHOLOGY </a:t>
            </a:r>
          </a:p>
          <a:p>
            <a:pPr>
              <a:lnSpc>
                <a:spcPct val="80000"/>
              </a:lnSpc>
            </a:pPr>
            <a:endParaRPr lang="en-GB" sz="3100" kern="1100" spc="-50" dirty="0" smtClean="0">
              <a:solidFill>
                <a:srgbClr val="DF3C06"/>
              </a:solidFill>
              <a:latin typeface="Gotham Rounded Book"/>
              <a:cs typeface="Gotham Rounded Book"/>
            </a:endParaRPr>
          </a:p>
          <a:p>
            <a:pPr>
              <a:lnSpc>
                <a:spcPct val="80000"/>
              </a:lnSpc>
            </a:pPr>
            <a:r>
              <a:rPr lang="en-GB" sz="1600" b="1" kern="1100" spc="-50" dirty="0" smtClean="0">
                <a:solidFill>
                  <a:prstClr val="black"/>
                </a:solidFill>
                <a:latin typeface="Gotham Rounded Book"/>
                <a:cs typeface="Gotham Rounded Book"/>
              </a:rPr>
              <a:t>The poetry anthology can be ordered by e mailing: </a:t>
            </a:r>
            <a:r>
              <a:rPr lang="en-GB" sz="1600" b="1" kern="1100" spc="-50" dirty="0" smtClean="0">
                <a:solidFill>
                  <a:prstClr val="black"/>
                </a:solidFill>
                <a:latin typeface="Gotham Rounded Book"/>
                <a:cs typeface="Gotham Rounded Book"/>
                <a:hlinkClick r:id="rId3"/>
              </a:rPr>
              <a:t>poetryanthology@eduqas.co.uk</a:t>
            </a:r>
            <a:endParaRPr lang="en-GB" sz="1600" b="1" kern="1100" spc="-50" dirty="0" smtClean="0">
              <a:solidFill>
                <a:prstClr val="black"/>
              </a:solidFill>
              <a:latin typeface="Gotham Rounded Book"/>
              <a:cs typeface="Gotham Rounded Book"/>
            </a:endParaRPr>
          </a:p>
          <a:p>
            <a:pPr>
              <a:lnSpc>
                <a:spcPct val="80000"/>
              </a:lnSpc>
            </a:pPr>
            <a:endParaRPr lang="en-GB" sz="1600" b="1" kern="1100" spc="-50" dirty="0">
              <a:solidFill>
                <a:prstClr val="black"/>
              </a:solidFill>
              <a:latin typeface="Gotham Rounded Book"/>
              <a:cs typeface="Gotham Rounded Book"/>
            </a:endParaRPr>
          </a:p>
          <a:p>
            <a:pPr>
              <a:lnSpc>
                <a:spcPct val="80000"/>
              </a:lnSpc>
            </a:pPr>
            <a:r>
              <a:rPr lang="en-GB" sz="1600" b="1" u="sng" kern="1100" spc="-50" dirty="0" smtClean="0">
                <a:solidFill>
                  <a:prstClr val="black"/>
                </a:solidFill>
                <a:latin typeface="Gotham Rounded Book"/>
                <a:cs typeface="Gotham Rounded Book"/>
              </a:rPr>
              <a:t>Please note: The list below will be printed on the examination paper as a reminder to the candidates. </a:t>
            </a:r>
            <a:endParaRPr lang="en-GB" sz="1600" b="1" u="sng" kern="1100" spc="-50" dirty="0">
              <a:solidFill>
                <a:prstClr val="black"/>
              </a:solidFill>
              <a:latin typeface="Gotham Rounded Book"/>
              <a:cs typeface="Gotham Rounded Book"/>
            </a:endParaRPr>
          </a:p>
          <a:p>
            <a:pPr>
              <a:lnSpc>
                <a:spcPct val="80000"/>
              </a:lnSpc>
            </a:pPr>
            <a:endParaRPr lang="en-GB" sz="3100" kern="1100" spc="-50" dirty="0">
              <a:solidFill>
                <a:srgbClr val="DF3C06"/>
              </a:solidFill>
              <a:latin typeface="Gotham Rounded Book"/>
              <a:cs typeface="Gotham Rounded Book"/>
            </a:endParaRPr>
          </a:p>
        </p:txBody>
      </p:sp>
      <p:sp>
        <p:nvSpPr>
          <p:cNvPr id="4" name="TextBox 3"/>
          <p:cNvSpPr txBox="1"/>
          <p:nvPr/>
        </p:nvSpPr>
        <p:spPr>
          <a:xfrm>
            <a:off x="281192" y="3262362"/>
            <a:ext cx="4082044" cy="2308324"/>
          </a:xfrm>
          <a:prstGeom prst="rect">
            <a:avLst/>
          </a:prstGeom>
          <a:noFill/>
        </p:spPr>
        <p:txBody>
          <a:bodyPr wrap="square" numCol="1" rtlCol="0">
            <a:spAutoFit/>
          </a:bodyPr>
          <a:lstStyle/>
          <a:p>
            <a:r>
              <a:rPr lang="en-GB" sz="1600" i="1" dirty="0">
                <a:solidFill>
                  <a:prstClr val="black"/>
                </a:solidFill>
              </a:rPr>
              <a:t>The Manhunt </a:t>
            </a:r>
            <a:r>
              <a:rPr lang="en-GB" sz="1600" dirty="0" smtClean="0">
                <a:solidFill>
                  <a:prstClr val="black"/>
                </a:solidFill>
              </a:rPr>
              <a:t>Simon </a:t>
            </a:r>
            <a:r>
              <a:rPr lang="en-GB" sz="1600" dirty="0">
                <a:solidFill>
                  <a:prstClr val="black"/>
                </a:solidFill>
              </a:rPr>
              <a:t>Armitage </a:t>
            </a:r>
          </a:p>
          <a:p>
            <a:r>
              <a:rPr lang="en-GB" sz="1600" i="1" dirty="0">
                <a:solidFill>
                  <a:prstClr val="black"/>
                </a:solidFill>
              </a:rPr>
              <a:t>Sonnet 43 </a:t>
            </a:r>
            <a:r>
              <a:rPr lang="en-GB" sz="1600" dirty="0" smtClean="0">
                <a:solidFill>
                  <a:prstClr val="black"/>
                </a:solidFill>
              </a:rPr>
              <a:t>Elizabeth </a:t>
            </a:r>
            <a:r>
              <a:rPr lang="en-GB" sz="1600" dirty="0">
                <a:solidFill>
                  <a:prstClr val="black"/>
                </a:solidFill>
              </a:rPr>
              <a:t>Barrett </a:t>
            </a:r>
            <a:r>
              <a:rPr lang="en-GB" sz="1600" dirty="0" smtClean="0">
                <a:solidFill>
                  <a:prstClr val="black"/>
                </a:solidFill>
              </a:rPr>
              <a:t>Browning </a:t>
            </a:r>
            <a:endParaRPr lang="en-GB" sz="1600" dirty="0">
              <a:solidFill>
                <a:prstClr val="black"/>
              </a:solidFill>
            </a:endParaRPr>
          </a:p>
          <a:p>
            <a:r>
              <a:rPr lang="en-GB" sz="1600" i="1" dirty="0">
                <a:solidFill>
                  <a:prstClr val="black"/>
                </a:solidFill>
              </a:rPr>
              <a:t>London </a:t>
            </a:r>
            <a:r>
              <a:rPr lang="en-GB" sz="1600" dirty="0" smtClean="0">
                <a:solidFill>
                  <a:prstClr val="black"/>
                </a:solidFill>
              </a:rPr>
              <a:t>William </a:t>
            </a:r>
            <a:r>
              <a:rPr lang="en-GB" sz="1600" dirty="0">
                <a:solidFill>
                  <a:prstClr val="black"/>
                </a:solidFill>
              </a:rPr>
              <a:t>Blake </a:t>
            </a:r>
          </a:p>
          <a:p>
            <a:r>
              <a:rPr lang="en-GB" sz="1600" i="1" dirty="0">
                <a:solidFill>
                  <a:prstClr val="black"/>
                </a:solidFill>
              </a:rPr>
              <a:t>The Soldier </a:t>
            </a:r>
            <a:r>
              <a:rPr lang="en-GB" sz="1600" dirty="0" smtClean="0">
                <a:solidFill>
                  <a:prstClr val="black"/>
                </a:solidFill>
              </a:rPr>
              <a:t>Rupert </a:t>
            </a:r>
            <a:r>
              <a:rPr lang="en-GB" sz="1600" dirty="0">
                <a:solidFill>
                  <a:prstClr val="black"/>
                </a:solidFill>
              </a:rPr>
              <a:t>Brooke </a:t>
            </a:r>
          </a:p>
          <a:p>
            <a:r>
              <a:rPr lang="en-GB" sz="1600" i="1" dirty="0">
                <a:solidFill>
                  <a:prstClr val="black"/>
                </a:solidFill>
              </a:rPr>
              <a:t>She Walks in Beauty </a:t>
            </a:r>
            <a:r>
              <a:rPr lang="en-GB" sz="1600" dirty="0" smtClean="0">
                <a:solidFill>
                  <a:prstClr val="black"/>
                </a:solidFill>
              </a:rPr>
              <a:t>Lord Byron </a:t>
            </a:r>
            <a:endParaRPr lang="en-GB" sz="1600" dirty="0">
              <a:solidFill>
                <a:prstClr val="black"/>
              </a:solidFill>
            </a:endParaRPr>
          </a:p>
          <a:p>
            <a:r>
              <a:rPr lang="en-GB" sz="1600" i="1" dirty="0">
                <a:solidFill>
                  <a:prstClr val="black"/>
                </a:solidFill>
              </a:rPr>
              <a:t>Living Space </a:t>
            </a:r>
            <a:r>
              <a:rPr lang="en-GB" sz="1600" dirty="0" err="1">
                <a:solidFill>
                  <a:prstClr val="black"/>
                </a:solidFill>
              </a:rPr>
              <a:t>Imtiaz</a:t>
            </a:r>
            <a:r>
              <a:rPr lang="en-GB" sz="1600" dirty="0">
                <a:solidFill>
                  <a:prstClr val="black"/>
                </a:solidFill>
              </a:rPr>
              <a:t> </a:t>
            </a:r>
            <a:r>
              <a:rPr lang="en-GB" sz="1600" dirty="0" err="1">
                <a:solidFill>
                  <a:prstClr val="black"/>
                </a:solidFill>
              </a:rPr>
              <a:t>Dharker</a:t>
            </a:r>
            <a:r>
              <a:rPr lang="en-GB" sz="1600" dirty="0">
                <a:solidFill>
                  <a:prstClr val="black"/>
                </a:solidFill>
              </a:rPr>
              <a:t> </a:t>
            </a:r>
          </a:p>
          <a:p>
            <a:r>
              <a:rPr lang="en-GB" sz="1600" i="1" dirty="0">
                <a:solidFill>
                  <a:prstClr val="black"/>
                </a:solidFill>
              </a:rPr>
              <a:t>As Imperceptibly as Grief </a:t>
            </a:r>
            <a:r>
              <a:rPr lang="en-GB" sz="1600" dirty="0" smtClean="0">
                <a:solidFill>
                  <a:prstClr val="black"/>
                </a:solidFill>
              </a:rPr>
              <a:t>Emily Dickinson </a:t>
            </a:r>
            <a:endParaRPr lang="en-GB" sz="1600" dirty="0">
              <a:solidFill>
                <a:prstClr val="black"/>
              </a:solidFill>
            </a:endParaRPr>
          </a:p>
          <a:p>
            <a:r>
              <a:rPr lang="en-GB" sz="1600" i="1" dirty="0" err="1">
                <a:solidFill>
                  <a:prstClr val="black"/>
                </a:solidFill>
              </a:rPr>
              <a:t>Cozy</a:t>
            </a:r>
            <a:r>
              <a:rPr lang="en-GB" sz="1600" i="1" dirty="0">
                <a:solidFill>
                  <a:prstClr val="black"/>
                </a:solidFill>
              </a:rPr>
              <a:t> Apologia </a:t>
            </a:r>
            <a:r>
              <a:rPr lang="en-GB" sz="1600" dirty="0">
                <a:solidFill>
                  <a:prstClr val="black"/>
                </a:solidFill>
              </a:rPr>
              <a:t>Rita Dove </a:t>
            </a:r>
          </a:p>
          <a:p>
            <a:r>
              <a:rPr lang="en-GB" sz="1600" i="1" dirty="0">
                <a:solidFill>
                  <a:prstClr val="black"/>
                </a:solidFill>
              </a:rPr>
              <a:t>Valentine </a:t>
            </a:r>
            <a:r>
              <a:rPr lang="en-GB" sz="1600" dirty="0">
                <a:solidFill>
                  <a:prstClr val="black"/>
                </a:solidFill>
              </a:rPr>
              <a:t>Carol Ann </a:t>
            </a:r>
            <a:r>
              <a:rPr lang="en-GB" sz="1600" dirty="0" smtClean="0">
                <a:solidFill>
                  <a:prstClr val="black"/>
                </a:solidFill>
              </a:rPr>
              <a:t>Duffy</a:t>
            </a:r>
            <a:endParaRPr lang="en-GB" sz="1600" dirty="0">
              <a:solidFill>
                <a:prstClr val="black"/>
              </a:solidFill>
            </a:endParaRPr>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3274" y="6120624"/>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TextBox 9"/>
          <p:cNvSpPr txBox="1"/>
          <p:nvPr/>
        </p:nvSpPr>
        <p:spPr>
          <a:xfrm>
            <a:off x="4788310" y="3356992"/>
            <a:ext cx="4089620" cy="2308324"/>
          </a:xfrm>
          <a:prstGeom prst="rect">
            <a:avLst/>
          </a:prstGeom>
          <a:noFill/>
        </p:spPr>
        <p:txBody>
          <a:bodyPr wrap="square" numCol="1" rtlCol="0">
            <a:spAutoFit/>
          </a:bodyPr>
          <a:lstStyle/>
          <a:p>
            <a:r>
              <a:rPr lang="en-GB" sz="1600" i="1" dirty="0" smtClean="0">
                <a:solidFill>
                  <a:prstClr val="black"/>
                </a:solidFill>
              </a:rPr>
              <a:t>A Wife in London </a:t>
            </a:r>
            <a:r>
              <a:rPr lang="en-GB" sz="1600" dirty="0" smtClean="0">
                <a:solidFill>
                  <a:prstClr val="black"/>
                </a:solidFill>
              </a:rPr>
              <a:t>Thomas Hardy </a:t>
            </a:r>
          </a:p>
          <a:p>
            <a:r>
              <a:rPr lang="en-GB" sz="1600" i="1" dirty="0" smtClean="0">
                <a:solidFill>
                  <a:prstClr val="black"/>
                </a:solidFill>
              </a:rPr>
              <a:t>Death of a Naturalist </a:t>
            </a:r>
            <a:r>
              <a:rPr lang="en-GB" sz="1600" dirty="0" smtClean="0">
                <a:solidFill>
                  <a:prstClr val="black"/>
                </a:solidFill>
              </a:rPr>
              <a:t>Seamus Heaney </a:t>
            </a:r>
          </a:p>
          <a:p>
            <a:r>
              <a:rPr lang="en-GB" sz="1600" i="1" dirty="0" smtClean="0">
                <a:solidFill>
                  <a:prstClr val="black"/>
                </a:solidFill>
              </a:rPr>
              <a:t>Hawk Roosting </a:t>
            </a:r>
            <a:r>
              <a:rPr lang="en-GB" sz="1600" dirty="0" smtClean="0">
                <a:solidFill>
                  <a:prstClr val="black"/>
                </a:solidFill>
              </a:rPr>
              <a:t>Ted Hughes </a:t>
            </a:r>
          </a:p>
          <a:p>
            <a:r>
              <a:rPr lang="en-GB" sz="1600" i="1" dirty="0" smtClean="0">
                <a:solidFill>
                  <a:prstClr val="black"/>
                </a:solidFill>
              </a:rPr>
              <a:t>To Autumn </a:t>
            </a:r>
            <a:r>
              <a:rPr lang="en-GB" sz="1600" dirty="0" smtClean="0">
                <a:solidFill>
                  <a:prstClr val="black"/>
                </a:solidFill>
              </a:rPr>
              <a:t>John Keats </a:t>
            </a:r>
          </a:p>
          <a:p>
            <a:r>
              <a:rPr lang="en-GB" sz="1600" i="1" dirty="0" smtClean="0">
                <a:solidFill>
                  <a:prstClr val="black"/>
                </a:solidFill>
              </a:rPr>
              <a:t>Afternoons </a:t>
            </a:r>
            <a:r>
              <a:rPr lang="en-GB" sz="1600" dirty="0" smtClean="0">
                <a:solidFill>
                  <a:prstClr val="black"/>
                </a:solidFill>
              </a:rPr>
              <a:t>Philip Larkin </a:t>
            </a:r>
          </a:p>
          <a:p>
            <a:r>
              <a:rPr lang="da-DK" sz="1600" i="1" dirty="0" smtClean="0">
                <a:solidFill>
                  <a:prstClr val="black"/>
                </a:solidFill>
              </a:rPr>
              <a:t>Dulce et Decorum Est </a:t>
            </a:r>
            <a:r>
              <a:rPr lang="da-DK" sz="1600" dirty="0" smtClean="0">
                <a:solidFill>
                  <a:prstClr val="black"/>
                </a:solidFill>
              </a:rPr>
              <a:t>Wilfred Owen </a:t>
            </a:r>
          </a:p>
          <a:p>
            <a:r>
              <a:rPr lang="en-GB" sz="1600" i="1" dirty="0" err="1" smtClean="0">
                <a:solidFill>
                  <a:prstClr val="black"/>
                </a:solidFill>
              </a:rPr>
              <a:t>Ozymandias</a:t>
            </a:r>
            <a:r>
              <a:rPr lang="en-GB" sz="1600" i="1" dirty="0" smtClean="0">
                <a:solidFill>
                  <a:prstClr val="black"/>
                </a:solidFill>
              </a:rPr>
              <a:t> </a:t>
            </a:r>
            <a:r>
              <a:rPr lang="en-GB" sz="1600" dirty="0" smtClean="0">
                <a:solidFill>
                  <a:prstClr val="black"/>
                </a:solidFill>
              </a:rPr>
              <a:t>Percy Bysshe Shelley </a:t>
            </a:r>
          </a:p>
          <a:p>
            <a:r>
              <a:rPr lang="en-GB" sz="1600" i="1" dirty="0" smtClean="0">
                <a:solidFill>
                  <a:prstClr val="black"/>
                </a:solidFill>
              </a:rPr>
              <a:t>Mametz Wood </a:t>
            </a:r>
            <a:r>
              <a:rPr lang="en-GB" sz="1600" dirty="0" smtClean="0">
                <a:solidFill>
                  <a:prstClr val="black"/>
                </a:solidFill>
              </a:rPr>
              <a:t>Owen Sheers </a:t>
            </a:r>
          </a:p>
          <a:p>
            <a:r>
              <a:rPr lang="en-GB" sz="1600" dirty="0" smtClean="0">
                <a:solidFill>
                  <a:prstClr val="black"/>
                </a:solidFill>
              </a:rPr>
              <a:t>Excerpt from </a:t>
            </a:r>
            <a:r>
              <a:rPr lang="en-GB" sz="1600" i="1" dirty="0" smtClean="0">
                <a:solidFill>
                  <a:prstClr val="black"/>
                </a:solidFill>
              </a:rPr>
              <a:t>The Prelude </a:t>
            </a:r>
            <a:r>
              <a:rPr lang="en-GB" sz="1600" dirty="0" smtClean="0">
                <a:solidFill>
                  <a:prstClr val="black"/>
                </a:solidFill>
              </a:rPr>
              <a:t>William Wordsworth </a:t>
            </a:r>
            <a:endParaRPr lang="en-GB" sz="1600" dirty="0">
              <a:solidFill>
                <a:prstClr val="black"/>
              </a:solidFill>
            </a:endParaRPr>
          </a:p>
        </p:txBody>
      </p:sp>
    </p:spTree>
    <p:extLst>
      <p:ext uri="{BB962C8B-B14F-4D97-AF65-F5344CB8AC3E}">
        <p14:creationId xmlns:p14="http://schemas.microsoft.com/office/powerpoint/2010/main" val="9992742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281192" y="962025"/>
            <a:ext cx="6145008" cy="473976"/>
          </a:xfrm>
          <a:prstGeom prst="rect">
            <a:avLst/>
          </a:prstGeom>
          <a:noFill/>
        </p:spPr>
        <p:txBody>
          <a:bodyPr wrap="square" rtlCol="0">
            <a:spAutoFit/>
          </a:bodyPr>
          <a:lstStyle/>
          <a:p>
            <a:pPr>
              <a:lnSpc>
                <a:spcPct val="80000"/>
              </a:lnSpc>
            </a:pPr>
            <a:r>
              <a:rPr lang="en-US" sz="3100" kern="1100" spc="-50" dirty="0" smtClean="0">
                <a:solidFill>
                  <a:srgbClr val="DF3C06"/>
                </a:solidFill>
                <a:latin typeface="Gotham Rounded Book"/>
                <a:cs typeface="Gotham Rounded Book"/>
              </a:rPr>
              <a:t>ASSESSMENT SUMMARY</a:t>
            </a:r>
            <a:endParaRPr lang="en-US" sz="3100" kern="1100" spc="-50" dirty="0">
              <a:solidFill>
                <a:srgbClr val="F7B385"/>
              </a:solidFill>
              <a:latin typeface="Gotham Rounded Book"/>
              <a:cs typeface="Gotham Rounded Book"/>
            </a:endParaRPr>
          </a:p>
        </p:txBody>
      </p:sp>
      <p:graphicFrame>
        <p:nvGraphicFramePr>
          <p:cNvPr id="7" name="Table 6"/>
          <p:cNvGraphicFramePr>
            <a:graphicFrameLocks noGrp="1"/>
          </p:cNvGraphicFramePr>
          <p:nvPr>
            <p:extLst>
              <p:ext uri="{D42A27DB-BD31-4B8C-83A1-F6EECF244321}">
                <p14:modId xmlns:p14="http://schemas.microsoft.com/office/powerpoint/2010/main" val="1908322309"/>
              </p:ext>
            </p:extLst>
          </p:nvPr>
        </p:nvGraphicFramePr>
        <p:xfrm>
          <a:off x="295275" y="1745807"/>
          <a:ext cx="8579036" cy="3483399"/>
        </p:xfrm>
        <a:graphic>
          <a:graphicData uri="http://schemas.openxmlformats.org/drawingml/2006/table">
            <a:tbl>
              <a:tblPr/>
              <a:tblGrid>
                <a:gridCol w="8579036"/>
              </a:tblGrid>
              <a:tr h="974780">
                <a:tc>
                  <a:txBody>
                    <a:bodyPr/>
                    <a:lstStyle/>
                    <a:p>
                      <a:r>
                        <a:rPr lang="en-GB" sz="1800" b="1" dirty="0" smtClean="0">
                          <a:effectLst/>
                          <a:latin typeface="Arial" panose="020B0604020202020204" pitchFamily="34" charset="0"/>
                          <a:ea typeface="Times New Roman"/>
                          <a:cs typeface="Arial" panose="020B0604020202020204" pitchFamily="34" charset="0"/>
                        </a:rPr>
                        <a:t>Component 2: </a:t>
                      </a:r>
                      <a:r>
                        <a:rPr lang="en-GB" sz="1800" b="1" kern="1200" dirty="0" smtClean="0">
                          <a:solidFill>
                            <a:schemeClr val="tx1"/>
                          </a:solidFill>
                          <a:effectLst/>
                          <a:latin typeface="Arial" panose="020B0604020202020204" pitchFamily="34" charset="0"/>
                          <a:ea typeface="+mn-ea"/>
                          <a:cs typeface="Arial" panose="020B0604020202020204" pitchFamily="34" charset="0"/>
                        </a:rPr>
                        <a:t>Post-1914 Prose/ Drama, 19</a:t>
                      </a:r>
                      <a:r>
                        <a:rPr lang="en-GB" sz="1800" b="1" kern="1200" baseline="30000" dirty="0" smtClean="0">
                          <a:solidFill>
                            <a:schemeClr val="tx1"/>
                          </a:solidFill>
                          <a:effectLst/>
                          <a:latin typeface="Arial" panose="020B0604020202020204" pitchFamily="34" charset="0"/>
                          <a:ea typeface="+mn-ea"/>
                          <a:cs typeface="Arial" panose="020B0604020202020204" pitchFamily="34" charset="0"/>
                        </a:rPr>
                        <a:t>th</a:t>
                      </a:r>
                      <a:r>
                        <a:rPr lang="en-GB" sz="1800" b="1" kern="1200" dirty="0" smtClean="0">
                          <a:solidFill>
                            <a:schemeClr val="tx1"/>
                          </a:solidFill>
                          <a:effectLst/>
                          <a:latin typeface="Arial" panose="020B0604020202020204" pitchFamily="34" charset="0"/>
                          <a:ea typeface="+mn-ea"/>
                          <a:cs typeface="Arial" panose="020B0604020202020204" pitchFamily="34" charset="0"/>
                        </a:rPr>
                        <a:t> Century Prose and Unseen Poetry </a:t>
                      </a:r>
                      <a:endParaRPr lang="en-GB" sz="1800" kern="1200" dirty="0" smtClean="0">
                        <a:solidFill>
                          <a:schemeClr val="tx1"/>
                        </a:solidFill>
                        <a:effectLst/>
                        <a:latin typeface="Arial" panose="020B0604020202020204" pitchFamily="34" charset="0"/>
                        <a:ea typeface="+mn-ea"/>
                        <a:cs typeface="Arial" panose="020B0604020202020204" pitchFamily="34" charset="0"/>
                      </a:endParaRPr>
                    </a:p>
                    <a:p>
                      <a:r>
                        <a:rPr lang="en-GB" sz="1800" b="1" kern="1200" dirty="0" smtClean="0">
                          <a:solidFill>
                            <a:schemeClr val="tx1"/>
                          </a:solidFill>
                          <a:effectLst/>
                          <a:latin typeface="Arial" panose="020B0604020202020204" pitchFamily="34" charset="0"/>
                          <a:ea typeface="+mn-ea"/>
                          <a:cs typeface="Arial" panose="020B0604020202020204" pitchFamily="34" charset="0"/>
                        </a:rPr>
                        <a:t>Written examination: 2 hours and 30 minutes</a:t>
                      </a:r>
                      <a:endParaRPr lang="en-GB" sz="1800" kern="1200" dirty="0" smtClean="0">
                        <a:solidFill>
                          <a:schemeClr val="tx1"/>
                        </a:solidFill>
                        <a:effectLst/>
                        <a:latin typeface="Arial" panose="020B0604020202020204" pitchFamily="34" charset="0"/>
                        <a:ea typeface="+mn-ea"/>
                        <a:cs typeface="Arial" panose="020B0604020202020204" pitchFamily="34" charset="0"/>
                      </a:endParaRPr>
                    </a:p>
                    <a:p>
                      <a:r>
                        <a:rPr lang="en-GB" sz="1800" b="1" kern="1200" dirty="0" smtClean="0">
                          <a:solidFill>
                            <a:schemeClr val="tx1"/>
                          </a:solidFill>
                          <a:effectLst/>
                          <a:latin typeface="Arial" panose="020B0604020202020204" pitchFamily="34" charset="0"/>
                          <a:ea typeface="+mn-ea"/>
                          <a:cs typeface="Arial" panose="020B0604020202020204" pitchFamily="34" charset="0"/>
                        </a:rPr>
                        <a:t>60% of</a:t>
                      </a:r>
                      <a:r>
                        <a:rPr lang="en-GB" sz="1800" b="1" kern="1200" baseline="0" dirty="0" smtClean="0">
                          <a:solidFill>
                            <a:schemeClr val="tx1"/>
                          </a:solidFill>
                          <a:effectLst/>
                          <a:latin typeface="Arial" panose="020B0604020202020204" pitchFamily="34" charset="0"/>
                          <a:ea typeface="+mn-ea"/>
                          <a:cs typeface="Arial" panose="020B0604020202020204" pitchFamily="34" charset="0"/>
                        </a:rPr>
                        <a:t> qualification</a:t>
                      </a:r>
                      <a:endParaRPr lang="en-GB" sz="1800" dirty="0" smtClean="0">
                        <a:effectLst/>
                        <a:latin typeface="Arial" panose="020B0604020202020204" pitchFamily="34" charset="0"/>
                        <a:ea typeface="Times New Roman"/>
                        <a:cs typeface="Arial" panose="020B0604020202020204" pitchFamily="34" charset="0"/>
                      </a:endParaRPr>
                    </a:p>
                  </a:txBody>
                  <a:tcPr marL="73025" marR="7302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75000"/>
                      </a:schemeClr>
                    </a:solidFill>
                  </a:tcPr>
                </a:tc>
              </a:tr>
              <a:tr h="2349289">
                <a:tc>
                  <a:txBody>
                    <a:bodyPr/>
                    <a:lstStyle/>
                    <a:p>
                      <a:r>
                        <a:rPr lang="en-GB" sz="1800" b="1" kern="1200" dirty="0" smtClean="0">
                          <a:solidFill>
                            <a:schemeClr val="tx1"/>
                          </a:solidFill>
                          <a:effectLst/>
                          <a:latin typeface="Arial" panose="020B0604020202020204" pitchFamily="34" charset="0"/>
                          <a:ea typeface="+mn-ea"/>
                          <a:cs typeface="Arial" panose="020B0604020202020204" pitchFamily="34" charset="0"/>
                        </a:rPr>
                        <a:t>Section A (20%) Post 1914 Prose/Drama</a:t>
                      </a:r>
                    </a:p>
                    <a:p>
                      <a:endParaRPr lang="en-GB" sz="1800" b="1" kern="1200" dirty="0" smtClean="0">
                        <a:solidFill>
                          <a:schemeClr val="tx1"/>
                        </a:solidFill>
                        <a:effectLst/>
                        <a:latin typeface="Arial" panose="020B0604020202020204" pitchFamily="34" charset="0"/>
                        <a:ea typeface="+mn-ea"/>
                        <a:cs typeface="Arial" panose="020B0604020202020204" pitchFamily="34" charset="0"/>
                      </a:endParaRPr>
                    </a:p>
                    <a:p>
                      <a:r>
                        <a:rPr lang="en-GB" sz="1600" i="1" kern="1200" dirty="0" smtClean="0">
                          <a:solidFill>
                            <a:schemeClr val="tx1"/>
                          </a:solidFill>
                          <a:effectLst/>
                          <a:latin typeface="Arial" panose="020B0604020202020204" pitchFamily="34" charset="0"/>
                          <a:ea typeface="+mn-ea"/>
                          <a:cs typeface="Arial" panose="020B0604020202020204" pitchFamily="34" charset="0"/>
                        </a:rPr>
                        <a:t>Never Let Me Go (</a:t>
                      </a:r>
                      <a:r>
                        <a:rPr lang="en-GB" sz="1600" kern="1200" dirty="0" smtClean="0">
                          <a:solidFill>
                            <a:schemeClr val="tx1"/>
                          </a:solidFill>
                          <a:effectLst/>
                          <a:latin typeface="Arial" panose="020B0604020202020204" pitchFamily="34" charset="0"/>
                          <a:ea typeface="+mn-ea"/>
                          <a:cs typeface="Arial" panose="020B0604020202020204" pitchFamily="34" charset="0"/>
                        </a:rPr>
                        <a:t>Ishiguro</a:t>
                      </a:r>
                      <a:r>
                        <a:rPr lang="en-GB" sz="1600" i="1" kern="1200" dirty="0" smtClean="0">
                          <a:solidFill>
                            <a:schemeClr val="tx1"/>
                          </a:solidFill>
                          <a:effectLst/>
                          <a:latin typeface="Arial" panose="020B0604020202020204" pitchFamily="34" charset="0"/>
                          <a:ea typeface="+mn-ea"/>
                          <a:cs typeface="Arial" panose="020B0604020202020204" pitchFamily="34" charset="0"/>
                        </a:rPr>
                        <a:t>); OR Anita and Me (</a:t>
                      </a:r>
                      <a:r>
                        <a:rPr lang="en-GB" sz="1600" kern="1200" dirty="0" err="1" smtClean="0">
                          <a:solidFill>
                            <a:schemeClr val="tx1"/>
                          </a:solidFill>
                          <a:effectLst/>
                          <a:latin typeface="Arial" panose="020B0604020202020204" pitchFamily="34" charset="0"/>
                          <a:ea typeface="+mn-ea"/>
                          <a:cs typeface="Arial" panose="020B0604020202020204" pitchFamily="34" charset="0"/>
                        </a:rPr>
                        <a:t>Syal</a:t>
                      </a:r>
                      <a:r>
                        <a:rPr lang="en-GB" sz="1600" i="1" kern="1200" dirty="0" smtClean="0">
                          <a:solidFill>
                            <a:schemeClr val="tx1"/>
                          </a:solidFill>
                          <a:effectLst/>
                          <a:latin typeface="Arial" panose="020B0604020202020204" pitchFamily="34" charset="0"/>
                          <a:ea typeface="+mn-ea"/>
                          <a:cs typeface="Arial" panose="020B0604020202020204" pitchFamily="34" charset="0"/>
                        </a:rPr>
                        <a:t>); OR Lord of the Flies (</a:t>
                      </a:r>
                      <a:r>
                        <a:rPr lang="en-GB" sz="1600" kern="1200" dirty="0" smtClean="0">
                          <a:solidFill>
                            <a:schemeClr val="tx1"/>
                          </a:solidFill>
                          <a:effectLst/>
                          <a:latin typeface="Arial" panose="020B0604020202020204" pitchFamily="34" charset="0"/>
                          <a:ea typeface="+mn-ea"/>
                          <a:cs typeface="Arial" panose="020B0604020202020204" pitchFamily="34" charset="0"/>
                        </a:rPr>
                        <a:t>Golding</a:t>
                      </a:r>
                      <a:r>
                        <a:rPr lang="en-GB" sz="1600" i="1" kern="1200" dirty="0" smtClean="0">
                          <a:solidFill>
                            <a:schemeClr val="tx1"/>
                          </a:solidFill>
                          <a:effectLst/>
                          <a:latin typeface="Arial" panose="020B0604020202020204" pitchFamily="34" charset="0"/>
                          <a:ea typeface="+mn-ea"/>
                          <a:cs typeface="Arial" panose="020B0604020202020204" pitchFamily="34" charset="0"/>
                        </a:rPr>
                        <a:t>); OR The</a:t>
                      </a:r>
                      <a:r>
                        <a:rPr lang="en-GB" sz="1600" i="1" kern="1200" baseline="0" dirty="0" smtClean="0">
                          <a:solidFill>
                            <a:schemeClr val="tx1"/>
                          </a:solidFill>
                          <a:effectLst/>
                          <a:latin typeface="Arial" panose="020B0604020202020204" pitchFamily="34" charset="0"/>
                          <a:ea typeface="+mn-ea"/>
                          <a:cs typeface="Arial" panose="020B0604020202020204" pitchFamily="34" charset="0"/>
                        </a:rPr>
                        <a:t> Woman In Black </a:t>
                      </a:r>
                      <a:r>
                        <a:rPr lang="en-GB" sz="1600" i="0" kern="1200" baseline="0" dirty="0" smtClean="0">
                          <a:solidFill>
                            <a:schemeClr val="tx1"/>
                          </a:solidFill>
                          <a:effectLst/>
                          <a:latin typeface="Arial" panose="020B0604020202020204" pitchFamily="34" charset="0"/>
                          <a:ea typeface="+mn-ea"/>
                          <a:cs typeface="Arial" panose="020B0604020202020204" pitchFamily="34" charset="0"/>
                        </a:rPr>
                        <a:t>(Hill); </a:t>
                      </a:r>
                      <a:r>
                        <a:rPr lang="en-GB" sz="1600" i="1" kern="1200" baseline="0" dirty="0" smtClean="0">
                          <a:solidFill>
                            <a:schemeClr val="tx1"/>
                          </a:solidFill>
                          <a:effectLst/>
                          <a:latin typeface="Arial" panose="020B0604020202020204" pitchFamily="34" charset="0"/>
                          <a:ea typeface="+mn-ea"/>
                          <a:cs typeface="Arial" panose="020B0604020202020204" pitchFamily="34" charset="0"/>
                        </a:rPr>
                        <a:t>OR </a:t>
                      </a:r>
                      <a:r>
                        <a:rPr lang="en-GB" sz="1600" i="1" kern="1200" dirty="0" smtClean="0">
                          <a:solidFill>
                            <a:schemeClr val="tx1"/>
                          </a:solidFill>
                          <a:effectLst/>
                          <a:latin typeface="Arial" panose="020B0604020202020204" pitchFamily="34" charset="0"/>
                          <a:ea typeface="+mn-ea"/>
                          <a:cs typeface="Arial" panose="020B0604020202020204" pitchFamily="34" charset="0"/>
                        </a:rPr>
                        <a:t>Oranges</a:t>
                      </a:r>
                      <a:r>
                        <a:rPr lang="en-GB" sz="1600" i="1" kern="1200" baseline="0" dirty="0" smtClean="0">
                          <a:solidFill>
                            <a:schemeClr val="tx1"/>
                          </a:solidFill>
                          <a:effectLst/>
                          <a:latin typeface="Arial" panose="020B0604020202020204" pitchFamily="34" charset="0"/>
                          <a:ea typeface="+mn-ea"/>
                          <a:cs typeface="Arial" panose="020B0604020202020204" pitchFamily="34" charset="0"/>
                        </a:rPr>
                        <a:t> Are Not The Only Fruit </a:t>
                      </a:r>
                      <a:r>
                        <a:rPr lang="en-GB" sz="1600" i="0" kern="1200" baseline="0" dirty="0" smtClean="0">
                          <a:solidFill>
                            <a:schemeClr val="tx1"/>
                          </a:solidFill>
                          <a:effectLst/>
                          <a:latin typeface="Arial" panose="020B0604020202020204" pitchFamily="34" charset="0"/>
                          <a:ea typeface="+mn-ea"/>
                          <a:cs typeface="Arial" panose="020B0604020202020204" pitchFamily="34" charset="0"/>
                        </a:rPr>
                        <a:t>(</a:t>
                      </a:r>
                      <a:r>
                        <a:rPr lang="en-GB" sz="1600" i="0" kern="1200" baseline="0" dirty="0" err="1" smtClean="0">
                          <a:solidFill>
                            <a:schemeClr val="tx1"/>
                          </a:solidFill>
                          <a:effectLst/>
                          <a:latin typeface="Arial" panose="020B0604020202020204" pitchFamily="34" charset="0"/>
                          <a:ea typeface="+mn-ea"/>
                          <a:cs typeface="Arial" panose="020B0604020202020204" pitchFamily="34" charset="0"/>
                        </a:rPr>
                        <a:t>Winterson</a:t>
                      </a:r>
                      <a:r>
                        <a:rPr lang="en-GB" sz="1600" i="0" kern="1200" baseline="0" dirty="0" smtClean="0">
                          <a:solidFill>
                            <a:schemeClr val="tx1"/>
                          </a:solidFill>
                          <a:effectLst/>
                          <a:latin typeface="Arial" panose="020B0604020202020204" pitchFamily="34" charset="0"/>
                          <a:ea typeface="+mn-ea"/>
                          <a:cs typeface="Arial" panose="020B0604020202020204" pitchFamily="34" charset="0"/>
                        </a:rPr>
                        <a:t>); </a:t>
                      </a:r>
                      <a:r>
                        <a:rPr lang="en-GB" sz="1600" i="1" kern="1200" baseline="0" dirty="0" smtClean="0">
                          <a:solidFill>
                            <a:schemeClr val="tx1"/>
                          </a:solidFill>
                          <a:effectLst/>
                          <a:latin typeface="Arial" panose="020B0604020202020204" pitchFamily="34" charset="0"/>
                          <a:ea typeface="+mn-ea"/>
                          <a:cs typeface="Arial" panose="020B0604020202020204" pitchFamily="34" charset="0"/>
                        </a:rPr>
                        <a:t>OR </a:t>
                      </a:r>
                      <a:r>
                        <a:rPr lang="en-GB" sz="1600" i="1" kern="1200" dirty="0" smtClean="0">
                          <a:solidFill>
                            <a:schemeClr val="tx1"/>
                          </a:solidFill>
                          <a:effectLst/>
                          <a:latin typeface="Arial" panose="020B0604020202020204" pitchFamily="34" charset="0"/>
                          <a:ea typeface="+mn-ea"/>
                          <a:cs typeface="Arial" panose="020B0604020202020204" pitchFamily="34" charset="0"/>
                        </a:rPr>
                        <a:t>An Inspector Calls (</a:t>
                      </a:r>
                      <a:r>
                        <a:rPr lang="en-GB" sz="1600" kern="1200" dirty="0" smtClean="0">
                          <a:solidFill>
                            <a:schemeClr val="tx1"/>
                          </a:solidFill>
                          <a:effectLst/>
                          <a:latin typeface="Arial" panose="020B0604020202020204" pitchFamily="34" charset="0"/>
                          <a:ea typeface="+mn-ea"/>
                          <a:cs typeface="Arial" panose="020B0604020202020204" pitchFamily="34" charset="0"/>
                        </a:rPr>
                        <a:t>Priestley</a:t>
                      </a:r>
                      <a:r>
                        <a:rPr lang="en-GB" sz="1600" i="1" kern="1200" dirty="0" smtClean="0">
                          <a:solidFill>
                            <a:schemeClr val="tx1"/>
                          </a:solidFill>
                          <a:effectLst/>
                          <a:latin typeface="Arial" panose="020B0604020202020204" pitchFamily="34" charset="0"/>
                          <a:ea typeface="+mn-ea"/>
                          <a:cs typeface="Arial" panose="020B0604020202020204" pitchFamily="34" charset="0"/>
                        </a:rPr>
                        <a:t>); OR The History Boys (</a:t>
                      </a:r>
                      <a:r>
                        <a:rPr lang="en-GB" sz="1600" kern="1200" dirty="0" smtClean="0">
                          <a:solidFill>
                            <a:schemeClr val="tx1"/>
                          </a:solidFill>
                          <a:effectLst/>
                          <a:latin typeface="Arial" panose="020B0604020202020204" pitchFamily="34" charset="0"/>
                          <a:ea typeface="+mn-ea"/>
                          <a:cs typeface="Arial" panose="020B0604020202020204" pitchFamily="34" charset="0"/>
                        </a:rPr>
                        <a:t>Bennett</a:t>
                      </a:r>
                      <a:r>
                        <a:rPr lang="en-GB" sz="1600" i="1" kern="1200" dirty="0" smtClean="0">
                          <a:solidFill>
                            <a:schemeClr val="tx1"/>
                          </a:solidFill>
                          <a:effectLst/>
                          <a:latin typeface="Arial" panose="020B0604020202020204" pitchFamily="34" charset="0"/>
                          <a:ea typeface="+mn-ea"/>
                          <a:cs typeface="Arial" panose="020B0604020202020204" pitchFamily="34" charset="0"/>
                        </a:rPr>
                        <a:t>); OR Blood Brothers (</a:t>
                      </a:r>
                      <a:r>
                        <a:rPr lang="en-GB" sz="1600" kern="1200" dirty="0" smtClean="0">
                          <a:solidFill>
                            <a:schemeClr val="tx1"/>
                          </a:solidFill>
                          <a:effectLst/>
                          <a:latin typeface="Arial" panose="020B0604020202020204" pitchFamily="34" charset="0"/>
                          <a:ea typeface="+mn-ea"/>
                          <a:cs typeface="Arial" panose="020B0604020202020204" pitchFamily="34" charset="0"/>
                        </a:rPr>
                        <a:t>Russell</a:t>
                      </a:r>
                      <a:r>
                        <a:rPr lang="en-GB" sz="1600" i="1" kern="1200" dirty="0" smtClean="0">
                          <a:solidFill>
                            <a:schemeClr val="tx1"/>
                          </a:solidFill>
                          <a:effectLst/>
                          <a:latin typeface="Arial" panose="020B0604020202020204" pitchFamily="34" charset="0"/>
                          <a:ea typeface="+mn-ea"/>
                          <a:cs typeface="Arial" panose="020B0604020202020204" pitchFamily="34" charset="0"/>
                        </a:rPr>
                        <a:t>); OR The Curious</a:t>
                      </a:r>
                      <a:r>
                        <a:rPr lang="en-GB" sz="1600" i="1" kern="1200" baseline="0" dirty="0" smtClean="0">
                          <a:solidFill>
                            <a:schemeClr val="tx1"/>
                          </a:solidFill>
                          <a:effectLst/>
                          <a:latin typeface="Arial" panose="020B0604020202020204" pitchFamily="34" charset="0"/>
                          <a:ea typeface="+mn-ea"/>
                          <a:cs typeface="Arial" panose="020B0604020202020204" pitchFamily="34" charset="0"/>
                        </a:rPr>
                        <a:t> Incident Of The Dog In The Night-time </a:t>
                      </a:r>
                      <a:r>
                        <a:rPr lang="en-GB" sz="1600" i="0" kern="1200" baseline="0" dirty="0" smtClean="0">
                          <a:solidFill>
                            <a:schemeClr val="tx1"/>
                          </a:solidFill>
                          <a:effectLst/>
                          <a:latin typeface="Arial" panose="020B0604020202020204" pitchFamily="34" charset="0"/>
                          <a:ea typeface="+mn-ea"/>
                          <a:cs typeface="Arial" panose="020B0604020202020204" pitchFamily="34" charset="0"/>
                        </a:rPr>
                        <a:t>(play) (Haddon, ad. Stephens); </a:t>
                      </a:r>
                      <a:r>
                        <a:rPr lang="en-GB" sz="1600" i="1" kern="1200" baseline="0" dirty="0" smtClean="0">
                          <a:solidFill>
                            <a:schemeClr val="tx1"/>
                          </a:solidFill>
                          <a:effectLst/>
                          <a:latin typeface="Arial" panose="020B0604020202020204" pitchFamily="34" charset="0"/>
                          <a:ea typeface="+mn-ea"/>
                          <a:cs typeface="Arial" panose="020B0604020202020204" pitchFamily="34" charset="0"/>
                        </a:rPr>
                        <a:t>OR A Taste Of Honey </a:t>
                      </a:r>
                      <a:r>
                        <a:rPr lang="en-GB" sz="1600" i="0" kern="1200" baseline="0" dirty="0" smtClean="0">
                          <a:solidFill>
                            <a:schemeClr val="tx1"/>
                          </a:solidFill>
                          <a:effectLst/>
                          <a:latin typeface="Arial" panose="020B0604020202020204" pitchFamily="34" charset="0"/>
                          <a:ea typeface="+mn-ea"/>
                          <a:cs typeface="Arial" panose="020B0604020202020204" pitchFamily="34" charset="0"/>
                        </a:rPr>
                        <a:t>(Delaney)</a:t>
                      </a:r>
                      <a:endParaRPr lang="en-GB" sz="1600" kern="1200" dirty="0" smtClean="0">
                        <a:solidFill>
                          <a:schemeClr val="tx1"/>
                        </a:solidFill>
                        <a:effectLst/>
                        <a:latin typeface="Arial" panose="020B0604020202020204" pitchFamily="34" charset="0"/>
                        <a:ea typeface="+mn-ea"/>
                        <a:cs typeface="Arial" panose="020B0604020202020204" pitchFamily="34" charset="0"/>
                      </a:endParaRPr>
                    </a:p>
                    <a:p>
                      <a:r>
                        <a:rPr lang="en-GB" sz="1600" kern="1200" dirty="0" smtClean="0">
                          <a:solidFill>
                            <a:schemeClr val="tx1"/>
                          </a:solidFill>
                          <a:effectLst/>
                          <a:latin typeface="Arial" panose="020B0604020202020204" pitchFamily="34" charset="0"/>
                          <a:ea typeface="+mn-ea"/>
                          <a:cs typeface="Arial" panose="020B0604020202020204" pitchFamily="34" charset="0"/>
                        </a:rPr>
                        <a:t>One source based question on a post-1914</a:t>
                      </a:r>
                      <a:r>
                        <a:rPr lang="en-GB" sz="1600" kern="1200" baseline="0" dirty="0" smtClean="0">
                          <a:solidFill>
                            <a:schemeClr val="tx1"/>
                          </a:solidFill>
                          <a:effectLst/>
                          <a:latin typeface="Arial" panose="020B0604020202020204" pitchFamily="34" charset="0"/>
                          <a:ea typeface="+mn-ea"/>
                          <a:cs typeface="Arial" panose="020B0604020202020204" pitchFamily="34" charset="0"/>
                        </a:rPr>
                        <a:t> </a:t>
                      </a:r>
                      <a:r>
                        <a:rPr lang="en-GB" sz="1600" kern="1200" dirty="0" smtClean="0">
                          <a:solidFill>
                            <a:schemeClr val="tx1"/>
                          </a:solidFill>
                          <a:effectLst/>
                          <a:latin typeface="Arial" panose="020B0604020202020204" pitchFamily="34" charset="0"/>
                          <a:ea typeface="+mn-ea"/>
                          <a:cs typeface="Arial" panose="020B0604020202020204" pitchFamily="34" charset="0"/>
                        </a:rPr>
                        <a:t>text from the above prescribed list.</a:t>
                      </a:r>
                    </a:p>
                  </a:txBody>
                  <a:tcPr marL="73025" marR="7302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4" y="6120624"/>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999733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209551" y="1010808"/>
            <a:ext cx="6216650" cy="473976"/>
          </a:xfrm>
          <a:prstGeom prst="rect">
            <a:avLst/>
          </a:prstGeom>
          <a:noFill/>
        </p:spPr>
        <p:txBody>
          <a:bodyPr wrap="square" rtlCol="0">
            <a:spAutoFit/>
          </a:bodyPr>
          <a:lstStyle/>
          <a:p>
            <a:pPr>
              <a:lnSpc>
                <a:spcPct val="80000"/>
              </a:lnSpc>
            </a:pPr>
            <a:r>
              <a:rPr lang="en-US" sz="3100" kern="1100" spc="-50" dirty="0" smtClean="0">
                <a:solidFill>
                  <a:srgbClr val="DF3C06"/>
                </a:solidFill>
                <a:latin typeface="Gotham Rounded Book"/>
                <a:cs typeface="Gotham Rounded Book"/>
              </a:rPr>
              <a:t>ASSESSMENT SUMMARY</a:t>
            </a:r>
            <a:endParaRPr lang="en-US" sz="3100" kern="1100" spc="-50" dirty="0">
              <a:solidFill>
                <a:srgbClr val="F7B385"/>
              </a:solidFill>
              <a:latin typeface="Gotham Rounded Book"/>
              <a:cs typeface="Gotham Rounded Book"/>
            </a:endParaRPr>
          </a:p>
        </p:txBody>
      </p:sp>
      <p:graphicFrame>
        <p:nvGraphicFramePr>
          <p:cNvPr id="7" name="Table 6"/>
          <p:cNvGraphicFramePr>
            <a:graphicFrameLocks noGrp="1"/>
          </p:cNvGraphicFramePr>
          <p:nvPr>
            <p:extLst>
              <p:ext uri="{D42A27DB-BD31-4B8C-83A1-F6EECF244321}">
                <p14:modId xmlns:p14="http://schemas.microsoft.com/office/powerpoint/2010/main" val="316268205"/>
              </p:ext>
            </p:extLst>
          </p:nvPr>
        </p:nvGraphicFramePr>
        <p:xfrm>
          <a:off x="315846" y="1774798"/>
          <a:ext cx="8593118" cy="3670426"/>
        </p:xfrm>
        <a:graphic>
          <a:graphicData uri="http://schemas.openxmlformats.org/drawingml/2006/table">
            <a:tbl>
              <a:tblPr/>
              <a:tblGrid>
                <a:gridCol w="8593118"/>
              </a:tblGrid>
              <a:tr h="1064083">
                <a:tc>
                  <a:txBody>
                    <a:bodyPr/>
                    <a:lstStyle/>
                    <a:p>
                      <a:r>
                        <a:rPr lang="en-GB" sz="1800" b="1" dirty="0" smtClean="0">
                          <a:effectLst/>
                          <a:latin typeface="Arial" panose="020B0604020202020204" pitchFamily="34" charset="0"/>
                          <a:ea typeface="Times New Roman"/>
                          <a:cs typeface="Arial" panose="020B0604020202020204" pitchFamily="34" charset="0"/>
                        </a:rPr>
                        <a:t>Component 2: </a:t>
                      </a:r>
                      <a:r>
                        <a:rPr lang="en-GB" sz="1800" b="1" kern="1200" dirty="0" smtClean="0">
                          <a:solidFill>
                            <a:schemeClr val="tx1"/>
                          </a:solidFill>
                          <a:effectLst/>
                          <a:latin typeface="Arial" panose="020B0604020202020204" pitchFamily="34" charset="0"/>
                          <a:ea typeface="+mn-ea"/>
                          <a:cs typeface="Arial" panose="020B0604020202020204" pitchFamily="34" charset="0"/>
                        </a:rPr>
                        <a:t>Post-1914 Prose/ Drama, 19</a:t>
                      </a:r>
                      <a:r>
                        <a:rPr lang="en-GB" sz="1800" b="1" kern="1200" baseline="30000" dirty="0" smtClean="0">
                          <a:solidFill>
                            <a:schemeClr val="tx1"/>
                          </a:solidFill>
                          <a:effectLst/>
                          <a:latin typeface="Arial" panose="020B0604020202020204" pitchFamily="34" charset="0"/>
                          <a:ea typeface="+mn-ea"/>
                          <a:cs typeface="Arial" panose="020B0604020202020204" pitchFamily="34" charset="0"/>
                        </a:rPr>
                        <a:t>th</a:t>
                      </a:r>
                      <a:r>
                        <a:rPr lang="en-GB" sz="1800" b="1" kern="1200" dirty="0" smtClean="0">
                          <a:solidFill>
                            <a:schemeClr val="tx1"/>
                          </a:solidFill>
                          <a:effectLst/>
                          <a:latin typeface="Arial" panose="020B0604020202020204" pitchFamily="34" charset="0"/>
                          <a:ea typeface="+mn-ea"/>
                          <a:cs typeface="Arial" panose="020B0604020202020204" pitchFamily="34" charset="0"/>
                        </a:rPr>
                        <a:t> Century Prose and Unseen Poetry </a:t>
                      </a:r>
                      <a:endParaRPr lang="en-GB" sz="1800" kern="1200" dirty="0" smtClean="0">
                        <a:solidFill>
                          <a:schemeClr val="tx1"/>
                        </a:solidFill>
                        <a:effectLst/>
                        <a:latin typeface="Arial" panose="020B0604020202020204" pitchFamily="34" charset="0"/>
                        <a:ea typeface="+mn-ea"/>
                        <a:cs typeface="Arial" panose="020B0604020202020204" pitchFamily="34" charset="0"/>
                      </a:endParaRPr>
                    </a:p>
                    <a:p>
                      <a:r>
                        <a:rPr lang="en-GB" sz="1800" b="1" kern="1200" dirty="0" smtClean="0">
                          <a:solidFill>
                            <a:schemeClr val="tx1"/>
                          </a:solidFill>
                          <a:effectLst/>
                          <a:latin typeface="Arial" panose="020B0604020202020204" pitchFamily="34" charset="0"/>
                          <a:ea typeface="+mn-ea"/>
                          <a:cs typeface="Arial" panose="020B0604020202020204" pitchFamily="34" charset="0"/>
                        </a:rPr>
                        <a:t>Written examination: 2 hours and 30 minutes</a:t>
                      </a:r>
                      <a:endParaRPr lang="en-GB" sz="1800" kern="1200" dirty="0" smtClean="0">
                        <a:solidFill>
                          <a:schemeClr val="tx1"/>
                        </a:solidFill>
                        <a:effectLst/>
                        <a:latin typeface="Arial" panose="020B0604020202020204" pitchFamily="34" charset="0"/>
                        <a:ea typeface="+mn-ea"/>
                        <a:cs typeface="Arial" panose="020B0604020202020204" pitchFamily="34" charset="0"/>
                      </a:endParaRPr>
                    </a:p>
                    <a:p>
                      <a:r>
                        <a:rPr lang="en-GB" sz="1800" b="1" kern="1200" dirty="0" smtClean="0">
                          <a:solidFill>
                            <a:schemeClr val="tx1"/>
                          </a:solidFill>
                          <a:effectLst/>
                          <a:latin typeface="Arial" panose="020B0604020202020204" pitchFamily="34" charset="0"/>
                          <a:ea typeface="+mn-ea"/>
                          <a:cs typeface="Arial" panose="020B0604020202020204" pitchFamily="34" charset="0"/>
                        </a:rPr>
                        <a:t>60% of</a:t>
                      </a:r>
                      <a:r>
                        <a:rPr lang="en-GB" sz="1800" b="1" kern="1200" baseline="0" dirty="0" smtClean="0">
                          <a:solidFill>
                            <a:schemeClr val="tx1"/>
                          </a:solidFill>
                          <a:effectLst/>
                          <a:latin typeface="Arial" panose="020B0604020202020204" pitchFamily="34" charset="0"/>
                          <a:ea typeface="+mn-ea"/>
                          <a:cs typeface="Arial" panose="020B0604020202020204" pitchFamily="34" charset="0"/>
                        </a:rPr>
                        <a:t> qualification</a:t>
                      </a:r>
                      <a:endParaRPr lang="en-GB" sz="1800" dirty="0" smtClean="0">
                        <a:effectLst/>
                        <a:latin typeface="Arial" panose="020B0604020202020204" pitchFamily="34" charset="0"/>
                        <a:ea typeface="Times New Roman"/>
                        <a:cs typeface="Arial" panose="020B0604020202020204" pitchFamily="34" charset="0"/>
                      </a:endParaRPr>
                    </a:p>
                  </a:txBody>
                  <a:tcPr marL="73025" marR="7302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75000"/>
                      </a:schemeClr>
                    </a:solidFill>
                  </a:tcPr>
                </a:tc>
              </a:tr>
              <a:tr h="2536316">
                <a:tc>
                  <a:txBody>
                    <a:bodyPr/>
                    <a:lstStyle/>
                    <a:p>
                      <a:r>
                        <a:rPr lang="en-GB" sz="1800" b="1" kern="1200" dirty="0" smtClean="0">
                          <a:solidFill>
                            <a:schemeClr val="tx1"/>
                          </a:solidFill>
                          <a:effectLst/>
                          <a:latin typeface="Arial" panose="020B0604020202020204" pitchFamily="34" charset="0"/>
                          <a:ea typeface="+mn-ea"/>
                          <a:cs typeface="Arial" panose="020B0604020202020204" pitchFamily="34" charset="0"/>
                        </a:rPr>
                        <a:t>Section B (20%) 19th Century Prose                                                            </a:t>
                      </a:r>
                    </a:p>
                    <a:p>
                      <a:r>
                        <a:rPr lang="en-GB" sz="1800" i="1" kern="1200" dirty="0" smtClean="0">
                          <a:solidFill>
                            <a:schemeClr val="tx1"/>
                          </a:solidFill>
                          <a:effectLst/>
                          <a:latin typeface="Arial" panose="020B0604020202020204" pitchFamily="34" charset="0"/>
                          <a:ea typeface="+mn-ea"/>
                          <a:cs typeface="Arial" panose="020B0604020202020204" pitchFamily="34" charset="0"/>
                        </a:rPr>
                        <a:t>Silas </a:t>
                      </a:r>
                      <a:r>
                        <a:rPr lang="en-GB" sz="1800" i="1" kern="1200" dirty="0" err="1" smtClean="0">
                          <a:solidFill>
                            <a:schemeClr val="tx1"/>
                          </a:solidFill>
                          <a:effectLst/>
                          <a:latin typeface="Arial" panose="020B0604020202020204" pitchFamily="34" charset="0"/>
                          <a:ea typeface="+mn-ea"/>
                          <a:cs typeface="Arial" panose="020B0604020202020204" pitchFamily="34" charset="0"/>
                        </a:rPr>
                        <a:t>Marner</a:t>
                      </a:r>
                      <a:r>
                        <a:rPr lang="en-GB" sz="1800" i="1" kern="1200" dirty="0" smtClean="0">
                          <a:solidFill>
                            <a:schemeClr val="tx1"/>
                          </a:solidFill>
                          <a:effectLst/>
                          <a:latin typeface="Arial" panose="020B0604020202020204" pitchFamily="34" charset="0"/>
                          <a:ea typeface="+mn-ea"/>
                          <a:cs typeface="Arial" panose="020B0604020202020204" pitchFamily="34" charset="0"/>
                        </a:rPr>
                        <a:t> (</a:t>
                      </a:r>
                      <a:r>
                        <a:rPr lang="en-GB" sz="1800" kern="1200" dirty="0" smtClean="0">
                          <a:solidFill>
                            <a:schemeClr val="tx1"/>
                          </a:solidFill>
                          <a:effectLst/>
                          <a:latin typeface="Arial" panose="020B0604020202020204" pitchFamily="34" charset="0"/>
                          <a:ea typeface="+mn-ea"/>
                          <a:cs typeface="Arial" panose="020B0604020202020204" pitchFamily="34" charset="0"/>
                        </a:rPr>
                        <a:t>Eliot</a:t>
                      </a:r>
                      <a:r>
                        <a:rPr lang="en-GB" sz="1800" i="1" kern="1200" dirty="0" smtClean="0">
                          <a:solidFill>
                            <a:schemeClr val="tx1"/>
                          </a:solidFill>
                          <a:effectLst/>
                          <a:latin typeface="Arial" panose="020B0604020202020204" pitchFamily="34" charset="0"/>
                          <a:ea typeface="+mn-ea"/>
                          <a:cs typeface="Arial" panose="020B0604020202020204" pitchFamily="34" charset="0"/>
                        </a:rPr>
                        <a:t>); OR A Christmas Carol (</a:t>
                      </a:r>
                      <a:r>
                        <a:rPr lang="en-GB" sz="1800" kern="1200" dirty="0" smtClean="0">
                          <a:solidFill>
                            <a:schemeClr val="tx1"/>
                          </a:solidFill>
                          <a:effectLst/>
                          <a:latin typeface="Arial" panose="020B0604020202020204" pitchFamily="34" charset="0"/>
                          <a:ea typeface="+mn-ea"/>
                          <a:cs typeface="Arial" panose="020B0604020202020204" pitchFamily="34" charset="0"/>
                        </a:rPr>
                        <a:t>Dickens</a:t>
                      </a:r>
                      <a:r>
                        <a:rPr lang="en-GB" sz="1800" i="1" kern="1200" dirty="0" smtClean="0">
                          <a:solidFill>
                            <a:schemeClr val="tx1"/>
                          </a:solidFill>
                          <a:effectLst/>
                          <a:latin typeface="Arial" panose="020B0604020202020204" pitchFamily="34" charset="0"/>
                          <a:ea typeface="+mn-ea"/>
                          <a:cs typeface="Arial" panose="020B0604020202020204" pitchFamily="34" charset="0"/>
                        </a:rPr>
                        <a:t>);OR Pride and Prejudice (</a:t>
                      </a:r>
                      <a:r>
                        <a:rPr lang="en-GB" sz="1800" kern="1200" dirty="0" smtClean="0">
                          <a:solidFill>
                            <a:schemeClr val="tx1"/>
                          </a:solidFill>
                          <a:effectLst/>
                          <a:latin typeface="Arial" panose="020B0604020202020204" pitchFamily="34" charset="0"/>
                          <a:ea typeface="+mn-ea"/>
                          <a:cs typeface="Arial" panose="020B0604020202020204" pitchFamily="34" charset="0"/>
                        </a:rPr>
                        <a:t>Austen</a:t>
                      </a:r>
                      <a:r>
                        <a:rPr lang="en-GB" sz="1800" i="1" kern="1200" dirty="0" smtClean="0">
                          <a:solidFill>
                            <a:schemeClr val="tx1"/>
                          </a:solidFill>
                          <a:effectLst/>
                          <a:latin typeface="Arial" panose="020B0604020202020204" pitchFamily="34" charset="0"/>
                          <a:ea typeface="+mn-ea"/>
                          <a:cs typeface="Arial" panose="020B0604020202020204" pitchFamily="34" charset="0"/>
                        </a:rPr>
                        <a:t>); OR War of the Worlds (</a:t>
                      </a:r>
                      <a:r>
                        <a:rPr lang="en-GB" sz="1800" kern="1200" dirty="0" smtClean="0">
                          <a:solidFill>
                            <a:schemeClr val="tx1"/>
                          </a:solidFill>
                          <a:effectLst/>
                          <a:latin typeface="Arial" panose="020B0604020202020204" pitchFamily="34" charset="0"/>
                          <a:ea typeface="+mn-ea"/>
                          <a:cs typeface="Arial" panose="020B0604020202020204" pitchFamily="34" charset="0"/>
                        </a:rPr>
                        <a:t>Wells</a:t>
                      </a:r>
                      <a:r>
                        <a:rPr lang="en-GB" sz="1800" i="1" kern="1200" dirty="0" smtClean="0">
                          <a:solidFill>
                            <a:schemeClr val="tx1"/>
                          </a:solidFill>
                          <a:effectLst/>
                          <a:latin typeface="Arial" panose="020B0604020202020204" pitchFamily="34" charset="0"/>
                          <a:ea typeface="+mn-ea"/>
                          <a:cs typeface="Arial" panose="020B0604020202020204" pitchFamily="34" charset="0"/>
                        </a:rPr>
                        <a:t>); OR Jane Eyre (</a:t>
                      </a:r>
                      <a:r>
                        <a:rPr lang="en-GB" sz="1800" kern="1200" dirty="0" smtClean="0">
                          <a:solidFill>
                            <a:schemeClr val="tx1"/>
                          </a:solidFill>
                          <a:effectLst/>
                          <a:latin typeface="Arial" panose="020B0604020202020204" pitchFamily="34" charset="0"/>
                          <a:ea typeface="+mn-ea"/>
                          <a:cs typeface="Arial" panose="020B0604020202020204" pitchFamily="34" charset="0"/>
                        </a:rPr>
                        <a:t>Bronte</a:t>
                      </a:r>
                      <a:r>
                        <a:rPr lang="en-GB" sz="1800" i="1" kern="1200" dirty="0" smtClean="0">
                          <a:solidFill>
                            <a:schemeClr val="tx1"/>
                          </a:solidFill>
                          <a:effectLst/>
                          <a:latin typeface="Arial" panose="020B0604020202020204" pitchFamily="34" charset="0"/>
                          <a:ea typeface="+mn-ea"/>
                          <a:cs typeface="Arial" panose="020B0604020202020204" pitchFamily="34" charset="0"/>
                        </a:rPr>
                        <a:t>); OR The Strange Case of Dr Jekyll</a:t>
                      </a:r>
                      <a:r>
                        <a:rPr lang="en-GB" sz="1800" i="1" kern="1200" baseline="0" dirty="0" smtClean="0">
                          <a:solidFill>
                            <a:schemeClr val="tx1"/>
                          </a:solidFill>
                          <a:effectLst/>
                          <a:latin typeface="Arial" panose="020B0604020202020204" pitchFamily="34" charset="0"/>
                          <a:ea typeface="+mn-ea"/>
                          <a:cs typeface="Arial" panose="020B0604020202020204" pitchFamily="34" charset="0"/>
                        </a:rPr>
                        <a:t> And Mr Hyde </a:t>
                      </a:r>
                      <a:r>
                        <a:rPr lang="en-GB" sz="1800" i="0" kern="1200" baseline="0" dirty="0" smtClean="0">
                          <a:solidFill>
                            <a:schemeClr val="tx1"/>
                          </a:solidFill>
                          <a:effectLst/>
                          <a:latin typeface="Arial" panose="020B0604020202020204" pitchFamily="34" charset="0"/>
                          <a:ea typeface="+mn-ea"/>
                          <a:cs typeface="Arial" panose="020B0604020202020204" pitchFamily="34" charset="0"/>
                        </a:rPr>
                        <a:t>(Stevenson)</a:t>
                      </a:r>
                      <a:r>
                        <a:rPr lang="en-GB" sz="1800" i="1" kern="1200" dirty="0" smtClean="0">
                          <a:solidFill>
                            <a:schemeClr val="tx1"/>
                          </a:solidFill>
                          <a:effectLst/>
                          <a:latin typeface="Arial" panose="020B0604020202020204" pitchFamily="34" charset="0"/>
                          <a:ea typeface="+mn-ea"/>
                          <a:cs typeface="Arial" panose="020B0604020202020204" pitchFamily="34" charset="0"/>
                        </a:rPr>
                        <a:t> </a:t>
                      </a:r>
                      <a:endParaRPr lang="en-GB" sz="1800" kern="1200" dirty="0" smtClean="0">
                        <a:solidFill>
                          <a:schemeClr val="tx1"/>
                        </a:solidFill>
                        <a:effectLst/>
                        <a:latin typeface="Arial" panose="020B0604020202020204" pitchFamily="34" charset="0"/>
                        <a:ea typeface="+mn-ea"/>
                        <a:cs typeface="Arial" panose="020B0604020202020204" pitchFamily="34" charset="0"/>
                      </a:endParaRPr>
                    </a:p>
                    <a:p>
                      <a:r>
                        <a:rPr lang="en-GB" sz="1800" kern="1200" dirty="0" smtClean="0">
                          <a:solidFill>
                            <a:schemeClr val="tx1"/>
                          </a:solidFill>
                          <a:effectLst/>
                          <a:latin typeface="Arial" panose="020B0604020202020204" pitchFamily="34" charset="0"/>
                          <a:ea typeface="+mn-ea"/>
                          <a:cs typeface="Arial" panose="020B0604020202020204" pitchFamily="34" charset="0"/>
                        </a:rPr>
                        <a:t>One source based question on a 19th century prose text from the above prescribed list.</a:t>
                      </a:r>
                    </a:p>
                    <a:p>
                      <a:endParaRPr lang="en-GB" sz="1800" kern="1200" dirty="0" smtClean="0">
                        <a:solidFill>
                          <a:schemeClr val="tx1"/>
                        </a:solidFill>
                        <a:effectLst/>
                        <a:latin typeface="Arial" panose="020B0604020202020204" pitchFamily="34" charset="0"/>
                        <a:ea typeface="+mn-ea"/>
                        <a:cs typeface="Arial" panose="020B0604020202020204" pitchFamily="34" charset="0"/>
                      </a:endParaRPr>
                    </a:p>
                    <a:p>
                      <a:r>
                        <a:rPr lang="en-GB" sz="1800" b="1" kern="1200" dirty="0" smtClean="0">
                          <a:solidFill>
                            <a:schemeClr val="tx1"/>
                          </a:solidFill>
                          <a:effectLst/>
                          <a:latin typeface="Arial" panose="020B0604020202020204" pitchFamily="34" charset="0"/>
                          <a:ea typeface="+mn-ea"/>
                          <a:cs typeface="Arial" panose="020B0604020202020204" pitchFamily="34" charset="0"/>
                        </a:rPr>
                        <a:t>Section C (20%) Unseen Poetry</a:t>
                      </a:r>
                    </a:p>
                    <a:p>
                      <a:r>
                        <a:rPr lang="en-GB" sz="1800" kern="1200" dirty="0" smtClean="0">
                          <a:solidFill>
                            <a:schemeClr val="tx1"/>
                          </a:solidFill>
                          <a:effectLst/>
                          <a:latin typeface="Arial" panose="020B0604020202020204" pitchFamily="34" charset="0"/>
                          <a:ea typeface="+mn-ea"/>
                          <a:cs typeface="Arial" panose="020B0604020202020204" pitchFamily="34" charset="0"/>
                        </a:rPr>
                        <a:t>Two questions on unseen poems, one of which involves comparison.</a:t>
                      </a:r>
                    </a:p>
                  </a:txBody>
                  <a:tcPr marL="73025" marR="73025"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4" y="6120624"/>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692185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281192" y="1098801"/>
            <a:ext cx="6160160" cy="473976"/>
          </a:xfrm>
          <a:prstGeom prst="rect">
            <a:avLst/>
          </a:prstGeom>
          <a:noFill/>
        </p:spPr>
        <p:txBody>
          <a:bodyPr wrap="square" rtlCol="0">
            <a:spAutoFit/>
          </a:bodyPr>
          <a:lstStyle/>
          <a:p>
            <a:pPr>
              <a:lnSpc>
                <a:spcPct val="80000"/>
              </a:lnSpc>
            </a:pPr>
            <a:r>
              <a:rPr lang="en-US" sz="3100" kern="1100" spc="-50" dirty="0" smtClean="0">
                <a:solidFill>
                  <a:srgbClr val="DF3C06"/>
                </a:solidFill>
                <a:latin typeface="Gotham Rounded Book"/>
                <a:cs typeface="Gotham Rounded Book"/>
              </a:rPr>
              <a:t>ASSESSMENT OBJECTIVES</a:t>
            </a:r>
            <a:endParaRPr lang="en-US" sz="3100" kern="1100" spc="-50" dirty="0">
              <a:solidFill>
                <a:srgbClr val="DF3C06"/>
              </a:solidFill>
              <a:latin typeface="Gotham Rounded Book"/>
              <a:cs typeface="Gotham Rounded Book"/>
            </a:endParaRPr>
          </a:p>
        </p:txBody>
      </p:sp>
      <p:sp>
        <p:nvSpPr>
          <p:cNvPr id="4" name="TextBox 3"/>
          <p:cNvSpPr txBox="1"/>
          <p:nvPr/>
        </p:nvSpPr>
        <p:spPr>
          <a:xfrm>
            <a:off x="264260" y="1618342"/>
            <a:ext cx="8412196" cy="3754874"/>
          </a:xfrm>
          <a:prstGeom prst="rect">
            <a:avLst/>
          </a:prstGeom>
          <a:noFill/>
        </p:spPr>
        <p:txBody>
          <a:bodyPr wrap="square" rtlCol="0">
            <a:spAutoFit/>
          </a:bodyPr>
          <a:lstStyle/>
          <a:p>
            <a:r>
              <a:rPr lang="en-GB" sz="1400" b="1" dirty="0">
                <a:solidFill>
                  <a:prstClr val="black"/>
                </a:solidFill>
                <a:latin typeface="Arial" panose="020B0604020202020204" pitchFamily="34" charset="0"/>
                <a:cs typeface="Arial" panose="020B0604020202020204" pitchFamily="34" charset="0"/>
              </a:rPr>
              <a:t>AO1</a:t>
            </a:r>
            <a:r>
              <a:rPr lang="en-GB" sz="1400" dirty="0">
                <a:solidFill>
                  <a:prstClr val="black"/>
                </a:solidFill>
                <a:latin typeface="Arial" panose="020B0604020202020204" pitchFamily="34" charset="0"/>
                <a:cs typeface="Arial" panose="020B0604020202020204" pitchFamily="34" charset="0"/>
              </a:rPr>
              <a:t> </a:t>
            </a:r>
          </a:p>
          <a:p>
            <a:r>
              <a:rPr lang="en-GB" sz="1400" dirty="0">
                <a:solidFill>
                  <a:prstClr val="black"/>
                </a:solidFill>
                <a:latin typeface="Arial" panose="020B0604020202020204" pitchFamily="34" charset="0"/>
                <a:cs typeface="Arial" panose="020B0604020202020204" pitchFamily="34" charset="0"/>
              </a:rPr>
              <a:t>Read, understand and respond to texts.  Students should be able to: </a:t>
            </a:r>
          </a:p>
          <a:p>
            <a:r>
              <a:rPr lang="en-GB" sz="1400" dirty="0">
                <a:solidFill>
                  <a:prstClr val="black"/>
                </a:solidFill>
                <a:latin typeface="Arial" panose="020B0604020202020204" pitchFamily="34" charset="0"/>
                <a:cs typeface="Arial" panose="020B0604020202020204" pitchFamily="34" charset="0"/>
              </a:rPr>
              <a:t>- maintain a critical style and develop an informed personal response</a:t>
            </a:r>
          </a:p>
          <a:p>
            <a:r>
              <a:rPr lang="en-GB" sz="1400" dirty="0">
                <a:solidFill>
                  <a:prstClr val="black"/>
                </a:solidFill>
                <a:latin typeface="Arial" panose="020B0604020202020204" pitchFamily="34" charset="0"/>
                <a:cs typeface="Arial" panose="020B0604020202020204" pitchFamily="34" charset="0"/>
              </a:rPr>
              <a:t> -use textual references, including quotations, to support and illustrate interpretations (assessed in all questions)</a:t>
            </a:r>
          </a:p>
          <a:p>
            <a:r>
              <a:rPr lang="en-GB" sz="1400" dirty="0">
                <a:solidFill>
                  <a:prstClr val="black"/>
                </a:solidFill>
                <a:latin typeface="Arial" panose="020B0604020202020204" pitchFamily="34" charset="0"/>
                <a:cs typeface="Arial" panose="020B0604020202020204" pitchFamily="34" charset="0"/>
              </a:rPr>
              <a:t> </a:t>
            </a:r>
          </a:p>
          <a:p>
            <a:r>
              <a:rPr lang="en-GB" sz="1400" b="1" dirty="0">
                <a:solidFill>
                  <a:prstClr val="black"/>
                </a:solidFill>
                <a:latin typeface="Arial" panose="020B0604020202020204" pitchFamily="34" charset="0"/>
                <a:cs typeface="Arial" panose="020B0604020202020204" pitchFamily="34" charset="0"/>
              </a:rPr>
              <a:t>AO2</a:t>
            </a:r>
            <a:r>
              <a:rPr lang="en-GB" sz="1400" dirty="0">
                <a:solidFill>
                  <a:prstClr val="black"/>
                </a:solidFill>
                <a:latin typeface="Arial" panose="020B0604020202020204" pitchFamily="34" charset="0"/>
                <a:cs typeface="Arial" panose="020B0604020202020204" pitchFamily="34" charset="0"/>
              </a:rPr>
              <a:t> </a:t>
            </a:r>
          </a:p>
          <a:p>
            <a:r>
              <a:rPr lang="en-GB" sz="1400" dirty="0">
                <a:solidFill>
                  <a:prstClr val="black"/>
                </a:solidFill>
                <a:latin typeface="Arial" panose="020B0604020202020204" pitchFamily="34" charset="0"/>
                <a:cs typeface="Arial" panose="020B0604020202020204" pitchFamily="34" charset="0"/>
              </a:rPr>
              <a:t>Analyse the language, form and structure used by a writer to create meanings and effects, using relevant subject terminology where appropriate (assessed in all questions)</a:t>
            </a:r>
          </a:p>
          <a:p>
            <a:r>
              <a:rPr lang="en-GB" sz="1400" dirty="0">
                <a:solidFill>
                  <a:prstClr val="black"/>
                </a:solidFill>
                <a:latin typeface="Arial" panose="020B0604020202020204" pitchFamily="34" charset="0"/>
                <a:cs typeface="Arial" panose="020B0604020202020204" pitchFamily="34" charset="0"/>
              </a:rPr>
              <a:t> </a:t>
            </a:r>
          </a:p>
          <a:p>
            <a:r>
              <a:rPr lang="en-GB" sz="1400" b="1" dirty="0">
                <a:solidFill>
                  <a:prstClr val="black"/>
                </a:solidFill>
                <a:latin typeface="Arial" panose="020B0604020202020204" pitchFamily="34" charset="0"/>
                <a:cs typeface="Arial" panose="020B0604020202020204" pitchFamily="34" charset="0"/>
              </a:rPr>
              <a:t>AO3</a:t>
            </a:r>
            <a:r>
              <a:rPr lang="en-GB" sz="1400" dirty="0">
                <a:solidFill>
                  <a:prstClr val="black"/>
                </a:solidFill>
                <a:latin typeface="Arial" panose="020B0604020202020204" pitchFamily="34" charset="0"/>
                <a:cs typeface="Arial" panose="020B0604020202020204" pitchFamily="34" charset="0"/>
              </a:rPr>
              <a:t> </a:t>
            </a:r>
          </a:p>
          <a:p>
            <a:r>
              <a:rPr lang="en-GB" sz="1400" dirty="0">
                <a:solidFill>
                  <a:prstClr val="black"/>
                </a:solidFill>
                <a:latin typeface="Arial" panose="020B0604020202020204" pitchFamily="34" charset="0"/>
                <a:cs typeface="Arial" panose="020B0604020202020204" pitchFamily="34" charset="0"/>
              </a:rPr>
              <a:t>Show understanding of the relationships between texts and the contexts in which they were written (assessed in responses to the poetry anthology question and 19</a:t>
            </a:r>
            <a:r>
              <a:rPr lang="en-GB" sz="1400" baseline="30000" dirty="0">
                <a:solidFill>
                  <a:prstClr val="black"/>
                </a:solidFill>
                <a:latin typeface="Arial" panose="020B0604020202020204" pitchFamily="34" charset="0"/>
                <a:cs typeface="Arial" panose="020B0604020202020204" pitchFamily="34" charset="0"/>
              </a:rPr>
              <a:t>th</a:t>
            </a:r>
            <a:r>
              <a:rPr lang="en-GB" sz="1400" dirty="0">
                <a:solidFill>
                  <a:prstClr val="black"/>
                </a:solidFill>
                <a:latin typeface="Arial" panose="020B0604020202020204" pitchFamily="34" charset="0"/>
                <a:cs typeface="Arial" panose="020B0604020202020204" pitchFamily="34" charset="0"/>
              </a:rPr>
              <a:t> century prose question)</a:t>
            </a:r>
          </a:p>
          <a:p>
            <a:r>
              <a:rPr lang="en-GB" sz="1400" dirty="0">
                <a:solidFill>
                  <a:prstClr val="black"/>
                </a:solidFill>
                <a:latin typeface="Arial" panose="020B0604020202020204" pitchFamily="34" charset="0"/>
                <a:cs typeface="Arial" panose="020B0604020202020204" pitchFamily="34" charset="0"/>
              </a:rPr>
              <a:t> </a:t>
            </a:r>
          </a:p>
          <a:p>
            <a:r>
              <a:rPr lang="en-GB" sz="1400" b="1" dirty="0">
                <a:solidFill>
                  <a:prstClr val="black"/>
                </a:solidFill>
                <a:latin typeface="Arial" panose="020B0604020202020204" pitchFamily="34" charset="0"/>
                <a:cs typeface="Arial" panose="020B0604020202020204" pitchFamily="34" charset="0"/>
              </a:rPr>
              <a:t>AO4 </a:t>
            </a:r>
            <a:endParaRPr lang="en-GB" sz="1400" dirty="0">
              <a:solidFill>
                <a:prstClr val="black"/>
              </a:solidFill>
              <a:latin typeface="Arial" panose="020B0604020202020204" pitchFamily="34" charset="0"/>
              <a:cs typeface="Arial" panose="020B0604020202020204" pitchFamily="34" charset="0"/>
            </a:endParaRPr>
          </a:p>
          <a:p>
            <a:r>
              <a:rPr lang="en-GB" sz="1400" dirty="0">
                <a:solidFill>
                  <a:prstClr val="black"/>
                </a:solidFill>
                <a:latin typeface="Arial" panose="020B0604020202020204" pitchFamily="34" charset="0"/>
                <a:cs typeface="Arial" panose="020B0604020202020204" pitchFamily="34" charset="0"/>
              </a:rPr>
              <a:t>Use a range of vocabulary and sentence structures for clarity, purpose and effect, with accurate spelling and punctuation (assessed in Shakespeare essay response and the post 1914 prose/drama response</a:t>
            </a:r>
            <a:r>
              <a:rPr lang="en-GB" sz="1400" dirty="0" smtClean="0">
                <a:solidFill>
                  <a:prstClr val="black"/>
                </a:solidFill>
                <a:latin typeface="Arial" panose="020B0604020202020204" pitchFamily="34" charset="0"/>
                <a:cs typeface="Arial" panose="020B0604020202020204" pitchFamily="34" charset="0"/>
              </a:rPr>
              <a:t>)</a:t>
            </a:r>
            <a:endParaRPr lang="en-GB" sz="1400" dirty="0">
              <a:solidFill>
                <a:prstClr val="black"/>
              </a:solidFill>
              <a:latin typeface="Arial" panose="020B0604020202020204" pitchFamily="34" charset="0"/>
              <a:cs typeface="Arial" panose="020B0604020202020204" pitchFamily="34" charset="0"/>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4" y="6120624"/>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516968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281192" y="1098807"/>
            <a:ext cx="6160160" cy="486287"/>
          </a:xfrm>
          <a:prstGeom prst="rect">
            <a:avLst/>
          </a:prstGeom>
          <a:noFill/>
        </p:spPr>
        <p:txBody>
          <a:bodyPr wrap="square" rtlCol="0">
            <a:spAutoFit/>
          </a:bodyPr>
          <a:lstStyle/>
          <a:p>
            <a:pPr>
              <a:lnSpc>
                <a:spcPct val="80000"/>
              </a:lnSpc>
            </a:pPr>
            <a:r>
              <a:rPr lang="en-US" sz="3100" kern="1100" spc="-50" dirty="0" smtClean="0">
                <a:solidFill>
                  <a:srgbClr val="DF3C06"/>
                </a:solidFill>
                <a:latin typeface="Gotham Rounded Book"/>
                <a:cs typeface="Gotham Rounded Book"/>
              </a:rPr>
              <a:t>ASSESSMENT OBJECTIVES</a:t>
            </a:r>
            <a:endParaRPr lang="en-US" sz="3100" kern="1100" spc="-50" dirty="0">
              <a:solidFill>
                <a:srgbClr val="DF3C06"/>
              </a:solidFill>
              <a:latin typeface="Gotham Rounded Book"/>
              <a:cs typeface="Gotham Rounded Book"/>
            </a:endParaRPr>
          </a:p>
        </p:txBody>
      </p:sp>
      <p:sp>
        <p:nvSpPr>
          <p:cNvPr id="4" name="TextBox 3"/>
          <p:cNvSpPr txBox="1"/>
          <p:nvPr/>
        </p:nvSpPr>
        <p:spPr>
          <a:xfrm>
            <a:off x="264260" y="1679897"/>
            <a:ext cx="7836132" cy="3785652"/>
          </a:xfrm>
          <a:prstGeom prst="rect">
            <a:avLst/>
          </a:prstGeom>
          <a:noFill/>
        </p:spPr>
        <p:txBody>
          <a:bodyPr wrap="square" rtlCol="0">
            <a:spAutoFit/>
          </a:bodyPr>
          <a:lstStyle/>
          <a:p>
            <a:r>
              <a:rPr lang="en-GB" sz="2400" b="1" dirty="0">
                <a:solidFill>
                  <a:srgbClr val="F8BA90"/>
                </a:solidFill>
                <a:latin typeface="Gotham Rounded Book" pitchFamily="50" charset="0"/>
              </a:rPr>
              <a:t>Interpreting AO3</a:t>
            </a:r>
            <a:endParaRPr lang="en-GB" sz="2400" dirty="0">
              <a:solidFill>
                <a:srgbClr val="F8BA90"/>
              </a:solidFill>
              <a:latin typeface="Gotham Rounded Book" pitchFamily="50" charset="0"/>
            </a:endParaRPr>
          </a:p>
          <a:p>
            <a:r>
              <a:rPr lang="en-GB" dirty="0">
                <a:solidFill>
                  <a:prstClr val="black"/>
                </a:solidFill>
              </a:rPr>
              <a:t> </a:t>
            </a:r>
          </a:p>
          <a:p>
            <a:pPr marL="285750" indent="-285750">
              <a:buFont typeface="Arial" panose="020B0604020202020204" pitchFamily="34" charset="0"/>
              <a:buChar char="•"/>
            </a:pPr>
            <a:r>
              <a:rPr lang="en-GB" dirty="0">
                <a:solidFill>
                  <a:prstClr val="black"/>
                </a:solidFill>
              </a:rPr>
              <a:t>The range of contexts that is most relevant as part of AO3 will depend on the text, the author and the task. </a:t>
            </a:r>
          </a:p>
          <a:p>
            <a:pPr marL="285750" indent="-285750">
              <a:buFont typeface="Arial" panose="020B0604020202020204" pitchFamily="34" charset="0"/>
              <a:buChar char="•"/>
            </a:pPr>
            <a:r>
              <a:rPr lang="en-GB" dirty="0">
                <a:solidFill>
                  <a:prstClr val="black"/>
                </a:solidFill>
              </a:rPr>
              <a:t> In this new specification, AO3 can be taught and interpreted in a flexible way. In some cases, it may be most relevant to focus on the place and time in which the author was writing and how these might have affected different aspects of the author’s work. </a:t>
            </a:r>
          </a:p>
          <a:p>
            <a:pPr marL="285750" indent="-285750">
              <a:buFont typeface="Arial" panose="020B0604020202020204" pitchFamily="34" charset="0"/>
              <a:buChar char="•"/>
            </a:pPr>
            <a:r>
              <a:rPr lang="en-GB" dirty="0">
                <a:solidFill>
                  <a:prstClr val="black"/>
                </a:solidFill>
              </a:rPr>
              <a:t>However, it may also be appropriate for candidates to explore context through consideration of the context within which the text is set. This includes, but is not limited to, location, social structures and features, cultural contexts, and periods in time.  Also pertinent are the literary contexts around texts, such as genres. </a:t>
            </a:r>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3274" y="6120624"/>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944381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duqas_Powerpoint_Templates_for PPT-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3" y="6120622"/>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0" y="0"/>
            <a:ext cx="9144000" cy="6858000"/>
          </a:xfrm>
          <a:prstGeom prst="rect">
            <a:avLst/>
          </a:prstGeom>
          <a:solidFill>
            <a:srgbClr val="E75306"/>
          </a:solidFill>
        </p:spPr>
        <p:style>
          <a:lnRef idx="1">
            <a:schemeClr val="accent1"/>
          </a:lnRef>
          <a:fillRef idx="3">
            <a:schemeClr val="accent1"/>
          </a:fillRef>
          <a:effectRef idx="2">
            <a:schemeClr val="accent1"/>
          </a:effectRef>
          <a:fontRef idx="minor">
            <a:schemeClr val="lt1"/>
          </a:fontRef>
        </p:style>
        <p:txBody>
          <a:bodyPr rtlCol="0" anchor="ctr"/>
          <a:lstStyle/>
          <a:p>
            <a:pPr marL="342900" lvl="0" indent="-342900">
              <a:buFont typeface="Arial" panose="020B0604020202020204" pitchFamily="34" charset="0"/>
              <a:buChar char="•"/>
            </a:pPr>
            <a:r>
              <a:rPr lang="en-GB" sz="2000" dirty="0" smtClean="0"/>
              <a:t>We have a wide range of subject specific resources available under the Digital Resources tab on our open website</a:t>
            </a:r>
            <a:r>
              <a:rPr lang="en-GB" sz="2000" dirty="0"/>
              <a:t>. </a:t>
            </a:r>
            <a:r>
              <a:rPr lang="en-GB" sz="2000" dirty="0" smtClean="0"/>
              <a:t>You will also find our Specification and our Sample Assessment Materials here: </a:t>
            </a:r>
            <a:r>
              <a:rPr lang="en-GB" sz="2000" dirty="0" smtClean="0">
                <a:hlinkClick r:id="rId4"/>
              </a:rPr>
              <a:t>http</a:t>
            </a:r>
            <a:r>
              <a:rPr lang="en-GB" sz="2000" dirty="0">
                <a:hlinkClick r:id="rId4"/>
              </a:rPr>
              <a:t>://www.eduqas.co.uk/qualifications/english-literature/gcse</a:t>
            </a:r>
            <a:r>
              <a:rPr lang="en-GB" sz="2000" dirty="0" smtClean="0">
                <a:hlinkClick r:id="rId4"/>
              </a:rPr>
              <a:t>/</a:t>
            </a:r>
            <a:endParaRPr lang="en-GB" sz="2000" dirty="0" smtClean="0"/>
          </a:p>
          <a:p>
            <a:pPr marL="342900" lvl="0" indent="-342900">
              <a:buFont typeface="Arial" panose="020B0604020202020204" pitchFamily="34" charset="0"/>
              <a:buChar char="•"/>
            </a:pPr>
            <a:endParaRPr lang="en-GB" sz="2000" dirty="0" smtClean="0"/>
          </a:p>
          <a:p>
            <a:pPr lvl="0"/>
            <a:r>
              <a:rPr lang="en-GB" sz="2000" dirty="0" smtClean="0"/>
              <a:t>Resources include:</a:t>
            </a:r>
          </a:p>
          <a:p>
            <a:pPr marL="342900" lvl="0" indent="-342900">
              <a:buFont typeface="Arial" panose="020B0604020202020204" pitchFamily="34" charset="0"/>
              <a:buChar char="•"/>
            </a:pPr>
            <a:r>
              <a:rPr lang="en-GB" sz="2000" dirty="0" smtClean="0">
                <a:hlinkClick r:id="rId5"/>
              </a:rPr>
              <a:t>Approaches </a:t>
            </a:r>
            <a:r>
              <a:rPr lang="en-GB" sz="2000" dirty="0">
                <a:hlinkClick r:id="rId5"/>
              </a:rPr>
              <a:t>to the Shakespeare extract </a:t>
            </a:r>
            <a:r>
              <a:rPr lang="en-GB" sz="2000" dirty="0" smtClean="0">
                <a:hlinkClick r:id="rId5"/>
              </a:rPr>
              <a:t>question</a:t>
            </a:r>
            <a:endParaRPr lang="en-GB" sz="2000" dirty="0" smtClean="0"/>
          </a:p>
          <a:p>
            <a:pPr marL="342900" lvl="0" indent="-342900">
              <a:buFont typeface="Arial" panose="020B0604020202020204" pitchFamily="34" charset="0"/>
              <a:buChar char="•"/>
            </a:pPr>
            <a:r>
              <a:rPr lang="en-GB" sz="2000" dirty="0">
                <a:hlinkClick r:id="rId6"/>
              </a:rPr>
              <a:t>Ways into Shakespeare</a:t>
            </a:r>
            <a:endParaRPr lang="en-GB" sz="2000" dirty="0" smtClean="0"/>
          </a:p>
          <a:p>
            <a:pPr marL="342900" lvl="0" indent="-342900">
              <a:buFont typeface="Arial" panose="020B0604020202020204" pitchFamily="34" charset="0"/>
              <a:buChar char="•"/>
            </a:pPr>
            <a:r>
              <a:rPr lang="en-GB" sz="2000" dirty="0">
                <a:hlinkClick r:id="rId7"/>
              </a:rPr>
              <a:t>Eduqas Poetry Anthology </a:t>
            </a:r>
            <a:r>
              <a:rPr lang="en-GB" sz="2000" dirty="0" smtClean="0">
                <a:hlinkClick r:id="rId7"/>
              </a:rPr>
              <a:t>Resources</a:t>
            </a:r>
            <a:endParaRPr lang="en-GB" sz="2000" dirty="0" smtClean="0"/>
          </a:p>
          <a:p>
            <a:pPr marL="342900" lvl="0" indent="-342900">
              <a:buFont typeface="Arial" panose="020B0604020202020204" pitchFamily="34" charset="0"/>
              <a:buChar char="•"/>
            </a:pPr>
            <a:r>
              <a:rPr lang="en-GB" sz="2000" dirty="0">
                <a:hlinkClick r:id="rId8"/>
              </a:rPr>
              <a:t>Approaches to teaching closed </a:t>
            </a:r>
            <a:r>
              <a:rPr lang="en-GB" sz="2000" dirty="0" smtClean="0">
                <a:hlinkClick r:id="rId8"/>
              </a:rPr>
              <a:t>texts</a:t>
            </a:r>
            <a:endParaRPr lang="en-GB" sz="2000" dirty="0" smtClean="0"/>
          </a:p>
          <a:p>
            <a:pPr marL="342900" lvl="0" indent="-342900">
              <a:buFont typeface="Arial" panose="020B0604020202020204" pitchFamily="34" charset="0"/>
              <a:buChar char="•"/>
            </a:pPr>
            <a:r>
              <a:rPr lang="en-GB" sz="2000" dirty="0" smtClean="0">
                <a:hlinkClick r:id="rId9"/>
              </a:rPr>
              <a:t>Text </a:t>
            </a:r>
            <a:r>
              <a:rPr lang="en-GB" sz="2000" dirty="0">
                <a:hlinkClick r:id="rId9"/>
              </a:rPr>
              <a:t>Tools Resource</a:t>
            </a:r>
            <a:endParaRPr lang="en-GB" sz="2000" dirty="0" smtClean="0"/>
          </a:p>
          <a:p>
            <a:pPr marL="342900" lvl="0" indent="-342900">
              <a:buFont typeface="Arial" panose="020B0604020202020204" pitchFamily="34" charset="0"/>
              <a:buChar char="•"/>
            </a:pPr>
            <a:r>
              <a:rPr lang="en-GB" sz="2000" dirty="0">
                <a:hlinkClick r:id="rId10"/>
              </a:rPr>
              <a:t>Online Exam </a:t>
            </a:r>
            <a:r>
              <a:rPr lang="en-GB" sz="2000" dirty="0" smtClean="0">
                <a:hlinkClick r:id="rId10"/>
              </a:rPr>
              <a:t>Review</a:t>
            </a:r>
            <a:endParaRPr lang="en-GB" sz="2000" dirty="0" smtClean="0"/>
          </a:p>
          <a:p>
            <a:pPr marL="342900" lvl="0" indent="-342900">
              <a:buFont typeface="Arial" panose="020B0604020202020204" pitchFamily="34" charset="0"/>
              <a:buChar char="•"/>
            </a:pPr>
            <a:r>
              <a:rPr lang="en-GB" sz="2000" dirty="0">
                <a:hlinkClick r:id="rId11"/>
              </a:rPr>
              <a:t>Exemplar </a:t>
            </a:r>
            <a:r>
              <a:rPr lang="en-GB" sz="2000" dirty="0" smtClean="0">
                <a:hlinkClick r:id="rId11"/>
              </a:rPr>
              <a:t>Materials</a:t>
            </a:r>
            <a:endParaRPr lang="en-GB" sz="2000" dirty="0" smtClean="0"/>
          </a:p>
          <a:p>
            <a:pPr marL="342900" lvl="0" indent="-342900">
              <a:buFont typeface="Arial" panose="020B0604020202020204" pitchFamily="34" charset="0"/>
              <a:buChar char="•"/>
            </a:pPr>
            <a:endParaRPr lang="en-GB" sz="2000" dirty="0"/>
          </a:p>
          <a:p>
            <a:pPr marL="342900" lvl="0" indent="-342900">
              <a:buFont typeface="Arial" panose="020B0604020202020204" pitchFamily="34" charset="0"/>
              <a:buChar char="•"/>
            </a:pPr>
            <a:r>
              <a:rPr lang="en-GB" sz="2000" dirty="0" smtClean="0"/>
              <a:t>We have new resources coming soon so make sure you are signed up to receive our latest news: </a:t>
            </a:r>
            <a:r>
              <a:rPr lang="en-GB" sz="2000" dirty="0">
                <a:hlinkClick r:id="rId12"/>
              </a:rPr>
              <a:t>Subscribe for subject updates </a:t>
            </a:r>
            <a:endParaRPr lang="en-GB" sz="2000" dirty="0"/>
          </a:p>
        </p:txBody>
      </p:sp>
      <p:sp>
        <p:nvSpPr>
          <p:cNvPr id="6" name="Rectangle 5"/>
          <p:cNvSpPr/>
          <p:nvPr/>
        </p:nvSpPr>
        <p:spPr>
          <a:xfrm>
            <a:off x="462275" y="0"/>
            <a:ext cx="5487264" cy="130492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400" b="1" dirty="0" smtClean="0">
                <a:solidFill>
                  <a:prstClr val="white"/>
                </a:solidFill>
              </a:rPr>
              <a:t>RESOURCES</a:t>
            </a:r>
            <a:endParaRPr lang="en-GB" sz="2000" b="1" dirty="0">
              <a:solidFill>
                <a:prstClr val="white"/>
              </a:solidFill>
            </a:endParaRPr>
          </a:p>
        </p:txBody>
      </p:sp>
      <p:pic>
        <p:nvPicPr>
          <p:cNvPr id="12" name="Picture 11"/>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101443" y="168232"/>
            <a:ext cx="1947555" cy="999338"/>
          </a:xfrm>
          <a:prstGeom prst="rect">
            <a:avLst/>
          </a:prstGeom>
        </p:spPr>
      </p:pic>
    </p:spTree>
    <p:extLst>
      <p:ext uri="{BB962C8B-B14F-4D97-AF65-F5344CB8AC3E}">
        <p14:creationId xmlns:p14="http://schemas.microsoft.com/office/powerpoint/2010/main" val="3024836700"/>
      </p:ext>
    </p:extLst>
  </p:cSld>
  <p:clrMapOvr>
    <a:masterClrMapping/>
  </p:clrMapOvr>
  <mc:AlternateContent xmlns:mc="http://schemas.openxmlformats.org/markup-compatibility/2006" xmlns:p14="http://schemas.microsoft.com/office/powerpoint/2010/main">
    <mc:Choice Requires="p14">
      <p:transition p14:dur="0" advTm="10000"/>
    </mc:Choice>
    <mc:Fallback xmlns="">
      <p:transition advTm="1000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duqas_Powerpoint_Templates_for PPT-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3" y="6120622"/>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0" y="0"/>
            <a:ext cx="9144000" cy="6858000"/>
          </a:xfrm>
          <a:prstGeom prst="rect">
            <a:avLst/>
          </a:prstGeom>
          <a:solidFill>
            <a:srgbClr val="E75306"/>
          </a:solidFill>
        </p:spPr>
        <p:style>
          <a:lnRef idx="1">
            <a:schemeClr val="accent1"/>
          </a:lnRef>
          <a:fillRef idx="3">
            <a:schemeClr val="accent1"/>
          </a:fillRef>
          <a:effectRef idx="2">
            <a:schemeClr val="accent1"/>
          </a:effectRef>
          <a:fontRef idx="minor">
            <a:schemeClr val="lt1"/>
          </a:fontRef>
        </p:style>
        <p:txBody>
          <a:bodyPr rtlCol="0" anchor="ctr"/>
          <a:lstStyle/>
          <a:p>
            <a:pPr marL="342900" lvl="0" indent="-342900">
              <a:buFont typeface="Arial" panose="020B0604020202020204" pitchFamily="34" charset="0"/>
              <a:buChar char="•"/>
            </a:pPr>
            <a:r>
              <a:rPr lang="en-US" sz="2000" dirty="0"/>
              <a:t>There is a wide range of text choices to suit your particular classes</a:t>
            </a:r>
            <a:endParaRPr lang="en-GB" sz="2000" dirty="0"/>
          </a:p>
          <a:p>
            <a:pPr marL="342900" lvl="0" indent="-342900">
              <a:buFont typeface="Arial" panose="020B0604020202020204" pitchFamily="34" charset="0"/>
              <a:buChar char="•"/>
            </a:pPr>
            <a:r>
              <a:rPr lang="en-US" sz="2000" dirty="0"/>
              <a:t>Our 'exploding extract' questions allow for a variety of approaches that enable teachers to differentiate and allow students to approach the task in the way that suits them best.</a:t>
            </a:r>
            <a:endParaRPr lang="en-GB" sz="2000" dirty="0"/>
          </a:p>
          <a:p>
            <a:pPr marL="342900" lvl="0" indent="-342900">
              <a:buFont typeface="Arial" panose="020B0604020202020204" pitchFamily="34" charset="0"/>
              <a:buChar char="•"/>
            </a:pPr>
            <a:r>
              <a:rPr lang="en-US" sz="2000" dirty="0"/>
              <a:t>Question stems are straightforward and indicate the AOs being assessed in each question</a:t>
            </a:r>
            <a:endParaRPr lang="en-GB" sz="2000" dirty="0"/>
          </a:p>
          <a:p>
            <a:pPr marL="342900" lvl="0" indent="-342900">
              <a:buFont typeface="Arial" panose="020B0604020202020204" pitchFamily="34" charset="0"/>
              <a:buChar char="•"/>
            </a:pPr>
            <a:r>
              <a:rPr lang="en-US" sz="2000" dirty="0"/>
              <a:t>We have a successful history of closed book exams and assessment of comparison of unseen </a:t>
            </a:r>
            <a:r>
              <a:rPr lang="en-US" sz="2000" dirty="0" smtClean="0"/>
              <a:t>poems</a:t>
            </a:r>
          </a:p>
          <a:p>
            <a:pPr marL="342900" lvl="0" indent="-342900">
              <a:buFont typeface="Arial" panose="020B0604020202020204" pitchFamily="34" charset="0"/>
              <a:buChar char="•"/>
            </a:pPr>
            <a:r>
              <a:rPr lang="en-US" sz="2000" dirty="0" smtClean="0"/>
              <a:t>We have subject specialists who are there to answer any queries that you may have</a:t>
            </a:r>
            <a:endParaRPr lang="en-GB" sz="2000" dirty="0"/>
          </a:p>
        </p:txBody>
      </p:sp>
      <p:sp>
        <p:nvSpPr>
          <p:cNvPr id="6" name="Rectangle 5"/>
          <p:cNvSpPr/>
          <p:nvPr/>
        </p:nvSpPr>
        <p:spPr>
          <a:xfrm>
            <a:off x="462275" y="475013"/>
            <a:ext cx="5487264" cy="147254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400" b="1" dirty="0" smtClean="0">
                <a:solidFill>
                  <a:prstClr val="white"/>
                </a:solidFill>
              </a:rPr>
              <a:t>Key features of </a:t>
            </a:r>
            <a:r>
              <a:rPr lang="en-GB" sz="2400" b="1" dirty="0" err="1" smtClean="0">
                <a:solidFill>
                  <a:prstClr val="white"/>
                </a:solidFill>
              </a:rPr>
              <a:t>Eduqas</a:t>
            </a:r>
            <a:r>
              <a:rPr lang="en-GB" sz="2400" b="1" dirty="0" smtClean="0">
                <a:solidFill>
                  <a:prstClr val="white"/>
                </a:solidFill>
              </a:rPr>
              <a:t> </a:t>
            </a:r>
          </a:p>
          <a:p>
            <a:pPr algn="ctr"/>
            <a:r>
              <a:rPr lang="en-GB" sz="2400" b="1" dirty="0" smtClean="0">
                <a:solidFill>
                  <a:prstClr val="white"/>
                </a:solidFill>
              </a:rPr>
              <a:t>GCSE English Literature</a:t>
            </a:r>
            <a:endParaRPr lang="en-GB" sz="2400" b="1" dirty="0">
              <a:solidFill>
                <a:prstClr val="white"/>
              </a:solidFill>
            </a:endParaRPr>
          </a:p>
          <a:p>
            <a:pPr algn="ctr"/>
            <a:endParaRPr lang="en-GB" sz="2000" b="1" dirty="0">
              <a:solidFill>
                <a:prstClr val="white"/>
              </a:solidFill>
            </a:endParaRPr>
          </a:p>
        </p:txBody>
      </p:sp>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01443" y="168232"/>
            <a:ext cx="1947555" cy="999338"/>
          </a:xfrm>
          <a:prstGeom prst="rect">
            <a:avLst/>
          </a:prstGeom>
        </p:spPr>
      </p:pic>
    </p:spTree>
    <p:extLst>
      <p:ext uri="{BB962C8B-B14F-4D97-AF65-F5344CB8AC3E}">
        <p14:creationId xmlns:p14="http://schemas.microsoft.com/office/powerpoint/2010/main" val="3763982354"/>
      </p:ext>
    </p:extLst>
  </p:cSld>
  <p:clrMapOvr>
    <a:masterClrMapping/>
  </p:clrMapOvr>
  <mc:AlternateContent xmlns:mc="http://schemas.openxmlformats.org/markup-compatibility/2006" xmlns:p14="http://schemas.microsoft.com/office/powerpoint/2010/main">
    <mc:Choice Requires="p14">
      <p:transition p14:dur="0" advTm="10000"/>
    </mc:Choice>
    <mc:Fallback xmlns="">
      <p:transition advTm="10000"/>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NATE 2017 Pres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WJEC_x0020_Language xmlns="2f2f9355-f80e-4d7b-937a-0c27cfa03643">
      <Value>English</Value>
    </WJEC_x0020_Language>
    <TaxCatchAll xmlns="2f2f9355-f80e-4d7b-937a-0c27cfa03643"/>
    <RoutingRuleDescription xmlns="http://schemas.microsoft.com/sharepoint/v3" xsi:nil="true"/>
    <aa87a6a0bdfe4bfb97a25745bc8270e2 xmlns="2f2f9355-f80e-4d7b-937a-0c27cfa03643">
      <Terms xmlns="http://schemas.microsoft.com/office/infopath/2007/PartnerControls"/>
    </aa87a6a0bdfe4bfb97a25745bc8270e2>
  </documentManagement>
</p:properties>
</file>

<file path=customXml/item3.xml><?xml version="1.0" encoding="utf-8"?>
<ct:contentTypeSchema xmlns:ct="http://schemas.microsoft.com/office/2006/metadata/contentType" xmlns:ma="http://schemas.microsoft.com/office/2006/metadata/properties/metaAttributes" ct:_="" ma:_="" ma:contentTypeName="Briefing" ma:contentTypeID="0x01010031B2DF3C58A34A45B4B1CBDCB6F0046A00DA5BE6EF286B6E47939FE994BF928911" ma:contentTypeVersion="3" ma:contentTypeDescription="" ma:contentTypeScope="" ma:versionID="a244b3781adfeeee29e2e50667c15417">
  <xsd:schema xmlns:xsd="http://www.w3.org/2001/XMLSchema" xmlns:xs="http://www.w3.org/2001/XMLSchema" xmlns:p="http://schemas.microsoft.com/office/2006/metadata/properties" xmlns:ns1="http://schemas.microsoft.com/sharepoint/v3" xmlns:ns3="2f2f9355-f80e-4d7b-937a-0c27cfa03643" targetNamespace="http://schemas.microsoft.com/office/2006/metadata/properties" ma:root="true" ma:fieldsID="02c245e3ef26b3118adb234f40f9dc46" ns1:_="" ns3:_="">
    <xsd:import namespace="http://schemas.microsoft.com/sharepoint/v3"/>
    <xsd:import namespace="2f2f9355-f80e-4d7b-937a-0c27cfa03643"/>
    <xsd:element name="properties">
      <xsd:complexType>
        <xsd:sequence>
          <xsd:element name="documentManagement">
            <xsd:complexType>
              <xsd:all>
                <xsd:element ref="ns1:RoutingRuleDescription" minOccurs="0"/>
                <xsd:element ref="ns3:WJEC_x0020_Language" minOccurs="0"/>
                <xsd:element ref="ns3:aa87a6a0bdfe4bfb97a25745bc8270e2" minOccurs="0"/>
                <xsd:element ref="ns3:TaxCatchAll" minOccurs="0"/>
                <xsd:element ref="ns3:TaxCatchAllLab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RoutingRuleDescription" ma:index="3" nillable="true" ma:displayName="Description" ma:internalName="RoutingRuleDescription" ma:readOnly="fals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f2f9355-f80e-4d7b-937a-0c27cfa03643" elementFormDefault="qualified">
    <xsd:import namespace="http://schemas.microsoft.com/office/2006/documentManagement/types"/>
    <xsd:import namespace="http://schemas.microsoft.com/office/infopath/2007/PartnerControls"/>
    <xsd:element name="WJEC_x0020_Language" ma:index="5" nillable="true" ma:displayName="WJEC Language" ma:default="English" ma:internalName="WJEC_x0020_Language">
      <xsd:complexType>
        <xsd:complexContent>
          <xsd:extension base="dms:MultiChoice">
            <xsd:sequence>
              <xsd:element name="Value" maxOccurs="unbounded" minOccurs="0" nillable="true">
                <xsd:simpleType>
                  <xsd:restriction base="dms:Choice">
                    <xsd:enumeration value="English"/>
                    <xsd:enumeration value="Welsh"/>
                  </xsd:restriction>
                </xsd:simpleType>
              </xsd:element>
            </xsd:sequence>
          </xsd:extension>
        </xsd:complexContent>
      </xsd:complexType>
    </xsd:element>
    <xsd:element name="aa87a6a0bdfe4bfb97a25745bc8270e2" ma:index="11" nillable="true" ma:taxonomy="true" ma:internalName="aa87a6a0bdfe4bfb97a25745bc8270e2" ma:taxonomyFieldName="WJEC_x0020_Department" ma:displayName="WJEC Department" ma:default="" ma:fieldId="{aa87a6a0-bdfe-4bfb-97a2-5745bc8270e2}" ma:taxonomyMulti="true" ma:sspId="e1033d4c-53f7-4655-8cf6-8161ad0c09ed" ma:termSetId="076cd7ee-ac20-4cd2-af1f-bceb730fade7" ma:anchorId="00000000-0000-0000-0000-000000000000" ma:open="false" ma:isKeyword="false">
      <xsd:complexType>
        <xsd:sequence>
          <xsd:element ref="pc:Terms" minOccurs="0" maxOccurs="1"/>
        </xsd:sequence>
      </xsd:complexType>
    </xsd:element>
    <xsd:element name="TaxCatchAll" ma:index="12" nillable="true" ma:displayName="Taxonomy Catch All Column" ma:hidden="true" ma:list="{0729da46-0308-4dd4-bc10-948bb8b78bdd}" ma:internalName="TaxCatchAll" ma:showField="CatchAllData" ma:web="80fa5a14-001d-49fc-a373-148672bd4233">
      <xsd:complexType>
        <xsd:complexContent>
          <xsd:extension base="dms:MultiChoiceLookup">
            <xsd:sequence>
              <xsd:element name="Value" type="dms:Lookup" maxOccurs="unbounded" minOccurs="0" nillable="true"/>
            </xsd:sequence>
          </xsd:extension>
        </xsd:complexContent>
      </xsd:complexType>
    </xsd:element>
    <xsd:element name="TaxCatchAllLabel" ma:index="13" nillable="true" ma:displayName="Taxonomy Catch All Column1" ma:hidden="true" ma:list="{0729da46-0308-4dd4-bc10-948bb8b78bdd}" ma:internalName="TaxCatchAllLabel" ma:readOnly="true" ma:showField="CatchAllDataLabel" ma:web="80fa5a14-001d-49fc-a373-148672bd423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Content Type"/>
        <xsd:element ref="dc:title" minOccurs="0" maxOccurs="1" ma:index="1" ma:displayName="Title"/>
        <xsd:element ref="dc:subject" minOccurs="0" maxOccurs="1"/>
        <xsd:element ref="dc:description" minOccurs="0" maxOccurs="1"/>
        <xsd:element name="keywords" minOccurs="0" maxOccurs="1" type="xsd:string" ma:index="2"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haredContentType xmlns="Microsoft.SharePoint.Taxonomy.ContentTypeSync" SourceId="e1033d4c-53f7-4655-8cf6-8161ad0c09ed" ContentTypeId="0x01010031B2DF3C58A34A45B4B1CBDCB6F0046A" PreviousValue="false"/>
</file>

<file path=customXml/itemProps1.xml><?xml version="1.0" encoding="utf-8"?>
<ds:datastoreItem xmlns:ds="http://schemas.openxmlformats.org/officeDocument/2006/customXml" ds:itemID="{38F4C619-E2C1-4108-95A7-CF8CA0150B63}"/>
</file>

<file path=customXml/itemProps2.xml><?xml version="1.0" encoding="utf-8"?>
<ds:datastoreItem xmlns:ds="http://schemas.openxmlformats.org/officeDocument/2006/customXml" ds:itemID="{8E5500A5-E9E1-4542-9D2A-1ED9F8686AD3}"/>
</file>

<file path=customXml/itemProps3.xml><?xml version="1.0" encoding="utf-8"?>
<ds:datastoreItem xmlns:ds="http://schemas.openxmlformats.org/officeDocument/2006/customXml" ds:itemID="{8D25AD4D-F07A-4B47-AAB8-D794519C3A26}"/>
</file>

<file path=customXml/itemProps4.xml><?xml version="1.0" encoding="utf-8"?>
<ds:datastoreItem xmlns:ds="http://schemas.openxmlformats.org/officeDocument/2006/customXml" ds:itemID="{1C3BFB4E-ECA6-452E-87C8-5F9E39080E1B}"/>
</file>

<file path=docProps/app.xml><?xml version="1.0" encoding="utf-8"?>
<Properties xmlns="http://schemas.openxmlformats.org/officeDocument/2006/extended-properties" xmlns:vt="http://schemas.openxmlformats.org/officeDocument/2006/docPropsVTypes">
  <TotalTime>3407</TotalTime>
  <Words>758</Words>
  <Application>Microsoft Office PowerPoint</Application>
  <PresentationFormat>On-screen Show (4:3)</PresentationFormat>
  <Paragraphs>109</Paragraphs>
  <Slides>12</Slides>
  <Notes>1</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Office Theme</vt:lpstr>
      <vt:lpstr>NATE 2017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Golley Slater</dc:creator>
  <cp:lastModifiedBy>Matt</cp:lastModifiedBy>
  <cp:revision>143</cp:revision>
  <cp:lastPrinted>2017-08-11T13:43:34Z</cp:lastPrinted>
  <dcterms:created xsi:type="dcterms:W3CDTF">2014-04-03T09:30:20Z</dcterms:created>
  <dcterms:modified xsi:type="dcterms:W3CDTF">2017-09-21T14:28:03Z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0x01010031B2DF3C58A34A45B4B1CBDCB6F0046A00DA5BE6EF286B6E47939FE994BF928911</vt:lpwstr>
  </property>
  <property fmtid="{D5CDD505-2E9C-101B-9397-08002B2CF9AE}" pid="3" name="WJEC_x0020_Department">
    <vt:lpwstr/>
  </property>
  <property fmtid="{D5CDD505-2E9C-101B-9397-08002B2CF9AE}" pid="4" name="WJEC Department">
    <vt:lpwstr/>
  </property>
</Properties>
</file>