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60" r:id="rId6"/>
  </p:sldMasterIdLst>
  <p:notesMasterIdLst>
    <p:notesMasterId r:id="rId46"/>
  </p:notesMasterIdLst>
  <p:handoutMasterIdLst>
    <p:handoutMasterId r:id="rId47"/>
  </p:handoutMasterIdLst>
  <p:sldIdLst>
    <p:sldId id="358" r:id="rId7"/>
    <p:sldId id="300" r:id="rId8"/>
    <p:sldId id="301" r:id="rId9"/>
    <p:sldId id="302" r:id="rId10"/>
    <p:sldId id="303" r:id="rId11"/>
    <p:sldId id="313" r:id="rId12"/>
    <p:sldId id="305" r:id="rId13"/>
    <p:sldId id="307" r:id="rId14"/>
    <p:sldId id="309" r:id="rId15"/>
    <p:sldId id="310" r:id="rId16"/>
    <p:sldId id="311" r:id="rId17"/>
    <p:sldId id="312" r:id="rId18"/>
    <p:sldId id="315" r:id="rId19"/>
    <p:sldId id="314" r:id="rId20"/>
    <p:sldId id="316" r:id="rId21"/>
    <p:sldId id="336" r:id="rId22"/>
    <p:sldId id="337" r:id="rId23"/>
    <p:sldId id="338" r:id="rId24"/>
    <p:sldId id="340" r:id="rId25"/>
    <p:sldId id="343" r:id="rId26"/>
    <p:sldId id="341" r:id="rId27"/>
    <p:sldId id="342" r:id="rId28"/>
    <p:sldId id="344" r:id="rId29"/>
    <p:sldId id="339" r:id="rId30"/>
    <p:sldId id="334" r:id="rId31"/>
    <p:sldId id="335" r:id="rId32"/>
    <p:sldId id="345" r:id="rId33"/>
    <p:sldId id="347" r:id="rId34"/>
    <p:sldId id="348" r:id="rId35"/>
    <p:sldId id="349" r:id="rId36"/>
    <p:sldId id="350" r:id="rId37"/>
    <p:sldId id="351" r:id="rId38"/>
    <p:sldId id="352" r:id="rId39"/>
    <p:sldId id="353" r:id="rId40"/>
    <p:sldId id="354" r:id="rId41"/>
    <p:sldId id="355" r:id="rId42"/>
    <p:sldId id="357" r:id="rId43"/>
    <p:sldId id="359" r:id="rId44"/>
    <p:sldId id="360" r:id="rId45"/>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presProps" Target="presProps.xml"/><Relationship Id="rId8" Type="http://schemas.openxmlformats.org/officeDocument/2006/relationships/slide" Target="slides/slide2.xml"/><Relationship Id="rId5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Lee" userId="5fbc5287da67819e" providerId="LiveId" clId="{ABA93B20-0451-4398-98DF-5DDF570763D9}"/>
    <pc:docChg chg="delSld modSld">
      <pc:chgData name="Catherine Lee" userId="5fbc5287da67819e" providerId="LiveId" clId="{ABA93B20-0451-4398-98DF-5DDF570763D9}" dt="2017-09-25T21:05:57.778" v="33" actId="20577"/>
      <pc:docMkLst>
        <pc:docMk/>
      </pc:docMkLst>
      <pc:sldChg chg="delSp del">
        <pc:chgData name="Catherine Lee" userId="5fbc5287da67819e" providerId="LiveId" clId="{ABA93B20-0451-4398-98DF-5DDF570763D9}" dt="2017-09-25T21:03:35.704" v="20" actId="2696"/>
        <pc:sldMkLst>
          <pc:docMk/>
          <pc:sldMk cId="2971887323" sldId="306"/>
        </pc:sldMkLst>
        <pc:spChg chg="del">
          <ac:chgData name="Catherine Lee" userId="5fbc5287da67819e" providerId="LiveId" clId="{ABA93B20-0451-4398-98DF-5DDF570763D9}" dt="2017-09-25T21:02:06.140" v="3"/>
          <ac:spMkLst>
            <pc:docMk/>
            <pc:sldMk cId="2971887323" sldId="306"/>
            <ac:spMk id="2" creationId="{00000000-0000-0000-0000-000000000000}"/>
          </ac:spMkLst>
        </pc:spChg>
      </pc:sldChg>
      <pc:sldChg chg="addSp delSp modSp">
        <pc:chgData name="Catherine Lee" userId="5fbc5287da67819e" providerId="LiveId" clId="{ABA93B20-0451-4398-98DF-5DDF570763D9}" dt="2017-09-25T21:03:28.656" v="19" actId="255"/>
        <pc:sldMkLst>
          <pc:docMk/>
          <pc:sldMk cId="3443936889" sldId="307"/>
        </pc:sldMkLst>
        <pc:spChg chg="mod">
          <ac:chgData name="Catherine Lee" userId="5fbc5287da67819e" providerId="LiveId" clId="{ABA93B20-0451-4398-98DF-5DDF570763D9}" dt="2017-09-25T21:02:19.205" v="6" actId="1076"/>
          <ac:spMkLst>
            <pc:docMk/>
            <pc:sldMk cId="3443936889" sldId="307"/>
            <ac:spMk id="2" creationId="{825B3128-B271-4275-9FF5-17B1AC20ACC7}"/>
          </ac:spMkLst>
        </pc:spChg>
        <pc:spChg chg="add mod">
          <ac:chgData name="Catherine Lee" userId="5fbc5287da67819e" providerId="LiveId" clId="{ABA93B20-0451-4398-98DF-5DDF570763D9}" dt="2017-09-25T21:03:28.656" v="19" actId="255"/>
          <ac:spMkLst>
            <pc:docMk/>
            <pc:sldMk cId="3443936889" sldId="307"/>
            <ac:spMk id="3" creationId="{51F3156B-32E3-4980-BF5C-03E2BAB0ED3A}"/>
          </ac:spMkLst>
        </pc:spChg>
        <pc:spChg chg="del mod">
          <ac:chgData name="Catherine Lee" userId="5fbc5287da67819e" providerId="LiveId" clId="{ABA93B20-0451-4398-98DF-5DDF570763D9}" dt="2017-09-25T21:03:09.442" v="13"/>
          <ac:spMkLst>
            <pc:docMk/>
            <pc:sldMk cId="3443936889" sldId="307"/>
            <ac:spMk id="4" creationId="{00000000-0000-0000-0000-000000000000}"/>
          </ac:spMkLst>
        </pc:spChg>
        <pc:spChg chg="add mod">
          <ac:chgData name="Catherine Lee" userId="5fbc5287da67819e" providerId="LiveId" clId="{ABA93B20-0451-4398-98DF-5DDF570763D9}" dt="2017-09-25T21:02:39.470" v="9" actId="255"/>
          <ac:spMkLst>
            <pc:docMk/>
            <pc:sldMk cId="3443936889" sldId="307"/>
            <ac:spMk id="5" creationId="{E986436A-A79E-4EC2-A03E-22FBE78F6C3F}"/>
          </ac:spMkLst>
        </pc:spChg>
      </pc:sldChg>
      <pc:sldChg chg="modSp">
        <pc:chgData name="Catherine Lee" userId="5fbc5287da67819e" providerId="LiveId" clId="{ABA93B20-0451-4398-98DF-5DDF570763D9}" dt="2017-09-25T21:05:57.778" v="33" actId="20577"/>
        <pc:sldMkLst>
          <pc:docMk/>
          <pc:sldMk cId="216013458" sldId="355"/>
        </pc:sldMkLst>
        <pc:spChg chg="mod">
          <ac:chgData name="Catherine Lee" userId="5fbc5287da67819e" providerId="LiveId" clId="{ABA93B20-0451-4398-98DF-5DDF570763D9}" dt="2017-09-25T21:05:57.778" v="33" actId="20577"/>
          <ac:spMkLst>
            <pc:docMk/>
            <pc:sldMk cId="216013458" sldId="355"/>
            <ac:spMk id="3" creationId="{F2CBDD8B-0B03-4F41-A790-3E8F7018CF6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49994" cy="496086"/>
          </a:xfrm>
          <a:prstGeom prst="rect">
            <a:avLst/>
          </a:prstGeom>
          <a:noFill/>
          <a:ln>
            <a:noFill/>
          </a:ln>
        </p:spPr>
        <p:txBody>
          <a:bodyPr vert="horz" wrap="none" lIns="82476" tIns="41238" rIns="82476" bIns="41238" anchorCtr="0" compatLnSpc="0"/>
          <a:lstStyle/>
          <a:p>
            <a:pPr hangingPunct="0">
              <a:defRPr sz="1400"/>
            </a:pPr>
            <a:endParaRPr lang="en-GB" sz="1300" dirty="0">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3847649" y="0"/>
            <a:ext cx="2949994" cy="496086"/>
          </a:xfrm>
          <a:prstGeom prst="rect">
            <a:avLst/>
          </a:prstGeom>
          <a:noFill/>
          <a:ln>
            <a:noFill/>
          </a:ln>
        </p:spPr>
        <p:txBody>
          <a:bodyPr vert="horz" wrap="none" lIns="82476" tIns="41238" rIns="82476" bIns="41238" anchorCtr="0" compatLnSpc="0"/>
          <a:lstStyle/>
          <a:p>
            <a:pPr algn="r" hangingPunct="0">
              <a:defRPr sz="1400"/>
            </a:pPr>
            <a:endParaRPr lang="en-GB" sz="1300" dirty="0">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431979"/>
            <a:ext cx="2949994" cy="496086"/>
          </a:xfrm>
          <a:prstGeom prst="rect">
            <a:avLst/>
          </a:prstGeom>
          <a:noFill/>
          <a:ln>
            <a:noFill/>
          </a:ln>
        </p:spPr>
        <p:txBody>
          <a:bodyPr vert="horz" wrap="none" lIns="82476" tIns="41238" rIns="82476" bIns="41238" anchor="b" anchorCtr="0" compatLnSpc="0"/>
          <a:lstStyle/>
          <a:p>
            <a:pPr hangingPunct="0">
              <a:defRPr sz="1400"/>
            </a:pPr>
            <a:endParaRPr lang="en-GB" sz="1300" dirty="0">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3847649" y="9431979"/>
            <a:ext cx="2949994" cy="496086"/>
          </a:xfrm>
          <a:prstGeom prst="rect">
            <a:avLst/>
          </a:prstGeom>
          <a:noFill/>
          <a:ln>
            <a:noFill/>
          </a:ln>
        </p:spPr>
        <p:txBody>
          <a:bodyPr vert="horz" wrap="none" lIns="82476" tIns="41238" rIns="82476" bIns="41238" anchor="b" anchorCtr="0" compatLnSpc="0"/>
          <a:lstStyle/>
          <a:p>
            <a:pPr algn="r" hangingPunct="0">
              <a:defRPr sz="1400"/>
            </a:pPr>
            <a:fld id="{B0FE95FE-1B40-4999-91CE-9FD11360B1FA}" type="slidenum">
              <a:t>‹#›</a:t>
            </a:fld>
            <a:endParaRPr lang="en-GB" sz="1300" dirty="0">
              <a:latin typeface="Arial" pitchFamily="18"/>
              <a:ea typeface="Microsoft YaHei" pitchFamily="2"/>
              <a:cs typeface="Mangal" pitchFamily="2"/>
            </a:endParaRPr>
          </a:p>
        </p:txBody>
      </p:sp>
    </p:spTree>
    <p:extLst>
      <p:ext uri="{BB962C8B-B14F-4D97-AF65-F5344CB8AC3E}">
        <p14:creationId xmlns:p14="http://schemas.microsoft.com/office/powerpoint/2010/main" val="5888556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1106488" y="812800"/>
            <a:ext cx="5345112" cy="4008438"/>
          </a:xfrm>
          <a:prstGeom prst="rect">
            <a:avLst/>
          </a:prstGeom>
          <a:noFill/>
          <a:ln>
            <a:noFill/>
            <a:prstDash val="solid"/>
          </a:ln>
        </p:spPr>
      </p:sp>
      <p:sp>
        <p:nvSpPr>
          <p:cNvPr id="3" name="Notes Placeholder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GB"/>
          </a:p>
        </p:txBody>
      </p:sp>
      <p:sp>
        <p:nvSpPr>
          <p:cNvPr id="4" name="Header Placeholder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en-GB" sz="1400" kern="1200">
                <a:latin typeface="Times New Roman" pitchFamily="18"/>
                <a:ea typeface="Lucida Sans Unicode" pitchFamily="2"/>
                <a:cs typeface="Tahoma" pitchFamily="2"/>
              </a:defRPr>
            </a:lvl1pPr>
          </a:lstStyle>
          <a:p>
            <a:pPr lvl="0"/>
            <a:endParaRPr lang="en-GB" dirty="0"/>
          </a:p>
        </p:txBody>
      </p:sp>
      <p:sp>
        <p:nvSpPr>
          <p:cNvPr id="5" name="Date Placeholder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en-GB" sz="1400" kern="1200">
                <a:latin typeface="Times New Roman" pitchFamily="18"/>
                <a:ea typeface="Lucida Sans Unicode" pitchFamily="2"/>
                <a:cs typeface="Tahoma" pitchFamily="2"/>
              </a:defRPr>
            </a:lvl1pPr>
          </a:lstStyle>
          <a:p>
            <a:pPr lvl="0"/>
            <a:endParaRPr lang="en-GB" dirty="0"/>
          </a:p>
        </p:txBody>
      </p:sp>
      <p:sp>
        <p:nvSpPr>
          <p:cNvPr id="6" name="Footer Placeholder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en-GB" sz="1400" kern="1200">
                <a:latin typeface="Times New Roman" pitchFamily="18"/>
                <a:ea typeface="Lucida Sans Unicode" pitchFamily="2"/>
                <a:cs typeface="Tahoma" pitchFamily="2"/>
              </a:defRPr>
            </a:lvl1pPr>
          </a:lstStyle>
          <a:p>
            <a:pPr lvl="0"/>
            <a:endParaRPr lang="en-GB" dirty="0"/>
          </a:p>
        </p:txBody>
      </p:sp>
      <p:sp>
        <p:nvSpPr>
          <p:cNvPr id="7" name="Slide Number Placeholder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en-GB" sz="1400" kern="1200">
                <a:latin typeface="Times New Roman" pitchFamily="18"/>
                <a:ea typeface="Lucida Sans Unicode" pitchFamily="2"/>
                <a:cs typeface="Tahoma" pitchFamily="2"/>
              </a:defRPr>
            </a:lvl1pPr>
          </a:lstStyle>
          <a:p>
            <a:pPr lvl="0"/>
            <a:fld id="{39BA5F8F-2B77-45AA-9282-7A3B9DE13756}" type="slidenum">
              <a:t>‹#›</a:t>
            </a:fld>
            <a:endParaRPr lang="en-GB" dirty="0"/>
          </a:p>
        </p:txBody>
      </p:sp>
    </p:spTree>
    <p:extLst>
      <p:ext uri="{BB962C8B-B14F-4D97-AF65-F5344CB8AC3E}">
        <p14:creationId xmlns:p14="http://schemas.microsoft.com/office/powerpoint/2010/main" val="4036327034"/>
      </p:ext>
    </p:extLst>
  </p:cSld>
  <p:clrMap bg1="lt1" tx1="dk1" bg2="lt2" tx2="dk2" accent1="accent1" accent2="accent2" accent3="accent3" accent4="accent4" accent5="accent5" accent6="accent6" hlink="hlink" folHlink="folHlink"/>
  <p:notesStyle>
    <a:lvl1pPr marL="216000" marR="0" indent="-216000" rtl="0" hangingPunct="0">
      <a:tabLst/>
      <a:defRPr lang="en-GB" sz="2000" b="0" i="0" u="none" strike="noStrike" kern="1200">
        <a:ln>
          <a:noFill/>
        </a:ln>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a:xfrm>
            <a:off x="756000" y="5078520"/>
            <a:ext cx="6047640" cy="4811400"/>
          </a:xfrm>
        </p:spPr>
        <p:txBody>
          <a:bodyPr/>
          <a:lstStyle/>
          <a:p>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a:xfrm>
            <a:off x="756000" y="5078520"/>
            <a:ext cx="6047640" cy="4811400"/>
          </a:xfrm>
        </p:spPr>
        <p:txBody>
          <a:bodyPr/>
          <a:lstStyle/>
          <a:p>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a:xfrm>
            <a:off x="756000" y="5078520"/>
            <a:ext cx="6047640" cy="4811400"/>
          </a:xfrm>
        </p:spPr>
        <p:txBody>
          <a:bodyPr/>
          <a:lstStyle/>
          <a:p>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a:xfrm>
            <a:off x="756000" y="5078520"/>
            <a:ext cx="6047640" cy="4811400"/>
          </a:xfrm>
        </p:spPr>
        <p:txBody>
          <a:bodyPr/>
          <a:lstStyle/>
          <a:p>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a:xfrm>
            <a:off x="756000" y="5078520"/>
            <a:ext cx="6047640" cy="4811400"/>
          </a:xfrm>
        </p:spPr>
        <p:txBody>
          <a:bodyPr/>
          <a:lstStyle/>
          <a:p>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a:xfrm>
            <a:off x="756000" y="5078520"/>
            <a:ext cx="6047640" cy="4811400"/>
          </a:xfrm>
        </p:spPr>
        <p:txBody>
          <a:bodyPr/>
          <a:lstStyle/>
          <a:p>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a:xfrm>
            <a:off x="756000" y="5078520"/>
            <a:ext cx="6047640" cy="4811400"/>
          </a:xfrm>
        </p:spPr>
        <p:txBody>
          <a:bodyPr/>
          <a:lstStyle/>
          <a:p>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a:xfrm>
            <a:off x="756000" y="5078520"/>
            <a:ext cx="6047640" cy="4811400"/>
          </a:xfrm>
        </p:spPr>
        <p:txBody>
          <a:bodyPr/>
          <a:lstStyle/>
          <a:p>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a:xfrm>
            <a:off x="756000" y="5078520"/>
            <a:ext cx="6047640" cy="4811400"/>
          </a:xfrm>
        </p:spPr>
        <p:txBody>
          <a:bodyPr/>
          <a:lstStyle/>
          <a:p>
            <a:endParaRPr lang="en-GB"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rgbClr val="CFE7F5"/>
          </a:solidFill>
          <a:ln w="25400">
            <a:solidFill>
              <a:srgbClr val="808080"/>
            </a:solidFill>
            <a:prstDash val="solid"/>
          </a:ln>
        </p:spPr>
      </p:sp>
      <p:sp>
        <p:nvSpPr>
          <p:cNvPr id="3" name="Notes Placeholder 2"/>
          <p:cNvSpPr txBox="1">
            <a:spLocks noGrp="1"/>
          </p:cNvSpPr>
          <p:nvPr>
            <p:ph type="body" sz="quarter" idx="1"/>
          </p:nvPr>
        </p:nvSpPr>
        <p:spPr>
          <a:xfrm>
            <a:off x="756000" y="5078520"/>
            <a:ext cx="6047640" cy="4811400"/>
          </a:xfrm>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1403554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50656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3375" y="273050"/>
            <a:ext cx="2103438" cy="18176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68300" y="273050"/>
            <a:ext cx="6162675" cy="18176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04760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Eduqas_Powerpoint_Templates_for PPT-1.psd"/>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Z:\Pictures\logos\WJEC_Logo_RGB.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3202" y="5897563"/>
            <a:ext cx="736600" cy="73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6" name="Date Placeholder 3"/>
          <p:cNvSpPr>
            <a:spLocks noGrp="1"/>
          </p:cNvSpPr>
          <p:nvPr>
            <p:ph type="dt" sz="half" idx="10"/>
          </p:nvPr>
        </p:nvSpPr>
        <p:spPr/>
        <p:txBody>
          <a:bodyPr/>
          <a:lstStyle>
            <a:lvl1pPr>
              <a:defRPr/>
            </a:lvl1pPr>
          </a:lstStyle>
          <a:p>
            <a:pPr>
              <a:defRPr/>
            </a:pPr>
            <a:fld id="{DEC5AF96-6D1F-4501-B38D-F6DFA0C3B11E}" type="datetimeFigureOut">
              <a:rPr lang="en-GB">
                <a:solidFill>
                  <a:prstClr val="black">
                    <a:tint val="75000"/>
                  </a:prstClr>
                </a:solidFill>
              </a:rPr>
              <a:pPr>
                <a:defRPr/>
              </a:pPr>
              <a:t>26/10/2017</a:t>
            </a:fld>
            <a:endParaRPr lang="en-GB">
              <a:solidFill>
                <a:prstClr val="black">
                  <a:tint val="75000"/>
                </a:prstClr>
              </a:solidFill>
            </a:endParaRPr>
          </a:p>
        </p:txBody>
      </p:sp>
      <p:sp>
        <p:nvSpPr>
          <p:cNvPr id="7"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8" name="Slide Number Placeholder 5"/>
          <p:cNvSpPr>
            <a:spLocks noGrp="1"/>
          </p:cNvSpPr>
          <p:nvPr>
            <p:ph type="sldNum" sz="quarter" idx="12"/>
          </p:nvPr>
        </p:nvSpPr>
        <p:spPr/>
        <p:txBody>
          <a:bodyPr/>
          <a:lstStyle>
            <a:lvl1pPr>
              <a:defRPr/>
            </a:lvl1pPr>
          </a:lstStyle>
          <a:p>
            <a:pPr>
              <a:defRPr/>
            </a:pPr>
            <a:fld id="{6C17CCA3-1944-4CBB-A9F8-9540BAAB4BD1}"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62674641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75656" y="22034"/>
            <a:ext cx="7668344" cy="1143000"/>
          </a:xfrm>
        </p:spPr>
        <p:txBody>
          <a:bodyPr>
            <a:normAutofit/>
          </a:bodyPr>
          <a:lstStyle>
            <a:lvl1pPr algn="r">
              <a:defRPr sz="3200"/>
            </a:lvl1p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99BECFB-C8F0-462D-82A1-5B6C4A9EED53}" type="datetimeFigureOut">
              <a:rPr lang="en-GB">
                <a:solidFill>
                  <a:prstClr val="black">
                    <a:tint val="75000"/>
                  </a:prstClr>
                </a:solidFill>
              </a:rPr>
              <a:pPr>
                <a:defRPr/>
              </a:pPr>
              <a:t>26/10/2017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F520D74-8584-4A67-B58B-E23B84D79C6B}"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540955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p:cNvSpPr/>
          <p:nvPr userDrawn="1"/>
        </p:nvSpPr>
        <p:spPr>
          <a:xfrm>
            <a:off x="179390" y="1341438"/>
            <a:ext cx="8785225" cy="5351462"/>
          </a:xfrm>
          <a:prstGeom prst="rect">
            <a:avLst/>
          </a:prstGeom>
          <a:solidFill>
            <a:schemeClr val="bg1"/>
          </a:solidFill>
          <a:ln w="1905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GB">
              <a:solidFill>
                <a:prstClr val="white"/>
              </a:solidFill>
            </a:endParaRPr>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26450" y="1844675"/>
            <a:ext cx="504825" cy="332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299327" y="1395413"/>
            <a:ext cx="1604963"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GB"/>
          </a:p>
        </p:txBody>
      </p:sp>
      <p:sp>
        <p:nvSpPr>
          <p:cNvPr id="6" name="Date Placeholder 2"/>
          <p:cNvSpPr>
            <a:spLocks noGrp="1"/>
          </p:cNvSpPr>
          <p:nvPr>
            <p:ph type="dt" sz="half" idx="10"/>
          </p:nvPr>
        </p:nvSpPr>
        <p:spPr/>
        <p:txBody>
          <a:bodyPr/>
          <a:lstStyle>
            <a:lvl1pPr>
              <a:defRPr/>
            </a:lvl1pPr>
          </a:lstStyle>
          <a:p>
            <a:pPr>
              <a:defRPr/>
            </a:pPr>
            <a:fld id="{17D96C5F-F9C4-4EF0-8BE2-2ECB4155F4C0}" type="datetimeFigureOut">
              <a:rPr lang="en-GB">
                <a:solidFill>
                  <a:prstClr val="black">
                    <a:tint val="75000"/>
                  </a:prstClr>
                </a:solidFill>
              </a:rPr>
              <a:pPr>
                <a:defRPr/>
              </a:pPr>
              <a:t>26/10/2017</a:t>
            </a:fld>
            <a:endParaRPr lang="en-GB">
              <a:solidFill>
                <a:prstClr val="black">
                  <a:tint val="75000"/>
                </a:prstClr>
              </a:solidFill>
            </a:endParaRPr>
          </a:p>
        </p:txBody>
      </p:sp>
      <p:sp>
        <p:nvSpPr>
          <p:cNvPr id="7" name="Footer Placeholder 3"/>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8" name="Slide Number Placeholder 4"/>
          <p:cNvSpPr>
            <a:spLocks noGrp="1"/>
          </p:cNvSpPr>
          <p:nvPr>
            <p:ph type="sldNum" sz="quarter" idx="12"/>
          </p:nvPr>
        </p:nvSpPr>
        <p:spPr/>
        <p:txBody>
          <a:bodyPr/>
          <a:lstStyle>
            <a:lvl1pPr>
              <a:defRPr/>
            </a:lvl1pPr>
          </a:lstStyle>
          <a:p>
            <a:pPr>
              <a:defRPr/>
            </a:pPr>
            <a:fld id="{381A2397-9569-4CCB-86C4-BC33042EE228}"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244407138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179390" y="1341438"/>
            <a:ext cx="8785225" cy="5351462"/>
          </a:xfrm>
          <a:prstGeom prst="rect">
            <a:avLst/>
          </a:prstGeom>
          <a:solidFill>
            <a:schemeClr val="bg1"/>
          </a:solidFill>
          <a:ln w="1905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GB">
              <a:solidFill>
                <a:prstClr val="white"/>
              </a:solidFill>
            </a:endParaRPr>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26450" y="1844675"/>
            <a:ext cx="504825" cy="332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299327" y="1395413"/>
            <a:ext cx="1604963"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859338" y="5732467"/>
            <a:ext cx="3954462" cy="7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23851" y="1905000"/>
            <a:ext cx="4376738"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6"/>
          <p:cNvSpPr>
            <a:spLocks noChangeArrowheads="1"/>
          </p:cNvSpPr>
          <p:nvPr userDrawn="1"/>
        </p:nvSpPr>
        <p:spPr bwMode="auto">
          <a:xfrm>
            <a:off x="198440" y="1341438"/>
            <a:ext cx="63896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r>
              <a:rPr lang="cy-GB" altLang="en-US" smtClean="0">
                <a:solidFill>
                  <a:prstClr val="black"/>
                </a:solidFill>
              </a:rPr>
              <a:t>MATHEMATEG - LLINOL || PAPUR 1 SYLFAENOL (03)</a:t>
            </a:r>
            <a:br>
              <a:rPr lang="cy-GB" altLang="en-US" smtClean="0">
                <a:solidFill>
                  <a:prstClr val="black"/>
                </a:solidFill>
              </a:rPr>
            </a:br>
            <a:r>
              <a:rPr lang="cy-GB" altLang="en-US" smtClean="0">
                <a:solidFill>
                  <a:prstClr val="black"/>
                </a:solidFill>
              </a:rPr>
              <a:t>TGAU Tachwedd - 2012</a:t>
            </a:r>
          </a:p>
        </p:txBody>
      </p:sp>
      <p:sp>
        <p:nvSpPr>
          <p:cNvPr id="2" name="Title 1"/>
          <p:cNvSpPr>
            <a:spLocks noGrp="1"/>
          </p:cNvSpPr>
          <p:nvPr>
            <p:ph type="title"/>
          </p:nvPr>
        </p:nvSpPr>
        <p:spPr/>
        <p:txBody>
          <a:bodyPr/>
          <a:lstStyle/>
          <a:p>
            <a:r>
              <a:rPr lang="en-US" smtClean="0"/>
              <a:t>Click to edit Master title style</a:t>
            </a:r>
            <a:endParaRPr lang="en-GB"/>
          </a:p>
        </p:txBody>
      </p:sp>
      <p:sp>
        <p:nvSpPr>
          <p:cNvPr id="9" name="Date Placeholder 2"/>
          <p:cNvSpPr>
            <a:spLocks noGrp="1"/>
          </p:cNvSpPr>
          <p:nvPr>
            <p:ph type="dt" sz="half" idx="10"/>
          </p:nvPr>
        </p:nvSpPr>
        <p:spPr/>
        <p:txBody>
          <a:bodyPr/>
          <a:lstStyle>
            <a:lvl1pPr>
              <a:defRPr/>
            </a:lvl1pPr>
          </a:lstStyle>
          <a:p>
            <a:pPr>
              <a:defRPr/>
            </a:pPr>
            <a:fld id="{038FE4BA-9593-43AB-BFD8-27022C539C69}" type="datetimeFigureOut">
              <a:rPr lang="en-GB">
                <a:solidFill>
                  <a:prstClr val="black">
                    <a:tint val="75000"/>
                  </a:prstClr>
                </a:solidFill>
              </a:rPr>
              <a:pPr>
                <a:defRPr/>
              </a:pPr>
              <a:t>26/10/2017</a:t>
            </a:fld>
            <a:endParaRPr lang="en-GB">
              <a:solidFill>
                <a:prstClr val="black">
                  <a:tint val="75000"/>
                </a:prstClr>
              </a:solidFill>
            </a:endParaRPr>
          </a:p>
        </p:txBody>
      </p:sp>
      <p:sp>
        <p:nvSpPr>
          <p:cNvPr id="10" name="Footer Placeholder 3"/>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11" name="Slide Number Placeholder 4"/>
          <p:cNvSpPr>
            <a:spLocks noGrp="1"/>
          </p:cNvSpPr>
          <p:nvPr>
            <p:ph type="sldNum" sz="quarter" idx="12"/>
          </p:nvPr>
        </p:nvSpPr>
        <p:spPr/>
        <p:txBody>
          <a:bodyPr/>
          <a:lstStyle>
            <a:lvl1pPr>
              <a:defRPr/>
            </a:lvl1pPr>
          </a:lstStyle>
          <a:p>
            <a:pPr>
              <a:defRPr/>
            </a:pPr>
            <a:fld id="{F83D793A-04F0-46A8-8763-B73F36943225}"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2455438647"/>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751E6C8-A869-42EF-A6B4-6031F2B1A454}" type="datetimeFigureOut">
              <a:rPr lang="en-GB">
                <a:solidFill>
                  <a:prstClr val="black">
                    <a:tint val="75000"/>
                  </a:prstClr>
                </a:solidFill>
              </a:rPr>
              <a:pPr>
                <a:defRPr/>
              </a:pPr>
              <a:t>26/10/2017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4D1804B-2C64-4C85-9281-C9A85239A96D}"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737819753"/>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8C15F3E7-D819-4DD4-8605-A3D7C201ACBF}" type="datetimeFigureOut">
              <a:rPr lang="en-GB">
                <a:solidFill>
                  <a:prstClr val="black">
                    <a:tint val="75000"/>
                  </a:prstClr>
                </a:solidFill>
              </a:rPr>
              <a:pPr>
                <a:defRPr/>
              </a:pPr>
              <a:t>26/10/2017</a:t>
            </a:fld>
            <a:endParaRPr lang="en-GB">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3C82FCA-3B2E-4AA1-B07F-D65E6BB2ECB5}"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92270766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F95B79B4-30AF-4318-B10C-379EDA945534}" type="datetimeFigureOut">
              <a:rPr lang="en-GB">
                <a:solidFill>
                  <a:prstClr val="black">
                    <a:tint val="75000"/>
                  </a:prstClr>
                </a:solidFill>
              </a:rPr>
              <a:pPr>
                <a:defRPr/>
              </a:pPr>
              <a:t>26/10/2017</a:t>
            </a:fld>
            <a:endParaRPr lang="en-GB">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100940CD-E12F-4AFE-93F6-A3FE3932B0AA}"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103476861"/>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86203A3C-8BAD-4E15-8CE1-C3FC577DE546}" type="datetimeFigureOut">
              <a:rPr lang="en-GB">
                <a:solidFill>
                  <a:prstClr val="black">
                    <a:tint val="75000"/>
                  </a:prstClr>
                </a:solidFill>
              </a:rPr>
              <a:pPr>
                <a:defRPr/>
              </a:pPr>
              <a:t>26/10/2017</a:t>
            </a:fld>
            <a:endParaRPr lang="en-GB">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B54EB924-2979-4510-A4F2-CFB7296EBAA1}"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1018294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565723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2947294-5EA8-430E-AC30-6D4E10F023B7}" type="datetimeFigureOut">
              <a:rPr lang="en-GB">
                <a:solidFill>
                  <a:prstClr val="black">
                    <a:tint val="75000"/>
                  </a:prstClr>
                </a:solidFill>
              </a:rPr>
              <a:pPr>
                <a:defRPr/>
              </a:pPr>
              <a:t>26/10/2017</a:t>
            </a:fld>
            <a:endParaRPr lang="en-GB">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3F65F06-1D2D-4AD1-834D-12B436D94E34}"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1529575599"/>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0FD2E31-CB75-4895-964A-593022C78BAF}" type="datetimeFigureOut">
              <a:rPr lang="en-GB">
                <a:solidFill>
                  <a:prstClr val="black">
                    <a:tint val="75000"/>
                  </a:prstClr>
                </a:solidFill>
              </a:rPr>
              <a:pPr>
                <a:defRPr/>
              </a:pPr>
              <a:t>26/10/2017</a:t>
            </a:fld>
            <a:endParaRPr lang="en-GB">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9D129DD-CEAF-44F2-8AB2-C903CDEFB163}"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2116897188"/>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3CEFB6E-7817-44C3-85CB-5F2CD36247B2}" type="datetimeFigureOut">
              <a:rPr lang="en-GB">
                <a:solidFill>
                  <a:prstClr val="black">
                    <a:tint val="75000"/>
                  </a:prstClr>
                </a:solidFill>
              </a:rPr>
              <a:pPr>
                <a:defRPr/>
              </a:pPr>
              <a:t>26/10/2017</a:t>
            </a:fld>
            <a:endParaRPr lang="en-GB">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1CF48EA-BC17-4C04-A814-FCF75C5B41E9}"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1938880445"/>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197E96C-12DC-47CA-9AD6-3A8554242691}" type="datetimeFigureOut">
              <a:rPr lang="en-GB">
                <a:solidFill>
                  <a:prstClr val="black">
                    <a:tint val="75000"/>
                  </a:prstClr>
                </a:solidFill>
              </a:rPr>
              <a:pPr>
                <a:defRPr/>
              </a:pPr>
              <a:t>26/10/2017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1301FD3-8642-4042-A74B-05BA81215688}"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048811373"/>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8187FC8-2D75-4F64-9D35-0F84385C3491}" type="datetimeFigureOut">
              <a:rPr lang="en-GB">
                <a:solidFill>
                  <a:prstClr val="black">
                    <a:tint val="75000"/>
                  </a:prstClr>
                </a:solidFill>
              </a:rPr>
              <a:pPr>
                <a:defRPr/>
              </a:pPr>
              <a:t>26/10/2017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075D6EB-7E69-4775-AFFC-D5410279D9AA}"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2882639199"/>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5" name="Text Placeholder 15"/>
          <p:cNvSpPr>
            <a:spLocks noGrp="1"/>
          </p:cNvSpPr>
          <p:nvPr>
            <p:ph type="body" sz="quarter" idx="14" hasCustomPrompt="1"/>
          </p:nvPr>
        </p:nvSpPr>
        <p:spPr>
          <a:xfrm>
            <a:off x="368300" y="1044579"/>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317493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049006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68300" y="1044577"/>
            <a:ext cx="4132263" cy="1046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2963" y="1044577"/>
            <a:ext cx="4133850" cy="1046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21266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05787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177001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954578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339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7788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ture 4"/>
          <p:cNvPicPr>
            <a:picLocks noChangeAspect="1"/>
          </p:cNvPicPr>
          <p:nvPr/>
        </p:nvPicPr>
        <p:blipFill>
          <a:blip r:embed="rId13">
            <a:lum/>
            <a:alphaModFix/>
          </a:blip>
          <a:srcRect/>
          <a:stretch>
            <a:fillRect/>
          </a:stretch>
        </p:blipFill>
        <p:spPr>
          <a:xfrm>
            <a:off x="0" y="0"/>
            <a:ext cx="9143640" cy="1308600"/>
          </a:xfrm>
          <a:prstGeom prst="rect">
            <a:avLst/>
          </a:prstGeom>
          <a:noFill/>
          <a:ln>
            <a:noFill/>
          </a:ln>
        </p:spPr>
      </p:pic>
      <p:sp>
        <p:nvSpPr>
          <p:cNvPr id="3" name="Text Placeholder 15"/>
          <p:cNvSpPr txBox="1">
            <a:spLocks noGrp="1"/>
          </p:cNvSpPr>
          <p:nvPr>
            <p:ph type="body" idx="1"/>
          </p:nvPr>
        </p:nvSpPr>
        <p:spPr>
          <a:xfrm>
            <a:off x="368279" y="1044721"/>
            <a:ext cx="8418240" cy="1045799"/>
          </a:xfrm>
          <a:prstGeom prst="rect">
            <a:avLst/>
          </a:prstGeom>
          <a:noFill/>
          <a:ln>
            <a:noFill/>
          </a:ln>
        </p:spPr>
        <p:txBody>
          <a:bodyPr wrap="square" lIns="90000" tIns="45000" rIns="90000" bIns="45000" anchor="t"/>
          <a:lstStyle>
            <a:defPPr marL="432000" lvl="0" indent="-324000" algn="l" hangingPunct="1">
              <a:spcBef>
                <a:spcPts val="0"/>
              </a:spcBef>
              <a:spcAft>
                <a:spcPts val="1417"/>
              </a:spcAft>
              <a:buSzPct val="45000"/>
              <a:buFont typeface="StarSymbol"/>
              <a:buNone/>
              <a:defRPr lang="en-US" sz="2000" b="0" i="0" u="none" strike="noStrike" kern="1200" spc="0">
                <a:ln>
                  <a:noFill/>
                </a:ln>
                <a:solidFill>
                  <a:srgbClr val="000000"/>
                </a:solidFill>
                <a:latin typeface="Arial" pitchFamily="32"/>
                <a:ea typeface="Microsoft YaHei" pitchFamily="2"/>
                <a:cs typeface="Arial" pitchFamily="32"/>
              </a:defRPr>
            </a:defPPr>
            <a:lvl1pPr marL="432000" lvl="0" indent="-324000" algn="l" hangingPunct="1">
              <a:spcBef>
                <a:spcPts val="0"/>
              </a:spcBef>
              <a:spcAft>
                <a:spcPts val="1417"/>
              </a:spcAft>
              <a:buSzPct val="45000"/>
              <a:buFont typeface="StarSymbol"/>
              <a:buChar char="●"/>
              <a:defRPr lang="en-US" sz="2000" b="0" i="0" u="none" strike="noStrike" kern="1200" spc="0">
                <a:ln>
                  <a:noFill/>
                </a:ln>
                <a:solidFill>
                  <a:srgbClr val="000000"/>
                </a:solidFill>
                <a:latin typeface="Arial" pitchFamily="32"/>
                <a:ea typeface="Microsoft YaHei" pitchFamily="2"/>
                <a:cs typeface="Arial" pitchFamily="32"/>
              </a:defRPr>
            </a:lvl1pPr>
            <a:lvl2pPr marL="864000" lvl="1" indent="-324000" algn="l" hangingPunct="1">
              <a:spcBef>
                <a:spcPts val="0"/>
              </a:spcBef>
              <a:spcAft>
                <a:spcPts val="1134"/>
              </a:spcAft>
              <a:buSzPct val="75000"/>
              <a:buFont typeface="StarSymbol"/>
              <a:buChar char="–"/>
              <a:defRPr lang="en-US" sz="2400" b="0" i="0" u="none" strike="noStrike" kern="1200" spc="0">
                <a:ln>
                  <a:noFill/>
                </a:ln>
                <a:solidFill>
                  <a:srgbClr val="000000"/>
                </a:solidFill>
                <a:latin typeface="Arial" pitchFamily="32"/>
                <a:ea typeface="Microsoft YaHei" pitchFamily="2"/>
                <a:cs typeface="Arial" pitchFamily="32"/>
              </a:defRPr>
            </a:lvl2pPr>
            <a:lvl3pPr marL="1295999" lvl="2" indent="-288000" algn="l" hangingPunct="1">
              <a:spcBef>
                <a:spcPts val="0"/>
              </a:spcBef>
              <a:spcAft>
                <a:spcPts val="850"/>
              </a:spcAft>
              <a:buSzPct val="45000"/>
              <a:buFont typeface="StarSymbol"/>
              <a:buChar char="●"/>
              <a:defRPr lang="en-US" sz="2000" b="0" i="0" u="none" strike="noStrike" kern="1200" spc="0">
                <a:ln>
                  <a:noFill/>
                </a:ln>
                <a:solidFill>
                  <a:srgbClr val="000000"/>
                </a:solidFill>
                <a:latin typeface="Arial" pitchFamily="32"/>
                <a:ea typeface="Microsoft YaHei" pitchFamily="2"/>
                <a:cs typeface="Arial" pitchFamily="32"/>
              </a:defRPr>
            </a:lvl3pPr>
            <a:lvl4pPr marL="1728000" lvl="3" indent="-216000" algn="l" hangingPunct="1">
              <a:spcBef>
                <a:spcPts val="0"/>
              </a:spcBef>
              <a:spcAft>
                <a:spcPts val="567"/>
              </a:spcAft>
              <a:buSzPct val="75000"/>
              <a:buFont typeface="StarSymbol"/>
              <a:buChar char="–"/>
              <a:defRPr lang="en-US" sz="2000" b="0" i="0" u="none" strike="noStrike" kern="1200" spc="0">
                <a:ln>
                  <a:noFill/>
                </a:ln>
                <a:solidFill>
                  <a:srgbClr val="000000"/>
                </a:solidFill>
                <a:latin typeface="Arial" pitchFamily="32"/>
                <a:ea typeface="Microsoft YaHei" pitchFamily="2"/>
                <a:cs typeface="Arial" pitchFamily="32"/>
              </a:defRPr>
            </a:lvl4pPr>
            <a:lvl5pPr marL="2160000" lvl="4" indent="-216000" algn="l" hangingPunct="1">
              <a:spcBef>
                <a:spcPts val="0"/>
              </a:spcBef>
              <a:spcAft>
                <a:spcPts val="283"/>
              </a:spcAft>
              <a:buSzPct val="45000"/>
              <a:buFont typeface="StarSymbol"/>
              <a:buChar char="●"/>
              <a:defRPr lang="en-US" sz="2000" b="0" i="0" u="none" strike="noStrike" kern="1200" spc="0">
                <a:ln>
                  <a:noFill/>
                </a:ln>
                <a:solidFill>
                  <a:srgbClr val="000000"/>
                </a:solidFill>
                <a:latin typeface="Arial" pitchFamily="32"/>
                <a:ea typeface="Microsoft YaHei" pitchFamily="2"/>
                <a:cs typeface="Arial" pitchFamily="32"/>
              </a:defRPr>
            </a:lvl5pPr>
            <a:lvl6pPr marL="2592000" lvl="5" indent="-216000" algn="l" hangingPunct="1">
              <a:spcBef>
                <a:spcPts val="0"/>
              </a:spcBef>
              <a:spcAft>
                <a:spcPts val="283"/>
              </a:spcAft>
              <a:buSzPct val="45000"/>
              <a:buFont typeface="StarSymbol"/>
              <a:buChar char="●"/>
              <a:defRPr lang="en-US" sz="2000" b="0" i="0" u="none" strike="noStrike" kern="1200" spc="0">
                <a:ln>
                  <a:noFill/>
                </a:ln>
                <a:solidFill>
                  <a:srgbClr val="000000"/>
                </a:solidFill>
                <a:latin typeface="Arial" pitchFamily="32"/>
                <a:ea typeface="Microsoft YaHei" pitchFamily="2"/>
                <a:cs typeface="Arial" pitchFamily="32"/>
              </a:defRPr>
            </a:lvl6pPr>
            <a:lvl7pPr marL="3024000" lvl="6" indent="-216000" algn="l" hangingPunct="1">
              <a:spcBef>
                <a:spcPts val="0"/>
              </a:spcBef>
              <a:spcAft>
                <a:spcPts val="283"/>
              </a:spcAft>
              <a:buSzPct val="45000"/>
              <a:buFont typeface="StarSymbol"/>
              <a:buChar char="●"/>
              <a:defRPr lang="en-US" sz="2000" b="0" i="0" u="none" strike="noStrike" kern="1200" spc="0">
                <a:ln>
                  <a:noFill/>
                </a:ln>
                <a:solidFill>
                  <a:srgbClr val="000000"/>
                </a:solidFill>
                <a:latin typeface="Arial" pitchFamily="32"/>
                <a:ea typeface="Microsoft YaHei" pitchFamily="2"/>
                <a:cs typeface="Arial" pitchFamily="32"/>
              </a:defRPr>
            </a:lvl7pPr>
            <a:lvl8pPr marL="3456000" lvl="7" indent="-216000" algn="l" hangingPunct="1">
              <a:spcBef>
                <a:spcPts val="0"/>
              </a:spcBef>
              <a:spcAft>
                <a:spcPts val="283"/>
              </a:spcAft>
              <a:buSzPct val="45000"/>
              <a:buFont typeface="StarSymbol"/>
              <a:buChar char="●"/>
              <a:defRPr lang="en-US" sz="2000" b="0" i="0" u="none" strike="noStrike" kern="1200" spc="0">
                <a:ln>
                  <a:noFill/>
                </a:ln>
                <a:solidFill>
                  <a:srgbClr val="000000"/>
                </a:solidFill>
                <a:latin typeface="Arial" pitchFamily="32"/>
                <a:ea typeface="Microsoft YaHei" pitchFamily="2"/>
                <a:cs typeface="Arial" pitchFamily="32"/>
              </a:defRPr>
            </a:lvl8pPr>
            <a:lvl9pPr marL="3887999" lvl="8" indent="-216000" algn="l" hangingPunct="1">
              <a:spcBef>
                <a:spcPts val="0"/>
              </a:spcBef>
              <a:spcAft>
                <a:spcPts val="283"/>
              </a:spcAft>
              <a:buSzPct val="45000"/>
              <a:buFont typeface="StarSymbol"/>
              <a:buChar char="●"/>
              <a:defRPr lang="en-US" sz="2000" b="0" i="0" u="none" strike="noStrike" kern="1200" spc="0">
                <a:ln>
                  <a:noFill/>
                </a:ln>
                <a:solidFill>
                  <a:srgbClr val="000000"/>
                </a:solidFill>
                <a:latin typeface="Arial" pitchFamily="32"/>
                <a:ea typeface="Microsoft YaHei" pitchFamily="2"/>
                <a:cs typeface="Arial" pitchFamily="32"/>
              </a:defRPr>
            </a:lvl9p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5"/>
            <a:r>
              <a:rPr lang="en-GB"/>
              <a:t>Sixth Outline Level</a:t>
            </a:r>
          </a:p>
          <a:p>
            <a:pPr lvl="6"/>
            <a:r>
              <a:rPr lang="en-GB"/>
              <a:t>Seventh Outline Level</a:t>
            </a:r>
          </a:p>
          <a:p>
            <a:pPr lvl="7"/>
            <a:r>
              <a:rPr lang="en-GB"/>
              <a:t>Eighth Outline Level</a:t>
            </a:r>
          </a:p>
          <a:p>
            <a:pPr lvl="0"/>
            <a:r>
              <a:rPr lang="en-GB"/>
              <a:t>Ninth Outline LevelTitle 1</a:t>
            </a:r>
          </a:p>
          <a:p>
            <a:pPr lvl="0"/>
            <a:r>
              <a:rPr lang="en-GB"/>
              <a:t>Title 2</a:t>
            </a:r>
          </a:p>
          <a:p>
            <a:pPr lvl="0"/>
            <a:endParaRPr lang="en-GB"/>
          </a:p>
        </p:txBody>
      </p:sp>
      <p:sp>
        <p:nvSpPr>
          <p:cNvPr id="4" name="Title Placeholder 3"/>
          <p:cNvSpPr txBox="1">
            <a:spLocks noGrp="1"/>
          </p:cNvSpPr>
          <p:nvPr>
            <p:ph type="title"/>
          </p:nvPr>
        </p:nvSpPr>
        <p:spPr>
          <a:xfrm>
            <a:off x="457200" y="273600"/>
            <a:ext cx="8229240" cy="114480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hangingPunct="1">
        <a:tabLst/>
        <a:defRPr lang="en-US" sz="1800" b="0" i="0" u="none" strike="noStrike" kern="1200" spc="0">
          <a:ln>
            <a:noFill/>
          </a:ln>
          <a:solidFill>
            <a:srgbClr val="000000"/>
          </a:solidFill>
          <a:latin typeface="Calibri" pitchFamily="18"/>
          <a:ea typeface="Microsoft YaHei" pitchFamily="2"/>
          <a:cs typeface="Arial" pitchFamily="34"/>
        </a:defRPr>
      </a:lvl1pPr>
    </p:titleStyle>
    <p:bodyStyle>
      <a:lvl1pPr lvl="0" rtl="0">
        <a:buSzPct val="45000"/>
        <a:buFont typeface="StarSymbol"/>
        <a:buChar char="●"/>
        <a:tabLst/>
        <a:defRPr lang="en-GB" sz="3200" b="0" i="0" u="none" strike="noStrike" spc="0">
          <a:solidFill>
            <a:srgbClr val="E75306"/>
          </a:solidFill>
          <a:latin typeface="Arial" pitchFamily="34"/>
          <a:cs typeface="Arial" pitchFamily="34"/>
        </a:defRPr>
      </a:lvl1pPr>
      <a:lvl2pPr lvl="1" rtl="0">
        <a:buSzPct val="75000"/>
        <a:buFont typeface="StarSymbol"/>
        <a:buChar char="–"/>
        <a:tabLst/>
        <a:defRPr lang="en-GB" sz="3200" b="0" i="0" u="none" strike="noStrike" spc="0">
          <a:solidFill>
            <a:srgbClr val="E75306"/>
          </a:solidFill>
          <a:latin typeface="Arial" pitchFamily="34"/>
          <a:cs typeface="Arial" pitchFamily="34"/>
        </a:defRPr>
      </a:lvl2pPr>
      <a:lvl3pPr lvl="2" rtl="0">
        <a:buSzPct val="45000"/>
        <a:buFont typeface="StarSymbol"/>
        <a:buChar char="●"/>
        <a:tabLst/>
        <a:defRPr lang="en-GB" sz="3200" b="0" i="0" u="none" strike="noStrike" spc="0">
          <a:solidFill>
            <a:srgbClr val="E75306"/>
          </a:solidFill>
          <a:latin typeface="Arial" pitchFamily="34"/>
          <a:cs typeface="Arial" pitchFamily="34"/>
        </a:defRPr>
      </a:lvl3pPr>
      <a:lvl4pPr lvl="3" rtl="0">
        <a:buSzPct val="75000"/>
        <a:buFont typeface="StarSymbol"/>
        <a:buChar char="–"/>
        <a:tabLst/>
        <a:defRPr lang="en-GB" sz="3200" b="0" i="0" u="none" strike="noStrike" spc="0">
          <a:solidFill>
            <a:srgbClr val="E75306"/>
          </a:solidFill>
          <a:latin typeface="Arial" pitchFamily="34"/>
          <a:cs typeface="Arial" pitchFamily="34"/>
        </a:defRPr>
      </a:lvl4pPr>
      <a:lvl5pPr lvl="4" rtl="0">
        <a:buSzPct val="45000"/>
        <a:buFont typeface="StarSymbol"/>
        <a:buChar char="●"/>
        <a:tabLst/>
        <a:defRPr lang="en-GB" sz="3200" b="0" i="0" u="none" strike="noStrike" spc="0">
          <a:solidFill>
            <a:srgbClr val="E75306"/>
          </a:solidFill>
          <a:latin typeface="Arial" pitchFamily="34"/>
          <a:cs typeface="Arial" pitchFamily="34"/>
        </a:defRPr>
      </a:lvl5pPr>
      <a:lvl6pPr lvl="5" rtl="0">
        <a:buSzPct val="45000"/>
        <a:buFont typeface="StarSymbol"/>
        <a:buChar char="●"/>
        <a:tabLst/>
        <a:defRPr lang="en-GB" sz="3200" b="0" i="0" u="none" strike="noStrike" spc="0">
          <a:solidFill>
            <a:srgbClr val="E75306"/>
          </a:solidFill>
          <a:latin typeface="Arial" pitchFamily="34"/>
          <a:cs typeface="Arial" pitchFamily="34"/>
        </a:defRPr>
      </a:lvl6pPr>
      <a:lvl7pPr lvl="6" rtl="0">
        <a:buSzPct val="45000"/>
        <a:buFont typeface="StarSymbol"/>
        <a:buChar char="●"/>
        <a:tabLst/>
        <a:defRPr lang="en-GB" sz="3200" b="0" i="0" u="none" strike="noStrike" spc="0">
          <a:solidFill>
            <a:srgbClr val="E75306"/>
          </a:solidFill>
          <a:latin typeface="Arial" pitchFamily="34"/>
          <a:cs typeface="Arial" pitchFamily="34"/>
        </a:defRPr>
      </a:lvl7pPr>
      <a:lvl8pPr lvl="7" rtl="0">
        <a:buSzPct val="45000"/>
        <a:buFont typeface="StarSymbol"/>
        <a:buChar char="●"/>
        <a:tabLst/>
        <a:defRPr lang="en-GB" sz="3200" b="0" i="0" u="none" strike="noStrike" spc="0">
          <a:solidFill>
            <a:srgbClr val="E75306"/>
          </a:solidFill>
          <a:latin typeface="Arial" pitchFamily="34"/>
          <a:cs typeface="Arial" pitchFamily="34"/>
        </a:defRPr>
      </a:lvl8pPr>
      <a:lvl9pPr marL="0" marR="0" lvl="0" indent="0" algn="l" rtl="0" hangingPunct="1">
        <a:lnSpc>
          <a:spcPct val="100000"/>
        </a:lnSpc>
        <a:spcBef>
          <a:spcPts val="0"/>
        </a:spcBef>
        <a:spcAft>
          <a:spcPts val="0"/>
        </a:spcAft>
        <a:buNone/>
        <a:tabLst/>
        <a:defRPr lang="en-GB" sz="3200" b="0" i="0" u="none" strike="noStrike" spc="0">
          <a:solidFill>
            <a:srgbClr val="E75306"/>
          </a:solidFill>
          <a:latin typeface="Arial" pitchFamily="34"/>
          <a:cs typeface="Arial" pitchFamily="34"/>
        </a:defRPr>
      </a:lvl9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547815" y="22225"/>
            <a:ext cx="75961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4"/>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FE0BBF2-3791-4896-80A8-987AA5F52D8C}" type="datetimeFigureOut">
              <a:rPr lang="en-GB">
                <a:solidFill>
                  <a:prstClr val="black">
                    <a:tint val="75000"/>
                  </a:prstClr>
                </a:solidFill>
              </a:rPr>
              <a:pPr>
                <a:defRPr/>
              </a:pPr>
              <a:t>26/10/2017</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66BB455A-7A2B-4652-91E2-4CBD2365D011}" type="slidenum">
              <a:rPr lang="en-GB">
                <a:solidFill>
                  <a:prstClr val="black">
                    <a:tint val="75000"/>
                  </a:prstClr>
                </a:solidFill>
              </a:rPr>
              <a:pPr>
                <a:defRPr/>
              </a:pPr>
              <a:t>‹#›</a:t>
            </a:fld>
            <a:endParaRPr lang="en-GB">
              <a:solidFill>
                <a:prstClr val="black">
                  <a:tint val="75000"/>
                </a:prstClr>
              </a:solidFill>
            </a:endParaRPr>
          </a:p>
        </p:txBody>
      </p:sp>
      <p:pic>
        <p:nvPicPr>
          <p:cNvPr id="1031" name="Picture 4" descr="Y:\Tools and Systems\Educational Support\Marketing and Communications\Jay\Banners\Power Point\EDUQAS-POWERPOINTheader.png"/>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0"/>
            <a:ext cx="9144000"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73492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107505" y="404672"/>
            <a:ext cx="8930988" cy="1800225"/>
          </a:xfrm>
          <a:prstGeom prst="rect">
            <a:avLst/>
          </a:prstGeom>
          <a:noFill/>
          <a:ln w="9525">
            <a:noFill/>
            <a:miter lim="800000"/>
            <a:headEnd/>
            <a:tailEnd/>
          </a:ln>
        </p:spPr>
        <p:txBody>
          <a:bodyPr anchor="ctr"/>
          <a:lstStyle/>
          <a:p>
            <a:pPr eaLnBrk="0" fontAlgn="base" hangingPunct="0">
              <a:spcBef>
                <a:spcPct val="0"/>
              </a:spcBef>
              <a:spcAft>
                <a:spcPct val="0"/>
              </a:spcAft>
              <a:defRPr/>
            </a:pPr>
            <a:endParaRPr lang="en-GB" sz="3000" cap="all" dirty="0" smtClean="0">
              <a:solidFill>
                <a:prstClr val="white"/>
              </a:solidFill>
              <a:latin typeface="Gotham Rounded Book"/>
              <a:ea typeface="Times New Roman"/>
              <a:cs typeface="Times New Roman"/>
            </a:endParaRPr>
          </a:p>
          <a:p>
            <a:pPr eaLnBrk="0" fontAlgn="base" hangingPunct="0">
              <a:spcBef>
                <a:spcPct val="0"/>
              </a:spcBef>
              <a:spcAft>
                <a:spcPct val="0"/>
              </a:spcAft>
              <a:defRPr/>
            </a:pPr>
            <a:endParaRPr lang="en-GB" sz="3000" cap="all" dirty="0">
              <a:solidFill>
                <a:prstClr val="white"/>
              </a:solidFill>
              <a:latin typeface="Gotham Rounded Book"/>
              <a:ea typeface="Times New Roman"/>
              <a:cs typeface="Times New Roman"/>
            </a:endParaRPr>
          </a:p>
          <a:p>
            <a:pPr eaLnBrk="0" fontAlgn="base" hangingPunct="0">
              <a:spcBef>
                <a:spcPct val="0"/>
              </a:spcBef>
              <a:spcAft>
                <a:spcPct val="0"/>
              </a:spcAft>
              <a:defRPr/>
            </a:pPr>
            <a:r>
              <a:rPr lang="en-GB" sz="3000" cap="all" dirty="0" smtClean="0">
                <a:solidFill>
                  <a:prstClr val="white"/>
                </a:solidFill>
                <a:latin typeface="Gotham Rounded Book"/>
                <a:ea typeface="Times New Roman"/>
                <a:cs typeface="Times New Roman"/>
              </a:rPr>
              <a:t>WJEC </a:t>
            </a:r>
            <a:r>
              <a:rPr lang="en-GB" sz="3000" cap="all" dirty="0" err="1">
                <a:solidFill>
                  <a:prstClr val="white"/>
                </a:solidFill>
                <a:latin typeface="Gotham Rounded Book"/>
                <a:ea typeface="Times New Roman"/>
                <a:cs typeface="Times New Roman"/>
              </a:rPr>
              <a:t>Eduqas</a:t>
            </a:r>
            <a:endParaRPr lang="en-GB" sz="3000" cap="all" dirty="0">
              <a:solidFill>
                <a:prstClr val="white"/>
              </a:solidFill>
              <a:latin typeface="Gotham Rounded Book"/>
              <a:ea typeface="Times New Roman"/>
              <a:cs typeface="Times New Roman"/>
            </a:endParaRPr>
          </a:p>
          <a:p>
            <a:pPr eaLnBrk="0" fontAlgn="base" hangingPunct="0">
              <a:spcBef>
                <a:spcPct val="0"/>
              </a:spcBef>
              <a:spcAft>
                <a:spcPct val="0"/>
              </a:spcAft>
              <a:defRPr/>
            </a:pPr>
            <a:r>
              <a:rPr lang="en-GB" sz="3000" cap="all" dirty="0" smtClean="0">
                <a:solidFill>
                  <a:prstClr val="white"/>
                </a:solidFill>
                <a:latin typeface="Gotham Rounded Book"/>
                <a:ea typeface="Times New Roman"/>
                <a:cs typeface="Times New Roman"/>
              </a:rPr>
              <a:t>A </a:t>
            </a:r>
            <a:r>
              <a:rPr lang="en-GB" sz="3000" cap="all" dirty="0">
                <a:solidFill>
                  <a:prstClr val="white"/>
                </a:solidFill>
                <a:latin typeface="Gotham Rounded Book"/>
                <a:ea typeface="Times New Roman"/>
                <a:cs typeface="Times New Roman"/>
              </a:rPr>
              <a:t>Level English </a:t>
            </a:r>
            <a:r>
              <a:rPr lang="en-GB" sz="3000" cap="all" dirty="0" smtClean="0">
                <a:solidFill>
                  <a:prstClr val="white"/>
                </a:solidFill>
                <a:latin typeface="Gotham Rounded Book"/>
                <a:ea typeface="Times New Roman"/>
                <a:cs typeface="Times New Roman"/>
              </a:rPr>
              <a:t>Language and literature </a:t>
            </a:r>
            <a:endParaRPr lang="en-GB" sz="3000" cap="all" dirty="0">
              <a:solidFill>
                <a:prstClr val="white"/>
              </a:solidFill>
              <a:latin typeface="Gotham Rounded Book"/>
              <a:ea typeface="Times New Roman"/>
              <a:cs typeface="Times New Roman"/>
            </a:endParaRPr>
          </a:p>
          <a:p>
            <a:pPr eaLnBrk="0" fontAlgn="base" hangingPunct="0">
              <a:spcBef>
                <a:spcPct val="0"/>
              </a:spcBef>
              <a:spcAft>
                <a:spcPct val="0"/>
              </a:spcAft>
              <a:defRPr/>
            </a:pPr>
            <a:r>
              <a:rPr lang="en-GB" sz="3000" cap="all" dirty="0">
                <a:solidFill>
                  <a:prstClr val="white"/>
                </a:solidFill>
                <a:latin typeface="Gotham Rounded Book"/>
                <a:ea typeface="Times New Roman"/>
                <a:cs typeface="Times New Roman"/>
              </a:rPr>
              <a:t>CPD Autumn </a:t>
            </a:r>
            <a:r>
              <a:rPr lang="en-GB" sz="3000" cap="all" dirty="0" smtClean="0">
                <a:solidFill>
                  <a:prstClr val="white"/>
                </a:solidFill>
                <a:latin typeface="Gotham Rounded Book"/>
                <a:ea typeface="Times New Roman"/>
                <a:cs typeface="Times New Roman"/>
              </a:rPr>
              <a:t>2017</a:t>
            </a:r>
          </a:p>
          <a:p>
            <a:pPr eaLnBrk="0" fontAlgn="base" hangingPunct="0">
              <a:spcBef>
                <a:spcPct val="0"/>
              </a:spcBef>
              <a:spcAft>
                <a:spcPct val="0"/>
              </a:spcAft>
              <a:defRPr/>
            </a:pPr>
            <a:endParaRPr lang="en-GB" sz="3000" cap="all" dirty="0">
              <a:solidFill>
                <a:prstClr val="white"/>
              </a:solidFill>
              <a:latin typeface="Gotham Rounded Book"/>
              <a:ea typeface="Times New Roman"/>
              <a:cs typeface="Times New Roman"/>
            </a:endParaRPr>
          </a:p>
          <a:p>
            <a:pPr eaLnBrk="0" fontAlgn="base" hangingPunct="0">
              <a:spcBef>
                <a:spcPct val="0"/>
              </a:spcBef>
              <a:spcAft>
                <a:spcPct val="0"/>
              </a:spcAft>
              <a:defRPr/>
            </a:pPr>
            <a:r>
              <a:rPr lang="en-GB" sz="3000" cap="all" dirty="0" smtClean="0">
                <a:solidFill>
                  <a:prstClr val="white"/>
                </a:solidFill>
                <a:latin typeface="Gotham Rounded Book"/>
                <a:ea typeface="Times New Roman"/>
                <a:cs typeface="Times New Roman"/>
              </a:rPr>
              <a:t>Component </a:t>
            </a:r>
            <a:r>
              <a:rPr lang="en-GB" sz="3000" cap="all" dirty="0">
                <a:solidFill>
                  <a:prstClr val="white"/>
                </a:solidFill>
                <a:latin typeface="Gotham Rounded Book"/>
                <a:ea typeface="Times New Roman"/>
                <a:cs typeface="Times New Roman"/>
              </a:rPr>
              <a:t>2</a:t>
            </a:r>
          </a:p>
        </p:txBody>
      </p:sp>
    </p:spTree>
    <p:extLst>
      <p:ext uri="{BB962C8B-B14F-4D97-AF65-F5344CB8AC3E}">
        <p14:creationId xmlns:p14="http://schemas.microsoft.com/office/powerpoint/2010/main" val="38679324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122688" y="1157425"/>
            <a:ext cx="9036496" cy="48144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hangingPunct="0">
              <a:defRPr sz="2600">
                <a:latin typeface="Arial" pitchFamily="34"/>
                <a:ea typeface="Arial" pitchFamily="34"/>
              </a:defRPr>
            </a:pPr>
            <a:r>
              <a:rPr lang="en-GB" sz="3100" kern="1100" spc="-50" dirty="0">
                <a:solidFill>
                  <a:srgbClr val="DF3C06"/>
                </a:solidFill>
                <a:latin typeface="Gotham Rounded Book"/>
                <a:ea typeface="Arial" pitchFamily="34"/>
                <a:cs typeface="Gotham Rounded Book"/>
              </a:rPr>
              <a:t>Section B: Post-1900 drama (closed-book)</a:t>
            </a: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 </a:t>
            </a: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Section B is based on the study of </a:t>
            </a:r>
            <a:r>
              <a:rPr lang="en-GB" sz="2400" b="1" i="0" u="none" strike="noStrike" kern="1200" spc="0" dirty="0">
                <a:ln>
                  <a:noFill/>
                </a:ln>
                <a:solidFill>
                  <a:srgbClr val="000000"/>
                </a:solidFill>
                <a:latin typeface="Arial" pitchFamily="34"/>
                <a:ea typeface="Microsoft YaHei" pitchFamily="2"/>
                <a:cs typeface="Arial" pitchFamily="34"/>
              </a:rPr>
              <a:t>one </a:t>
            </a:r>
            <a:r>
              <a:rPr lang="en-GB" sz="2400" b="0" i="0" u="none" strike="noStrike" kern="1200" spc="0" dirty="0">
                <a:ln>
                  <a:noFill/>
                </a:ln>
                <a:solidFill>
                  <a:srgbClr val="000000"/>
                </a:solidFill>
                <a:latin typeface="Arial" pitchFamily="34"/>
                <a:ea typeface="Microsoft YaHei" pitchFamily="2"/>
                <a:cs typeface="Arial" pitchFamily="34"/>
              </a:rPr>
              <a:t>post-1900 drama text from the list below:</a:t>
            </a: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 </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	Edward Albee:	</a:t>
            </a:r>
            <a:r>
              <a:rPr lang="en-GB" sz="2400" b="1" i="1" u="none" strike="noStrike" kern="1200" spc="0" dirty="0">
                <a:ln>
                  <a:noFill/>
                </a:ln>
                <a:solidFill>
                  <a:srgbClr val="000000"/>
                </a:solidFill>
                <a:latin typeface="Arial" pitchFamily="34"/>
                <a:ea typeface="Microsoft YaHei" pitchFamily="2"/>
                <a:cs typeface="Arial" pitchFamily="34"/>
              </a:rPr>
              <a:t>Who’s Afraid of Virginia Woolf?</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	Alan Bennett: 	</a:t>
            </a:r>
            <a:r>
              <a:rPr lang="en-GB" sz="2400" b="1" i="1" u="none" strike="noStrike" kern="1200" spc="0" dirty="0">
                <a:ln>
                  <a:noFill/>
                </a:ln>
                <a:solidFill>
                  <a:srgbClr val="000000"/>
                </a:solidFill>
                <a:latin typeface="Arial" pitchFamily="34"/>
                <a:ea typeface="Microsoft YaHei" pitchFamily="2"/>
                <a:cs typeface="Arial" pitchFamily="34"/>
              </a:rPr>
              <a:t>The History Boys</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	Brian Friel: 		</a:t>
            </a:r>
            <a:r>
              <a:rPr lang="en-GB" sz="2400" b="1" i="1" u="none" strike="noStrike" kern="1200" spc="0" dirty="0">
                <a:ln>
                  <a:noFill/>
                </a:ln>
                <a:solidFill>
                  <a:srgbClr val="000000"/>
                </a:solidFill>
                <a:latin typeface="Arial" pitchFamily="34"/>
                <a:ea typeface="Microsoft YaHei" pitchFamily="2"/>
                <a:cs typeface="Arial" pitchFamily="34"/>
              </a:rPr>
              <a:t>Translations </a:t>
            </a:r>
            <a:r>
              <a:rPr lang="en-GB" sz="2400" b="1" i="0" u="none" strike="noStrike" kern="1200" spc="0" dirty="0">
                <a:ln>
                  <a:noFill/>
                </a:ln>
                <a:solidFill>
                  <a:srgbClr val="000000"/>
                </a:solidFill>
                <a:latin typeface="Arial" pitchFamily="34"/>
                <a:ea typeface="Microsoft YaHei" pitchFamily="2"/>
                <a:cs typeface="Arial" pitchFamily="34"/>
              </a:rPr>
              <a:t>	</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	Diane Samuels: 	</a:t>
            </a:r>
            <a:r>
              <a:rPr lang="en-GB" sz="2400" b="1" i="1" u="none" strike="noStrike" kern="1200" spc="0" dirty="0">
                <a:ln>
                  <a:noFill/>
                </a:ln>
                <a:solidFill>
                  <a:srgbClr val="000000"/>
                </a:solidFill>
                <a:latin typeface="Arial" pitchFamily="34"/>
                <a:ea typeface="Microsoft YaHei" pitchFamily="2"/>
                <a:cs typeface="Arial" pitchFamily="34"/>
              </a:rPr>
              <a:t>Kindertransport </a:t>
            </a:r>
            <a:r>
              <a:rPr lang="en-GB" sz="2400" b="1" i="0" u="none" strike="noStrike" kern="1200" spc="0" dirty="0">
                <a:ln>
                  <a:noFill/>
                </a:ln>
                <a:solidFill>
                  <a:srgbClr val="000000"/>
                </a:solidFill>
                <a:latin typeface="Arial" pitchFamily="34"/>
                <a:ea typeface="Microsoft YaHei" pitchFamily="2"/>
                <a:cs typeface="Arial" pitchFamily="34"/>
              </a:rPr>
              <a:t>	</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	Tennessee Williams: </a:t>
            </a:r>
            <a:r>
              <a:rPr lang="en-GB" sz="2400" b="1" i="1" u="none" strike="noStrike" kern="1200" spc="0" dirty="0">
                <a:ln>
                  <a:noFill/>
                </a:ln>
                <a:solidFill>
                  <a:srgbClr val="000000"/>
                </a:solidFill>
                <a:latin typeface="Arial" pitchFamily="34"/>
                <a:ea typeface="Microsoft YaHei" pitchFamily="2"/>
                <a:cs typeface="Arial" pitchFamily="34"/>
              </a:rPr>
              <a:t>Cat on a Hot Tin Roof </a:t>
            </a:r>
            <a:r>
              <a:rPr lang="en-GB" sz="2400" b="0" i="0" u="none" strike="noStrike" kern="1200" spc="0" dirty="0">
                <a:ln>
                  <a:noFill/>
                </a:ln>
                <a:solidFill>
                  <a:srgbClr val="000000"/>
                </a:solidFill>
                <a:latin typeface="Arial" pitchFamily="34"/>
                <a:ea typeface="Microsoft YaHei" pitchFamily="2"/>
                <a:cs typeface="Arial" pitchFamily="34"/>
              </a:rPr>
              <a:t> </a:t>
            </a:r>
          </a:p>
          <a:p>
            <a:pPr marL="0" marR="0" lvl="0" indent="0" algn="l" rtl="0" hangingPunct="1">
              <a:lnSpc>
                <a:spcPct val="100000"/>
              </a:lnSpc>
              <a:spcBef>
                <a:spcPts val="0"/>
              </a:spcBef>
              <a:spcAft>
                <a:spcPts val="0"/>
              </a:spcAft>
              <a:buNone/>
              <a:tabLst/>
              <a:defRPr sz="1800"/>
            </a:pPr>
            <a:endParaRPr lang="en-GB" sz="2400" b="0" i="0" u="none" strike="noStrike" kern="1200" spc="0" dirty="0">
              <a:ln>
                <a:noFill/>
              </a:ln>
              <a:solidFill>
                <a:srgbClr val="000000"/>
              </a:solidFill>
              <a:latin typeface="Arial" pitchFamily="34"/>
              <a:ea typeface="Microsoft YaHei" pitchFamily="2"/>
              <a:cs typeface="Arial" pitchFamily="34"/>
            </a:endParaRP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Section B requires candidates to answer </a:t>
            </a:r>
            <a:r>
              <a:rPr lang="en-GB" sz="2400" b="1" i="0" u="none" strike="noStrike" kern="1200" spc="0" dirty="0">
                <a:ln>
                  <a:noFill/>
                </a:ln>
                <a:solidFill>
                  <a:srgbClr val="000000"/>
                </a:solidFill>
                <a:latin typeface="Arial" pitchFamily="34"/>
                <a:ea typeface="Microsoft YaHei" pitchFamily="2"/>
                <a:cs typeface="Arial" pitchFamily="34"/>
              </a:rPr>
              <a:t>one </a:t>
            </a:r>
            <a:r>
              <a:rPr lang="en-GB" sz="2400" b="0" i="0" u="none" strike="noStrike" kern="1200" spc="0" dirty="0">
                <a:ln>
                  <a:noFill/>
                </a:ln>
                <a:solidFill>
                  <a:srgbClr val="000000"/>
                </a:solidFill>
                <a:latin typeface="Arial" pitchFamily="34"/>
                <a:ea typeface="Microsoft YaHei" pitchFamily="2"/>
                <a:cs typeface="Arial" pitchFamily="34"/>
              </a:rPr>
              <a:t>question from a choice of two.</a:t>
            </a:r>
          </a:p>
        </p:txBody>
      </p:sp>
    </p:spTree>
    <p:extLst>
      <p:ext uri="{BB962C8B-B14F-4D97-AF65-F5344CB8AC3E}">
        <p14:creationId xmlns:p14="http://schemas.microsoft.com/office/powerpoint/2010/main" val="1406022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368640" y="1059840"/>
            <a:ext cx="8365680" cy="175274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marL="0" marR="0" lvl="0" indent="0" algn="l" rtl="0" hangingPunct="1">
              <a:lnSpc>
                <a:spcPct val="100000"/>
              </a:lnSpc>
              <a:spcBef>
                <a:spcPts val="0"/>
              </a:spcBef>
              <a:spcAft>
                <a:spcPts val="0"/>
              </a:spcAft>
              <a:buNone/>
              <a:tabLst/>
              <a:defRPr sz="1800"/>
            </a:pPr>
            <a:r>
              <a:rPr lang="en-GB" sz="3100" kern="1100" spc="-50" dirty="0">
                <a:solidFill>
                  <a:srgbClr val="DF3C06"/>
                </a:solidFill>
                <a:latin typeface="Gotham Rounded Book"/>
                <a:ea typeface="Arial" pitchFamily="34"/>
                <a:cs typeface="Gotham Rounded Book"/>
              </a:rPr>
              <a:t>Sample Questions</a:t>
            </a:r>
            <a:br>
              <a:rPr lang="en-GB" sz="3100" kern="1100" spc="-50" dirty="0">
                <a:solidFill>
                  <a:srgbClr val="DF3C06"/>
                </a:solidFill>
                <a:latin typeface="Gotham Rounded Book"/>
                <a:ea typeface="Arial" pitchFamily="34"/>
                <a:cs typeface="Gotham Rounded Book"/>
              </a:rPr>
            </a:br>
            <a:endParaRPr lang="en-GB" sz="3100" kern="1100" spc="-50" dirty="0">
              <a:solidFill>
                <a:srgbClr val="DF3C06"/>
              </a:solidFill>
              <a:latin typeface="Gotham Rounded Book"/>
              <a:ea typeface="Arial" pitchFamily="34"/>
              <a:cs typeface="Gotham Rounded Book"/>
            </a:endParaRP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There will be a choice of question on the studied </a:t>
            </a:r>
            <a:r>
              <a:rPr lang="en-GB" sz="2400" b="0" i="0" u="none" strike="noStrike" kern="1200" spc="0" dirty="0" smtClean="0">
                <a:ln>
                  <a:noFill/>
                </a:ln>
                <a:solidFill>
                  <a:srgbClr val="000000"/>
                </a:solidFill>
                <a:latin typeface="Arial" pitchFamily="34"/>
                <a:ea typeface="Microsoft YaHei" pitchFamily="2"/>
                <a:cs typeface="Arial" pitchFamily="34"/>
              </a:rPr>
              <a:t>text e.g</a:t>
            </a:r>
            <a:r>
              <a:rPr lang="en-GB" sz="2400" b="0" i="0" u="none" strike="noStrike" kern="1200" spc="0" dirty="0">
                <a:ln>
                  <a:noFill/>
                </a:ln>
                <a:solidFill>
                  <a:srgbClr val="000000"/>
                </a:solidFill>
                <a:latin typeface="Arial" pitchFamily="34"/>
                <a:ea typeface="Microsoft YaHei" pitchFamily="2"/>
                <a:cs typeface="Arial" pitchFamily="34"/>
              </a:rPr>
              <a:t>.</a:t>
            </a:r>
          </a:p>
          <a:p>
            <a:pPr marL="0" marR="0" lvl="0" indent="0" algn="l" rtl="0" hangingPunct="1">
              <a:lnSpc>
                <a:spcPct val="100000"/>
              </a:lnSpc>
              <a:spcBef>
                <a:spcPts val="0"/>
              </a:spcBef>
              <a:spcAft>
                <a:spcPts val="0"/>
              </a:spcAft>
              <a:buNone/>
              <a:tabLst/>
              <a:defRPr sz="1800"/>
            </a:pPr>
            <a:r>
              <a:rPr lang="en-GB" sz="2400" b="1" i="1" u="none" strike="noStrike" kern="1200" spc="0" dirty="0">
                <a:ln>
                  <a:noFill/>
                </a:ln>
                <a:solidFill>
                  <a:srgbClr val="000000"/>
                </a:solidFill>
                <a:latin typeface="Arial" pitchFamily="34"/>
                <a:ea typeface="Microsoft YaHei" pitchFamily="2"/>
                <a:cs typeface="Arial" pitchFamily="34"/>
              </a:rPr>
              <a:t> </a:t>
            </a:r>
          </a:p>
        </p:txBody>
      </p:sp>
      <p:sp>
        <p:nvSpPr>
          <p:cNvPr id="3" name="Rectangle 2">
            <a:extLst>
              <a:ext uri="{FF2B5EF4-FFF2-40B4-BE49-F238E27FC236}">
                <a16:creationId xmlns:a16="http://schemas.microsoft.com/office/drawing/2014/main" xmlns="" id="{2CD31C7B-1F8E-4199-A303-796365289574}"/>
              </a:ext>
            </a:extLst>
          </p:cNvPr>
          <p:cNvSpPr/>
          <p:nvPr/>
        </p:nvSpPr>
        <p:spPr>
          <a:xfrm>
            <a:off x="158993" y="2742631"/>
            <a:ext cx="8784976" cy="3194721"/>
          </a:xfrm>
          <a:prstGeom prst="rect">
            <a:avLst/>
          </a:prstGeom>
        </p:spPr>
        <p:txBody>
          <a:bodyPr wrap="square">
            <a:spAutoFit/>
          </a:bodyPr>
          <a:lstStyle/>
          <a:p>
            <a:pPr algn="ctr">
              <a:lnSpc>
                <a:spcPct val="115000"/>
              </a:lnSpc>
              <a:spcAft>
                <a:spcPts val="0"/>
              </a:spcAft>
            </a:pPr>
            <a:r>
              <a:rPr lang="en-GB" b="1" dirty="0">
                <a:latin typeface="Arial" panose="020B0604020202020204" pitchFamily="34" charset="0"/>
                <a:ea typeface="Times New Roman" panose="02020603050405020304" pitchFamily="18" charset="0"/>
                <a:cs typeface="Times New Roman" panose="02020603050405020304" pitchFamily="18" charset="0"/>
              </a:rPr>
              <a:t>Tennessee Williams:</a:t>
            </a:r>
            <a:r>
              <a:rPr lang="en-GB" b="1" i="1" dirty="0">
                <a:latin typeface="Arial" panose="020B0604020202020204" pitchFamily="34" charset="0"/>
                <a:ea typeface="Times New Roman" panose="02020603050405020304" pitchFamily="18" charset="0"/>
                <a:cs typeface="Times New Roman" panose="02020603050405020304" pitchFamily="18" charset="0"/>
              </a:rPr>
              <a:t> Cat on a Hot Tin Roof</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b="1" i="1" dirty="0">
                <a:latin typeface="Arial" panose="020B0604020202020204" pitchFamily="34" charset="0"/>
                <a:ea typeface="Times New Roman" panose="02020603050405020304" pitchFamily="18" charset="0"/>
                <a:cs typeface="Times New Roman" panose="02020603050405020304" pitchFamily="18" charset="0"/>
              </a:rPr>
              <a:t> Either,</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b="1" i="1" dirty="0">
                <a:latin typeface="Arial" panose="020B0604020202020204" pitchFamily="34" charset="0"/>
                <a:ea typeface="Times New Roman" panose="02020603050405020304" pitchFamily="18" charset="0"/>
                <a:cs typeface="Times New Roman" panose="02020603050405020304" pitchFamily="18" charset="0"/>
              </a:rPr>
              <a:t> </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15000"/>
              </a:lnSpc>
              <a:spcAft>
                <a:spcPts val="0"/>
              </a:spcAft>
            </a:pPr>
            <a:r>
              <a:rPr lang="en-GB" b="1" dirty="0">
                <a:latin typeface="Arial" panose="020B0604020202020204" pitchFamily="34" charset="0"/>
                <a:ea typeface="Times New Roman" panose="02020603050405020304" pitchFamily="18" charset="0"/>
                <a:cs typeface="Times New Roman" panose="02020603050405020304" pitchFamily="18" charset="0"/>
              </a:rPr>
              <a:t>14.	</a:t>
            </a:r>
            <a:r>
              <a:rPr lang="en-GB" dirty="0">
                <a:latin typeface="Arial" panose="020B0604020202020204" pitchFamily="34" charset="0"/>
                <a:ea typeface="Times New Roman" panose="02020603050405020304" pitchFamily="18" charset="0"/>
                <a:cs typeface="Times New Roman" panose="02020603050405020304" pitchFamily="18" charset="0"/>
              </a:rPr>
              <a:t>‘Williams presents an American society that does not value love.’ How far do you agree with this interpretation of </a:t>
            </a:r>
            <a:r>
              <a:rPr lang="en-GB" i="1" dirty="0">
                <a:latin typeface="Arial" panose="020B0604020202020204" pitchFamily="34" charset="0"/>
                <a:ea typeface="Times New Roman" panose="02020603050405020304" pitchFamily="18" charset="0"/>
                <a:cs typeface="Times New Roman" panose="02020603050405020304" pitchFamily="18" charset="0"/>
              </a:rPr>
              <a:t>Cat on a Hot Tin Roof</a:t>
            </a:r>
            <a:r>
              <a:rPr lang="en-GB" dirty="0" smtClean="0">
                <a:latin typeface="Arial" panose="020B0604020202020204" pitchFamily="34" charset="0"/>
                <a:ea typeface="Times New Roman" panose="02020603050405020304" pitchFamily="18" charset="0"/>
                <a:cs typeface="Times New Roman" panose="02020603050405020304" pitchFamily="18" charset="0"/>
              </a:rPr>
              <a:t>?                                 </a:t>
            </a:r>
            <a:r>
              <a:rPr lang="en-GB" i="1" dirty="0" smtClean="0">
                <a:latin typeface="Arial" panose="020B0604020202020204" pitchFamily="34" charset="0"/>
                <a:ea typeface="Times New Roman" panose="02020603050405020304" pitchFamily="18" charset="0"/>
                <a:cs typeface="Times New Roman" panose="02020603050405020304" pitchFamily="18" charset="0"/>
              </a:rPr>
              <a:t> </a:t>
            </a:r>
            <a:r>
              <a:rPr lang="en-GB" dirty="0" smtClean="0">
                <a:latin typeface="Arial" panose="020B0604020202020204" pitchFamily="34" charset="0"/>
                <a:ea typeface="Times New Roman" panose="02020603050405020304" pitchFamily="18" charset="0"/>
                <a:cs typeface="Times New Roman" panose="02020603050405020304" pitchFamily="18" charset="0"/>
              </a:rPr>
              <a:t>[</a:t>
            </a:r>
            <a:r>
              <a:rPr lang="en-GB" dirty="0">
                <a:latin typeface="Arial" panose="020B0604020202020204" pitchFamily="34" charset="0"/>
                <a:ea typeface="Times New Roman" panose="02020603050405020304" pitchFamily="18" charset="0"/>
                <a:cs typeface="Times New Roman" panose="02020603050405020304" pitchFamily="18" charset="0"/>
              </a:rPr>
              <a:t>48]</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b="1" i="1" dirty="0">
                <a:latin typeface="Arial" panose="020B0604020202020204" pitchFamily="34" charset="0"/>
                <a:ea typeface="Times New Roman" panose="02020603050405020304" pitchFamily="18" charset="0"/>
                <a:cs typeface="Times New Roman" panose="02020603050405020304" pitchFamily="18" charset="0"/>
              </a:rPr>
              <a:t>Or,</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b="1" i="1" dirty="0">
                <a:latin typeface="Arial" panose="020B0604020202020204" pitchFamily="34" charset="0"/>
                <a:ea typeface="Times New Roman" panose="02020603050405020304" pitchFamily="18" charset="0"/>
                <a:cs typeface="Times New Roman" panose="02020603050405020304" pitchFamily="18" charset="0"/>
              </a:rPr>
              <a:t> </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457200" indent="-457200">
              <a:spcAft>
                <a:spcPts val="0"/>
              </a:spcAft>
            </a:pPr>
            <a:r>
              <a:rPr lang="en-GB" b="1" dirty="0">
                <a:latin typeface="Arial" panose="020B0604020202020204" pitchFamily="34" charset="0"/>
                <a:ea typeface="Calibri" panose="020F0502020204030204" pitchFamily="34" charset="0"/>
              </a:rPr>
              <a:t>15</a:t>
            </a:r>
            <a:r>
              <a:rPr lang="en-GB" dirty="0">
                <a:latin typeface="Arial" panose="020B0604020202020204" pitchFamily="34" charset="0"/>
                <a:ea typeface="Calibri" panose="020F0502020204030204" pitchFamily="34" charset="0"/>
              </a:rPr>
              <a:t>.	‘And so tonight we’re going to make the lie true.’ Explore Williams’ presentation of truth and illusion in American society in </a:t>
            </a:r>
            <a:r>
              <a:rPr lang="en-GB" i="1" dirty="0">
                <a:latin typeface="Arial" panose="020B0604020202020204" pitchFamily="34" charset="0"/>
                <a:ea typeface="Calibri" panose="020F0502020204030204" pitchFamily="34" charset="0"/>
              </a:rPr>
              <a:t>Cat on A Hot Tin Roof</a:t>
            </a:r>
            <a:r>
              <a:rPr lang="en-GB" dirty="0" smtClean="0">
                <a:latin typeface="Arial" panose="020B0604020202020204" pitchFamily="34" charset="0"/>
                <a:ea typeface="Calibri" panose="020F0502020204030204" pitchFamily="34" charset="0"/>
              </a:rPr>
              <a:t>.                 </a:t>
            </a:r>
            <a:r>
              <a:rPr lang="en-GB" i="1" dirty="0" smtClean="0">
                <a:latin typeface="Arial" panose="020B0604020202020204" pitchFamily="34" charset="0"/>
                <a:ea typeface="Calibri" panose="020F0502020204030204" pitchFamily="34" charset="0"/>
              </a:rPr>
              <a:t> </a:t>
            </a:r>
            <a:r>
              <a:rPr lang="en-GB" dirty="0" smtClean="0">
                <a:latin typeface="Arial" panose="020B0604020202020204" pitchFamily="34" charset="0"/>
                <a:ea typeface="Calibri" panose="020F0502020204030204" pitchFamily="34" charset="0"/>
              </a:rPr>
              <a:t>[</a:t>
            </a:r>
            <a:r>
              <a:rPr lang="en-GB" dirty="0">
                <a:latin typeface="Arial" panose="020B0604020202020204" pitchFamily="34" charset="0"/>
                <a:ea typeface="Calibri" panose="020F0502020204030204" pitchFamily="34" charset="0"/>
              </a:rPr>
              <a:t>48]</a:t>
            </a:r>
            <a:endParaRPr lang="en-GB" dirty="0"/>
          </a:p>
          <a:p>
            <a:pPr algn="just">
              <a:lnSpc>
                <a:spcPct val="115000"/>
              </a:lnSpc>
              <a:spcAft>
                <a:spcPts val="1000"/>
              </a:spcAft>
            </a:pPr>
            <a:r>
              <a:rPr lang="en-GB" b="1" dirty="0">
                <a:latin typeface="Calibri" panose="020F0502020204030204" pitchFamily="34" charset="0"/>
                <a:ea typeface="Calibri" panose="020F0502020204030204" pitchFamily="34" charset="0"/>
                <a:cs typeface="Times New Roman" panose="02020603050405020304" pitchFamily="18" charset="0"/>
              </a:rPr>
              <a:t> </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373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259201" y="1028521"/>
            <a:ext cx="8310959" cy="48144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marL="0" marR="0" lvl="0" indent="0" algn="l" rtl="0" hangingPunct="1">
              <a:lnSpc>
                <a:spcPct val="100000"/>
              </a:lnSpc>
              <a:spcBef>
                <a:spcPts val="0"/>
              </a:spcBef>
              <a:spcAft>
                <a:spcPts val="0"/>
              </a:spcAft>
              <a:buNone/>
              <a:tabLst/>
              <a:defRPr sz="1800"/>
            </a:pPr>
            <a:r>
              <a:rPr lang="en-GB" sz="3100" kern="1100" spc="-50" dirty="0">
                <a:solidFill>
                  <a:srgbClr val="DF3C06"/>
                </a:solidFill>
                <a:latin typeface="Gotham Rounded Book"/>
                <a:ea typeface="Arial" pitchFamily="34"/>
                <a:cs typeface="Gotham Rounded Book"/>
              </a:rPr>
              <a:t>Assessment Objectives </a:t>
            </a:r>
          </a:p>
          <a:p>
            <a:pPr marL="0" marR="0" lvl="0" indent="0" algn="l" rtl="0" hangingPunct="1">
              <a:lnSpc>
                <a:spcPct val="100000"/>
              </a:lnSpc>
              <a:spcBef>
                <a:spcPts val="0"/>
              </a:spcBef>
              <a:spcAft>
                <a:spcPts val="0"/>
              </a:spcAft>
              <a:buNone/>
              <a:tabLst/>
              <a:defRPr sz="1800"/>
            </a:pPr>
            <a:endParaRPr lang="en-GB" sz="2400" b="0" i="0" u="none" strike="noStrike" kern="1200" spc="0" dirty="0">
              <a:ln>
                <a:noFill/>
              </a:ln>
              <a:solidFill>
                <a:srgbClr val="000000"/>
              </a:solidFill>
              <a:latin typeface="Arial" pitchFamily="34"/>
              <a:ea typeface="Microsoft YaHei" pitchFamily="2"/>
              <a:cs typeface="Arial" pitchFamily="34"/>
            </a:endParaRP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AO1(16 marks)</a:t>
            </a: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Apply concepts and methods from integrated linguistic and literary study as appropriate, using associated terminology and coherent written expression</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 </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AO2 (16 marks)</a:t>
            </a: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Analyse ways in which meanings are shaped in texts</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 </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AO3 (16 marks)</a:t>
            </a: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Demonstrate the significance and influence of the contexts in which texts are produced and received</a:t>
            </a:r>
          </a:p>
        </p:txBody>
      </p:sp>
    </p:spTree>
    <p:extLst>
      <p:ext uri="{BB962C8B-B14F-4D97-AF65-F5344CB8AC3E}">
        <p14:creationId xmlns:p14="http://schemas.microsoft.com/office/powerpoint/2010/main" val="2868470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0CAEA8F-D90C-4D79-8EDC-4D6DF65A6CA9}"/>
              </a:ext>
            </a:extLst>
          </p:cNvPr>
          <p:cNvSpPr/>
          <p:nvPr/>
        </p:nvSpPr>
        <p:spPr>
          <a:xfrm>
            <a:off x="539553" y="1052736"/>
            <a:ext cx="8136904"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TextBox 2">
            <a:extLst>
              <a:ext uri="{FF2B5EF4-FFF2-40B4-BE49-F238E27FC236}">
                <a16:creationId xmlns:a16="http://schemas.microsoft.com/office/drawing/2014/main" xmlns="" id="{CAC55579-62BA-4273-B86F-0312FBD2E036}"/>
              </a:ext>
            </a:extLst>
          </p:cNvPr>
          <p:cNvSpPr txBox="1"/>
          <p:nvPr/>
        </p:nvSpPr>
        <p:spPr>
          <a:xfrm>
            <a:off x="205060" y="1610453"/>
            <a:ext cx="8496944" cy="4678204"/>
          </a:xfrm>
          <a:prstGeom prst="rect">
            <a:avLst/>
          </a:prstGeom>
          <a:noFill/>
        </p:spPr>
        <p:txBody>
          <a:bodyPr wrap="square" rtlCol="0">
            <a:spAutoFit/>
          </a:bodyPr>
          <a:lstStyle/>
          <a:p>
            <a:endParaRPr lang="en-GB" sz="1400" b="1" dirty="0">
              <a:solidFill>
                <a:schemeClr val="accent6">
                  <a:lumMod val="75000"/>
                </a:schemeClr>
              </a:solidFill>
            </a:endParaRPr>
          </a:p>
          <a:p>
            <a:r>
              <a:rPr lang="en-GB" sz="2400" b="1" dirty="0">
                <a:latin typeface="Arial" panose="020B0604020202020204" pitchFamily="34" charset="0"/>
                <a:cs typeface="Arial" panose="020B0604020202020204" pitchFamily="34" charset="0"/>
              </a:rPr>
              <a:t>What went well…</a:t>
            </a:r>
          </a:p>
          <a:p>
            <a:endParaRPr lang="en-GB" sz="8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As a closed text examination, this paper is challenging for candidates and it was encouraging to note that many centres had </a:t>
            </a:r>
            <a:r>
              <a:rPr lang="en-GB" b="1" dirty="0">
                <a:latin typeface="Arial" panose="020B0604020202020204" pitchFamily="34" charset="0"/>
                <a:cs typeface="Arial" panose="020B0604020202020204" pitchFamily="34" charset="0"/>
              </a:rPr>
              <a:t>thoroughly prepared </a:t>
            </a:r>
            <a:r>
              <a:rPr lang="en-GB" dirty="0">
                <a:latin typeface="Arial" panose="020B0604020202020204" pitchFamily="34" charset="0"/>
                <a:cs typeface="Arial" panose="020B0604020202020204" pitchFamily="34" charset="0"/>
              </a:rPr>
              <a:t>candidates for this </a:t>
            </a:r>
            <a:r>
              <a:rPr lang="en-GB" dirty="0" smtClean="0">
                <a:latin typeface="Arial" panose="020B0604020202020204" pitchFamily="34" charset="0"/>
                <a:cs typeface="Arial" panose="020B0604020202020204" pitchFamily="34" charset="0"/>
              </a:rPr>
              <a:t>examination.</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Many candidates engaged with the set texts and examiners read many </a:t>
            </a:r>
            <a:r>
              <a:rPr lang="en-GB" b="1" dirty="0">
                <a:latin typeface="Arial" panose="020B0604020202020204" pitchFamily="34" charset="0"/>
                <a:cs typeface="Arial" panose="020B0604020202020204" pitchFamily="34" charset="0"/>
              </a:rPr>
              <a:t>insightful</a:t>
            </a:r>
            <a:r>
              <a:rPr lang="en-GB" dirty="0">
                <a:latin typeface="Arial" panose="020B0604020202020204" pitchFamily="34" charset="0"/>
                <a:cs typeface="Arial" panose="020B0604020202020204" pitchFamily="34" charset="0"/>
              </a:rPr>
              <a:t> and </a:t>
            </a:r>
            <a:r>
              <a:rPr lang="en-GB" b="1" dirty="0">
                <a:latin typeface="Arial" panose="020B0604020202020204" pitchFamily="34" charset="0"/>
                <a:cs typeface="Arial" panose="020B0604020202020204" pitchFamily="34" charset="0"/>
              </a:rPr>
              <a:t>perceptive</a:t>
            </a:r>
            <a:r>
              <a:rPr lang="en-GB" dirty="0">
                <a:latin typeface="Arial" panose="020B0604020202020204" pitchFamily="34" charset="0"/>
                <a:cs typeface="Arial" panose="020B0604020202020204" pitchFamily="34" charset="0"/>
              </a:rPr>
              <a:t> responses to the set </a:t>
            </a:r>
            <a:r>
              <a:rPr lang="en-GB" dirty="0" smtClean="0">
                <a:latin typeface="Arial" panose="020B0604020202020204" pitchFamily="34" charset="0"/>
                <a:cs typeface="Arial" panose="020B0604020202020204" pitchFamily="34" charset="0"/>
              </a:rPr>
              <a:t>questions.</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 best responses evaluated </a:t>
            </a:r>
            <a:r>
              <a:rPr lang="en-GB" b="1" dirty="0">
                <a:latin typeface="Arial" panose="020B0604020202020204" pitchFamily="34" charset="0"/>
                <a:cs typeface="Arial" panose="020B0604020202020204" pitchFamily="34" charset="0"/>
              </a:rPr>
              <a:t>literary </a:t>
            </a:r>
            <a:r>
              <a:rPr lang="en-GB" dirty="0">
                <a:latin typeface="Arial" panose="020B0604020202020204" pitchFamily="34" charset="0"/>
                <a:cs typeface="Arial" panose="020B0604020202020204" pitchFamily="34" charset="0"/>
              </a:rPr>
              <a:t>and</a:t>
            </a:r>
            <a:r>
              <a:rPr lang="en-GB" b="1" dirty="0">
                <a:latin typeface="Arial" panose="020B0604020202020204" pitchFamily="34" charset="0"/>
                <a:cs typeface="Arial" panose="020B0604020202020204" pitchFamily="34" charset="0"/>
              </a:rPr>
              <a:t> linguistic </a:t>
            </a:r>
            <a:r>
              <a:rPr lang="en-GB" dirty="0">
                <a:latin typeface="Arial" panose="020B0604020202020204" pitchFamily="34" charset="0"/>
                <a:cs typeface="Arial" panose="020B0604020202020204" pitchFamily="34" charset="0"/>
              </a:rPr>
              <a:t>features (AO1), confidently </a:t>
            </a:r>
            <a:r>
              <a:rPr lang="en-GB" b="1" dirty="0">
                <a:latin typeface="Arial" panose="020B0604020202020204" pitchFamily="34" charset="0"/>
                <a:cs typeface="Arial" panose="020B0604020202020204" pitchFamily="34" charset="0"/>
              </a:rPr>
              <a:t>linking language and meaning </a:t>
            </a:r>
            <a:r>
              <a:rPr lang="en-GB" dirty="0">
                <a:latin typeface="Arial" panose="020B0604020202020204" pitchFamily="34" charset="0"/>
                <a:cs typeface="Arial" panose="020B0604020202020204" pitchFamily="34" charset="0"/>
              </a:rPr>
              <a:t>(AO2</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For  the essay on both Section A and Section B candidates also had to provide </a:t>
            </a:r>
            <a:r>
              <a:rPr lang="en-GB" b="1" dirty="0">
                <a:latin typeface="Arial" panose="020B0604020202020204" pitchFamily="34" charset="0"/>
                <a:cs typeface="Arial" panose="020B0604020202020204" pitchFamily="34" charset="0"/>
              </a:rPr>
              <a:t>relevant contextual detail </a:t>
            </a:r>
            <a:r>
              <a:rPr lang="en-GB" dirty="0">
                <a:latin typeface="Arial" panose="020B0604020202020204" pitchFamily="34" charset="0"/>
                <a:cs typeface="Arial" panose="020B0604020202020204" pitchFamily="34" charset="0"/>
              </a:rPr>
              <a:t>(AO3) and link it meaningfully to the set text they had studied -  the best responses saw this </a:t>
            </a:r>
            <a:r>
              <a:rPr lang="en-GB" b="1" dirty="0">
                <a:latin typeface="Arial" panose="020B0604020202020204" pitchFamily="34" charset="0"/>
                <a:cs typeface="Arial" panose="020B0604020202020204" pitchFamily="34" charset="0"/>
              </a:rPr>
              <a:t>context </a:t>
            </a:r>
            <a:r>
              <a:rPr lang="en-GB" dirty="0">
                <a:latin typeface="Arial" panose="020B0604020202020204" pitchFamily="34" charset="0"/>
                <a:cs typeface="Arial" panose="020B0604020202020204" pitchFamily="34" charset="0"/>
              </a:rPr>
              <a:t>being</a:t>
            </a:r>
            <a:r>
              <a:rPr lang="en-GB" b="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applied</a:t>
            </a:r>
            <a:r>
              <a:rPr lang="en-GB" b="1"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to the Shakespeare and modern drama </a:t>
            </a:r>
            <a:r>
              <a:rPr lang="en-GB" dirty="0" smtClean="0">
                <a:latin typeface="Arial" panose="020B0604020202020204" pitchFamily="34" charset="0"/>
                <a:cs typeface="Arial" panose="020B0604020202020204" pitchFamily="34" charset="0"/>
              </a:rPr>
              <a:t>texts.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3540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CD7F2135-E25E-4A55-B1A3-76C8335BC768}"/>
              </a:ext>
            </a:extLst>
          </p:cNvPr>
          <p:cNvSpPr/>
          <p:nvPr/>
        </p:nvSpPr>
        <p:spPr>
          <a:xfrm>
            <a:off x="683568"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Rectangle 2">
            <a:extLst>
              <a:ext uri="{FF2B5EF4-FFF2-40B4-BE49-F238E27FC236}">
                <a16:creationId xmlns:a16="http://schemas.microsoft.com/office/drawing/2014/main" xmlns="" id="{E1522F36-6AAE-4135-9D86-E72299CD264A}"/>
              </a:ext>
            </a:extLst>
          </p:cNvPr>
          <p:cNvSpPr/>
          <p:nvPr/>
        </p:nvSpPr>
        <p:spPr>
          <a:xfrm>
            <a:off x="251520" y="1700810"/>
            <a:ext cx="8640960" cy="4708981"/>
          </a:xfrm>
          <a:prstGeom prst="rect">
            <a:avLst/>
          </a:prstGeom>
        </p:spPr>
        <p:txBody>
          <a:bodyPr wrap="square">
            <a:spAutoFit/>
          </a:bodyPr>
          <a:lstStyle/>
          <a:p>
            <a:pPr algn="ctr"/>
            <a:r>
              <a:rPr lang="en-GB" sz="2400" b="1" dirty="0">
                <a:latin typeface="Arial" panose="020B0604020202020204" pitchFamily="34" charset="0"/>
                <a:cs typeface="Arial" panose="020B0604020202020204" pitchFamily="34" charset="0"/>
              </a:rPr>
              <a:t>Section A</a:t>
            </a:r>
          </a:p>
          <a:p>
            <a:r>
              <a:rPr lang="en-GB" sz="2400" b="1" dirty="0">
                <a:latin typeface="Arial" panose="020B0604020202020204" pitchFamily="34" charset="0"/>
                <a:cs typeface="Arial" panose="020B0604020202020204" pitchFamily="34" charset="0"/>
              </a:rPr>
              <a:t>The extract question…</a:t>
            </a:r>
          </a:p>
          <a:p>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Spend </a:t>
            </a:r>
            <a:r>
              <a:rPr lang="en-GB" b="1" dirty="0">
                <a:latin typeface="Arial" panose="020B0604020202020204" pitchFamily="34" charset="0"/>
                <a:cs typeface="Arial" panose="020B0604020202020204" pitchFamily="34" charset="0"/>
              </a:rPr>
              <a:t>30 minutes </a:t>
            </a:r>
            <a:r>
              <a:rPr lang="en-GB" dirty="0">
                <a:latin typeface="Arial" panose="020B0604020202020204" pitchFamily="34" charset="0"/>
                <a:cs typeface="Arial" panose="020B0604020202020204" pitchFamily="34" charset="0"/>
              </a:rPr>
              <a:t>responding to the extract question in Section </a:t>
            </a:r>
            <a:r>
              <a:rPr lang="en-GB" dirty="0" smtClean="0">
                <a:latin typeface="Arial" panose="020B0604020202020204" pitchFamily="34" charset="0"/>
                <a:cs typeface="Arial" panose="020B0604020202020204" pitchFamily="34" charset="0"/>
              </a:rPr>
              <a:t>A.</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need to  </a:t>
            </a:r>
            <a:r>
              <a:rPr lang="en-GB" b="1" dirty="0">
                <a:latin typeface="Arial" panose="020B0604020202020204" pitchFamily="34" charset="0"/>
                <a:cs typeface="Arial" panose="020B0604020202020204" pitchFamily="34" charset="0"/>
              </a:rPr>
              <a:t>read, think and write at </a:t>
            </a:r>
            <a:r>
              <a:rPr lang="en-GB" b="1" dirty="0" smtClean="0">
                <a:latin typeface="Arial" panose="020B0604020202020204" pitchFamily="34" charset="0"/>
                <a:cs typeface="Arial" panose="020B0604020202020204" pitchFamily="34" charset="0"/>
              </a:rPr>
              <a:t>speed</a:t>
            </a:r>
            <a:r>
              <a:rPr lang="en-GB" dirty="0" smtClean="0">
                <a:latin typeface="Arial" panose="020B0604020202020204" pitchFamily="34" charset="0"/>
                <a:cs typeface="Arial" panose="020B0604020202020204" pitchFamily="34" charset="0"/>
              </a:rPr>
              <a:t>.</a:t>
            </a:r>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Candidates </a:t>
            </a:r>
            <a:r>
              <a:rPr lang="en-GB" dirty="0">
                <a:latin typeface="Arial" panose="020B0604020202020204" pitchFamily="34" charset="0"/>
                <a:cs typeface="Arial" panose="020B0604020202020204" pitchFamily="34" charset="0"/>
              </a:rPr>
              <a:t>are free to </a:t>
            </a:r>
            <a:r>
              <a:rPr lang="en-GB" b="1" dirty="0">
                <a:latin typeface="Arial" panose="020B0604020202020204" pitchFamily="34" charset="0"/>
                <a:cs typeface="Arial" panose="020B0604020202020204" pitchFamily="34" charset="0"/>
              </a:rPr>
              <a:t>select detail </a:t>
            </a:r>
            <a:r>
              <a:rPr lang="en-GB" dirty="0">
                <a:latin typeface="Arial" panose="020B0604020202020204" pitchFamily="34" charset="0"/>
                <a:cs typeface="Arial" panose="020B0604020202020204" pitchFamily="34" charset="0"/>
              </a:rPr>
              <a:t>from within the extract to focus on but they are expected to </a:t>
            </a:r>
            <a:r>
              <a:rPr lang="en-GB" b="1" dirty="0">
                <a:latin typeface="Arial" panose="020B0604020202020204" pitchFamily="34" charset="0"/>
                <a:cs typeface="Arial" panose="020B0604020202020204" pitchFamily="34" charset="0"/>
              </a:rPr>
              <a:t>provide coverage of the whole extract</a:t>
            </a:r>
            <a:r>
              <a:rPr lang="en-GB" dirty="0">
                <a:latin typeface="Arial" panose="020B0604020202020204" pitchFamily="34" charset="0"/>
                <a:cs typeface="Arial" panose="020B0604020202020204" pitchFamily="34" charset="0"/>
              </a:rPr>
              <a:t>. (e.g. some candidates only referred to the first half of the extract and completely ignored the ending</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dirty="0">
                <a:latin typeface="Arial" panose="020B0604020202020204" pitchFamily="34" charset="0"/>
                <a:cs typeface="Arial" panose="020B0604020202020204" pitchFamily="34" charset="0"/>
              </a:rPr>
              <a:t>Sustained analysis </a:t>
            </a:r>
            <a:r>
              <a:rPr lang="en-GB" dirty="0">
                <a:latin typeface="Arial" panose="020B0604020202020204" pitchFamily="34" charset="0"/>
                <a:cs typeface="Arial" panose="020B0604020202020204" pitchFamily="34" charset="0"/>
              </a:rPr>
              <a:t>of the extract, covering a range of points and exploring language/meaning in detail, is </a:t>
            </a:r>
            <a:r>
              <a:rPr lang="en-GB" dirty="0" smtClean="0">
                <a:latin typeface="Arial" panose="020B0604020202020204" pitchFamily="34" charset="0"/>
                <a:cs typeface="Arial" panose="020B0604020202020204" pitchFamily="34" charset="0"/>
              </a:rPr>
              <a:t>needed.</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Brief responses are self-penalising (e.g. responses that were a side to a side and half rarely scored well</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8047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229597D-085D-4A2D-90DF-3489B0EF007D}"/>
              </a:ext>
            </a:extLst>
          </p:cNvPr>
          <p:cNvSpPr/>
          <p:nvPr/>
        </p:nvSpPr>
        <p:spPr>
          <a:xfrm>
            <a:off x="755577"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TextBox 2">
            <a:extLst>
              <a:ext uri="{FF2B5EF4-FFF2-40B4-BE49-F238E27FC236}">
                <a16:creationId xmlns:a16="http://schemas.microsoft.com/office/drawing/2014/main" xmlns="" id="{4D3B3D1E-D838-430B-82A2-153D7AEEAF84}"/>
              </a:ext>
            </a:extLst>
          </p:cNvPr>
          <p:cNvSpPr txBox="1"/>
          <p:nvPr/>
        </p:nvSpPr>
        <p:spPr>
          <a:xfrm>
            <a:off x="564373" y="2204864"/>
            <a:ext cx="7848872" cy="3508653"/>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The extract question…</a:t>
            </a:r>
          </a:p>
          <a:p>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Include a brief introductory sentence </a:t>
            </a:r>
            <a:r>
              <a:rPr lang="en-GB" b="1" dirty="0">
                <a:latin typeface="Arial" panose="020B0604020202020204" pitchFamily="34" charset="0"/>
                <a:cs typeface="Arial" panose="020B0604020202020204" pitchFamily="34" charset="0"/>
              </a:rPr>
              <a:t>placing the extract in the context of the play </a:t>
            </a:r>
            <a:r>
              <a:rPr lang="en-GB" dirty="0">
                <a:latin typeface="Arial" panose="020B0604020202020204" pitchFamily="34" charset="0"/>
                <a:cs typeface="Arial" panose="020B0604020202020204" pitchFamily="34" charset="0"/>
              </a:rPr>
              <a:t>– 1-2 sentences are sufficient </a:t>
            </a:r>
            <a:r>
              <a:rPr lang="en-GB" dirty="0" smtClean="0">
                <a:latin typeface="Arial" panose="020B0604020202020204" pitchFamily="34" charset="0"/>
                <a:cs typeface="Arial" panose="020B0604020202020204" pitchFamily="34" charset="0"/>
              </a:rPr>
              <a:t>here.</a:t>
            </a:r>
            <a:endParaRPr lang="en-GB" dirty="0">
              <a:latin typeface="Arial" panose="020B0604020202020204" pitchFamily="34" charset="0"/>
              <a:cs typeface="Arial" panose="020B0604020202020204" pitchFamily="34" charset="0"/>
            </a:endParaRPr>
          </a:p>
          <a:p>
            <a:pPr lvl="0"/>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need to focus on </a:t>
            </a:r>
            <a:r>
              <a:rPr lang="en-GB" b="1" dirty="0">
                <a:latin typeface="Arial" panose="020B0604020202020204" pitchFamily="34" charset="0"/>
                <a:cs typeface="Arial" panose="020B0604020202020204" pitchFamily="34" charset="0"/>
              </a:rPr>
              <a:t>discussing the specified extract </a:t>
            </a:r>
            <a:r>
              <a:rPr lang="en-GB" dirty="0">
                <a:latin typeface="Arial" panose="020B0604020202020204" pitchFamily="34" charset="0"/>
                <a:cs typeface="Arial" panose="020B0604020202020204" pitchFamily="34" charset="0"/>
              </a:rPr>
              <a:t>rather than other parts of the </a:t>
            </a:r>
            <a:r>
              <a:rPr lang="en-GB" dirty="0" smtClean="0">
                <a:latin typeface="Arial" panose="020B0604020202020204" pitchFamily="34" charset="0"/>
                <a:cs typeface="Arial" panose="020B0604020202020204" pitchFamily="34" charset="0"/>
              </a:rPr>
              <a:t>play.</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are expected to respond to the extract with </a:t>
            </a:r>
            <a:r>
              <a:rPr lang="en-GB" b="1" dirty="0">
                <a:latin typeface="Arial" panose="020B0604020202020204" pitchFamily="34" charset="0"/>
                <a:cs typeface="Arial" panose="020B0604020202020204" pitchFamily="34" charset="0"/>
              </a:rPr>
              <a:t>knowledge</a:t>
            </a:r>
            <a:r>
              <a:rPr lang="en-GB" dirty="0">
                <a:latin typeface="Arial" panose="020B0604020202020204" pitchFamily="34" charset="0"/>
                <a:cs typeface="Arial" panose="020B0604020202020204" pitchFamily="34" charset="0"/>
              </a:rPr>
              <a:t> and </a:t>
            </a:r>
            <a:r>
              <a:rPr lang="en-GB" b="1" dirty="0">
                <a:latin typeface="Arial" panose="020B0604020202020204" pitchFamily="34" charset="0"/>
                <a:cs typeface="Arial" panose="020B0604020202020204" pitchFamily="34" charset="0"/>
              </a:rPr>
              <a:t>insight  </a:t>
            </a:r>
            <a:r>
              <a:rPr lang="en-GB" dirty="0">
                <a:latin typeface="Arial" panose="020B0604020202020204" pitchFamily="34" charset="0"/>
                <a:cs typeface="Arial" panose="020B0604020202020204" pitchFamily="34" charset="0"/>
              </a:rPr>
              <a:t>- the extract should not be treated as an unseen </a:t>
            </a:r>
            <a:r>
              <a:rPr lang="en-GB" dirty="0" smtClean="0">
                <a:latin typeface="Arial" panose="020B0604020202020204" pitchFamily="34" charset="0"/>
                <a:cs typeface="Arial" panose="020B0604020202020204" pitchFamily="34" charset="0"/>
              </a:rPr>
              <a:t>text.</a:t>
            </a:r>
            <a:endParaRPr lang="en-GB" dirty="0">
              <a:latin typeface="Arial" panose="020B0604020202020204" pitchFamily="34" charset="0"/>
              <a:cs typeface="Arial" panose="020B0604020202020204" pitchFamily="34" charset="0"/>
            </a:endParaRPr>
          </a:p>
          <a:p>
            <a:endParaRPr lang="en-GB" dirty="0"/>
          </a:p>
          <a:p>
            <a:endParaRPr lang="en-GB" dirty="0"/>
          </a:p>
        </p:txBody>
      </p:sp>
    </p:spTree>
    <p:extLst>
      <p:ext uri="{BB962C8B-B14F-4D97-AF65-F5344CB8AC3E}">
        <p14:creationId xmlns:p14="http://schemas.microsoft.com/office/powerpoint/2010/main" val="3359098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229597D-085D-4A2D-90DF-3489B0EF007D}"/>
              </a:ext>
            </a:extLst>
          </p:cNvPr>
          <p:cNvSpPr/>
          <p:nvPr/>
        </p:nvSpPr>
        <p:spPr>
          <a:xfrm>
            <a:off x="755577"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Rectangle 2">
            <a:extLst>
              <a:ext uri="{FF2B5EF4-FFF2-40B4-BE49-F238E27FC236}">
                <a16:creationId xmlns:a16="http://schemas.microsoft.com/office/drawing/2014/main" xmlns="" id="{259A6E03-8F4C-4B67-BF33-1151BBF6D688}"/>
              </a:ext>
            </a:extLst>
          </p:cNvPr>
          <p:cNvSpPr/>
          <p:nvPr/>
        </p:nvSpPr>
        <p:spPr>
          <a:xfrm>
            <a:off x="539552" y="2358322"/>
            <a:ext cx="7992888" cy="3508653"/>
          </a:xfrm>
          <a:prstGeom prst="rect">
            <a:avLst/>
          </a:prstGeom>
        </p:spPr>
        <p:txBody>
          <a:bodyPr wrap="square">
            <a:spAutoFit/>
          </a:bodyPr>
          <a:lstStyle/>
          <a:p>
            <a:r>
              <a:rPr lang="en-GB" sz="2400" b="1" dirty="0">
                <a:latin typeface="Arial" panose="020B0604020202020204" pitchFamily="34" charset="0"/>
                <a:cs typeface="Arial" panose="020B0604020202020204" pitchFamily="34" charset="0"/>
              </a:rPr>
              <a:t>The extract question… </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need to be </a:t>
            </a:r>
            <a:r>
              <a:rPr lang="en-GB" b="1" dirty="0">
                <a:latin typeface="Arial" panose="020B0604020202020204" pitchFamily="34" charset="0"/>
                <a:cs typeface="Arial" panose="020B0604020202020204" pitchFamily="34" charset="0"/>
              </a:rPr>
              <a:t>specific</a:t>
            </a:r>
            <a:r>
              <a:rPr lang="en-GB" dirty="0">
                <a:latin typeface="Arial" panose="020B0604020202020204" pitchFamily="34" charset="0"/>
                <a:cs typeface="Arial" panose="020B0604020202020204" pitchFamily="34" charset="0"/>
              </a:rPr>
              <a:t>  in </a:t>
            </a:r>
            <a:r>
              <a:rPr lang="en-GB" b="1" dirty="0">
                <a:latin typeface="Arial" panose="020B0604020202020204" pitchFamily="34" charset="0"/>
                <a:cs typeface="Arial" panose="020B0604020202020204" pitchFamily="34" charset="0"/>
              </a:rPr>
              <a:t>identifying terminology </a:t>
            </a:r>
            <a:r>
              <a:rPr lang="en-GB" dirty="0">
                <a:latin typeface="Arial" panose="020B0604020202020204" pitchFamily="34" charset="0"/>
                <a:cs typeface="Arial" panose="020B0604020202020204" pitchFamily="34" charset="0"/>
              </a:rPr>
              <a:t>- too many candidates quoted whole sentences or phrases, generally labelling them with the ‘verb’/’modal verb’/’noun’ etc., without identifying which word they were attempting to </a:t>
            </a:r>
            <a:r>
              <a:rPr lang="en-GB" dirty="0" smtClean="0">
                <a:latin typeface="Arial" panose="020B0604020202020204" pitchFamily="34" charset="0"/>
                <a:cs typeface="Arial" panose="020B0604020202020204" pitchFamily="34" charset="0"/>
              </a:rPr>
              <a:t>analyse. </a:t>
            </a:r>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should refer to at least </a:t>
            </a:r>
            <a:r>
              <a:rPr lang="en-GB" b="1" dirty="0">
                <a:latin typeface="Arial" panose="020B0604020202020204" pitchFamily="34" charset="0"/>
                <a:cs typeface="Arial" panose="020B0604020202020204" pitchFamily="34" charset="0"/>
              </a:rPr>
              <a:t>one term per cited example </a:t>
            </a:r>
            <a:r>
              <a:rPr lang="en-GB" dirty="0">
                <a:latin typeface="Arial" panose="020B0604020202020204" pitchFamily="34" charset="0"/>
                <a:cs typeface="Arial" panose="020B0604020202020204" pitchFamily="34" charset="0"/>
              </a:rPr>
              <a:t>– this term should be </a:t>
            </a:r>
            <a:r>
              <a:rPr lang="en-GB" b="1" dirty="0">
                <a:latin typeface="Arial" panose="020B0604020202020204" pitchFamily="34" charset="0"/>
                <a:cs typeface="Arial" panose="020B0604020202020204" pitchFamily="34" charset="0"/>
              </a:rPr>
              <a:t>specifically supported by the </a:t>
            </a:r>
            <a:r>
              <a:rPr lang="en-GB" b="1" dirty="0" smtClean="0">
                <a:latin typeface="Arial" panose="020B0604020202020204" pitchFamily="34" charset="0"/>
                <a:cs typeface="Arial" panose="020B0604020202020204" pitchFamily="34" charset="0"/>
              </a:rPr>
              <a:t>example</a:t>
            </a:r>
            <a:r>
              <a:rPr lang="en-GB" dirty="0" smtClean="0">
                <a:latin typeface="Arial" panose="020B0604020202020204" pitchFamily="34" charset="0"/>
                <a:cs typeface="Arial" panose="020B0604020202020204" pitchFamily="34" charset="0"/>
              </a:rPr>
              <a:t>.</a:t>
            </a:r>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Terms need to be </a:t>
            </a:r>
            <a:r>
              <a:rPr lang="en-GB" b="1" dirty="0">
                <a:latin typeface="Arial" panose="020B0604020202020204" pitchFamily="34" charset="0"/>
                <a:cs typeface="Arial" panose="020B0604020202020204" pitchFamily="34" charset="0"/>
              </a:rPr>
              <a:t>purposefully applied </a:t>
            </a:r>
            <a:r>
              <a:rPr lang="en-GB" dirty="0">
                <a:latin typeface="Arial" panose="020B0604020202020204" pitchFamily="34" charset="0"/>
                <a:cs typeface="Arial" panose="020B0604020202020204" pitchFamily="34" charset="0"/>
              </a:rPr>
              <a:t>– this is not a feature spotting </a:t>
            </a:r>
            <a:r>
              <a:rPr lang="en-GB" dirty="0" smtClean="0">
                <a:latin typeface="Arial" panose="020B0604020202020204" pitchFamily="34" charset="0"/>
                <a:cs typeface="Arial" panose="020B0604020202020204" pitchFamily="34" charset="0"/>
              </a:rPr>
              <a:t>exercise.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2840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229597D-085D-4A2D-90DF-3489B0EF007D}"/>
              </a:ext>
            </a:extLst>
          </p:cNvPr>
          <p:cNvSpPr/>
          <p:nvPr/>
        </p:nvSpPr>
        <p:spPr>
          <a:xfrm>
            <a:off x="755577"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Rectangle 2">
            <a:extLst>
              <a:ext uri="{FF2B5EF4-FFF2-40B4-BE49-F238E27FC236}">
                <a16:creationId xmlns:a16="http://schemas.microsoft.com/office/drawing/2014/main" xmlns="" id="{13C4D959-5D1B-4729-8338-55BEEF189DC3}"/>
              </a:ext>
            </a:extLst>
          </p:cNvPr>
          <p:cNvSpPr/>
          <p:nvPr/>
        </p:nvSpPr>
        <p:spPr>
          <a:xfrm>
            <a:off x="539553" y="1988840"/>
            <a:ext cx="8352928" cy="4616648"/>
          </a:xfrm>
          <a:prstGeom prst="rect">
            <a:avLst/>
          </a:prstGeom>
        </p:spPr>
        <p:txBody>
          <a:bodyPr wrap="square">
            <a:spAutoFit/>
          </a:bodyPr>
          <a:lstStyle/>
          <a:p>
            <a:r>
              <a:rPr lang="en-GB" sz="2400" b="1" dirty="0">
                <a:latin typeface="Arial" panose="020B0604020202020204" pitchFamily="34" charset="0"/>
                <a:cs typeface="Arial" panose="020B0604020202020204" pitchFamily="34" charset="0"/>
              </a:rPr>
              <a:t>The extract question…</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Context (AO3) is</a:t>
            </a:r>
            <a:r>
              <a:rPr lang="en-GB" b="1" dirty="0">
                <a:latin typeface="Arial" panose="020B0604020202020204" pitchFamily="34" charset="0"/>
                <a:cs typeface="Arial" panose="020B0604020202020204" pitchFamily="34" charset="0"/>
              </a:rPr>
              <a:t> not explicitly assessed </a:t>
            </a:r>
            <a:r>
              <a:rPr lang="en-GB" dirty="0">
                <a:latin typeface="Arial" panose="020B0604020202020204" pitchFamily="34" charset="0"/>
                <a:cs typeface="Arial" panose="020B0604020202020204" pitchFamily="34" charset="0"/>
              </a:rPr>
              <a:t>in Section A – avoid irrelevant contextual </a:t>
            </a:r>
            <a:r>
              <a:rPr lang="en-GB" dirty="0" smtClean="0">
                <a:latin typeface="Arial" panose="020B0604020202020204" pitchFamily="34" charset="0"/>
                <a:cs typeface="Arial" panose="020B0604020202020204" pitchFamily="34" charset="0"/>
              </a:rPr>
              <a:t>detail.</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It is possible to credit contextual information if a candidate has used relevant detail to inform their </a:t>
            </a:r>
            <a:r>
              <a:rPr lang="en-GB" b="1" dirty="0">
                <a:latin typeface="Arial" panose="020B0604020202020204" pitchFamily="34" charset="0"/>
                <a:cs typeface="Arial" panose="020B0604020202020204" pitchFamily="34" charset="0"/>
              </a:rPr>
              <a:t>reading</a:t>
            </a:r>
            <a:r>
              <a:rPr lang="en-GB" dirty="0">
                <a:latin typeface="Arial" panose="020B0604020202020204" pitchFamily="34" charset="0"/>
                <a:cs typeface="Arial" panose="020B0604020202020204" pitchFamily="34" charset="0"/>
              </a:rPr>
              <a:t> (AO2) of the </a:t>
            </a:r>
            <a:r>
              <a:rPr lang="en-GB" dirty="0" smtClean="0">
                <a:latin typeface="Arial" panose="020B0604020202020204" pitchFamily="34" charset="0"/>
                <a:cs typeface="Arial" panose="020B0604020202020204" pitchFamily="34" charset="0"/>
              </a:rPr>
              <a:t>extract.</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However, a number of candidates included irrelevant contextual detail at the expense of </a:t>
            </a:r>
            <a:r>
              <a:rPr lang="en-GB" b="1" dirty="0">
                <a:latin typeface="Arial" panose="020B0604020202020204" pitchFamily="34" charset="0"/>
                <a:cs typeface="Arial" panose="020B0604020202020204" pitchFamily="34" charset="0"/>
              </a:rPr>
              <a:t>close focused literary and linguistic analysis </a:t>
            </a:r>
            <a:r>
              <a:rPr lang="en-GB" dirty="0">
                <a:latin typeface="Arial" panose="020B0604020202020204" pitchFamily="34" charset="0"/>
                <a:cs typeface="Arial" panose="020B0604020202020204" pitchFamily="34" charset="0"/>
              </a:rPr>
              <a:t>(AO1) when discussing </a:t>
            </a:r>
            <a:r>
              <a:rPr lang="en-GB" b="1" dirty="0">
                <a:latin typeface="Arial" panose="020B0604020202020204" pitchFamily="34" charset="0"/>
                <a:cs typeface="Arial" panose="020B0604020202020204" pitchFamily="34" charset="0"/>
              </a:rPr>
              <a:t>meaning</a:t>
            </a:r>
            <a:r>
              <a:rPr lang="en-GB" dirty="0">
                <a:latin typeface="Arial" panose="020B0604020202020204" pitchFamily="34" charset="0"/>
                <a:cs typeface="Arial" panose="020B0604020202020204" pitchFamily="34" charset="0"/>
              </a:rPr>
              <a:t> (AO2</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need to be reminded of the importance of </a:t>
            </a:r>
            <a:r>
              <a:rPr lang="en-GB" b="1" dirty="0">
                <a:latin typeface="Arial" panose="020B0604020202020204" pitchFamily="34" charset="0"/>
                <a:cs typeface="Arial" panose="020B0604020202020204" pitchFamily="34" charset="0"/>
              </a:rPr>
              <a:t>reading the set question </a:t>
            </a:r>
            <a:r>
              <a:rPr lang="en-GB" dirty="0">
                <a:latin typeface="Arial" panose="020B0604020202020204" pitchFamily="34" charset="0"/>
                <a:cs typeface="Arial" panose="020B0604020202020204" pitchFamily="34" charset="0"/>
              </a:rPr>
              <a:t>and </a:t>
            </a:r>
            <a:r>
              <a:rPr lang="en-GB" b="1" dirty="0">
                <a:latin typeface="Arial" panose="020B0604020202020204" pitchFamily="34" charset="0"/>
                <a:cs typeface="Arial" panose="020B0604020202020204" pitchFamily="34" charset="0"/>
              </a:rPr>
              <a:t>shaping their response </a:t>
            </a:r>
            <a:r>
              <a:rPr lang="en-GB" dirty="0">
                <a:latin typeface="Arial" panose="020B0604020202020204" pitchFamily="34" charset="0"/>
                <a:cs typeface="Arial" panose="020B0604020202020204" pitchFamily="34" charset="0"/>
              </a:rPr>
              <a:t>to address the requirements of the question </a:t>
            </a:r>
            <a:r>
              <a:rPr lang="en-GB" dirty="0" smtClean="0">
                <a:latin typeface="Arial" panose="020B0604020202020204" pitchFamily="34" charset="0"/>
                <a:cs typeface="Arial" panose="020B0604020202020204" pitchFamily="34" charset="0"/>
              </a:rPr>
              <a:t>asked.</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solidFill>
                <a:schemeClr val="accent6">
                  <a:lumMod val="75000"/>
                </a:schemeClr>
              </a:solidFill>
            </a:endParaRPr>
          </a:p>
        </p:txBody>
      </p:sp>
    </p:spTree>
    <p:extLst>
      <p:ext uri="{BB962C8B-B14F-4D97-AF65-F5344CB8AC3E}">
        <p14:creationId xmlns:p14="http://schemas.microsoft.com/office/powerpoint/2010/main" val="112576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229597D-085D-4A2D-90DF-3489B0EF007D}"/>
              </a:ext>
            </a:extLst>
          </p:cNvPr>
          <p:cNvSpPr/>
          <p:nvPr/>
        </p:nvSpPr>
        <p:spPr>
          <a:xfrm>
            <a:off x="755577"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Rectangle 2">
            <a:extLst>
              <a:ext uri="{FF2B5EF4-FFF2-40B4-BE49-F238E27FC236}">
                <a16:creationId xmlns:a16="http://schemas.microsoft.com/office/drawing/2014/main" xmlns="" id="{4EE78C9D-1AF8-4DDB-84CB-FCD776CA1D24}"/>
              </a:ext>
            </a:extLst>
          </p:cNvPr>
          <p:cNvSpPr/>
          <p:nvPr/>
        </p:nvSpPr>
        <p:spPr>
          <a:xfrm>
            <a:off x="323529" y="1687354"/>
            <a:ext cx="8568952" cy="5170646"/>
          </a:xfrm>
          <a:prstGeom prst="rect">
            <a:avLst/>
          </a:prstGeom>
        </p:spPr>
        <p:txBody>
          <a:bodyPr wrap="square">
            <a:spAutoFit/>
          </a:bodyPr>
          <a:lstStyle/>
          <a:p>
            <a:pPr algn="ctr"/>
            <a:r>
              <a:rPr lang="en-GB" sz="2400" b="1" dirty="0">
                <a:latin typeface="Arial" panose="020B0604020202020204" pitchFamily="34" charset="0"/>
                <a:cs typeface="Arial" panose="020B0604020202020204" pitchFamily="34" charset="0"/>
              </a:rPr>
              <a:t>Sections A and B </a:t>
            </a:r>
          </a:p>
          <a:p>
            <a:r>
              <a:rPr lang="en-GB" sz="2400" b="1" dirty="0">
                <a:latin typeface="Arial" panose="020B0604020202020204" pitchFamily="34" charset="0"/>
                <a:cs typeface="Arial" panose="020B0604020202020204" pitchFamily="34" charset="0"/>
              </a:rPr>
              <a:t>The essay question…</a:t>
            </a:r>
          </a:p>
          <a:p>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Spend </a:t>
            </a:r>
            <a:r>
              <a:rPr lang="en-GB" b="1" dirty="0">
                <a:latin typeface="Arial" panose="020B0604020202020204" pitchFamily="34" charset="0"/>
                <a:cs typeface="Arial" panose="020B0604020202020204" pitchFamily="34" charset="0"/>
              </a:rPr>
              <a:t>45 minutes </a:t>
            </a:r>
            <a:r>
              <a:rPr lang="en-GB" dirty="0">
                <a:latin typeface="Arial" panose="020B0604020202020204" pitchFamily="34" charset="0"/>
                <a:cs typeface="Arial" panose="020B0604020202020204" pitchFamily="34" charset="0"/>
              </a:rPr>
              <a:t>responding to the essay in Section A and </a:t>
            </a:r>
            <a:r>
              <a:rPr lang="en-GB" b="1" dirty="0">
                <a:latin typeface="Arial" panose="020B0604020202020204" pitchFamily="34" charset="0"/>
                <a:cs typeface="Arial" panose="020B0604020202020204" pitchFamily="34" charset="0"/>
              </a:rPr>
              <a:t>45 minutes </a:t>
            </a:r>
            <a:r>
              <a:rPr lang="en-GB" dirty="0">
                <a:latin typeface="Arial" panose="020B0604020202020204" pitchFamily="34" charset="0"/>
                <a:cs typeface="Arial" panose="020B0604020202020204" pitchFamily="34" charset="0"/>
              </a:rPr>
              <a:t>responding to the essay on Section </a:t>
            </a:r>
            <a:r>
              <a:rPr lang="en-GB" dirty="0" smtClean="0">
                <a:latin typeface="Arial" panose="020B0604020202020204" pitchFamily="34" charset="0"/>
                <a:cs typeface="Arial" panose="020B0604020202020204" pitchFamily="34" charset="0"/>
              </a:rPr>
              <a:t>B.</a:t>
            </a:r>
            <a:endParaRPr lang="en-GB" dirty="0">
              <a:latin typeface="Arial" panose="020B0604020202020204" pitchFamily="34" charset="0"/>
              <a:cs typeface="Arial" panose="020B0604020202020204" pitchFamily="34" charset="0"/>
            </a:endParaRPr>
          </a:p>
          <a:p>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need to produce </a:t>
            </a:r>
            <a:r>
              <a:rPr lang="en-GB" b="1" u="sng" dirty="0">
                <a:latin typeface="Arial" panose="020B0604020202020204" pitchFamily="34" charset="0"/>
                <a:cs typeface="Arial" panose="020B0604020202020204" pitchFamily="34" charset="0"/>
              </a:rPr>
              <a:t>one</a:t>
            </a:r>
            <a:r>
              <a:rPr lang="en-GB" dirty="0">
                <a:latin typeface="Arial" panose="020B0604020202020204" pitchFamily="34" charset="0"/>
                <a:cs typeface="Arial" panose="020B0604020202020204" pitchFamily="34" charset="0"/>
              </a:rPr>
              <a:t> essay from a choice of two on</a:t>
            </a:r>
            <a:r>
              <a:rPr lang="en-GB" b="1" dirty="0">
                <a:latin typeface="Arial" panose="020B0604020202020204" pitchFamily="34" charset="0"/>
                <a:cs typeface="Arial" panose="020B0604020202020204" pitchFamily="34" charset="0"/>
              </a:rPr>
              <a:t> each text (one Shakespeare essay, one modern drama essay</a:t>
            </a:r>
            <a:r>
              <a:rPr lang="en-GB" b="1" dirty="0" smtClean="0">
                <a:latin typeface="Arial" panose="020B0604020202020204" pitchFamily="34" charset="0"/>
                <a:cs typeface="Arial" panose="020B0604020202020204" pitchFamily="34" charset="0"/>
              </a:rPr>
              <a:t>)</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are expected to show </a:t>
            </a:r>
            <a:r>
              <a:rPr lang="en-GB" b="1" dirty="0">
                <a:latin typeface="Arial" panose="020B0604020202020204" pitchFamily="34" charset="0"/>
                <a:cs typeface="Arial" panose="020B0604020202020204" pitchFamily="34" charset="0"/>
              </a:rPr>
              <a:t>wider knowledge of the text as a </a:t>
            </a:r>
            <a:r>
              <a:rPr lang="en-GB" b="1" dirty="0" smtClean="0">
                <a:latin typeface="Arial" panose="020B0604020202020204" pitchFamily="34" charset="0"/>
                <a:cs typeface="Arial" panose="020B0604020202020204" pitchFamily="34" charset="0"/>
              </a:rPr>
              <a:t>whole</a:t>
            </a:r>
            <a:r>
              <a:rPr lang="en-GB" dirty="0" smtClean="0">
                <a:latin typeface="Arial" panose="020B0604020202020204" pitchFamily="34" charset="0"/>
                <a:cs typeface="Arial" panose="020B0604020202020204" pitchFamily="34" charset="0"/>
              </a:rPr>
              <a:t>.</a:t>
            </a:r>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may refer to </a:t>
            </a:r>
            <a:r>
              <a:rPr lang="en-GB" b="1" dirty="0">
                <a:latin typeface="Arial" panose="020B0604020202020204" pitchFamily="34" charset="0"/>
                <a:cs typeface="Arial" panose="020B0604020202020204" pitchFamily="34" charset="0"/>
              </a:rPr>
              <a:t>a selection of key episodes </a:t>
            </a:r>
            <a:r>
              <a:rPr lang="en-GB" dirty="0">
                <a:latin typeface="Arial" panose="020B0604020202020204" pitchFamily="34" charset="0"/>
                <a:cs typeface="Arial" panose="020B0604020202020204" pitchFamily="34" charset="0"/>
              </a:rPr>
              <a:t>in detail as long as they place them </a:t>
            </a:r>
            <a:r>
              <a:rPr lang="en-GB" b="1" dirty="0">
                <a:latin typeface="Arial" panose="020B0604020202020204" pitchFamily="34" charset="0"/>
                <a:cs typeface="Arial" panose="020B0604020202020204" pitchFamily="34" charset="0"/>
              </a:rPr>
              <a:t>within the context of the whole text </a:t>
            </a:r>
            <a:r>
              <a:rPr lang="en-GB" dirty="0">
                <a:latin typeface="Arial" panose="020B0604020202020204" pitchFamily="34" charset="0"/>
                <a:cs typeface="Arial" panose="020B0604020202020204" pitchFamily="34" charset="0"/>
              </a:rPr>
              <a:t>and they are </a:t>
            </a:r>
            <a:r>
              <a:rPr lang="en-GB" b="1" dirty="0">
                <a:latin typeface="Arial" panose="020B0604020202020204" pitchFamily="34" charset="0"/>
                <a:cs typeface="Arial" panose="020B0604020202020204" pitchFamily="34" charset="0"/>
              </a:rPr>
              <a:t>relevant</a:t>
            </a:r>
            <a:r>
              <a:rPr lang="en-GB" dirty="0">
                <a:latin typeface="Arial" panose="020B0604020202020204" pitchFamily="34" charset="0"/>
                <a:cs typeface="Arial" panose="020B0604020202020204" pitchFamily="34" charset="0"/>
              </a:rPr>
              <a:t> to the actual </a:t>
            </a:r>
            <a:r>
              <a:rPr lang="en-GB" dirty="0" smtClean="0">
                <a:latin typeface="Arial" panose="020B0604020202020204" pitchFamily="34" charset="0"/>
                <a:cs typeface="Arial" panose="020B0604020202020204" pitchFamily="34" charset="0"/>
              </a:rPr>
              <a:t>response.</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 </a:t>
            </a:r>
            <a:r>
              <a:rPr lang="en-GB" b="1" dirty="0">
                <a:latin typeface="Arial" panose="020B0604020202020204" pitchFamily="34" charset="0"/>
                <a:cs typeface="Arial" panose="020B0604020202020204" pitchFamily="34" charset="0"/>
              </a:rPr>
              <a:t>selection of examples </a:t>
            </a:r>
            <a:r>
              <a:rPr lang="en-GB" dirty="0">
                <a:latin typeface="Arial" panose="020B0604020202020204" pitchFamily="34" charset="0"/>
                <a:cs typeface="Arial" panose="020B0604020202020204" pitchFamily="34" charset="0"/>
              </a:rPr>
              <a:t>to support their argument also addresses AO1, as this Assessment Objective considers their line of argument and the </a:t>
            </a:r>
            <a:r>
              <a:rPr lang="en-GB" b="1" dirty="0">
                <a:latin typeface="Arial" panose="020B0604020202020204" pitchFamily="34" charset="0"/>
                <a:cs typeface="Arial" panose="020B0604020202020204" pitchFamily="34" charset="0"/>
              </a:rPr>
              <a:t>organisation of their </a:t>
            </a:r>
            <a:r>
              <a:rPr lang="en-GB" b="1" dirty="0" smtClean="0">
                <a:latin typeface="Arial" panose="020B0604020202020204" pitchFamily="34" charset="0"/>
                <a:cs typeface="Arial" panose="020B0604020202020204" pitchFamily="34" charset="0"/>
              </a:rPr>
              <a:t>response</a:t>
            </a:r>
            <a:r>
              <a:rPr lang="en-GB" dirty="0" smtClean="0">
                <a:latin typeface="Arial" panose="020B0604020202020204" pitchFamily="34" charset="0"/>
                <a:cs typeface="Arial" panose="020B0604020202020204" pitchFamily="34" charset="0"/>
              </a:rPr>
              <a:t>.</a:t>
            </a:r>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It is not advisable for candidates to refer only to the first act of the play (e.g. Cordelia</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58108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229597D-085D-4A2D-90DF-3489B0EF007D}"/>
              </a:ext>
            </a:extLst>
          </p:cNvPr>
          <p:cNvSpPr/>
          <p:nvPr/>
        </p:nvSpPr>
        <p:spPr>
          <a:xfrm>
            <a:off x="755577"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Rectangle 2">
            <a:extLst>
              <a:ext uri="{FF2B5EF4-FFF2-40B4-BE49-F238E27FC236}">
                <a16:creationId xmlns:a16="http://schemas.microsoft.com/office/drawing/2014/main" xmlns="" id="{BEBF2F9A-966D-4833-B589-698C92B26E31}"/>
              </a:ext>
            </a:extLst>
          </p:cNvPr>
          <p:cNvSpPr/>
          <p:nvPr/>
        </p:nvSpPr>
        <p:spPr>
          <a:xfrm>
            <a:off x="431541" y="1844824"/>
            <a:ext cx="8352928" cy="5170646"/>
          </a:xfrm>
          <a:prstGeom prst="rect">
            <a:avLst/>
          </a:prstGeom>
        </p:spPr>
        <p:txBody>
          <a:bodyPr wrap="square">
            <a:spAutoFit/>
          </a:bodyPr>
          <a:lstStyle/>
          <a:p>
            <a:r>
              <a:rPr lang="en-GB" sz="2400" b="1" dirty="0">
                <a:latin typeface="Arial" panose="020B0604020202020204" pitchFamily="34" charset="0"/>
                <a:cs typeface="Arial" panose="020B0604020202020204" pitchFamily="34" charset="0"/>
              </a:rPr>
              <a:t>The essay question…</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Encourage candidates to  </a:t>
            </a:r>
            <a:r>
              <a:rPr lang="en-GB" b="1" dirty="0">
                <a:latin typeface="Arial" panose="020B0604020202020204" pitchFamily="34" charset="0"/>
                <a:cs typeface="Arial" panose="020B0604020202020204" pitchFamily="34" charset="0"/>
              </a:rPr>
              <a:t>plan </a:t>
            </a:r>
            <a:r>
              <a:rPr lang="en-GB" dirty="0">
                <a:latin typeface="Arial" panose="020B0604020202020204" pitchFamily="34" charset="0"/>
                <a:cs typeface="Arial" panose="020B0604020202020204" pitchFamily="34" charset="0"/>
              </a:rPr>
              <a:t>their response </a:t>
            </a:r>
            <a:r>
              <a:rPr lang="en-GB" dirty="0" smtClean="0">
                <a:latin typeface="Arial" panose="020B0604020202020204" pitchFamily="34" charset="0"/>
                <a:cs typeface="Arial" panose="020B0604020202020204" pitchFamily="34" charset="0"/>
              </a:rPr>
              <a:t>carefully.</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Responses need to be </a:t>
            </a:r>
            <a:r>
              <a:rPr lang="en-GB" b="1" dirty="0">
                <a:latin typeface="Arial" panose="020B0604020202020204" pitchFamily="34" charset="0"/>
                <a:cs typeface="Arial" panose="020B0604020202020204" pitchFamily="34" charset="0"/>
              </a:rPr>
              <a:t>shaped </a:t>
            </a:r>
            <a:r>
              <a:rPr lang="en-GB" dirty="0">
                <a:latin typeface="Arial" panose="020B0604020202020204" pitchFamily="34" charset="0"/>
                <a:cs typeface="Arial" panose="020B0604020202020204" pitchFamily="34" charset="0"/>
              </a:rPr>
              <a:t>and </a:t>
            </a:r>
            <a:r>
              <a:rPr lang="en-GB" b="1" dirty="0">
                <a:latin typeface="Arial" panose="020B0604020202020204" pitchFamily="34" charset="0"/>
                <a:cs typeface="Arial" panose="020B0604020202020204" pitchFamily="34" charset="0"/>
              </a:rPr>
              <a:t>coherent arguments </a:t>
            </a:r>
            <a:r>
              <a:rPr lang="en-GB" dirty="0">
                <a:latin typeface="Arial" panose="020B0604020202020204" pitchFamily="34" charset="0"/>
                <a:cs typeface="Arial" panose="020B0604020202020204" pitchFamily="34" charset="0"/>
              </a:rPr>
              <a:t>clearly </a:t>
            </a:r>
            <a:r>
              <a:rPr lang="en-GB" b="1" dirty="0" smtClean="0">
                <a:latin typeface="Arial" panose="020B0604020202020204" pitchFamily="34" charset="0"/>
                <a:cs typeface="Arial" panose="020B0604020202020204" pitchFamily="34" charset="0"/>
              </a:rPr>
              <a:t>constructed</a:t>
            </a:r>
            <a:r>
              <a:rPr lang="en-GB" dirty="0" smtClean="0">
                <a:latin typeface="Arial" panose="020B0604020202020204" pitchFamily="34" charset="0"/>
                <a:cs typeface="Arial" panose="020B0604020202020204" pitchFamily="34" charset="0"/>
              </a:rPr>
              <a:t>.</a:t>
            </a:r>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Essays need to be </a:t>
            </a:r>
            <a:r>
              <a:rPr lang="en-GB" b="1" dirty="0">
                <a:latin typeface="Arial" panose="020B0604020202020204" pitchFamily="34" charset="0"/>
                <a:cs typeface="Arial" panose="020B0604020202020204" pitchFamily="34" charset="0"/>
              </a:rPr>
              <a:t>sustained</a:t>
            </a:r>
            <a:r>
              <a:rPr lang="en-GB" dirty="0">
                <a:latin typeface="Arial" panose="020B0604020202020204" pitchFamily="34" charset="0"/>
                <a:cs typeface="Arial" panose="020B0604020202020204" pitchFamily="34" charset="0"/>
              </a:rPr>
              <a:t> – work that is too brief is </a:t>
            </a:r>
            <a:r>
              <a:rPr lang="en-GB" dirty="0" smtClean="0">
                <a:latin typeface="Arial" panose="020B0604020202020204" pitchFamily="34" charset="0"/>
                <a:cs typeface="Arial" panose="020B0604020202020204" pitchFamily="34" charset="0"/>
              </a:rPr>
              <a:t>self-penalising. </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Essays that are </a:t>
            </a:r>
            <a:r>
              <a:rPr lang="en-GB" b="1" dirty="0">
                <a:latin typeface="Arial" panose="020B0604020202020204" pitchFamily="34" charset="0"/>
                <a:cs typeface="Arial" panose="020B0604020202020204" pitchFamily="34" charset="0"/>
              </a:rPr>
              <a:t>overly long </a:t>
            </a:r>
            <a:r>
              <a:rPr lang="en-GB" dirty="0">
                <a:latin typeface="Arial" panose="020B0604020202020204" pitchFamily="34" charset="0"/>
                <a:cs typeface="Arial" panose="020B0604020202020204" pitchFamily="34" charset="0"/>
              </a:rPr>
              <a:t>(some were in excess of 12 sides) can also be self-penalising as the focus sometimes </a:t>
            </a:r>
            <a:r>
              <a:rPr lang="en-GB" dirty="0" smtClean="0">
                <a:latin typeface="Arial" panose="020B0604020202020204" pitchFamily="34" charset="0"/>
                <a:cs typeface="Arial" panose="020B0604020202020204" pitchFamily="34" charset="0"/>
              </a:rPr>
              <a:t>drifts. </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dirty="0">
                <a:latin typeface="Arial" panose="020B0604020202020204" pitchFamily="34" charset="0"/>
                <a:cs typeface="Arial" panose="020B0604020202020204" pitchFamily="34" charset="0"/>
              </a:rPr>
              <a:t>Answer the set question </a:t>
            </a:r>
            <a:r>
              <a:rPr lang="en-GB" dirty="0">
                <a:latin typeface="Arial" panose="020B0604020202020204" pitchFamily="34" charset="0"/>
                <a:cs typeface="Arial" panose="020B0604020202020204" pitchFamily="34" charset="0"/>
              </a:rPr>
              <a:t>– some students had pre-prepared responses they were determined to write down regardless of the question (e.g. an essay on Beatrice in </a:t>
            </a:r>
            <a:r>
              <a:rPr lang="en-GB" i="1" dirty="0">
                <a:latin typeface="Arial" panose="020B0604020202020204" pitchFamily="34" charset="0"/>
                <a:cs typeface="Arial" panose="020B0604020202020204" pitchFamily="34" charset="0"/>
              </a:rPr>
              <a:t>Much Ado About Nothing </a:t>
            </a:r>
            <a:r>
              <a:rPr lang="en-GB" dirty="0">
                <a:latin typeface="Arial" panose="020B0604020202020204" pitchFamily="34" charset="0"/>
                <a:cs typeface="Arial" panose="020B0604020202020204" pitchFamily="34" charset="0"/>
              </a:rPr>
              <a:t>rather than focusing specifically on attitudes to women</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solidFill>
                <a:schemeClr val="accent6">
                  <a:lumMod val="75000"/>
                </a:schemeClr>
              </a:solidFill>
            </a:endParaRPr>
          </a:p>
          <a:p>
            <a:pPr marL="285750" indent="-285750">
              <a:buFont typeface="Arial" panose="020B0604020202020204" pitchFamily="34" charset="0"/>
              <a:buChar char="•"/>
            </a:pPr>
            <a:endParaRPr lang="en-GB" dirty="0">
              <a:solidFill>
                <a:schemeClr val="accent6">
                  <a:lumMod val="75000"/>
                </a:schemeClr>
              </a:solidFill>
            </a:endParaRPr>
          </a:p>
        </p:txBody>
      </p:sp>
    </p:spTree>
    <p:extLst>
      <p:ext uri="{BB962C8B-B14F-4D97-AF65-F5344CB8AC3E}">
        <p14:creationId xmlns:p14="http://schemas.microsoft.com/office/powerpoint/2010/main" val="815638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p:cNvPicPr>
          <p:nvPr/>
        </p:nvPicPr>
        <p:blipFill>
          <a:blip r:embed="rId3">
            <a:lum/>
            <a:alphaModFix/>
          </a:blip>
          <a:srcRect/>
          <a:stretch>
            <a:fillRect/>
          </a:stretch>
        </p:blipFill>
        <p:spPr>
          <a:xfrm>
            <a:off x="360" y="-6475"/>
            <a:ext cx="9143640" cy="1308600"/>
          </a:xfrm>
          <a:prstGeom prst="rect">
            <a:avLst/>
          </a:prstGeom>
          <a:noFill/>
          <a:ln>
            <a:noFill/>
          </a:ln>
        </p:spPr>
      </p:pic>
      <p:sp>
        <p:nvSpPr>
          <p:cNvPr id="4" name="Rectangle 4"/>
          <p:cNvSpPr/>
          <p:nvPr/>
        </p:nvSpPr>
        <p:spPr>
          <a:xfrm>
            <a:off x="719753" y="1626600"/>
            <a:ext cx="7704856" cy="5066985"/>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Overview</a:t>
            </a:r>
            <a:br>
              <a:rPr lang="en-GB" sz="2400" b="1" i="0" u="none" strike="noStrike" kern="1200" spc="0" dirty="0">
                <a:ln>
                  <a:noFill/>
                </a:ln>
                <a:solidFill>
                  <a:srgbClr val="000000"/>
                </a:solidFill>
                <a:latin typeface="Arial" pitchFamily="34"/>
                <a:ea typeface="Microsoft YaHei" pitchFamily="2"/>
                <a:cs typeface="Arial" pitchFamily="34"/>
              </a:rPr>
            </a:br>
            <a:endParaRPr lang="en-GB" sz="2400" b="1" i="0" u="none" strike="noStrike" kern="1200" spc="0" dirty="0">
              <a:ln>
                <a:noFill/>
              </a:ln>
              <a:solidFill>
                <a:srgbClr val="000000"/>
              </a:solidFill>
              <a:latin typeface="Arial" pitchFamily="34"/>
              <a:ea typeface="Microsoft YaHei" pitchFamily="2"/>
              <a:cs typeface="Arial" pitchFamily="34"/>
            </a:endParaRP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Written examination: 2 hours (120 marks)</a:t>
            </a:r>
          </a:p>
          <a:p>
            <a:pPr marL="0" marR="0" lvl="0" indent="0" algn="l" rtl="0" hangingPunct="1">
              <a:lnSpc>
                <a:spcPct val="100000"/>
              </a:lnSpc>
              <a:spcBef>
                <a:spcPts val="0"/>
              </a:spcBef>
              <a:spcAft>
                <a:spcPts val="0"/>
              </a:spcAft>
              <a:buSzPct val="45000"/>
              <a:tabLst/>
              <a:defRPr sz="1800"/>
            </a:pPr>
            <a:r>
              <a:rPr lang="en-GB" sz="2400" b="0" i="0" u="none" strike="noStrike" kern="1200" spc="0" dirty="0">
                <a:ln>
                  <a:noFill/>
                </a:ln>
                <a:solidFill>
                  <a:srgbClr val="000000"/>
                </a:solidFill>
                <a:latin typeface="Arial" pitchFamily="34"/>
                <a:ea typeface="Microsoft YaHei" pitchFamily="2"/>
                <a:cs typeface="Arial" pitchFamily="34"/>
              </a:rPr>
              <a:t>30% of qualification</a:t>
            </a:r>
          </a:p>
          <a:p>
            <a:pPr marL="0" marR="0" lvl="0" indent="0" algn="l" rtl="0" hangingPunct="1">
              <a:lnSpc>
                <a:spcPct val="100000"/>
              </a:lnSpc>
              <a:spcBef>
                <a:spcPts val="0"/>
              </a:spcBef>
              <a:spcAft>
                <a:spcPts val="0"/>
              </a:spcAft>
              <a:buSzPct val="45000"/>
              <a:tabLst/>
              <a:defRPr sz="1800"/>
            </a:pPr>
            <a:endParaRPr lang="en-GB" sz="2400" dirty="0">
              <a:solidFill>
                <a:srgbClr val="000000"/>
              </a:solidFill>
              <a:latin typeface="Arial" pitchFamily="34"/>
              <a:ea typeface="Microsoft YaHei" pitchFamily="2"/>
              <a:cs typeface="Arial" pitchFamily="34"/>
            </a:endParaRPr>
          </a:p>
          <a:p>
            <a:pPr marL="0" marR="0" lvl="0" indent="0" algn="l" rtl="0" hangingPunct="1">
              <a:lnSpc>
                <a:spcPct val="100000"/>
              </a:lnSpc>
              <a:spcBef>
                <a:spcPts val="0"/>
              </a:spcBef>
              <a:spcAft>
                <a:spcPts val="0"/>
              </a:spcAft>
              <a:buSzPct val="45000"/>
              <a:tabLst/>
              <a:defRPr sz="1800"/>
            </a:pPr>
            <a:r>
              <a:rPr lang="en-GB" sz="2400" b="1" i="0" u="none" strike="noStrike" kern="1200" spc="0" dirty="0">
                <a:ln>
                  <a:noFill/>
                </a:ln>
                <a:solidFill>
                  <a:srgbClr val="000000"/>
                </a:solidFill>
                <a:latin typeface="Arial" pitchFamily="34"/>
                <a:ea typeface="Microsoft YaHei" pitchFamily="2"/>
                <a:cs typeface="Arial" pitchFamily="34"/>
              </a:rPr>
              <a:t>Section A: Shakespeare (closed-book)  </a:t>
            </a:r>
            <a:br>
              <a:rPr lang="en-GB" sz="2400" b="1" i="0" u="none" strike="noStrike" kern="1200" spc="0" dirty="0">
                <a:ln>
                  <a:noFill/>
                </a:ln>
                <a:solidFill>
                  <a:srgbClr val="000000"/>
                </a:solidFill>
                <a:latin typeface="Arial" pitchFamily="34"/>
                <a:ea typeface="Microsoft YaHei" pitchFamily="2"/>
                <a:cs typeface="Arial" pitchFamily="34"/>
              </a:rPr>
            </a:br>
            <a:r>
              <a:rPr lang="en-GB" sz="2400" b="0" i="0" u="none" strike="noStrike" kern="1200" spc="0" dirty="0">
                <a:ln>
                  <a:noFill/>
                </a:ln>
                <a:solidFill>
                  <a:srgbClr val="000000"/>
                </a:solidFill>
                <a:latin typeface="Arial" pitchFamily="34"/>
                <a:ea typeface="Microsoft YaHei" pitchFamily="2"/>
                <a:cs typeface="Arial" pitchFamily="34"/>
              </a:rPr>
              <a:t>One compulsory extract-based task and one essay question from a choice  of two based on the reading of a Shakespeare play from a prescribed list</a:t>
            </a:r>
          </a:p>
          <a:p>
            <a:pPr marL="0" marR="0" lvl="0" indent="0" algn="l" rtl="0" hangingPunct="1">
              <a:lnSpc>
                <a:spcPct val="100000"/>
              </a:lnSpc>
              <a:spcBef>
                <a:spcPts val="0"/>
              </a:spcBef>
              <a:spcAft>
                <a:spcPts val="0"/>
              </a:spcAft>
              <a:buSzPct val="45000"/>
              <a:tabLst/>
              <a:defRPr sz="1800"/>
            </a:pPr>
            <a:endParaRPr lang="en-GB" sz="2400" b="1" i="0" u="none" strike="noStrike" kern="1200" spc="0" dirty="0">
              <a:ln>
                <a:noFill/>
              </a:ln>
              <a:solidFill>
                <a:srgbClr val="000000"/>
              </a:solidFill>
              <a:latin typeface="Arial" pitchFamily="34"/>
              <a:ea typeface="Microsoft YaHei" pitchFamily="2"/>
              <a:cs typeface="Arial" pitchFamily="34"/>
            </a:endParaRPr>
          </a:p>
          <a:p>
            <a:pPr marL="0" marR="0" lvl="0" indent="0" algn="l" rtl="0" hangingPunct="1">
              <a:lnSpc>
                <a:spcPct val="100000"/>
              </a:lnSpc>
              <a:spcBef>
                <a:spcPts val="0"/>
              </a:spcBef>
              <a:spcAft>
                <a:spcPts val="0"/>
              </a:spcAft>
              <a:buSzPct val="45000"/>
              <a:tabLst/>
              <a:defRPr sz="1800"/>
            </a:pPr>
            <a:r>
              <a:rPr lang="en-GB" sz="2400" b="1" i="0" u="none" strike="noStrike" kern="1200" spc="0" dirty="0">
                <a:ln>
                  <a:noFill/>
                </a:ln>
                <a:solidFill>
                  <a:srgbClr val="000000"/>
                </a:solidFill>
                <a:latin typeface="Arial" pitchFamily="34"/>
                <a:ea typeface="Microsoft YaHei" pitchFamily="2"/>
                <a:cs typeface="Arial" pitchFamily="34"/>
              </a:rPr>
              <a:t>Section B: Post-1900 drama (closed-book)  </a:t>
            </a:r>
            <a:br>
              <a:rPr lang="en-GB" sz="2400" b="1" i="0" u="none" strike="noStrike" kern="1200" spc="0" dirty="0">
                <a:ln>
                  <a:noFill/>
                </a:ln>
                <a:solidFill>
                  <a:srgbClr val="000000"/>
                </a:solidFill>
                <a:latin typeface="Arial" pitchFamily="34"/>
                <a:ea typeface="Microsoft YaHei" pitchFamily="2"/>
                <a:cs typeface="Arial" pitchFamily="34"/>
              </a:rPr>
            </a:br>
            <a:r>
              <a:rPr lang="en-GB" sz="2400" b="0" i="0" u="none" strike="noStrike" kern="1200" spc="0" dirty="0">
                <a:ln>
                  <a:noFill/>
                </a:ln>
                <a:solidFill>
                  <a:srgbClr val="000000"/>
                </a:solidFill>
                <a:latin typeface="Arial" pitchFamily="34"/>
                <a:ea typeface="Microsoft YaHei" pitchFamily="2"/>
                <a:cs typeface="Arial" pitchFamily="34"/>
              </a:rPr>
              <a:t>One question from a choice of two based on the    </a:t>
            </a:r>
            <a:br>
              <a:rPr lang="en-GB" sz="2400" b="0" i="0" u="none" strike="noStrike" kern="1200" spc="0" dirty="0">
                <a:ln>
                  <a:noFill/>
                </a:ln>
                <a:solidFill>
                  <a:srgbClr val="000000"/>
                </a:solidFill>
                <a:latin typeface="Arial" pitchFamily="34"/>
                <a:ea typeface="Microsoft YaHei" pitchFamily="2"/>
                <a:cs typeface="Arial" pitchFamily="34"/>
              </a:rPr>
            </a:br>
            <a:r>
              <a:rPr lang="en-GB" sz="2400" b="0" i="0" u="none" strike="noStrike" kern="1200" spc="0" dirty="0">
                <a:ln>
                  <a:noFill/>
                </a:ln>
                <a:solidFill>
                  <a:srgbClr val="000000"/>
                </a:solidFill>
                <a:latin typeface="Arial" pitchFamily="34"/>
                <a:ea typeface="Microsoft YaHei" pitchFamily="2"/>
                <a:cs typeface="Arial" pitchFamily="34"/>
              </a:rPr>
              <a:t>reading of one play from a prescribed list.</a:t>
            </a: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Calibri" pitchFamily="18"/>
                <a:ea typeface="Microsoft YaHei" pitchFamily="2"/>
                <a:cs typeface="Arial" pitchFamily="34"/>
              </a:rPr>
              <a:t> </a:t>
            </a:r>
          </a:p>
        </p:txBody>
      </p:sp>
      <p:sp>
        <p:nvSpPr>
          <p:cNvPr id="5" name="TextBox 3"/>
          <p:cNvSpPr/>
          <p:nvPr/>
        </p:nvSpPr>
        <p:spPr>
          <a:xfrm>
            <a:off x="323528" y="1006200"/>
            <a:ext cx="4612680" cy="59185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marL="0" marR="0" lvl="0" indent="0" algn="l" rtl="0" hangingPunct="1">
              <a:lnSpc>
                <a:spcPct val="100000"/>
              </a:lnSpc>
              <a:spcBef>
                <a:spcPts val="0"/>
              </a:spcBef>
              <a:spcAft>
                <a:spcPts val="0"/>
              </a:spcAft>
              <a:buNone/>
              <a:tabLst/>
              <a:defRPr sz="1800"/>
            </a:pPr>
            <a:r>
              <a:rPr lang="en-GB" sz="3200" kern="1100" spc="-50" dirty="0">
                <a:solidFill>
                  <a:srgbClr val="DF3C06"/>
                </a:solidFill>
                <a:latin typeface="Gotham Rounded Book"/>
                <a:ea typeface="Microsoft YaHei" pitchFamily="2"/>
                <a:cs typeface="Gotham Rounded Book"/>
              </a:rPr>
              <a:t>Component 2</a:t>
            </a:r>
            <a:endParaRPr lang="en-GB" sz="5400" b="1" i="0" u="none" strike="noStrike" kern="1200" spc="0" dirty="0">
              <a:ln>
                <a:noFill/>
              </a:ln>
              <a:solidFill>
                <a:srgbClr val="FFFFFF"/>
              </a:solidFill>
              <a:latin typeface="Calibri" pitchFamily="18"/>
              <a:ea typeface="Microsoft YaHei" pitchFamily="2"/>
              <a:cs typeface="Mangal" pitchFamily="2"/>
            </a:endParaRPr>
          </a:p>
        </p:txBody>
      </p:sp>
    </p:spTree>
    <p:extLst>
      <p:ext uri="{BB962C8B-B14F-4D97-AF65-F5344CB8AC3E}">
        <p14:creationId xmlns:p14="http://schemas.microsoft.com/office/powerpoint/2010/main" val="4257752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229597D-085D-4A2D-90DF-3489B0EF007D}"/>
              </a:ext>
            </a:extLst>
          </p:cNvPr>
          <p:cNvSpPr/>
          <p:nvPr/>
        </p:nvSpPr>
        <p:spPr>
          <a:xfrm>
            <a:off x="755577"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Rectangle 2">
            <a:extLst>
              <a:ext uri="{FF2B5EF4-FFF2-40B4-BE49-F238E27FC236}">
                <a16:creationId xmlns:a16="http://schemas.microsoft.com/office/drawing/2014/main" xmlns="" id="{6DBD195D-EE18-4F42-AEB1-1C3A270213C7}"/>
              </a:ext>
            </a:extLst>
          </p:cNvPr>
          <p:cNvSpPr/>
          <p:nvPr/>
        </p:nvSpPr>
        <p:spPr>
          <a:xfrm>
            <a:off x="469592" y="1844825"/>
            <a:ext cx="8352928" cy="4124206"/>
          </a:xfrm>
          <a:prstGeom prst="rect">
            <a:avLst/>
          </a:prstGeom>
        </p:spPr>
        <p:txBody>
          <a:bodyPr wrap="square">
            <a:spAutoFit/>
          </a:bodyPr>
          <a:lstStyle/>
          <a:p>
            <a:r>
              <a:rPr lang="en-GB" sz="2400" b="1" dirty="0">
                <a:latin typeface="Arial" panose="020B0604020202020204" pitchFamily="34" charset="0"/>
                <a:cs typeface="Arial" panose="020B0604020202020204" pitchFamily="34" charset="0"/>
              </a:rPr>
              <a:t>The essay question…</a:t>
            </a:r>
          </a:p>
          <a:p>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Given the fact that this is a closed text examination, in order to fully access AO1 candidates need to have </a:t>
            </a:r>
            <a:r>
              <a:rPr lang="en-GB" b="1" dirty="0">
                <a:latin typeface="Arial" panose="020B0604020202020204" pitchFamily="34" charset="0"/>
                <a:cs typeface="Arial" panose="020B0604020202020204" pitchFamily="34" charset="0"/>
              </a:rPr>
              <a:t>prepared thoroughly </a:t>
            </a:r>
            <a:r>
              <a:rPr lang="en-GB" dirty="0">
                <a:latin typeface="Arial" panose="020B0604020202020204" pitchFamily="34" charset="0"/>
                <a:cs typeface="Arial" panose="020B0604020202020204" pitchFamily="34" charset="0"/>
              </a:rPr>
              <a:t>and</a:t>
            </a:r>
            <a:r>
              <a:rPr lang="en-GB" b="1" dirty="0">
                <a:latin typeface="Arial" panose="020B0604020202020204" pitchFamily="34" charset="0"/>
                <a:cs typeface="Arial" panose="020B0604020202020204" pitchFamily="34" charset="0"/>
              </a:rPr>
              <a:t> learned </a:t>
            </a:r>
            <a:r>
              <a:rPr lang="en-GB" dirty="0">
                <a:latin typeface="Arial" panose="020B0604020202020204" pitchFamily="34" charset="0"/>
                <a:cs typeface="Arial" panose="020B0604020202020204" pitchFamily="34" charset="0"/>
              </a:rPr>
              <a:t>a sufficient number of </a:t>
            </a:r>
            <a:r>
              <a:rPr lang="en-GB" b="1" dirty="0">
                <a:latin typeface="Arial" panose="020B0604020202020204" pitchFamily="34" charset="0"/>
                <a:cs typeface="Arial" panose="020B0604020202020204" pitchFamily="34" charset="0"/>
              </a:rPr>
              <a:t>relevant </a:t>
            </a:r>
            <a:r>
              <a:rPr lang="en-GB" b="1" dirty="0" smtClean="0">
                <a:latin typeface="Arial" panose="020B0604020202020204" pitchFamily="34" charset="0"/>
                <a:cs typeface="Arial" panose="020B0604020202020204" pitchFamily="34" charset="0"/>
              </a:rPr>
              <a:t>quotations</a:t>
            </a:r>
            <a:r>
              <a:rPr lang="en-GB" dirty="0" smtClean="0">
                <a:latin typeface="Arial" panose="020B0604020202020204" pitchFamily="34" charset="0"/>
                <a:cs typeface="Arial" panose="020B0604020202020204" pitchFamily="34" charset="0"/>
              </a:rPr>
              <a:t>.</a:t>
            </a:r>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 They need to apply </a:t>
            </a:r>
            <a:r>
              <a:rPr lang="en-GB" b="1" dirty="0">
                <a:latin typeface="Arial" panose="020B0604020202020204" pitchFamily="34" charset="0"/>
                <a:cs typeface="Arial" panose="020B0604020202020204" pitchFamily="34" charset="0"/>
              </a:rPr>
              <a:t>a range of literary and linguistic terms </a:t>
            </a:r>
            <a:r>
              <a:rPr lang="en-GB" dirty="0">
                <a:latin typeface="Arial" panose="020B0604020202020204" pitchFamily="34" charset="0"/>
                <a:cs typeface="Arial" panose="020B0604020202020204" pitchFamily="34" charset="0"/>
              </a:rPr>
              <a:t>to access the marks </a:t>
            </a:r>
            <a:r>
              <a:rPr lang="en-GB" dirty="0" smtClean="0">
                <a:latin typeface="Arial" panose="020B0604020202020204" pitchFamily="34" charset="0"/>
                <a:cs typeface="Arial" panose="020B0604020202020204" pitchFamily="34" charset="0"/>
              </a:rPr>
              <a:t>available.</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As with Section A, candidates need to be far more </a:t>
            </a:r>
            <a:r>
              <a:rPr lang="en-GB" b="1" dirty="0">
                <a:latin typeface="Arial" panose="020B0604020202020204" pitchFamily="34" charset="0"/>
                <a:cs typeface="Arial" panose="020B0604020202020204" pitchFamily="34" charset="0"/>
              </a:rPr>
              <a:t>specific in identifying language </a:t>
            </a:r>
            <a:r>
              <a:rPr lang="en-GB" dirty="0">
                <a:latin typeface="Arial" panose="020B0604020202020204" pitchFamily="34" charset="0"/>
                <a:cs typeface="Arial" panose="020B0604020202020204" pitchFamily="34" charset="0"/>
              </a:rPr>
              <a:t>(e.g. </a:t>
            </a:r>
            <a:r>
              <a:rPr lang="en-GB" i="1" dirty="0">
                <a:latin typeface="Arial" panose="020B0604020202020204" pitchFamily="34" charset="0"/>
                <a:cs typeface="Arial" panose="020B0604020202020204" pitchFamily="34" charset="0"/>
              </a:rPr>
              <a:t>The use of the conjunction ‘By land and sea</a:t>
            </a:r>
            <a:r>
              <a:rPr lang="en-GB" i="1" dirty="0" smtClean="0">
                <a:latin typeface="Arial" panose="020B0604020202020204" pitchFamily="34" charset="0"/>
                <a:cs typeface="Arial" panose="020B0604020202020204" pitchFamily="34" charset="0"/>
              </a:rPr>
              <a:t>’….’</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need to be reminded of the importance of </a:t>
            </a:r>
            <a:r>
              <a:rPr lang="en-GB" b="1" dirty="0">
                <a:latin typeface="Arial" panose="020B0604020202020204" pitchFamily="34" charset="0"/>
                <a:cs typeface="Arial" panose="020B0604020202020204" pitchFamily="34" charset="0"/>
              </a:rPr>
              <a:t>quoting accurately </a:t>
            </a:r>
            <a:r>
              <a:rPr lang="en-GB" dirty="0">
                <a:latin typeface="Arial" panose="020B0604020202020204" pitchFamily="34" charset="0"/>
                <a:cs typeface="Arial" panose="020B0604020202020204" pitchFamily="34" charset="0"/>
              </a:rPr>
              <a:t>from the play – there were several instances of made up </a:t>
            </a:r>
            <a:r>
              <a:rPr lang="en-GB" dirty="0" smtClean="0">
                <a:latin typeface="Arial" panose="020B0604020202020204" pitchFamily="34" charset="0"/>
                <a:cs typeface="Arial" panose="020B0604020202020204" pitchFamily="34" charset="0"/>
              </a:rPr>
              <a:t>quotations.</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8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dirty="0">
                <a:latin typeface="Arial" panose="020B0604020202020204" pitchFamily="34" charset="0"/>
                <a:cs typeface="Arial" panose="020B0604020202020204" pitchFamily="34" charset="0"/>
              </a:rPr>
              <a:t>Avoid description/narration – candidates should be encouraged to </a:t>
            </a:r>
            <a:r>
              <a:rPr lang="en-GB" b="1" dirty="0">
                <a:latin typeface="Arial" panose="020B0604020202020204" pitchFamily="34" charset="0"/>
                <a:cs typeface="Arial" panose="020B0604020202020204" pitchFamily="34" charset="0"/>
              </a:rPr>
              <a:t>adopt the SEA </a:t>
            </a:r>
            <a:r>
              <a:rPr lang="en-GB" b="1" dirty="0" smtClean="0">
                <a:latin typeface="Arial" panose="020B0604020202020204" pitchFamily="34" charset="0"/>
                <a:cs typeface="Arial" panose="020B0604020202020204" pitchFamily="34" charset="0"/>
              </a:rPr>
              <a:t>approach</a:t>
            </a:r>
            <a:r>
              <a:rPr lang="en-GB" dirty="0" smtClean="0">
                <a:latin typeface="Arial" panose="020B0604020202020204" pitchFamily="34" charset="0"/>
                <a:cs typeface="Arial" panose="020B0604020202020204" pitchFamily="34" charset="0"/>
              </a:rPr>
              <a:t>.</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4028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229597D-085D-4A2D-90DF-3489B0EF007D}"/>
              </a:ext>
            </a:extLst>
          </p:cNvPr>
          <p:cNvSpPr/>
          <p:nvPr/>
        </p:nvSpPr>
        <p:spPr>
          <a:xfrm>
            <a:off x="755577"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Rectangle 2">
            <a:extLst>
              <a:ext uri="{FF2B5EF4-FFF2-40B4-BE49-F238E27FC236}">
                <a16:creationId xmlns:a16="http://schemas.microsoft.com/office/drawing/2014/main" xmlns="" id="{4A7229E8-04EF-4816-AFBB-74A3C34634DF}"/>
              </a:ext>
            </a:extLst>
          </p:cNvPr>
          <p:cNvSpPr/>
          <p:nvPr/>
        </p:nvSpPr>
        <p:spPr>
          <a:xfrm>
            <a:off x="323529" y="1700810"/>
            <a:ext cx="8352928" cy="5293757"/>
          </a:xfrm>
          <a:prstGeom prst="rect">
            <a:avLst/>
          </a:prstGeom>
        </p:spPr>
        <p:txBody>
          <a:bodyPr wrap="square">
            <a:spAutoFit/>
          </a:bodyPr>
          <a:lstStyle/>
          <a:p>
            <a:r>
              <a:rPr lang="en-GB" sz="2400" b="1" dirty="0">
                <a:latin typeface="Arial" panose="020B0604020202020204" pitchFamily="34" charset="0"/>
                <a:cs typeface="Arial" panose="020B0604020202020204" pitchFamily="34" charset="0"/>
              </a:rPr>
              <a:t>The essay question…</a:t>
            </a:r>
          </a:p>
          <a:p>
            <a:endParaRPr lang="en-GB"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dirty="0">
                <a:latin typeface="Arial" panose="020B0604020202020204" pitchFamily="34" charset="0"/>
                <a:cs typeface="Arial" panose="020B0604020202020204" pitchFamily="34" charset="0"/>
              </a:rPr>
              <a:t>Context</a:t>
            </a:r>
            <a:r>
              <a:rPr lang="en-GB" dirty="0">
                <a:latin typeface="Arial" panose="020B0604020202020204" pitchFamily="34" charset="0"/>
                <a:cs typeface="Arial" panose="020B0604020202020204" pitchFamily="34" charset="0"/>
              </a:rPr>
              <a:t> (AO3) is clearly important in essay question in both Section A and Section B - </a:t>
            </a:r>
            <a:r>
              <a:rPr lang="en-GB" b="1" dirty="0">
                <a:latin typeface="Arial" panose="020B0604020202020204" pitchFamily="34" charset="0"/>
                <a:cs typeface="Arial" panose="020B0604020202020204" pitchFamily="34" charset="0"/>
              </a:rPr>
              <a:t>relevant context </a:t>
            </a:r>
            <a:r>
              <a:rPr lang="en-GB" dirty="0">
                <a:latin typeface="Arial" panose="020B0604020202020204" pitchFamily="34" charset="0"/>
                <a:cs typeface="Arial" panose="020B0604020202020204" pitchFamily="34" charset="0"/>
              </a:rPr>
              <a:t>should be used to illuminate the candidate’s </a:t>
            </a:r>
            <a:r>
              <a:rPr lang="en-GB" dirty="0" smtClean="0">
                <a:latin typeface="Arial" panose="020B0604020202020204" pitchFamily="34" charset="0"/>
                <a:cs typeface="Arial" panose="020B0604020202020204" pitchFamily="34" charset="0"/>
              </a:rPr>
              <a:t>argument.</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dirty="0">
                <a:latin typeface="Arial" panose="020B0604020202020204" pitchFamily="34" charset="0"/>
                <a:cs typeface="Arial" panose="020B0604020202020204" pitchFamily="34" charset="0"/>
              </a:rPr>
              <a:t>Avoid generalised context </a:t>
            </a:r>
            <a:r>
              <a:rPr lang="en-GB" dirty="0">
                <a:latin typeface="Arial" panose="020B0604020202020204" pitchFamily="34" charset="0"/>
                <a:cs typeface="Arial" panose="020B0604020202020204" pitchFamily="34" charset="0"/>
              </a:rPr>
              <a:t>which has little relevance to the set task (e.g. context being addressed through irrelevant biographical information relating to the author</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dirty="0">
                <a:latin typeface="Arial" panose="020B0604020202020204" pitchFamily="34" charset="0"/>
                <a:cs typeface="Arial" panose="020B0604020202020204" pitchFamily="34" charset="0"/>
              </a:rPr>
              <a:t>Avoid the ‘history’ essay </a:t>
            </a:r>
            <a:r>
              <a:rPr lang="en-GB" dirty="0">
                <a:latin typeface="Arial" panose="020B0604020202020204" pitchFamily="34" charset="0"/>
                <a:cs typeface="Arial" panose="020B0604020202020204" pitchFamily="34" charset="0"/>
              </a:rPr>
              <a:t>– some candidates provided limited discussion of the actual play </a:t>
            </a:r>
            <a:r>
              <a:rPr lang="en-GB" dirty="0" smtClean="0">
                <a:latin typeface="Arial" panose="020B0604020202020204" pitchFamily="34" charset="0"/>
                <a:cs typeface="Arial" panose="020B0604020202020204" pitchFamily="34" charset="0"/>
              </a:rPr>
              <a:t>itself.</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 Responses should always </a:t>
            </a:r>
            <a:r>
              <a:rPr lang="en-GB" b="1" dirty="0">
                <a:latin typeface="Arial" panose="020B0604020202020204" pitchFamily="34" charset="0"/>
                <a:cs typeface="Arial" panose="020B0604020202020204" pitchFamily="34" charset="0"/>
              </a:rPr>
              <a:t>lead with the play </a:t>
            </a:r>
            <a:r>
              <a:rPr lang="en-GB" dirty="0">
                <a:latin typeface="Arial" panose="020B0604020202020204" pitchFamily="34" charset="0"/>
                <a:cs typeface="Arial" panose="020B0604020202020204" pitchFamily="34" charset="0"/>
              </a:rPr>
              <a:t>itself and </a:t>
            </a:r>
            <a:r>
              <a:rPr lang="en-GB" b="1" dirty="0">
                <a:latin typeface="Arial" panose="020B0604020202020204" pitchFamily="34" charset="0"/>
                <a:cs typeface="Arial" panose="020B0604020202020204" pitchFamily="34" charset="0"/>
              </a:rPr>
              <a:t>embed relevant contextual </a:t>
            </a:r>
            <a:r>
              <a:rPr lang="en-GB" dirty="0" smtClean="0">
                <a:latin typeface="Arial" panose="020B0604020202020204" pitchFamily="34" charset="0"/>
                <a:cs typeface="Arial" panose="020B0604020202020204" pitchFamily="34" charset="0"/>
              </a:rPr>
              <a:t>detail.</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need to put </a:t>
            </a:r>
            <a:r>
              <a:rPr lang="en-GB" b="1" dirty="0">
                <a:latin typeface="Arial" panose="020B0604020202020204" pitchFamily="34" charset="0"/>
                <a:cs typeface="Arial" panose="020B0604020202020204" pitchFamily="34" charset="0"/>
              </a:rPr>
              <a:t>the text at the centre of their response </a:t>
            </a:r>
            <a:r>
              <a:rPr lang="en-GB" dirty="0">
                <a:latin typeface="Arial" panose="020B0604020202020204" pitchFamily="34" charset="0"/>
                <a:cs typeface="Arial" panose="020B0604020202020204" pitchFamily="34" charset="0"/>
              </a:rPr>
              <a:t>and </a:t>
            </a:r>
            <a:r>
              <a:rPr lang="en-GB" b="1" dirty="0">
                <a:latin typeface="Arial" panose="020B0604020202020204" pitchFamily="34" charset="0"/>
                <a:cs typeface="Arial" panose="020B0604020202020204" pitchFamily="34" charset="0"/>
              </a:rPr>
              <a:t>apply relevant context </a:t>
            </a:r>
            <a:r>
              <a:rPr lang="en-GB" dirty="0">
                <a:latin typeface="Arial" panose="020B0604020202020204" pitchFamily="34" charset="0"/>
                <a:cs typeface="Arial" panose="020B0604020202020204" pitchFamily="34" charset="0"/>
              </a:rPr>
              <a:t>(rather than vice-versa</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583042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229597D-085D-4A2D-90DF-3489B0EF007D}"/>
              </a:ext>
            </a:extLst>
          </p:cNvPr>
          <p:cNvSpPr/>
          <p:nvPr/>
        </p:nvSpPr>
        <p:spPr>
          <a:xfrm>
            <a:off x="755577"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Rectangle 2">
            <a:extLst>
              <a:ext uri="{FF2B5EF4-FFF2-40B4-BE49-F238E27FC236}">
                <a16:creationId xmlns:a16="http://schemas.microsoft.com/office/drawing/2014/main" xmlns="" id="{C2ABC42E-055F-4DC9-B312-3546D79359A3}"/>
              </a:ext>
            </a:extLst>
          </p:cNvPr>
          <p:cNvSpPr/>
          <p:nvPr/>
        </p:nvSpPr>
        <p:spPr>
          <a:xfrm>
            <a:off x="469592" y="2132857"/>
            <a:ext cx="8352928" cy="2954655"/>
          </a:xfrm>
          <a:prstGeom prst="rect">
            <a:avLst/>
          </a:prstGeom>
        </p:spPr>
        <p:txBody>
          <a:bodyPr wrap="square">
            <a:spAutoFit/>
          </a:bodyPr>
          <a:lstStyle/>
          <a:p>
            <a:r>
              <a:rPr lang="en-GB" sz="2400" b="1" dirty="0">
                <a:latin typeface="Arial" panose="020B0604020202020204" pitchFamily="34" charset="0"/>
                <a:cs typeface="Arial" panose="020B0604020202020204" pitchFamily="34" charset="0"/>
              </a:rPr>
              <a:t>The essay question…</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 best responses </a:t>
            </a:r>
            <a:r>
              <a:rPr lang="en-GB" b="1" dirty="0">
                <a:latin typeface="Arial" panose="020B0604020202020204" pitchFamily="34" charset="0"/>
                <a:cs typeface="Arial" panose="020B0604020202020204" pitchFamily="34" charset="0"/>
              </a:rPr>
              <a:t>applied context </a:t>
            </a:r>
            <a:r>
              <a:rPr lang="en-GB" dirty="0">
                <a:latin typeface="Arial" panose="020B0604020202020204" pitchFamily="34" charset="0"/>
                <a:cs typeface="Arial" panose="020B0604020202020204" pitchFamily="34" charset="0"/>
              </a:rPr>
              <a:t>to their reading of the text and provided thoughtful interpretations of the </a:t>
            </a:r>
            <a:r>
              <a:rPr lang="en-GB" dirty="0" smtClean="0">
                <a:latin typeface="Arial" panose="020B0604020202020204" pitchFamily="34" charset="0"/>
                <a:cs typeface="Arial" panose="020B0604020202020204" pitchFamily="34" charset="0"/>
              </a:rPr>
              <a:t>play.</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Candidates who wrote mini-biographies, random historical detail or who included context as a ‘bolt-on’ at the end of a paragraph performed less successfully than those who meaningfully embedded contextual detail into their </a:t>
            </a:r>
            <a:r>
              <a:rPr lang="en-GB" dirty="0" smtClean="0">
                <a:latin typeface="Arial" panose="020B0604020202020204" pitchFamily="34" charset="0"/>
                <a:cs typeface="Arial" panose="020B0604020202020204" pitchFamily="34" charset="0"/>
              </a:rPr>
              <a:t>responses.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4036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229597D-085D-4A2D-90DF-3489B0EF007D}"/>
              </a:ext>
            </a:extLst>
          </p:cNvPr>
          <p:cNvSpPr/>
          <p:nvPr/>
        </p:nvSpPr>
        <p:spPr>
          <a:xfrm>
            <a:off x="755577"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Rectangle 2">
            <a:extLst>
              <a:ext uri="{FF2B5EF4-FFF2-40B4-BE49-F238E27FC236}">
                <a16:creationId xmlns:a16="http://schemas.microsoft.com/office/drawing/2014/main" xmlns="" id="{3664E7B8-E8D3-4E66-8260-905BA894D5FA}"/>
              </a:ext>
            </a:extLst>
          </p:cNvPr>
          <p:cNvSpPr/>
          <p:nvPr/>
        </p:nvSpPr>
        <p:spPr>
          <a:xfrm>
            <a:off x="683569" y="2060848"/>
            <a:ext cx="7848872" cy="1754326"/>
          </a:xfrm>
          <a:prstGeom prst="rect">
            <a:avLst/>
          </a:prstGeom>
        </p:spPr>
        <p:txBody>
          <a:bodyPr wrap="square">
            <a:spAutoFit/>
          </a:bodyPr>
          <a:lstStyle/>
          <a:p>
            <a:pPr marL="285750" lvl="0" indent="-285750">
              <a:buFont typeface="Arial" panose="020B0604020202020204" pitchFamily="34" charset="0"/>
              <a:buChar char="•"/>
            </a:pPr>
            <a:r>
              <a:rPr lang="en-GB" dirty="0">
                <a:latin typeface="Arial" panose="020B0604020202020204" pitchFamily="34" charset="0"/>
                <a:cs typeface="Arial" panose="020B0604020202020204" pitchFamily="34" charset="0"/>
              </a:rPr>
              <a:t>Prepare candidates with a wide and broad understanding of the social, political, historical and cultural context of their chosen text and how </a:t>
            </a:r>
            <a:r>
              <a:rPr lang="en-GB" b="1" dirty="0">
                <a:latin typeface="Arial" panose="020B0604020202020204" pitchFamily="34" charset="0"/>
                <a:cs typeface="Arial" panose="020B0604020202020204" pitchFamily="34" charset="0"/>
              </a:rPr>
              <a:t>to apply that context to the Shakespeare  </a:t>
            </a:r>
            <a:r>
              <a:rPr lang="en-GB" dirty="0">
                <a:latin typeface="Arial" panose="020B0604020202020204" pitchFamily="34" charset="0"/>
                <a:cs typeface="Arial" panose="020B0604020202020204" pitchFamily="34" charset="0"/>
              </a:rPr>
              <a:t>and </a:t>
            </a:r>
            <a:r>
              <a:rPr lang="en-GB" b="1" dirty="0">
                <a:latin typeface="Arial" panose="020B0604020202020204" pitchFamily="34" charset="0"/>
                <a:cs typeface="Arial" panose="020B0604020202020204" pitchFamily="34" charset="0"/>
              </a:rPr>
              <a:t>modern drama texts </a:t>
            </a:r>
          </a:p>
          <a:p>
            <a:pPr marL="285750" lvl="0" indent="-285750">
              <a:buFont typeface="Arial" panose="020B0604020202020204" pitchFamily="34" charset="0"/>
              <a:buChar char="•"/>
            </a:pPr>
            <a:endParaRPr lang="en-GB" b="1"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dirty="0">
                <a:latin typeface="Arial" panose="020B0604020202020204" pitchFamily="34" charset="0"/>
                <a:cs typeface="Arial" panose="020B0604020202020204" pitchFamily="34" charset="0"/>
              </a:rPr>
              <a:t>Encourage candidates to consider how their chosen texts can be interpreted in </a:t>
            </a:r>
            <a:r>
              <a:rPr lang="en-GB" b="1" dirty="0">
                <a:latin typeface="Arial" panose="020B0604020202020204" pitchFamily="34" charset="0"/>
                <a:cs typeface="Arial" panose="020B0604020202020204" pitchFamily="34" charset="0"/>
              </a:rPr>
              <a:t>contemporary and modern societies</a:t>
            </a:r>
          </a:p>
        </p:txBody>
      </p:sp>
    </p:spTree>
    <p:extLst>
      <p:ext uri="{BB962C8B-B14F-4D97-AF65-F5344CB8AC3E}">
        <p14:creationId xmlns:p14="http://schemas.microsoft.com/office/powerpoint/2010/main" val="25727401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229597D-085D-4A2D-90DF-3489B0EF007D}"/>
              </a:ext>
            </a:extLst>
          </p:cNvPr>
          <p:cNvSpPr/>
          <p:nvPr/>
        </p:nvSpPr>
        <p:spPr>
          <a:xfrm>
            <a:off x="755577" y="1052736"/>
            <a:ext cx="7704856" cy="523220"/>
          </a:xfrm>
          <a:prstGeom prst="rect">
            <a:avLst/>
          </a:prstGeom>
        </p:spPr>
        <p:txBody>
          <a:bodyPr wrap="square">
            <a:spAutoFit/>
          </a:bodyPr>
          <a:lstStyle/>
          <a:p>
            <a:pPr algn="ctr"/>
            <a:r>
              <a:rPr lang="en-GB" sz="2800" b="1" dirty="0">
                <a:solidFill>
                  <a:schemeClr val="accent6">
                    <a:lumMod val="75000"/>
                  </a:schemeClr>
                </a:solidFill>
              </a:rPr>
              <a:t>Component 2 Examiner’s Report  – Key Messages</a:t>
            </a:r>
          </a:p>
        </p:txBody>
      </p:sp>
      <p:sp>
        <p:nvSpPr>
          <p:cNvPr id="3" name="Rectangle 2">
            <a:extLst>
              <a:ext uri="{FF2B5EF4-FFF2-40B4-BE49-F238E27FC236}">
                <a16:creationId xmlns:a16="http://schemas.microsoft.com/office/drawing/2014/main" xmlns="" id="{CD499FC9-E5AD-49E4-B70C-5A18E822BA31}"/>
              </a:ext>
            </a:extLst>
          </p:cNvPr>
          <p:cNvSpPr/>
          <p:nvPr/>
        </p:nvSpPr>
        <p:spPr>
          <a:xfrm>
            <a:off x="935596" y="2708921"/>
            <a:ext cx="7344816" cy="1477328"/>
          </a:xfrm>
          <a:prstGeom prst="rect">
            <a:avLst/>
          </a:prstGeom>
        </p:spPr>
        <p:txBody>
          <a:bodyPr wrap="square">
            <a:spAutoFit/>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In terms of organisation, students need to be reminded of the importance of paragraphing and coherent written expression</a:t>
            </a: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 correct spelling of </a:t>
            </a:r>
            <a:r>
              <a:rPr lang="en-GB" b="1" dirty="0">
                <a:latin typeface="Arial" panose="020B0604020202020204" pitchFamily="34" charset="0"/>
                <a:cs typeface="Arial" panose="020B0604020202020204" pitchFamily="34" charset="0"/>
              </a:rPr>
              <a:t>Shakespeare</a:t>
            </a:r>
            <a:r>
              <a:rPr lang="en-GB" dirty="0">
                <a:latin typeface="Arial" panose="020B0604020202020204" pitchFamily="34" charset="0"/>
                <a:cs typeface="Arial" panose="020B0604020202020204" pitchFamily="34" charset="0"/>
              </a:rPr>
              <a:t> and character names must also be stressed</a:t>
            </a:r>
          </a:p>
        </p:txBody>
      </p:sp>
    </p:spTree>
    <p:extLst>
      <p:ext uri="{BB962C8B-B14F-4D97-AF65-F5344CB8AC3E}">
        <p14:creationId xmlns:p14="http://schemas.microsoft.com/office/powerpoint/2010/main" val="20516772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7C0508BB-6045-4431-B8BC-4FCE1634630F}"/>
              </a:ext>
            </a:extLst>
          </p:cNvPr>
          <p:cNvSpPr/>
          <p:nvPr/>
        </p:nvSpPr>
        <p:spPr>
          <a:xfrm>
            <a:off x="1876507" y="1484784"/>
            <a:ext cx="5382344" cy="523220"/>
          </a:xfrm>
          <a:prstGeom prst="rect">
            <a:avLst/>
          </a:prstGeom>
        </p:spPr>
        <p:txBody>
          <a:bodyPr wrap="square">
            <a:spAutoFit/>
          </a:bodyPr>
          <a:lstStyle/>
          <a:p>
            <a:pPr algn="ctr"/>
            <a:r>
              <a:rPr lang="en-GB" sz="2800" b="1" dirty="0">
                <a:solidFill>
                  <a:schemeClr val="accent6">
                    <a:lumMod val="75000"/>
                  </a:schemeClr>
                </a:solidFill>
              </a:rPr>
              <a:t>Component 2 - Focus Areas </a:t>
            </a:r>
          </a:p>
        </p:txBody>
      </p:sp>
      <p:sp>
        <p:nvSpPr>
          <p:cNvPr id="3" name="Rectangle 2">
            <a:extLst>
              <a:ext uri="{FF2B5EF4-FFF2-40B4-BE49-F238E27FC236}">
                <a16:creationId xmlns:a16="http://schemas.microsoft.com/office/drawing/2014/main" xmlns="" id="{AE526F57-6EC4-43DA-B68D-34BC0507EEAB}"/>
              </a:ext>
            </a:extLst>
          </p:cNvPr>
          <p:cNvSpPr/>
          <p:nvPr/>
        </p:nvSpPr>
        <p:spPr>
          <a:xfrm>
            <a:off x="2563409" y="3068960"/>
            <a:ext cx="4312847" cy="1477328"/>
          </a:xfrm>
          <a:prstGeom prst="rect">
            <a:avLst/>
          </a:prstGeom>
          <a:ln w="28575"/>
        </p:spPr>
        <p:style>
          <a:lnRef idx="2">
            <a:schemeClr val="accent6"/>
          </a:lnRef>
          <a:fillRef idx="1">
            <a:schemeClr val="lt1"/>
          </a:fillRef>
          <a:effectRef idx="0">
            <a:schemeClr val="accent6"/>
          </a:effectRef>
          <a:fontRef idx="minor">
            <a:schemeClr val="dk1"/>
          </a:fontRef>
        </p:style>
        <p:txBody>
          <a:bodyPr wrap="square">
            <a:spAutoFit/>
          </a:bodyPr>
          <a:lstStyle/>
          <a:p>
            <a:pPr marL="457200" indent="-457200">
              <a:buFont typeface="+mj-lt"/>
              <a:buAutoNum type="arabicPeriod"/>
            </a:pPr>
            <a:r>
              <a:rPr lang="en-GB" sz="2400" b="1" dirty="0">
                <a:solidFill>
                  <a:schemeClr val="tx1"/>
                </a:solidFill>
                <a:latin typeface="Arial" panose="020B0604020202020204" pitchFamily="34" charset="0"/>
                <a:cs typeface="Arial" panose="020B0604020202020204" pitchFamily="34" charset="0"/>
              </a:rPr>
              <a:t>Exploding the question</a:t>
            </a:r>
          </a:p>
          <a:p>
            <a:pPr marL="457200" indent="-457200">
              <a:buFont typeface="+mj-lt"/>
              <a:buAutoNum type="arabicPeriod"/>
            </a:pPr>
            <a:endParaRPr lang="en-GB" sz="2400" b="1" dirty="0">
              <a:solidFill>
                <a:schemeClr val="tx1"/>
              </a:solidFill>
              <a:latin typeface="Arial" panose="020B0604020202020204" pitchFamily="34" charset="0"/>
              <a:cs typeface="Arial" panose="020B0604020202020204" pitchFamily="34" charset="0"/>
            </a:endParaRPr>
          </a:p>
          <a:p>
            <a:pPr marL="457200" indent="-457200">
              <a:buFont typeface="+mj-lt"/>
              <a:buAutoNum type="arabicPeriod"/>
            </a:pPr>
            <a:r>
              <a:rPr lang="en-GB" sz="2400" b="1" dirty="0">
                <a:solidFill>
                  <a:schemeClr val="tx1"/>
                </a:solidFill>
                <a:latin typeface="Arial" panose="020B0604020202020204" pitchFamily="34" charset="0"/>
                <a:cs typeface="Arial" panose="020B0604020202020204" pitchFamily="34" charset="0"/>
              </a:rPr>
              <a:t>Context</a:t>
            </a:r>
          </a:p>
          <a:p>
            <a:pPr marL="285750" indent="-285750">
              <a:buFont typeface="Arial" panose="020B0604020202020204" pitchFamily="34" charset="0"/>
              <a:buChar char="•"/>
            </a:pPr>
            <a:endParaRPr lang="en-GB" dirty="0">
              <a:solidFill>
                <a:schemeClr val="accent6">
                  <a:lumMod val="75000"/>
                </a:schemeClr>
              </a:solidFill>
            </a:endParaRPr>
          </a:p>
        </p:txBody>
      </p:sp>
    </p:spTree>
    <p:extLst>
      <p:ext uri="{BB962C8B-B14F-4D97-AF65-F5344CB8AC3E}">
        <p14:creationId xmlns:p14="http://schemas.microsoft.com/office/powerpoint/2010/main" val="20829969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859A3BA5-7D9E-4384-B438-246240B262BC}"/>
              </a:ext>
            </a:extLst>
          </p:cNvPr>
          <p:cNvSpPr/>
          <p:nvPr/>
        </p:nvSpPr>
        <p:spPr>
          <a:xfrm>
            <a:off x="1876507" y="1484784"/>
            <a:ext cx="5382344" cy="523220"/>
          </a:xfrm>
          <a:prstGeom prst="rect">
            <a:avLst/>
          </a:prstGeom>
        </p:spPr>
        <p:txBody>
          <a:bodyPr wrap="square">
            <a:spAutoFit/>
          </a:bodyPr>
          <a:lstStyle/>
          <a:p>
            <a:pPr algn="ctr"/>
            <a:r>
              <a:rPr lang="en-GB" sz="2800" b="1" dirty="0">
                <a:solidFill>
                  <a:schemeClr val="accent6">
                    <a:lumMod val="75000"/>
                  </a:schemeClr>
                </a:solidFill>
              </a:rPr>
              <a:t>Exploding The Question</a:t>
            </a:r>
          </a:p>
        </p:txBody>
      </p:sp>
      <p:sp>
        <p:nvSpPr>
          <p:cNvPr id="3" name="Rectangle 2">
            <a:extLst>
              <a:ext uri="{FF2B5EF4-FFF2-40B4-BE49-F238E27FC236}">
                <a16:creationId xmlns:a16="http://schemas.microsoft.com/office/drawing/2014/main" xmlns="" id="{3DCACAA2-FA9B-43EB-B696-F82B61E52E19}"/>
              </a:ext>
            </a:extLst>
          </p:cNvPr>
          <p:cNvSpPr/>
          <p:nvPr/>
        </p:nvSpPr>
        <p:spPr>
          <a:xfrm>
            <a:off x="611561" y="2852936"/>
            <a:ext cx="7992888" cy="1754326"/>
          </a:xfrm>
          <a:prstGeom prst="rect">
            <a:avLst/>
          </a:prstGeom>
        </p:spPr>
        <p:txBody>
          <a:bodyPr wrap="square">
            <a:spAutoFit/>
          </a:bodyPr>
          <a:lstStyle/>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For both Section  A and Section B of the paper, candidates need to be reminded of the importance of </a:t>
            </a:r>
            <a:r>
              <a:rPr lang="en-GB" b="1" dirty="0">
                <a:latin typeface="Arial" panose="020B0604020202020204" pitchFamily="34" charset="0"/>
                <a:cs typeface="Arial" panose="020B0604020202020204" pitchFamily="34" charset="0"/>
              </a:rPr>
              <a:t>reading the set question </a:t>
            </a:r>
            <a:r>
              <a:rPr lang="en-GB" dirty="0">
                <a:latin typeface="Arial" panose="020B0604020202020204" pitchFamily="34" charset="0"/>
                <a:cs typeface="Arial" panose="020B0604020202020204" pitchFamily="34" charset="0"/>
              </a:rPr>
              <a:t>and </a:t>
            </a:r>
            <a:r>
              <a:rPr lang="en-GB" b="1" dirty="0">
                <a:latin typeface="Arial" panose="020B0604020202020204" pitchFamily="34" charset="0"/>
                <a:cs typeface="Arial" panose="020B0604020202020204" pitchFamily="34" charset="0"/>
              </a:rPr>
              <a:t>shaping their response </a:t>
            </a:r>
            <a:r>
              <a:rPr lang="en-GB" dirty="0">
                <a:latin typeface="Arial" panose="020B0604020202020204" pitchFamily="34" charset="0"/>
                <a:cs typeface="Arial" panose="020B0604020202020204" pitchFamily="34" charset="0"/>
              </a:rPr>
              <a:t>to address the requirements of the question asked</a:t>
            </a:r>
          </a:p>
          <a:p>
            <a:pPr marL="285750" indent="-285750">
              <a:buFont typeface="Arial" panose="020B0604020202020204" pitchFamily="34" charset="0"/>
              <a:buChar char="•"/>
            </a:pPr>
            <a:endParaRPr lang="en-GB" dirty="0">
              <a:solidFill>
                <a:schemeClr val="accent6">
                  <a:lumMod val="75000"/>
                </a:schemeClr>
              </a:solidFill>
            </a:endParaRPr>
          </a:p>
          <a:p>
            <a:pPr marL="285750" indent="-285750">
              <a:buFont typeface="Arial" panose="020B0604020202020204" pitchFamily="34" charset="0"/>
              <a:buChar char="•"/>
            </a:pPr>
            <a:endParaRPr lang="en-GB" dirty="0">
              <a:solidFill>
                <a:schemeClr val="accent6">
                  <a:lumMod val="75000"/>
                </a:schemeClr>
              </a:solidFill>
            </a:endParaRPr>
          </a:p>
        </p:txBody>
      </p:sp>
    </p:spTree>
    <p:extLst>
      <p:ext uri="{BB962C8B-B14F-4D97-AF65-F5344CB8AC3E}">
        <p14:creationId xmlns:p14="http://schemas.microsoft.com/office/powerpoint/2010/main" val="26399116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A4FB671-41D9-4493-AFAF-56946EB8DE7D}"/>
              </a:ext>
            </a:extLst>
          </p:cNvPr>
          <p:cNvSpPr/>
          <p:nvPr/>
        </p:nvSpPr>
        <p:spPr>
          <a:xfrm>
            <a:off x="427219" y="2421851"/>
            <a:ext cx="8280920" cy="313932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GB" b="1" i="1" dirty="0"/>
              <a:t>Example 1</a:t>
            </a:r>
          </a:p>
          <a:p>
            <a:pPr algn="ctr"/>
            <a:r>
              <a:rPr lang="en-US" b="1" i="1" dirty="0"/>
              <a:t>The Tempest</a:t>
            </a:r>
          </a:p>
          <a:p>
            <a:pPr algn="ctr"/>
            <a:endParaRPr lang="en-GB" dirty="0"/>
          </a:p>
          <a:p>
            <a:r>
              <a:rPr lang="en-US" b="1" i="1" dirty="0"/>
              <a:t>5. </a:t>
            </a:r>
            <a:r>
              <a:rPr lang="en-US" dirty="0"/>
              <a:t>By focusing closely on the literary and linguistic techniques used, explore how Shakespeare </a:t>
            </a:r>
            <a:r>
              <a:rPr lang="en-US" b="1" dirty="0">
                <a:solidFill>
                  <a:srgbClr val="FF0000"/>
                </a:solidFill>
              </a:rPr>
              <a:t>creates a sense of comedy </a:t>
            </a:r>
            <a:r>
              <a:rPr lang="en-US" dirty="0"/>
              <a:t>in this extract from </a:t>
            </a:r>
            <a:r>
              <a:rPr lang="en-US" b="1" dirty="0"/>
              <a:t>Act 3, Scene 2.</a:t>
            </a:r>
            <a:endParaRPr lang="en-GB" dirty="0"/>
          </a:p>
          <a:p>
            <a:endParaRPr lang="en-GB" dirty="0" smtClean="0"/>
          </a:p>
          <a:p>
            <a:endParaRPr lang="en-GB" dirty="0"/>
          </a:p>
          <a:p>
            <a:pPr marL="285750" indent="-285750">
              <a:buFont typeface="Arial" panose="020B0604020202020204" pitchFamily="34" charset="0"/>
              <a:buChar char="•"/>
            </a:pPr>
            <a:r>
              <a:rPr lang="en-GB" i="1" dirty="0"/>
              <a:t>Several candidates ignored this question and focused on the presentation of a the Caliban and Stephano, making no attempt to link back to the question  </a:t>
            </a:r>
          </a:p>
          <a:p>
            <a:endParaRPr lang="en-GB" dirty="0">
              <a:ln>
                <a:solidFill>
                  <a:srgbClr val="000099"/>
                </a:solidFill>
              </a:ln>
            </a:endParaRPr>
          </a:p>
          <a:p>
            <a:endParaRPr lang="en-GB" dirty="0"/>
          </a:p>
        </p:txBody>
      </p:sp>
      <p:sp>
        <p:nvSpPr>
          <p:cNvPr id="3" name="Rectangle 2">
            <a:extLst>
              <a:ext uri="{FF2B5EF4-FFF2-40B4-BE49-F238E27FC236}">
                <a16:creationId xmlns:a16="http://schemas.microsoft.com/office/drawing/2014/main" xmlns="" id="{0A24ECEE-69EF-4BC5-A4E5-23D3FE2938A8}"/>
              </a:ext>
            </a:extLst>
          </p:cNvPr>
          <p:cNvSpPr/>
          <p:nvPr/>
        </p:nvSpPr>
        <p:spPr>
          <a:xfrm>
            <a:off x="1876507" y="1484784"/>
            <a:ext cx="5382344" cy="523220"/>
          </a:xfrm>
          <a:prstGeom prst="rect">
            <a:avLst/>
          </a:prstGeom>
        </p:spPr>
        <p:txBody>
          <a:bodyPr wrap="square">
            <a:spAutoFit/>
          </a:bodyPr>
          <a:lstStyle/>
          <a:p>
            <a:pPr algn="ctr"/>
            <a:r>
              <a:rPr lang="en-GB" sz="2800" b="1" dirty="0">
                <a:solidFill>
                  <a:schemeClr val="accent6">
                    <a:lumMod val="75000"/>
                  </a:schemeClr>
                </a:solidFill>
              </a:rPr>
              <a:t>Exploding The Extract Question</a:t>
            </a:r>
          </a:p>
        </p:txBody>
      </p:sp>
    </p:spTree>
    <p:extLst>
      <p:ext uri="{BB962C8B-B14F-4D97-AF65-F5344CB8AC3E}">
        <p14:creationId xmlns:p14="http://schemas.microsoft.com/office/powerpoint/2010/main" val="39622338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9FED00A-0B37-484D-AC79-00F0DF5F7674}"/>
              </a:ext>
            </a:extLst>
          </p:cNvPr>
          <p:cNvSpPr/>
          <p:nvPr/>
        </p:nvSpPr>
        <p:spPr>
          <a:xfrm>
            <a:off x="427219" y="2708922"/>
            <a:ext cx="8280920" cy="2585323"/>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GB" b="1" i="1" dirty="0"/>
              <a:t>Example 2</a:t>
            </a:r>
          </a:p>
          <a:p>
            <a:pPr algn="ctr"/>
            <a:r>
              <a:rPr lang="en-GB" b="1" i="1" dirty="0"/>
              <a:t>King Lear</a:t>
            </a:r>
            <a:endParaRPr lang="en-GB" dirty="0"/>
          </a:p>
          <a:p>
            <a:r>
              <a:rPr lang="en-GB" b="1" i="1" dirty="0"/>
              <a:t> </a:t>
            </a:r>
            <a:endParaRPr lang="en-GB" dirty="0"/>
          </a:p>
          <a:p>
            <a:r>
              <a:rPr lang="en-GB" b="1" i="1" dirty="0"/>
              <a:t>2. </a:t>
            </a:r>
            <a:r>
              <a:rPr lang="en-GB" dirty="0"/>
              <a:t>By focusing closely on the literary and linguistic techniques used, explore how Shakespeare </a:t>
            </a:r>
            <a:r>
              <a:rPr lang="en-GB" b="1" dirty="0">
                <a:solidFill>
                  <a:srgbClr val="FF0000"/>
                </a:solidFill>
              </a:rPr>
              <a:t>creates dramatic tension in </a:t>
            </a:r>
            <a:r>
              <a:rPr lang="en-GB" dirty="0"/>
              <a:t>this extract from </a:t>
            </a:r>
            <a:r>
              <a:rPr lang="en-GB" b="1" dirty="0"/>
              <a:t>Act 1, Scene 4</a:t>
            </a:r>
            <a:r>
              <a:rPr lang="en-GB" dirty="0" smtClean="0"/>
              <a:t>.</a:t>
            </a:r>
          </a:p>
          <a:p>
            <a:endParaRPr lang="en-GB" dirty="0"/>
          </a:p>
          <a:p>
            <a:pPr marL="285750" indent="-285750">
              <a:buFont typeface="Arial" panose="020B0604020202020204" pitchFamily="34" charset="0"/>
              <a:buChar char="•"/>
            </a:pPr>
            <a:r>
              <a:rPr lang="en-GB" i="1" dirty="0" smtClean="0"/>
              <a:t>Several </a:t>
            </a:r>
            <a:r>
              <a:rPr lang="en-GB" i="1" dirty="0"/>
              <a:t>candidates ignored this question and focused on Lear</a:t>
            </a:r>
          </a:p>
          <a:p>
            <a:endParaRPr lang="en-GB" dirty="0">
              <a:ln>
                <a:solidFill>
                  <a:srgbClr val="000099"/>
                </a:solidFill>
              </a:ln>
            </a:endParaRPr>
          </a:p>
          <a:p>
            <a:endParaRPr lang="en-GB" dirty="0"/>
          </a:p>
        </p:txBody>
      </p:sp>
      <p:sp>
        <p:nvSpPr>
          <p:cNvPr id="3" name="Rectangle 2">
            <a:extLst>
              <a:ext uri="{FF2B5EF4-FFF2-40B4-BE49-F238E27FC236}">
                <a16:creationId xmlns:a16="http://schemas.microsoft.com/office/drawing/2014/main" xmlns="" id="{B6A165BF-BBEC-4CC4-8668-F0DC283BD506}"/>
              </a:ext>
            </a:extLst>
          </p:cNvPr>
          <p:cNvSpPr/>
          <p:nvPr/>
        </p:nvSpPr>
        <p:spPr>
          <a:xfrm>
            <a:off x="1876507" y="1484784"/>
            <a:ext cx="5382344" cy="523220"/>
          </a:xfrm>
          <a:prstGeom prst="rect">
            <a:avLst/>
          </a:prstGeom>
        </p:spPr>
        <p:txBody>
          <a:bodyPr wrap="square">
            <a:spAutoFit/>
          </a:bodyPr>
          <a:lstStyle/>
          <a:p>
            <a:pPr algn="ctr"/>
            <a:r>
              <a:rPr lang="en-GB" sz="2800" b="1" dirty="0">
                <a:solidFill>
                  <a:schemeClr val="accent6">
                    <a:lumMod val="75000"/>
                  </a:schemeClr>
                </a:solidFill>
              </a:rPr>
              <a:t>Exploding The Extract Question</a:t>
            </a:r>
          </a:p>
        </p:txBody>
      </p:sp>
    </p:spTree>
    <p:extLst>
      <p:ext uri="{BB962C8B-B14F-4D97-AF65-F5344CB8AC3E}">
        <p14:creationId xmlns:p14="http://schemas.microsoft.com/office/powerpoint/2010/main" val="20816032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75BFF9E5-19BB-4D79-B579-D92AA5C35498}"/>
              </a:ext>
            </a:extLst>
          </p:cNvPr>
          <p:cNvSpPr/>
          <p:nvPr/>
        </p:nvSpPr>
        <p:spPr>
          <a:xfrm>
            <a:off x="107504" y="1124744"/>
            <a:ext cx="8856984" cy="1077218"/>
          </a:xfrm>
          <a:prstGeom prst="rect">
            <a:avLst/>
          </a:prstGeom>
        </p:spPr>
        <p:txBody>
          <a:bodyPr wrap="square">
            <a:spAutoFit/>
          </a:bodyPr>
          <a:lstStyle/>
          <a:p>
            <a:pPr algn="ctr"/>
            <a:r>
              <a:rPr lang="en-GB" sz="3200" b="1" dirty="0">
                <a:solidFill>
                  <a:schemeClr val="accent6">
                    <a:lumMod val="75000"/>
                  </a:schemeClr>
                </a:solidFill>
              </a:rPr>
              <a:t>How does the playwright create dramatic tension/comedy/mood and atmosphere?</a:t>
            </a:r>
          </a:p>
        </p:txBody>
      </p:sp>
      <p:sp>
        <p:nvSpPr>
          <p:cNvPr id="3" name="TextBox 2">
            <a:extLst>
              <a:ext uri="{FF2B5EF4-FFF2-40B4-BE49-F238E27FC236}">
                <a16:creationId xmlns:a16="http://schemas.microsoft.com/office/drawing/2014/main" xmlns="" id="{98CF737E-A42D-4EED-B929-51E647E6E1EB}"/>
              </a:ext>
            </a:extLst>
          </p:cNvPr>
          <p:cNvSpPr txBox="1"/>
          <p:nvPr/>
        </p:nvSpPr>
        <p:spPr>
          <a:xfrm>
            <a:off x="323889" y="2492896"/>
            <a:ext cx="4392128" cy="4062651"/>
          </a:xfrm>
          <a:prstGeom prst="rect">
            <a:avLst/>
          </a:prstGeom>
          <a:noFill/>
        </p:spPr>
        <p:txBody>
          <a:bodyPr wrap="square" rtlCol="0">
            <a:spAutoFit/>
          </a:bodyPr>
          <a:lstStyle/>
          <a:p>
            <a:r>
              <a:rPr lang="en-GB" sz="2400" b="1" dirty="0"/>
              <a:t>Some approaches candidates could use…</a:t>
            </a:r>
          </a:p>
          <a:p>
            <a:endParaRPr lang="en-GB" sz="1200" dirty="0"/>
          </a:p>
          <a:p>
            <a:pPr marL="285750" indent="-285750">
              <a:buFont typeface="Arial" panose="020B0604020202020204" pitchFamily="34" charset="0"/>
              <a:buChar char="•"/>
            </a:pPr>
            <a:r>
              <a:rPr lang="en-GB" dirty="0"/>
              <a:t>What is actually happening on stage – the action itself</a:t>
            </a:r>
          </a:p>
          <a:p>
            <a:pPr marL="285750" indent="-285750">
              <a:buFont typeface="Arial" panose="020B0604020202020204" pitchFamily="34" charset="0"/>
              <a:buChar char="•"/>
            </a:pPr>
            <a:r>
              <a:rPr lang="en-GB" dirty="0"/>
              <a:t>Staging/Props</a:t>
            </a:r>
          </a:p>
          <a:p>
            <a:pPr marL="285750" indent="-285750">
              <a:buFont typeface="Arial" panose="020B0604020202020204" pitchFamily="34" charset="0"/>
              <a:buChar char="•"/>
            </a:pPr>
            <a:r>
              <a:rPr lang="en-GB" dirty="0"/>
              <a:t>Setting</a:t>
            </a:r>
          </a:p>
          <a:p>
            <a:pPr marL="285750" indent="-285750">
              <a:buFont typeface="Arial" panose="020B0604020202020204" pitchFamily="34" charset="0"/>
              <a:buChar char="•"/>
            </a:pPr>
            <a:r>
              <a:rPr lang="en-GB" dirty="0"/>
              <a:t>Characterisation</a:t>
            </a:r>
          </a:p>
          <a:p>
            <a:pPr marL="285750" indent="-285750">
              <a:buFont typeface="Arial" panose="020B0604020202020204" pitchFamily="34" charset="0"/>
              <a:buChar char="•"/>
            </a:pPr>
            <a:r>
              <a:rPr lang="en-GB" dirty="0"/>
              <a:t>Character interaction</a:t>
            </a:r>
          </a:p>
          <a:p>
            <a:pPr marL="285750" indent="-285750">
              <a:buFont typeface="Arial" panose="020B0604020202020204" pitchFamily="34" charset="0"/>
              <a:buChar char="•"/>
            </a:pPr>
            <a:r>
              <a:rPr lang="en-GB" dirty="0"/>
              <a:t>Conflict – external or internal</a:t>
            </a:r>
          </a:p>
          <a:p>
            <a:pPr marL="285750" indent="-285750">
              <a:buFont typeface="Arial" panose="020B0604020202020204" pitchFamily="34" charset="0"/>
              <a:buChar char="•"/>
            </a:pPr>
            <a:r>
              <a:rPr lang="en-GB" dirty="0"/>
              <a:t>Turn-taking</a:t>
            </a:r>
          </a:p>
          <a:p>
            <a:pPr marL="285750" indent="-285750">
              <a:buFont typeface="Arial" panose="020B0604020202020204" pitchFamily="34" charset="0"/>
              <a:buChar char="•"/>
            </a:pPr>
            <a:r>
              <a:rPr lang="en-GB" dirty="0"/>
              <a:t>Use of dialogue</a:t>
            </a:r>
          </a:p>
          <a:p>
            <a:pPr marL="285750" indent="-285750">
              <a:buFont typeface="Arial" panose="020B0604020202020204" pitchFamily="34" charset="0"/>
              <a:buChar char="•"/>
            </a:pPr>
            <a:r>
              <a:rPr lang="en-GB" dirty="0"/>
              <a:t>Dramatic irony</a:t>
            </a:r>
          </a:p>
          <a:p>
            <a:pPr marL="285750" indent="-285750">
              <a:buFont typeface="Arial" panose="020B0604020202020204" pitchFamily="34" charset="0"/>
              <a:buChar char="•"/>
            </a:pPr>
            <a:r>
              <a:rPr lang="en-GB" dirty="0"/>
              <a:t>Language</a:t>
            </a:r>
          </a:p>
        </p:txBody>
      </p:sp>
      <p:sp>
        <p:nvSpPr>
          <p:cNvPr id="4" name="TextBox 3">
            <a:extLst>
              <a:ext uri="{FF2B5EF4-FFF2-40B4-BE49-F238E27FC236}">
                <a16:creationId xmlns:a16="http://schemas.microsoft.com/office/drawing/2014/main" xmlns="" id="{1C71ABAD-C234-429F-BD1D-742A278587B1}"/>
              </a:ext>
            </a:extLst>
          </p:cNvPr>
          <p:cNvSpPr txBox="1"/>
          <p:nvPr/>
        </p:nvSpPr>
        <p:spPr>
          <a:xfrm>
            <a:off x="4860033" y="2636912"/>
            <a:ext cx="3893113" cy="3570208"/>
          </a:xfrm>
          <a:prstGeom prst="rect">
            <a:avLst/>
          </a:prstGeom>
          <a:solidFill>
            <a:srgbClr val="CCFFCC"/>
          </a:solidFill>
          <a:ln>
            <a:prstDash val="solid"/>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1600" dirty="0"/>
              <a:t>In order to answer a dramatic tension/comedy/mood and atmosphere question, candidates need </a:t>
            </a:r>
            <a:r>
              <a:rPr lang="en-GB" sz="1600" b="1" dirty="0"/>
              <a:t>a clear overview </a:t>
            </a:r>
            <a:r>
              <a:rPr lang="en-GB" sz="1600" dirty="0"/>
              <a:t>of what is going on in the extract.</a:t>
            </a:r>
          </a:p>
          <a:p>
            <a:endParaRPr lang="en-GB" dirty="0"/>
          </a:p>
          <a:p>
            <a:r>
              <a:rPr lang="en-GB" sz="1600" dirty="0"/>
              <a:t>Candidates need to use </a:t>
            </a:r>
            <a:r>
              <a:rPr lang="en-GB" sz="1600" b="1" dirty="0"/>
              <a:t>clear topic sentences</a:t>
            </a:r>
            <a:r>
              <a:rPr lang="en-GB" sz="1600" dirty="0"/>
              <a:t>. </a:t>
            </a:r>
            <a:r>
              <a:rPr lang="en-GB" sz="1600" i="1" dirty="0"/>
              <a:t>E.g. Shakespeare creates comedy through the way Ariel manipulates the action…</a:t>
            </a:r>
          </a:p>
          <a:p>
            <a:endParaRPr lang="en-GB" sz="1600" dirty="0"/>
          </a:p>
          <a:p>
            <a:r>
              <a:rPr lang="en-GB" sz="1600" dirty="0"/>
              <a:t>Weaker responses in the examination tended to lead on language techniques. </a:t>
            </a:r>
          </a:p>
          <a:p>
            <a:r>
              <a:rPr lang="en-GB" sz="1600" i="1" dirty="0"/>
              <a:t>E.g. Shakespeare creates dramatic tension through the use of the superlative. </a:t>
            </a:r>
          </a:p>
        </p:txBody>
      </p:sp>
    </p:spTree>
    <p:extLst>
      <p:ext uri="{BB962C8B-B14F-4D97-AF65-F5344CB8AC3E}">
        <p14:creationId xmlns:p14="http://schemas.microsoft.com/office/powerpoint/2010/main" val="1439077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p:cNvPicPr>
          <p:nvPr/>
        </p:nvPicPr>
        <p:blipFill>
          <a:blip r:embed="rId3">
            <a:lum/>
            <a:alphaModFix/>
          </a:blip>
          <a:srcRect/>
          <a:stretch>
            <a:fillRect/>
          </a:stretch>
        </p:blipFill>
        <p:spPr>
          <a:xfrm>
            <a:off x="0" y="0"/>
            <a:ext cx="9143640" cy="1308600"/>
          </a:xfrm>
          <a:prstGeom prst="rect">
            <a:avLst/>
          </a:prstGeom>
          <a:noFill/>
          <a:ln>
            <a:noFill/>
          </a:ln>
        </p:spPr>
      </p:pic>
      <p:sp>
        <p:nvSpPr>
          <p:cNvPr id="3" name="TextBox 3"/>
          <p:cNvSpPr/>
          <p:nvPr/>
        </p:nvSpPr>
        <p:spPr>
          <a:xfrm>
            <a:off x="395536" y="1196752"/>
            <a:ext cx="8038080" cy="444931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marL="0" marR="0" lvl="0" indent="0" algn="l" rtl="0" hangingPunct="1">
              <a:lnSpc>
                <a:spcPct val="100000"/>
              </a:lnSpc>
              <a:spcBef>
                <a:spcPts val="0"/>
              </a:spcBef>
              <a:spcAft>
                <a:spcPts val="600"/>
              </a:spcAft>
              <a:buNone/>
              <a:tabLst/>
              <a:defRPr sz="1800"/>
            </a:pPr>
            <a:r>
              <a:rPr lang="en-GB" sz="3200" kern="1100" spc="-50" dirty="0">
                <a:solidFill>
                  <a:srgbClr val="DF3C06"/>
                </a:solidFill>
                <a:latin typeface="Gotham Rounded Book"/>
                <a:ea typeface="Microsoft YaHei" pitchFamily="2"/>
                <a:cs typeface="Gotham Rounded Book"/>
              </a:rPr>
              <a:t>Mark Allocation</a:t>
            </a:r>
          </a:p>
          <a:p>
            <a:pPr marL="342900" marR="0" lvl="0" indent="-342900" algn="l" rtl="0" hangingPunct="1">
              <a:lnSpc>
                <a:spcPct val="100000"/>
              </a:lnSpc>
              <a:spcBef>
                <a:spcPts val="0"/>
              </a:spcBef>
              <a:spcAft>
                <a:spcPts val="600"/>
              </a:spcAft>
              <a:buSzPct val="100000"/>
              <a:buFont typeface="Arial" panose="020B0604020202020204" pitchFamily="34" charset="0"/>
              <a:buChar char="•"/>
              <a:tabLst/>
              <a:defRPr sz="1800"/>
            </a:pPr>
            <a:r>
              <a:rPr lang="en-GB" sz="2400" b="0" i="0" u="none" strike="noStrike" kern="1200" spc="0" dirty="0">
                <a:ln>
                  <a:noFill/>
                </a:ln>
                <a:solidFill>
                  <a:srgbClr val="000000"/>
                </a:solidFill>
                <a:latin typeface="Arial" pitchFamily="34"/>
                <a:ea typeface="Microsoft YaHei" pitchFamily="2"/>
                <a:cs typeface="Arial" pitchFamily="34"/>
              </a:rPr>
              <a:t>Questions in </a:t>
            </a:r>
            <a:r>
              <a:rPr lang="en-GB" sz="2400" b="1" i="0" u="none" strike="noStrike" kern="1200" spc="0" dirty="0">
                <a:ln>
                  <a:noFill/>
                </a:ln>
                <a:solidFill>
                  <a:srgbClr val="000000"/>
                </a:solidFill>
                <a:latin typeface="Arial" pitchFamily="34"/>
                <a:ea typeface="Microsoft YaHei" pitchFamily="2"/>
                <a:cs typeface="Arial" pitchFamily="34"/>
              </a:rPr>
              <a:t>Section A</a:t>
            </a:r>
            <a:r>
              <a:rPr lang="en-GB" sz="2400" b="0" i="0" u="none" strike="noStrike" kern="1200" spc="0" dirty="0">
                <a:ln>
                  <a:noFill/>
                </a:ln>
                <a:solidFill>
                  <a:srgbClr val="000000"/>
                </a:solidFill>
                <a:latin typeface="Arial" pitchFamily="34"/>
                <a:ea typeface="Microsoft YaHei" pitchFamily="2"/>
                <a:cs typeface="Arial" pitchFamily="34"/>
              </a:rPr>
              <a:t> carry </a:t>
            </a:r>
            <a:r>
              <a:rPr lang="en-GB" sz="2400" b="1" i="0" u="none" strike="noStrike" kern="1200" spc="0" dirty="0">
                <a:ln>
                  <a:noFill/>
                </a:ln>
                <a:solidFill>
                  <a:srgbClr val="000000"/>
                </a:solidFill>
                <a:latin typeface="Arial" pitchFamily="34"/>
                <a:ea typeface="Microsoft YaHei" pitchFamily="2"/>
                <a:cs typeface="Arial" pitchFamily="34"/>
              </a:rPr>
              <a:t>72 marks </a:t>
            </a:r>
            <a:r>
              <a:rPr lang="en-GB" sz="2400" b="0" i="0" u="none" strike="noStrike" kern="1200" spc="0" dirty="0">
                <a:ln>
                  <a:noFill/>
                </a:ln>
                <a:solidFill>
                  <a:srgbClr val="000000"/>
                </a:solidFill>
                <a:latin typeface="Arial" pitchFamily="34"/>
                <a:ea typeface="Microsoft YaHei" pitchFamily="2"/>
                <a:cs typeface="Arial" pitchFamily="34"/>
              </a:rPr>
              <a:t>(part (a) </a:t>
            </a:r>
            <a:r>
              <a:rPr lang="en-GB" sz="2400" b="1" i="0" u="none" strike="noStrike" kern="1200" spc="0" dirty="0">
                <a:ln>
                  <a:noFill/>
                </a:ln>
                <a:solidFill>
                  <a:srgbClr val="000000"/>
                </a:solidFill>
                <a:latin typeface="Arial" pitchFamily="34"/>
                <a:ea typeface="Microsoft YaHei" pitchFamily="2"/>
                <a:cs typeface="Arial" pitchFamily="34"/>
              </a:rPr>
              <a:t>24 marks</a:t>
            </a:r>
            <a:r>
              <a:rPr lang="en-GB" sz="2400" b="0" i="0" u="none" strike="noStrike" kern="1200" spc="0" dirty="0">
                <a:ln>
                  <a:noFill/>
                </a:ln>
                <a:solidFill>
                  <a:srgbClr val="000000"/>
                </a:solidFill>
                <a:latin typeface="Arial" pitchFamily="34"/>
                <a:ea typeface="Microsoft YaHei" pitchFamily="2"/>
                <a:cs typeface="Arial" pitchFamily="34"/>
              </a:rPr>
              <a:t> and part (b) or (c) </a:t>
            </a:r>
            <a:r>
              <a:rPr lang="en-GB" sz="2400" b="1" i="0" u="none" strike="noStrike" kern="1200" spc="0" dirty="0">
                <a:ln>
                  <a:noFill/>
                </a:ln>
                <a:solidFill>
                  <a:srgbClr val="000000"/>
                </a:solidFill>
                <a:latin typeface="Arial" pitchFamily="34"/>
                <a:ea typeface="Microsoft YaHei" pitchFamily="2"/>
                <a:cs typeface="Arial" pitchFamily="34"/>
              </a:rPr>
              <a:t>48 marks).</a:t>
            </a:r>
          </a:p>
          <a:p>
            <a:pPr marL="342900" marR="0" lvl="0" indent="-342900" algn="l" rtl="0" hangingPunct="1">
              <a:lnSpc>
                <a:spcPct val="100000"/>
              </a:lnSpc>
              <a:spcBef>
                <a:spcPts val="0"/>
              </a:spcBef>
              <a:spcAft>
                <a:spcPts val="600"/>
              </a:spcAft>
              <a:buSzPct val="100000"/>
              <a:buFont typeface="Arial" panose="020B0604020202020204" pitchFamily="34" charset="0"/>
              <a:buChar char="•"/>
              <a:tabLst/>
              <a:defRPr sz="1800"/>
            </a:pPr>
            <a:r>
              <a:rPr lang="en-GB" sz="2400" b="0" i="0" u="none" strike="noStrike" kern="1200" spc="0" dirty="0">
                <a:ln>
                  <a:noFill/>
                </a:ln>
                <a:solidFill>
                  <a:srgbClr val="000000"/>
                </a:solidFill>
                <a:latin typeface="Arial" pitchFamily="34"/>
                <a:ea typeface="Microsoft YaHei" pitchFamily="2"/>
                <a:cs typeface="Arial" pitchFamily="34"/>
              </a:rPr>
              <a:t>Questions in </a:t>
            </a:r>
            <a:r>
              <a:rPr lang="en-GB" sz="2400" b="1" i="0" u="none" strike="noStrike" kern="1200" spc="0" dirty="0">
                <a:ln>
                  <a:noFill/>
                </a:ln>
                <a:solidFill>
                  <a:srgbClr val="000000"/>
                </a:solidFill>
                <a:latin typeface="Arial" pitchFamily="34"/>
                <a:ea typeface="Microsoft YaHei" pitchFamily="2"/>
                <a:cs typeface="Arial" pitchFamily="34"/>
              </a:rPr>
              <a:t>Section B</a:t>
            </a:r>
            <a:r>
              <a:rPr lang="en-GB" sz="2400" b="0" i="0" u="none" strike="noStrike" kern="1200" spc="0" dirty="0">
                <a:ln>
                  <a:noFill/>
                </a:ln>
                <a:solidFill>
                  <a:srgbClr val="000000"/>
                </a:solidFill>
                <a:latin typeface="Arial" pitchFamily="34"/>
                <a:ea typeface="Microsoft YaHei" pitchFamily="2"/>
                <a:cs typeface="Arial" pitchFamily="34"/>
              </a:rPr>
              <a:t> carry </a:t>
            </a:r>
            <a:r>
              <a:rPr lang="en-GB" sz="2400" b="1" i="0" u="none" strike="noStrike" kern="1200" spc="0" dirty="0">
                <a:ln>
                  <a:noFill/>
                </a:ln>
                <a:solidFill>
                  <a:srgbClr val="000000"/>
                </a:solidFill>
                <a:latin typeface="Arial" pitchFamily="34"/>
                <a:ea typeface="Microsoft YaHei" pitchFamily="2"/>
                <a:cs typeface="Arial" pitchFamily="34"/>
              </a:rPr>
              <a:t>48 marks</a:t>
            </a:r>
            <a:r>
              <a:rPr lang="en-GB" sz="2400" b="0" i="0" u="none" strike="noStrike" kern="1200" spc="0" dirty="0">
                <a:ln>
                  <a:noFill/>
                </a:ln>
                <a:solidFill>
                  <a:srgbClr val="000000"/>
                </a:solidFill>
                <a:latin typeface="Arial" pitchFamily="34"/>
                <a:ea typeface="Microsoft YaHei" pitchFamily="2"/>
                <a:cs typeface="Arial" pitchFamily="34"/>
              </a:rPr>
              <a:t>.</a:t>
            </a:r>
          </a:p>
          <a:p>
            <a:pPr marL="0" marR="0" lvl="0" indent="0" algn="l" rtl="0" hangingPunct="1">
              <a:lnSpc>
                <a:spcPct val="100000"/>
              </a:lnSpc>
              <a:spcBef>
                <a:spcPts val="0"/>
              </a:spcBef>
              <a:spcAft>
                <a:spcPts val="0"/>
              </a:spcAft>
              <a:buNone/>
              <a:tabLst/>
              <a:defRPr sz="1800"/>
            </a:pPr>
            <a:r>
              <a:rPr lang="en-GB" sz="2800" b="0" i="0" u="none" strike="noStrike" kern="1200" spc="0" dirty="0">
                <a:ln>
                  <a:noFill/>
                </a:ln>
                <a:solidFill>
                  <a:srgbClr val="000000"/>
                </a:solidFill>
                <a:latin typeface="Arial" pitchFamily="34"/>
                <a:ea typeface="Microsoft YaHei" pitchFamily="2"/>
                <a:cs typeface="Arial" pitchFamily="34"/>
              </a:rPr>
              <a:t> </a:t>
            </a:r>
          </a:p>
          <a:p>
            <a:pPr>
              <a:spcAft>
                <a:spcPts val="600"/>
              </a:spcAft>
              <a:defRPr sz="1800"/>
            </a:pPr>
            <a:r>
              <a:rPr lang="en-GB" sz="3200" kern="1100" spc="-50" dirty="0">
                <a:solidFill>
                  <a:srgbClr val="DF3C06"/>
                </a:solidFill>
                <a:latin typeface="Gotham Rounded Book"/>
                <a:ea typeface="Microsoft YaHei" pitchFamily="2"/>
                <a:cs typeface="Gotham Rounded Book"/>
              </a:rPr>
              <a:t>Time management in the exam</a:t>
            </a:r>
          </a:p>
          <a:p>
            <a:pPr marL="342900" marR="0" lvl="0" indent="-342900" algn="l" rtl="0" hangingPunct="1">
              <a:spcBef>
                <a:spcPts val="0"/>
              </a:spcBef>
              <a:spcAft>
                <a:spcPts val="600"/>
              </a:spcAft>
              <a:buSzPct val="100000"/>
              <a:buFont typeface="Arial" panose="020B0604020202020204" pitchFamily="34" charset="0"/>
              <a:buChar char="•"/>
              <a:tabLst/>
              <a:defRPr sz="1800"/>
            </a:pPr>
            <a:r>
              <a:rPr lang="en-GB" sz="2400" b="1" i="0" u="none" strike="noStrike" kern="1200" spc="0" dirty="0">
                <a:ln>
                  <a:noFill/>
                </a:ln>
                <a:solidFill>
                  <a:srgbClr val="000000"/>
                </a:solidFill>
                <a:latin typeface="Arial" pitchFamily="34"/>
                <a:ea typeface="Microsoft YaHei" pitchFamily="2"/>
                <a:cs typeface="Arial" pitchFamily="34"/>
              </a:rPr>
              <a:t>Section A</a:t>
            </a:r>
            <a:r>
              <a:rPr lang="en-GB" sz="2400" b="0" i="0" u="none" strike="noStrike" kern="1200" spc="0" dirty="0">
                <a:ln>
                  <a:noFill/>
                </a:ln>
                <a:solidFill>
                  <a:srgbClr val="000000"/>
                </a:solidFill>
                <a:latin typeface="Arial" pitchFamily="34"/>
                <a:ea typeface="Microsoft YaHei" pitchFamily="2"/>
                <a:cs typeface="Arial" pitchFamily="34"/>
              </a:rPr>
              <a:t> – it is advisable to spend </a:t>
            </a:r>
            <a:r>
              <a:rPr lang="en-GB" sz="2400" b="1" i="0" u="none" strike="noStrike" kern="1200" spc="0" dirty="0">
                <a:ln>
                  <a:noFill/>
                </a:ln>
                <a:solidFill>
                  <a:srgbClr val="000000"/>
                </a:solidFill>
                <a:latin typeface="Arial" pitchFamily="34"/>
                <a:ea typeface="Microsoft YaHei" pitchFamily="2"/>
                <a:cs typeface="Arial" pitchFamily="34"/>
              </a:rPr>
              <a:t>30 minutes</a:t>
            </a:r>
            <a:r>
              <a:rPr lang="en-GB" sz="2400" b="0" i="0" u="none" strike="noStrike" kern="1200" spc="0" dirty="0">
                <a:ln>
                  <a:noFill/>
                </a:ln>
                <a:solidFill>
                  <a:srgbClr val="000000"/>
                </a:solidFill>
                <a:latin typeface="Arial" pitchFamily="34"/>
                <a:ea typeface="Microsoft YaHei" pitchFamily="2"/>
                <a:cs typeface="Arial" pitchFamily="34"/>
              </a:rPr>
              <a:t> on the extract-based question and </a:t>
            </a:r>
            <a:r>
              <a:rPr lang="en-GB" sz="2400" b="1" i="0" u="none" strike="noStrike" kern="1200" spc="0" dirty="0">
                <a:ln>
                  <a:noFill/>
                </a:ln>
                <a:solidFill>
                  <a:srgbClr val="000000"/>
                </a:solidFill>
                <a:latin typeface="Arial" pitchFamily="34"/>
                <a:ea typeface="Microsoft YaHei" pitchFamily="2"/>
                <a:cs typeface="Arial" pitchFamily="34"/>
              </a:rPr>
              <a:t>45 minutes</a:t>
            </a:r>
            <a:r>
              <a:rPr lang="en-GB" sz="2400" b="0" i="0" u="none" strike="noStrike" kern="1200" spc="0" dirty="0">
                <a:ln>
                  <a:noFill/>
                </a:ln>
                <a:solidFill>
                  <a:srgbClr val="000000"/>
                </a:solidFill>
                <a:latin typeface="Arial" pitchFamily="34"/>
                <a:ea typeface="Microsoft YaHei" pitchFamily="2"/>
                <a:cs typeface="Arial" pitchFamily="34"/>
              </a:rPr>
              <a:t> on the essay</a:t>
            </a:r>
          </a:p>
          <a:p>
            <a:pPr marL="342900" marR="0" lvl="0" indent="-342900" algn="l" rtl="0" hangingPunct="1">
              <a:spcBef>
                <a:spcPts val="0"/>
              </a:spcBef>
              <a:spcAft>
                <a:spcPts val="600"/>
              </a:spcAft>
              <a:buSzPct val="100000"/>
              <a:buFont typeface="Arial" panose="020B0604020202020204" pitchFamily="34" charset="0"/>
              <a:buChar char="•"/>
              <a:tabLst/>
              <a:defRPr sz="1800"/>
            </a:pPr>
            <a:r>
              <a:rPr lang="en-GB" sz="2400" b="1" i="0" u="none" strike="noStrike" kern="1200" spc="0" dirty="0">
                <a:ln>
                  <a:noFill/>
                </a:ln>
                <a:solidFill>
                  <a:srgbClr val="000000"/>
                </a:solidFill>
                <a:latin typeface="Arial" pitchFamily="34"/>
                <a:ea typeface="Microsoft YaHei" pitchFamily="2"/>
                <a:cs typeface="Arial" pitchFamily="34"/>
              </a:rPr>
              <a:t>Section B</a:t>
            </a:r>
            <a:r>
              <a:rPr lang="en-GB" sz="2400" b="0" i="0" u="none" strike="noStrike" kern="1200" spc="0" dirty="0">
                <a:ln>
                  <a:noFill/>
                </a:ln>
                <a:solidFill>
                  <a:srgbClr val="000000"/>
                </a:solidFill>
                <a:latin typeface="Arial" pitchFamily="34"/>
                <a:ea typeface="Microsoft YaHei" pitchFamily="2"/>
                <a:cs typeface="Arial" pitchFamily="34"/>
              </a:rPr>
              <a:t> -  spend </a:t>
            </a:r>
            <a:r>
              <a:rPr lang="en-GB" sz="2400" b="1" i="0" u="none" strike="noStrike" kern="1200" spc="0" dirty="0">
                <a:ln>
                  <a:noFill/>
                </a:ln>
                <a:solidFill>
                  <a:srgbClr val="000000"/>
                </a:solidFill>
                <a:latin typeface="Arial" pitchFamily="34"/>
                <a:ea typeface="Microsoft YaHei" pitchFamily="2"/>
                <a:cs typeface="Arial" pitchFamily="34"/>
              </a:rPr>
              <a:t>45 minutes</a:t>
            </a:r>
          </a:p>
          <a:p>
            <a:pPr marL="0" marR="0" lvl="0" indent="0" algn="l" rtl="0" hangingPunct="1">
              <a:lnSpc>
                <a:spcPct val="100000"/>
              </a:lnSpc>
              <a:spcBef>
                <a:spcPts val="0"/>
              </a:spcBef>
              <a:spcAft>
                <a:spcPts val="0"/>
              </a:spcAft>
              <a:buSzPct val="100000"/>
              <a:buNone/>
              <a:tabLst/>
              <a:defRPr sz="1800"/>
            </a:pPr>
            <a:endParaRPr lang="en-GB" sz="2400" b="0" i="0" u="none" strike="noStrike" kern="1200" spc="0" dirty="0">
              <a:ln>
                <a:noFill/>
              </a:ln>
              <a:solidFill>
                <a:srgbClr val="000000"/>
              </a:solidFill>
              <a:latin typeface="Calibri" pitchFamily="18"/>
              <a:ea typeface="Microsoft YaHei" pitchFamily="2"/>
              <a:cs typeface="Arial" pitchFamily="34"/>
            </a:endParaRPr>
          </a:p>
        </p:txBody>
      </p:sp>
    </p:spTree>
    <p:extLst>
      <p:ext uri="{BB962C8B-B14F-4D97-AF65-F5344CB8AC3E}">
        <p14:creationId xmlns:p14="http://schemas.microsoft.com/office/powerpoint/2010/main" val="34859397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2A79306C-2370-4088-868B-19712D7A57D9}"/>
              </a:ext>
            </a:extLst>
          </p:cNvPr>
          <p:cNvSpPr/>
          <p:nvPr/>
        </p:nvSpPr>
        <p:spPr>
          <a:xfrm>
            <a:off x="827585" y="1484786"/>
            <a:ext cx="7776863" cy="584775"/>
          </a:xfrm>
          <a:prstGeom prst="rect">
            <a:avLst/>
          </a:prstGeom>
        </p:spPr>
        <p:txBody>
          <a:bodyPr wrap="square">
            <a:spAutoFit/>
          </a:bodyPr>
          <a:lstStyle/>
          <a:p>
            <a:pPr algn="ctr"/>
            <a:r>
              <a:rPr lang="en-GB" sz="3200" b="1" dirty="0">
                <a:solidFill>
                  <a:schemeClr val="accent6">
                    <a:lumMod val="75000"/>
                  </a:schemeClr>
                </a:solidFill>
              </a:rPr>
              <a:t>Exploding The Essay Question</a:t>
            </a:r>
          </a:p>
        </p:txBody>
      </p:sp>
      <p:sp>
        <p:nvSpPr>
          <p:cNvPr id="3" name="Rectangle 2">
            <a:extLst>
              <a:ext uri="{FF2B5EF4-FFF2-40B4-BE49-F238E27FC236}">
                <a16:creationId xmlns:a16="http://schemas.microsoft.com/office/drawing/2014/main" xmlns="" id="{BB1CC865-A1C3-46DE-B1D6-94D73F23E894}"/>
              </a:ext>
            </a:extLst>
          </p:cNvPr>
          <p:cNvSpPr/>
          <p:nvPr/>
        </p:nvSpPr>
        <p:spPr>
          <a:xfrm>
            <a:off x="502194" y="2492896"/>
            <a:ext cx="8280920" cy="3416320"/>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GB" b="1" i="1" dirty="0"/>
              <a:t>Example 1</a:t>
            </a:r>
          </a:p>
          <a:p>
            <a:pPr algn="ctr"/>
            <a:r>
              <a:rPr lang="en-GB" b="1" i="1" dirty="0"/>
              <a:t>Othello</a:t>
            </a:r>
          </a:p>
          <a:p>
            <a:pPr algn="ctr"/>
            <a:endParaRPr lang="en-GB" b="1" i="1" dirty="0"/>
          </a:p>
          <a:p>
            <a:r>
              <a:rPr lang="en-GB" b="1" dirty="0"/>
              <a:t>4b . </a:t>
            </a:r>
            <a:r>
              <a:rPr lang="en-GB" dirty="0"/>
              <a:t>‘Love never betrays. People do.’ Explore Shakespeare’s presentation of the theme of </a:t>
            </a:r>
            <a:r>
              <a:rPr lang="en-GB" b="1" dirty="0">
                <a:solidFill>
                  <a:srgbClr val="FF0000"/>
                </a:solidFill>
              </a:rPr>
              <a:t>betrayal </a:t>
            </a:r>
            <a:r>
              <a:rPr lang="en-GB" dirty="0"/>
              <a:t>in </a:t>
            </a:r>
            <a:r>
              <a:rPr lang="en-GB" i="1" dirty="0"/>
              <a:t>Othello.	</a:t>
            </a:r>
          </a:p>
          <a:p>
            <a:endParaRPr lang="en-GB" dirty="0" smtClean="0"/>
          </a:p>
          <a:p>
            <a:endParaRPr lang="en-GB" dirty="0"/>
          </a:p>
          <a:p>
            <a:pPr marL="285750" indent="-285750">
              <a:buFont typeface="Arial" panose="020B0604020202020204" pitchFamily="34" charset="0"/>
              <a:buChar char="•"/>
            </a:pPr>
            <a:r>
              <a:rPr lang="en-GB" i="1" dirty="0"/>
              <a:t>Some candidates wrote about love - they read the opening quotation and not the whole question</a:t>
            </a:r>
          </a:p>
          <a:p>
            <a:endParaRPr lang="en-GB" i="1" dirty="0"/>
          </a:p>
          <a:p>
            <a:endParaRPr lang="en-GB" dirty="0">
              <a:ln>
                <a:solidFill>
                  <a:srgbClr val="000099"/>
                </a:solidFill>
              </a:ln>
            </a:endParaRPr>
          </a:p>
          <a:p>
            <a:endParaRPr lang="en-GB" dirty="0"/>
          </a:p>
        </p:txBody>
      </p:sp>
    </p:spTree>
    <p:extLst>
      <p:ext uri="{BB962C8B-B14F-4D97-AF65-F5344CB8AC3E}">
        <p14:creationId xmlns:p14="http://schemas.microsoft.com/office/powerpoint/2010/main" val="29770156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7D0A788-5879-4EE7-9F79-953FC07749AB}"/>
              </a:ext>
            </a:extLst>
          </p:cNvPr>
          <p:cNvSpPr/>
          <p:nvPr/>
        </p:nvSpPr>
        <p:spPr>
          <a:xfrm>
            <a:off x="827585" y="1484786"/>
            <a:ext cx="7776863" cy="584775"/>
          </a:xfrm>
          <a:prstGeom prst="rect">
            <a:avLst/>
          </a:prstGeom>
        </p:spPr>
        <p:txBody>
          <a:bodyPr wrap="square">
            <a:spAutoFit/>
          </a:bodyPr>
          <a:lstStyle/>
          <a:p>
            <a:pPr algn="ctr"/>
            <a:r>
              <a:rPr lang="en-GB" sz="3200" b="1" dirty="0">
                <a:solidFill>
                  <a:schemeClr val="accent6">
                    <a:lumMod val="75000"/>
                  </a:schemeClr>
                </a:solidFill>
              </a:rPr>
              <a:t>Exploding The Essay Question</a:t>
            </a:r>
          </a:p>
        </p:txBody>
      </p:sp>
      <p:sp>
        <p:nvSpPr>
          <p:cNvPr id="3" name="Rectangle 2">
            <a:extLst>
              <a:ext uri="{FF2B5EF4-FFF2-40B4-BE49-F238E27FC236}">
                <a16:creationId xmlns:a16="http://schemas.microsoft.com/office/drawing/2014/main" xmlns="" id="{1B59C765-BCF5-4EBE-902A-1D1E277DA2DE}"/>
              </a:ext>
            </a:extLst>
          </p:cNvPr>
          <p:cNvSpPr/>
          <p:nvPr/>
        </p:nvSpPr>
        <p:spPr>
          <a:xfrm>
            <a:off x="502194" y="2492898"/>
            <a:ext cx="8280920" cy="369331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GB" b="1" i="1" dirty="0"/>
              <a:t>Example 2</a:t>
            </a:r>
          </a:p>
          <a:p>
            <a:pPr algn="ctr"/>
            <a:r>
              <a:rPr lang="en-GB" b="1" i="1" dirty="0"/>
              <a:t>Much Ado About Nothing</a:t>
            </a:r>
          </a:p>
          <a:p>
            <a:pPr algn="ctr"/>
            <a:endParaRPr lang="en-GB" dirty="0"/>
          </a:p>
          <a:p>
            <a:pPr lvl="0"/>
            <a:r>
              <a:rPr lang="en-GB" b="1" dirty="0"/>
              <a:t>3a. </a:t>
            </a:r>
            <a:r>
              <a:rPr lang="en-GB" dirty="0"/>
              <a:t>Examine Shakespeare’s presentation of </a:t>
            </a:r>
            <a:r>
              <a:rPr lang="en-GB" b="1" dirty="0">
                <a:solidFill>
                  <a:srgbClr val="FF0000"/>
                </a:solidFill>
              </a:rPr>
              <a:t>attitudes towards women </a:t>
            </a:r>
            <a:r>
              <a:rPr lang="en-GB" dirty="0"/>
              <a:t>in</a:t>
            </a:r>
            <a:r>
              <a:rPr lang="en-GB" i="1" dirty="0"/>
              <a:t> Much Ado About Nothing.								 </a:t>
            </a:r>
            <a:endParaRPr lang="en-GB" dirty="0"/>
          </a:p>
          <a:p>
            <a:endParaRPr lang="en-GB" dirty="0"/>
          </a:p>
          <a:p>
            <a:pPr marL="285750" indent="-285750">
              <a:buFont typeface="Arial" panose="020B0604020202020204" pitchFamily="34" charset="0"/>
              <a:buChar char="•"/>
            </a:pPr>
            <a:r>
              <a:rPr lang="en-GB" i="1" dirty="0"/>
              <a:t>Several candidates had prepared an essay on Beatrice, and ignored the set question – limiting their response to a single character </a:t>
            </a:r>
          </a:p>
          <a:p>
            <a:pPr marL="285750" indent="-285750">
              <a:buFont typeface="Arial" panose="020B0604020202020204" pitchFamily="34" charset="0"/>
              <a:buChar char="•"/>
            </a:pPr>
            <a:r>
              <a:rPr lang="en-GB" i="1" dirty="0"/>
              <a:t>Those candidates who used time in the examination to plan the essay prior to writing it  and thought sensibly about how they could Beatrice in a wider context about women within the play scored better</a:t>
            </a:r>
            <a:endParaRPr lang="en-GB" dirty="0">
              <a:ln>
                <a:solidFill>
                  <a:srgbClr val="000099"/>
                </a:solidFill>
              </a:ln>
            </a:endParaRPr>
          </a:p>
          <a:p>
            <a:endParaRPr lang="en-GB" dirty="0"/>
          </a:p>
        </p:txBody>
      </p:sp>
    </p:spTree>
    <p:extLst>
      <p:ext uri="{BB962C8B-B14F-4D97-AF65-F5344CB8AC3E}">
        <p14:creationId xmlns:p14="http://schemas.microsoft.com/office/powerpoint/2010/main" val="33087094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A5DBF53-2DE0-46F6-93B6-E3BB64808F1F}"/>
              </a:ext>
            </a:extLst>
          </p:cNvPr>
          <p:cNvSpPr/>
          <p:nvPr/>
        </p:nvSpPr>
        <p:spPr>
          <a:xfrm>
            <a:off x="754222" y="1052738"/>
            <a:ext cx="7776863" cy="584775"/>
          </a:xfrm>
          <a:prstGeom prst="rect">
            <a:avLst/>
          </a:prstGeom>
        </p:spPr>
        <p:txBody>
          <a:bodyPr wrap="square">
            <a:spAutoFit/>
          </a:bodyPr>
          <a:lstStyle/>
          <a:p>
            <a:pPr algn="ctr"/>
            <a:r>
              <a:rPr lang="en-GB" sz="3200" b="1" dirty="0">
                <a:solidFill>
                  <a:schemeClr val="accent6">
                    <a:lumMod val="75000"/>
                  </a:schemeClr>
                </a:solidFill>
              </a:rPr>
              <a:t>Exploding The Essay Question</a:t>
            </a:r>
          </a:p>
        </p:txBody>
      </p:sp>
      <p:sp>
        <p:nvSpPr>
          <p:cNvPr id="3" name="Rectangle 2">
            <a:extLst>
              <a:ext uri="{FF2B5EF4-FFF2-40B4-BE49-F238E27FC236}">
                <a16:creationId xmlns:a16="http://schemas.microsoft.com/office/drawing/2014/main" xmlns="" id="{2F4A41E5-19C4-45C4-8453-0FDFA8A8967C}"/>
              </a:ext>
            </a:extLst>
          </p:cNvPr>
          <p:cNvSpPr/>
          <p:nvPr/>
        </p:nvSpPr>
        <p:spPr>
          <a:xfrm>
            <a:off x="502192" y="1916834"/>
            <a:ext cx="8280920" cy="424731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GB" b="1" i="1" dirty="0"/>
              <a:t>Example 3</a:t>
            </a:r>
          </a:p>
          <a:p>
            <a:pPr algn="ctr"/>
            <a:r>
              <a:rPr lang="en-GB" b="1" i="1" dirty="0"/>
              <a:t>The History Boys</a:t>
            </a:r>
          </a:p>
          <a:p>
            <a:pPr algn="ctr"/>
            <a:endParaRPr lang="en-GB" dirty="0"/>
          </a:p>
          <a:p>
            <a:pPr lvl="0"/>
            <a:r>
              <a:rPr lang="en-GB" b="1" dirty="0"/>
              <a:t>9. </a:t>
            </a:r>
            <a:r>
              <a:rPr lang="en-GB" dirty="0"/>
              <a:t>Explore Bennett’s presentation of </a:t>
            </a:r>
            <a:r>
              <a:rPr lang="en-GB" b="1" dirty="0">
                <a:solidFill>
                  <a:srgbClr val="FF0000"/>
                </a:solidFill>
              </a:rPr>
              <a:t>masculinity</a:t>
            </a:r>
            <a:r>
              <a:rPr lang="en-GB" dirty="0"/>
              <a:t> in </a:t>
            </a:r>
            <a:r>
              <a:rPr lang="en-GB" i="1" dirty="0"/>
              <a:t>The History Boys</a:t>
            </a:r>
            <a:r>
              <a:rPr lang="en-GB" dirty="0"/>
              <a:t>.</a:t>
            </a:r>
          </a:p>
          <a:p>
            <a:endParaRPr lang="en-GB" dirty="0" smtClean="0"/>
          </a:p>
          <a:p>
            <a:endParaRPr lang="en-GB" dirty="0"/>
          </a:p>
          <a:p>
            <a:pPr marL="285750" indent="-285750">
              <a:buFont typeface="Arial" panose="020B0604020202020204" pitchFamily="34" charset="0"/>
              <a:buChar char="•"/>
            </a:pPr>
            <a:r>
              <a:rPr lang="en-GB" i="1" dirty="0"/>
              <a:t>Some candidates had a very limited grasp of what is actually meant by the concept of masculinity</a:t>
            </a:r>
          </a:p>
          <a:p>
            <a:pPr marL="285750" indent="-285750">
              <a:buFont typeface="Arial" panose="020B0604020202020204" pitchFamily="34" charset="0"/>
              <a:buChar char="•"/>
            </a:pPr>
            <a:r>
              <a:rPr lang="en-GB" i="1" dirty="0"/>
              <a:t>Several candidates had prepared an essay on women and ignored the set question</a:t>
            </a:r>
          </a:p>
          <a:p>
            <a:pPr marL="285750" indent="-285750">
              <a:buFont typeface="Arial" panose="020B0604020202020204" pitchFamily="34" charset="0"/>
              <a:buChar char="•"/>
            </a:pPr>
            <a:r>
              <a:rPr lang="en-GB" i="1" dirty="0"/>
              <a:t>Using women under the umbrella of this task is a valid approach if the question is addressed</a:t>
            </a:r>
          </a:p>
          <a:p>
            <a:pPr marL="285750" indent="-285750">
              <a:buFont typeface="Arial" panose="020B0604020202020204" pitchFamily="34" charset="0"/>
              <a:buChar char="•"/>
            </a:pPr>
            <a:r>
              <a:rPr lang="en-GB" i="1" dirty="0"/>
              <a:t>Those candidates who used time in the examination to plan the essay prior to writing it  and thought sensibly about how they could utilise women in an essay on masculinity response tended to provide more relevant responses</a:t>
            </a:r>
          </a:p>
          <a:p>
            <a:endParaRPr lang="en-GB" dirty="0"/>
          </a:p>
        </p:txBody>
      </p:sp>
    </p:spTree>
    <p:extLst>
      <p:ext uri="{BB962C8B-B14F-4D97-AF65-F5344CB8AC3E}">
        <p14:creationId xmlns:p14="http://schemas.microsoft.com/office/powerpoint/2010/main" val="28291888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3CC8BDD5-06CC-450C-9AD0-3F24BB3FC1B0}"/>
              </a:ext>
            </a:extLst>
          </p:cNvPr>
          <p:cNvSpPr/>
          <p:nvPr/>
        </p:nvSpPr>
        <p:spPr>
          <a:xfrm>
            <a:off x="667727" y="1268762"/>
            <a:ext cx="7776863" cy="584775"/>
          </a:xfrm>
          <a:prstGeom prst="rect">
            <a:avLst/>
          </a:prstGeom>
        </p:spPr>
        <p:txBody>
          <a:bodyPr wrap="square">
            <a:spAutoFit/>
          </a:bodyPr>
          <a:lstStyle/>
          <a:p>
            <a:pPr algn="ctr"/>
            <a:r>
              <a:rPr lang="en-GB" sz="3200" b="1" dirty="0">
                <a:solidFill>
                  <a:schemeClr val="accent6">
                    <a:lumMod val="75000"/>
                  </a:schemeClr>
                </a:solidFill>
              </a:rPr>
              <a:t>Context</a:t>
            </a:r>
          </a:p>
        </p:txBody>
      </p:sp>
      <p:sp>
        <p:nvSpPr>
          <p:cNvPr id="3" name="Rectangle 2">
            <a:extLst>
              <a:ext uri="{FF2B5EF4-FFF2-40B4-BE49-F238E27FC236}">
                <a16:creationId xmlns:a16="http://schemas.microsoft.com/office/drawing/2014/main" xmlns="" id="{D8100965-EAF4-42CB-9BE1-4DCEA57F9E3C}"/>
              </a:ext>
            </a:extLst>
          </p:cNvPr>
          <p:cNvSpPr/>
          <p:nvPr/>
        </p:nvSpPr>
        <p:spPr>
          <a:xfrm>
            <a:off x="993872" y="2276872"/>
            <a:ext cx="7457148" cy="3970318"/>
          </a:xfrm>
          <a:prstGeom prst="rect">
            <a:avLst/>
          </a:prstGeom>
        </p:spPr>
        <p:txBody>
          <a:bodyPr wrap="square">
            <a:spAutoFit/>
          </a:bodyPr>
          <a:lstStyle/>
          <a:p>
            <a:r>
              <a:rPr lang="en-GB" dirty="0">
                <a:latin typeface="Arial" panose="020B0604020202020204" pitchFamily="34" charset="0"/>
                <a:cs typeface="Arial" panose="020B0604020202020204" pitchFamily="34" charset="0"/>
              </a:rPr>
              <a:t>Candidates need to put </a:t>
            </a:r>
            <a:r>
              <a:rPr lang="en-GB" b="1" dirty="0">
                <a:latin typeface="Arial" panose="020B0604020202020204" pitchFamily="34" charset="0"/>
                <a:cs typeface="Arial" panose="020B0604020202020204" pitchFamily="34" charset="0"/>
              </a:rPr>
              <a:t>the text at the centre of their response </a:t>
            </a:r>
            <a:r>
              <a:rPr lang="en-GB" dirty="0">
                <a:latin typeface="Arial" panose="020B0604020202020204" pitchFamily="34" charset="0"/>
                <a:cs typeface="Arial" panose="020B0604020202020204" pitchFamily="34" charset="0"/>
              </a:rPr>
              <a:t>and </a:t>
            </a:r>
            <a:r>
              <a:rPr lang="en-GB" b="1" dirty="0">
                <a:latin typeface="Arial" panose="020B0604020202020204" pitchFamily="34" charset="0"/>
                <a:cs typeface="Arial" panose="020B0604020202020204" pitchFamily="34" charset="0"/>
              </a:rPr>
              <a:t>apply relevant context </a:t>
            </a:r>
            <a:r>
              <a:rPr lang="en-GB" dirty="0">
                <a:latin typeface="Arial" panose="020B0604020202020204" pitchFamily="34" charset="0"/>
                <a:cs typeface="Arial" panose="020B0604020202020204" pitchFamily="34" charset="0"/>
              </a:rPr>
              <a:t>(rather than vice-versa). </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Context</a:t>
            </a:r>
            <a:r>
              <a:rPr lang="en-GB" dirty="0">
                <a:latin typeface="Arial" panose="020B0604020202020204" pitchFamily="34" charset="0"/>
                <a:cs typeface="Arial" panose="020B0604020202020204" pitchFamily="34" charset="0"/>
              </a:rPr>
              <a:t> must be </a:t>
            </a:r>
            <a:r>
              <a:rPr lang="en-GB" b="1" dirty="0">
                <a:latin typeface="Arial" panose="020B0604020202020204" pitchFamily="34" charset="0"/>
                <a:cs typeface="Arial" panose="020B0604020202020204" pitchFamily="34" charset="0"/>
              </a:rPr>
              <a:t>meaningfully applied</a:t>
            </a:r>
            <a:r>
              <a:rPr lang="en-GB" dirty="0">
                <a:latin typeface="Arial" panose="020B0604020202020204" pitchFamily="34" charset="0"/>
                <a:cs typeface="Arial" panose="020B0604020202020204" pitchFamily="34" charset="0"/>
              </a:rPr>
              <a:t>.</a:t>
            </a: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Some approaches that candidates could adopt include:</a:t>
            </a: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Social, political, historical and cultural context </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Biographical – use with caution</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Audience reaction  - contemporary and modern</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Genre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Critical viewpoints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Productions</a:t>
            </a:r>
          </a:p>
        </p:txBody>
      </p:sp>
    </p:spTree>
    <p:extLst>
      <p:ext uri="{BB962C8B-B14F-4D97-AF65-F5344CB8AC3E}">
        <p14:creationId xmlns:p14="http://schemas.microsoft.com/office/powerpoint/2010/main" val="16739547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3E7B25D-D30B-4CBD-B473-52B4B1221BE5}"/>
              </a:ext>
            </a:extLst>
          </p:cNvPr>
          <p:cNvSpPr txBox="1"/>
          <p:nvPr/>
        </p:nvSpPr>
        <p:spPr>
          <a:xfrm>
            <a:off x="395537" y="1124746"/>
            <a:ext cx="8352928" cy="4585871"/>
          </a:xfrm>
          <a:prstGeom prst="rect">
            <a:avLst/>
          </a:prstGeom>
          <a:noFill/>
        </p:spPr>
        <p:txBody>
          <a:bodyPr wrap="square" rtlCol="0">
            <a:spAutoFit/>
          </a:bodyPr>
          <a:lstStyle/>
          <a:p>
            <a:r>
              <a:rPr lang="en-GB" sz="2800" b="1" dirty="0">
                <a:solidFill>
                  <a:schemeClr val="accent6">
                    <a:lumMod val="75000"/>
                  </a:schemeClr>
                </a:solidFill>
              </a:rPr>
              <a:t>Activity </a:t>
            </a:r>
            <a:r>
              <a:rPr lang="en-GB" sz="2800" b="1" dirty="0" smtClean="0">
                <a:solidFill>
                  <a:schemeClr val="accent6">
                    <a:lumMod val="75000"/>
                  </a:schemeClr>
                </a:solidFill>
              </a:rPr>
              <a:t>: a</a:t>
            </a:r>
            <a:r>
              <a:rPr lang="en-GB" sz="2800" b="1" dirty="0" smtClean="0">
                <a:solidFill>
                  <a:schemeClr val="accent6">
                    <a:lumMod val="75000"/>
                  </a:schemeClr>
                </a:solidFill>
              </a:rPr>
              <a:t>pplying </a:t>
            </a:r>
            <a:r>
              <a:rPr lang="en-GB" sz="2800" b="1" dirty="0">
                <a:solidFill>
                  <a:schemeClr val="accent6">
                    <a:lumMod val="75000"/>
                  </a:schemeClr>
                </a:solidFill>
              </a:rPr>
              <a:t>context to the examination question</a:t>
            </a:r>
          </a:p>
          <a:p>
            <a:endParaRPr lang="en-GB" b="1" dirty="0"/>
          </a:p>
          <a:p>
            <a:endParaRPr lang="en-GB" b="1" dirty="0"/>
          </a:p>
          <a:p>
            <a:pPr marL="342900" indent="-342900">
              <a:buFont typeface="Arial" panose="020B0604020202020204" pitchFamily="34" charset="0"/>
              <a:buChar char="•"/>
            </a:pPr>
            <a:r>
              <a:rPr lang="en-GB" sz="2400" dirty="0"/>
              <a:t>In groups, consider one of the questions from last year’s examination. </a:t>
            </a:r>
          </a:p>
          <a:p>
            <a:pPr marL="342900" indent="-34290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t>Select key events from the play that could be used to address the question.</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t>Create a list of relevant contextual points that can be applied to each section of the play you have selected.</a:t>
            </a:r>
          </a:p>
          <a:p>
            <a:endParaRPr lang="en-GB" dirty="0"/>
          </a:p>
          <a:p>
            <a:endParaRPr lang="en-GB" dirty="0"/>
          </a:p>
        </p:txBody>
      </p:sp>
    </p:spTree>
    <p:extLst>
      <p:ext uri="{BB962C8B-B14F-4D97-AF65-F5344CB8AC3E}">
        <p14:creationId xmlns:p14="http://schemas.microsoft.com/office/powerpoint/2010/main" val="25501438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11162BD-B2BE-4331-AFDB-8821DB707619}"/>
              </a:ext>
            </a:extLst>
          </p:cNvPr>
          <p:cNvSpPr/>
          <p:nvPr/>
        </p:nvSpPr>
        <p:spPr>
          <a:xfrm>
            <a:off x="467545" y="1196753"/>
            <a:ext cx="8280920" cy="923330"/>
          </a:xfrm>
          <a:prstGeom prst="rect">
            <a:avLst/>
          </a:prstGeom>
        </p:spPr>
        <p:txBody>
          <a:bodyPr wrap="square">
            <a:spAutoFit/>
          </a:bodyPr>
          <a:lstStyle/>
          <a:p>
            <a:pPr lvl="0"/>
            <a:r>
              <a:rPr lang="en-GB" b="1" dirty="0">
                <a:latin typeface="Arial" panose="020B0604020202020204" pitchFamily="34" charset="0"/>
                <a:ea typeface="Calibri" panose="020F0502020204030204" pitchFamily="34" charset="0"/>
              </a:rPr>
              <a:t>2b. ‘</a:t>
            </a:r>
            <a:r>
              <a:rPr lang="en-GB" b="1" i="1" dirty="0">
                <a:latin typeface="Arial" panose="020B0604020202020204" pitchFamily="34" charset="0"/>
                <a:ea typeface="Calibri" panose="020F0502020204030204" pitchFamily="34" charset="0"/>
              </a:rPr>
              <a:t>King Lear</a:t>
            </a:r>
            <a:r>
              <a:rPr lang="en-GB" b="1" dirty="0">
                <a:latin typeface="Arial" panose="020B0604020202020204" pitchFamily="34" charset="0"/>
                <a:ea typeface="Calibri" panose="020F0502020204030204" pitchFamily="34" charset="0"/>
              </a:rPr>
              <a:t> is a tragedy of family life.’ How far do you agree with this interpretation of </a:t>
            </a:r>
            <a:r>
              <a:rPr lang="en-GB" b="1" i="1" dirty="0">
                <a:latin typeface="Arial" panose="020B0604020202020204" pitchFamily="34" charset="0"/>
                <a:ea typeface="Calibri" panose="020F0502020204030204" pitchFamily="34" charset="0"/>
              </a:rPr>
              <a:t>King Lear</a:t>
            </a:r>
            <a:r>
              <a:rPr lang="en-GB" b="1" dirty="0">
                <a:latin typeface="Arial" panose="020B0604020202020204" pitchFamily="34" charset="0"/>
                <a:ea typeface="Calibri" panose="020F0502020204030204" pitchFamily="34" charset="0"/>
              </a:rPr>
              <a:t>?</a:t>
            </a:r>
            <a:endParaRPr lang="en-GB" b="1" dirty="0"/>
          </a:p>
          <a:p>
            <a:pPr marL="466725" algn="r"/>
            <a:r>
              <a:rPr lang="en-GB" dirty="0">
                <a:latin typeface="Arial" panose="020B0604020202020204" pitchFamily="34" charset="0"/>
                <a:ea typeface="Calibri" panose="020F0502020204030204" pitchFamily="34" charset="0"/>
              </a:rPr>
              <a:t>	</a:t>
            </a:r>
            <a:r>
              <a:rPr lang="en-GB" b="1" dirty="0">
                <a:latin typeface="Arial" panose="020B0604020202020204" pitchFamily="34" charset="0"/>
                <a:ea typeface="Calibri" panose="020F0502020204030204" pitchFamily="34" charset="0"/>
              </a:rPr>
              <a:t>[48]</a:t>
            </a:r>
            <a:endParaRPr lang="en-GB" dirty="0">
              <a:effectLst/>
            </a:endParaRPr>
          </a:p>
        </p:txBody>
      </p:sp>
      <p:graphicFrame>
        <p:nvGraphicFramePr>
          <p:cNvPr id="3" name="Table 2">
            <a:extLst>
              <a:ext uri="{FF2B5EF4-FFF2-40B4-BE49-F238E27FC236}">
                <a16:creationId xmlns:a16="http://schemas.microsoft.com/office/drawing/2014/main" xmlns="" id="{5F85646E-6203-47C6-A8FD-9AB30F81C283}"/>
              </a:ext>
            </a:extLst>
          </p:cNvPr>
          <p:cNvGraphicFramePr>
            <a:graphicFrameLocks noGrp="1"/>
          </p:cNvGraphicFramePr>
          <p:nvPr>
            <p:extLst>
              <p:ext uri="{D42A27DB-BD31-4B8C-83A1-F6EECF244321}">
                <p14:modId xmlns:p14="http://schemas.microsoft.com/office/powerpoint/2010/main" val="2221906542"/>
              </p:ext>
            </p:extLst>
          </p:nvPr>
        </p:nvGraphicFramePr>
        <p:xfrm>
          <a:off x="467544" y="2348880"/>
          <a:ext cx="7992888" cy="3930928"/>
        </p:xfrm>
        <a:graphic>
          <a:graphicData uri="http://schemas.openxmlformats.org/drawingml/2006/table">
            <a:tbl>
              <a:tblPr firstRow="1" bandRow="1">
                <a:tableStyleId>{93296810-A885-4BE3-A3E7-6D5BEEA58F35}</a:tableStyleId>
              </a:tblPr>
              <a:tblGrid>
                <a:gridCol w="3996444">
                  <a:extLst>
                    <a:ext uri="{9D8B030D-6E8A-4147-A177-3AD203B41FA5}">
                      <a16:colId xmlns:a16="http://schemas.microsoft.com/office/drawing/2014/main" xmlns="" val="2740587262"/>
                    </a:ext>
                  </a:extLst>
                </a:gridCol>
                <a:gridCol w="3996444">
                  <a:extLst>
                    <a:ext uri="{9D8B030D-6E8A-4147-A177-3AD203B41FA5}">
                      <a16:colId xmlns:a16="http://schemas.microsoft.com/office/drawing/2014/main" xmlns="" val="3332375837"/>
                    </a:ext>
                  </a:extLst>
                </a:gridCol>
              </a:tblGrid>
              <a:tr h="387379">
                <a:tc>
                  <a:txBody>
                    <a:bodyPr/>
                    <a:lstStyle/>
                    <a:p>
                      <a:pPr algn="ctr">
                        <a:lnSpc>
                          <a:spcPct val="107000"/>
                        </a:lnSpc>
                        <a:spcAft>
                          <a:spcPts val="0"/>
                        </a:spcAft>
                      </a:pPr>
                      <a:r>
                        <a:rPr lang="en-GB" sz="2400" dirty="0">
                          <a:effectLst/>
                        </a:rPr>
                        <a:t>Section of the play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400" dirty="0">
                          <a:effectLst/>
                        </a:rPr>
                        <a:t>Relevant contextual detail</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34302862"/>
                  </a:ext>
                </a:extLst>
              </a:tr>
              <a:tr h="1169134">
                <a:tc>
                  <a:txBody>
                    <a:bodyPr/>
                    <a:lstStyle/>
                    <a:p>
                      <a:pPr lvl="0"/>
                      <a:r>
                        <a:rPr lang="en-GB" sz="1800" dirty="0">
                          <a:effectLst/>
                        </a:rPr>
                        <a:t>1. Lear’s decision to divide his Kingdom in Act 1 Scene 1 – division of family </a:t>
                      </a:r>
                      <a:endParaRPr lang="en-GB" sz="1800" dirty="0">
                        <a:solidFill>
                          <a:schemeClr val="dk1"/>
                        </a:solidFill>
                        <a:effectLst/>
                        <a:latin typeface="+mn-lt"/>
                        <a:ea typeface="+mn-ea"/>
                        <a:cs typeface="+mn-cs"/>
                      </a:endParaRPr>
                    </a:p>
                  </a:txBody>
                  <a:tcPr/>
                </a:tc>
                <a:tc>
                  <a:txBody>
                    <a:bodyPr/>
                    <a:lstStyle/>
                    <a:p>
                      <a:r>
                        <a:rPr lang="en-GB" sz="1800" dirty="0">
                          <a:effectLst/>
                        </a:rPr>
                        <a:t>Abuse of patriarchal power</a:t>
                      </a:r>
                    </a:p>
                    <a:p>
                      <a:r>
                        <a:rPr lang="en-GB" sz="1800" dirty="0">
                          <a:effectLst/>
                        </a:rPr>
                        <a:t>Subversion of the Great Chain of Being</a:t>
                      </a:r>
                    </a:p>
                    <a:p>
                      <a:r>
                        <a:rPr lang="en-GB" sz="1800" dirty="0">
                          <a:effectLst/>
                        </a:rPr>
                        <a:t>Divine Right of Kings</a:t>
                      </a:r>
                    </a:p>
                    <a:p>
                      <a:r>
                        <a:rPr lang="en-GB" sz="1800" dirty="0">
                          <a:effectLst/>
                        </a:rPr>
                        <a:t>Reaction of Jacobean audience</a:t>
                      </a:r>
                    </a:p>
                    <a:p>
                      <a:r>
                        <a:rPr lang="en-GB" sz="1800" dirty="0">
                          <a:effectLst/>
                        </a:rPr>
                        <a:t>James 1 </a:t>
                      </a:r>
                      <a:endParaRPr lang="en-GB" dirty="0"/>
                    </a:p>
                  </a:txBody>
                  <a:tcPr/>
                </a:tc>
                <a:extLst>
                  <a:ext uri="{0D108BD9-81ED-4DB2-BD59-A6C34878D82A}">
                    <a16:rowId xmlns:a16="http://schemas.microsoft.com/office/drawing/2014/main" xmlns="" val="78235581"/>
                  </a:ext>
                </a:extLst>
              </a:tr>
              <a:tr h="387379">
                <a:tc>
                  <a:txBody>
                    <a:bodyPr/>
                    <a:lstStyle/>
                    <a:p>
                      <a:r>
                        <a:rPr lang="en-GB" dirty="0"/>
                        <a:t>2. </a:t>
                      </a:r>
                    </a:p>
                  </a:txBody>
                  <a:tcPr/>
                </a:tc>
                <a:tc>
                  <a:txBody>
                    <a:bodyPr/>
                    <a:lstStyle/>
                    <a:p>
                      <a:endParaRPr lang="en-GB" dirty="0"/>
                    </a:p>
                  </a:txBody>
                  <a:tcPr/>
                </a:tc>
                <a:extLst>
                  <a:ext uri="{0D108BD9-81ED-4DB2-BD59-A6C34878D82A}">
                    <a16:rowId xmlns:a16="http://schemas.microsoft.com/office/drawing/2014/main" xmlns="" val="1986568615"/>
                  </a:ext>
                </a:extLst>
              </a:tr>
              <a:tr h="387379">
                <a:tc>
                  <a:txBody>
                    <a:bodyPr/>
                    <a:lstStyle/>
                    <a:p>
                      <a:r>
                        <a:rPr lang="en-GB" dirty="0"/>
                        <a:t>3. </a:t>
                      </a:r>
                    </a:p>
                  </a:txBody>
                  <a:tcPr/>
                </a:tc>
                <a:tc>
                  <a:txBody>
                    <a:bodyPr/>
                    <a:lstStyle/>
                    <a:p>
                      <a:endParaRPr lang="en-GB" dirty="0"/>
                    </a:p>
                  </a:txBody>
                  <a:tcPr/>
                </a:tc>
                <a:extLst>
                  <a:ext uri="{0D108BD9-81ED-4DB2-BD59-A6C34878D82A}">
                    <a16:rowId xmlns:a16="http://schemas.microsoft.com/office/drawing/2014/main" xmlns="" val="2397328334"/>
                  </a:ext>
                </a:extLst>
              </a:tr>
              <a:tr h="387379">
                <a:tc>
                  <a:txBody>
                    <a:bodyPr/>
                    <a:lstStyle/>
                    <a:p>
                      <a:r>
                        <a:rPr lang="en-GB" dirty="0"/>
                        <a:t>4.</a:t>
                      </a:r>
                    </a:p>
                  </a:txBody>
                  <a:tcPr/>
                </a:tc>
                <a:tc>
                  <a:txBody>
                    <a:bodyPr/>
                    <a:lstStyle/>
                    <a:p>
                      <a:endParaRPr lang="en-GB" dirty="0"/>
                    </a:p>
                  </a:txBody>
                  <a:tcPr/>
                </a:tc>
                <a:extLst>
                  <a:ext uri="{0D108BD9-81ED-4DB2-BD59-A6C34878D82A}">
                    <a16:rowId xmlns:a16="http://schemas.microsoft.com/office/drawing/2014/main" xmlns="" val="282961012"/>
                  </a:ext>
                </a:extLst>
              </a:tr>
              <a:tr h="387379">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800" dirty="0">
                          <a:effectLst/>
                        </a:rPr>
                        <a:t>5. Deaths of Lear and Cordelia</a:t>
                      </a:r>
                    </a:p>
                    <a:p>
                      <a:endParaRPr lang="en-GB" dirty="0"/>
                    </a:p>
                  </a:txBody>
                  <a:tcPr/>
                </a:tc>
                <a:tc>
                  <a:txBody>
                    <a:bodyPr/>
                    <a:lstStyle/>
                    <a:p>
                      <a:r>
                        <a:rPr lang="en-GB" sz="1800" dirty="0">
                          <a:effectLst/>
                        </a:rPr>
                        <a:t>Concept of the tragic hero</a:t>
                      </a:r>
                    </a:p>
                    <a:p>
                      <a:r>
                        <a:rPr lang="en-GB" sz="1800" dirty="0">
                          <a:effectLst/>
                        </a:rPr>
                        <a:t>Wheel of Fortune</a:t>
                      </a:r>
                    </a:p>
                    <a:p>
                      <a:r>
                        <a:rPr lang="en-GB" sz="1800" dirty="0">
                          <a:effectLst/>
                        </a:rPr>
                        <a:t>Divine Justice</a:t>
                      </a:r>
                      <a:endParaRPr lang="en-GB" dirty="0"/>
                    </a:p>
                  </a:txBody>
                  <a:tcPr/>
                </a:tc>
                <a:extLst>
                  <a:ext uri="{0D108BD9-81ED-4DB2-BD59-A6C34878D82A}">
                    <a16:rowId xmlns:a16="http://schemas.microsoft.com/office/drawing/2014/main" xmlns="" val="2882387903"/>
                  </a:ext>
                </a:extLst>
              </a:tr>
            </a:tbl>
          </a:graphicData>
        </a:graphic>
      </p:graphicFrame>
    </p:spTree>
    <p:extLst>
      <p:ext uri="{BB962C8B-B14F-4D97-AF65-F5344CB8AC3E}">
        <p14:creationId xmlns:p14="http://schemas.microsoft.com/office/powerpoint/2010/main" val="3909538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EA52E51D-7E3D-4612-BB8C-307239B1DAF3}"/>
              </a:ext>
            </a:extLst>
          </p:cNvPr>
          <p:cNvSpPr/>
          <p:nvPr/>
        </p:nvSpPr>
        <p:spPr>
          <a:xfrm>
            <a:off x="395536" y="1340770"/>
            <a:ext cx="8424936" cy="800219"/>
          </a:xfrm>
          <a:prstGeom prst="rect">
            <a:avLst/>
          </a:prstGeom>
        </p:spPr>
        <p:txBody>
          <a:bodyPr wrap="square">
            <a:spAutoFit/>
          </a:bodyPr>
          <a:lstStyle/>
          <a:p>
            <a:r>
              <a:rPr lang="en-GB" sz="2800" b="1" dirty="0" smtClean="0">
                <a:solidFill>
                  <a:schemeClr val="accent6">
                    <a:lumMod val="75000"/>
                  </a:schemeClr>
                </a:solidFill>
              </a:rPr>
              <a:t>Activity</a:t>
            </a:r>
            <a:r>
              <a:rPr lang="en-GB" sz="2800" b="1" dirty="0">
                <a:solidFill>
                  <a:schemeClr val="accent6">
                    <a:lumMod val="75000"/>
                  </a:schemeClr>
                </a:solidFill>
              </a:rPr>
              <a:t>:</a:t>
            </a:r>
            <a:r>
              <a:rPr lang="en-GB" sz="2800" b="1" dirty="0" smtClean="0">
                <a:solidFill>
                  <a:schemeClr val="accent6">
                    <a:lumMod val="75000"/>
                  </a:schemeClr>
                </a:solidFill>
              </a:rPr>
              <a:t> assessing </a:t>
            </a:r>
            <a:r>
              <a:rPr lang="en-GB" sz="2800" b="1" dirty="0">
                <a:solidFill>
                  <a:schemeClr val="accent6">
                    <a:lumMod val="75000"/>
                  </a:schemeClr>
                </a:solidFill>
              </a:rPr>
              <a:t>context within the essay response</a:t>
            </a:r>
          </a:p>
          <a:p>
            <a:endParaRPr lang="en-GB" b="1" dirty="0"/>
          </a:p>
        </p:txBody>
      </p:sp>
      <p:sp>
        <p:nvSpPr>
          <p:cNvPr id="3" name="Rectangle 2">
            <a:extLst>
              <a:ext uri="{FF2B5EF4-FFF2-40B4-BE49-F238E27FC236}">
                <a16:creationId xmlns:a16="http://schemas.microsoft.com/office/drawing/2014/main" xmlns="" id="{F2CBDD8B-0B03-4F41-A790-3E8F7018CF68}"/>
              </a:ext>
            </a:extLst>
          </p:cNvPr>
          <p:cNvSpPr/>
          <p:nvPr/>
        </p:nvSpPr>
        <p:spPr>
          <a:xfrm>
            <a:off x="551512" y="2147418"/>
            <a:ext cx="8064896" cy="2865080"/>
          </a:xfrm>
          <a:prstGeom prst="rect">
            <a:avLst/>
          </a:prstGeom>
        </p:spPr>
        <p:txBody>
          <a:bodyPr wrap="square">
            <a:spAutoFit/>
          </a:bodyPr>
          <a:lstStyle/>
          <a:p>
            <a:pPr>
              <a:lnSpc>
                <a:spcPct val="107000"/>
              </a:lnSpc>
              <a:spcAft>
                <a:spcPts val="800"/>
              </a:spcAft>
            </a:pPr>
            <a:r>
              <a:rPr lang="en-GB" sz="2000" dirty="0">
                <a:latin typeface="Arial" panose="020B0604020202020204" pitchFamily="34" charset="0"/>
                <a:ea typeface="Calibri" panose="020F0502020204030204" pitchFamily="34" charset="0"/>
                <a:cs typeface="Arial" panose="020B0604020202020204" pitchFamily="34" charset="0"/>
              </a:rPr>
              <a:t>Look at the following paragraph taken from an essay produced by a student in the Summer 2017 session in response to the question:</a:t>
            </a:r>
          </a:p>
          <a:p>
            <a:pPr>
              <a:lnSpc>
                <a:spcPct val="107000"/>
              </a:lnSpc>
              <a:spcAft>
                <a:spcPts val="800"/>
              </a:spcAft>
            </a:pPr>
            <a:endParaRPr lang="en-GB" sz="2000" dirty="0">
              <a:latin typeface="Arial" panose="020B0604020202020204" pitchFamily="34" charset="0"/>
              <a:ea typeface="Calibri" panose="020F0502020204030204" pitchFamily="34" charset="0"/>
              <a:cs typeface="Arial" panose="020B0604020202020204" pitchFamily="34" charset="0"/>
            </a:endParaRPr>
          </a:p>
          <a:p>
            <a:pPr lvl="0"/>
            <a:r>
              <a:rPr lang="en-GB" sz="2000" b="1" dirty="0">
                <a:latin typeface="Arial" panose="020B0604020202020204" pitchFamily="34" charset="0"/>
                <a:cs typeface="Arial" panose="020B0604020202020204" pitchFamily="34" charset="0"/>
              </a:rPr>
              <a:t>‘</a:t>
            </a:r>
            <a:r>
              <a:rPr lang="en-GB" sz="2000" b="1" i="1" dirty="0">
                <a:latin typeface="Arial" panose="020B0604020202020204" pitchFamily="34" charset="0"/>
                <a:cs typeface="Arial" panose="020B0604020202020204" pitchFamily="34" charset="0"/>
              </a:rPr>
              <a:t>King Lear</a:t>
            </a:r>
            <a:r>
              <a:rPr lang="en-GB" sz="2000" b="1" dirty="0">
                <a:latin typeface="Arial" panose="020B0604020202020204" pitchFamily="34" charset="0"/>
                <a:cs typeface="Arial" panose="020B0604020202020204" pitchFamily="34" charset="0"/>
              </a:rPr>
              <a:t> is a tragedy of family life.’ How far do you agree with this interpretation of </a:t>
            </a:r>
            <a:r>
              <a:rPr lang="en-GB" sz="2000" b="1" i="1" dirty="0">
                <a:latin typeface="Arial" panose="020B0604020202020204" pitchFamily="34" charset="0"/>
                <a:cs typeface="Arial" panose="020B0604020202020204" pitchFamily="34" charset="0"/>
              </a:rPr>
              <a:t>King Lear</a:t>
            </a:r>
            <a:r>
              <a:rPr lang="en-GB" sz="2000" b="1" dirty="0">
                <a:latin typeface="Arial" panose="020B0604020202020204" pitchFamily="34" charset="0"/>
                <a:cs typeface="Arial" panose="020B0604020202020204" pitchFamily="34" charset="0"/>
              </a:rPr>
              <a:t>?</a:t>
            </a:r>
          </a:p>
          <a:p>
            <a:pPr marL="457200">
              <a:lnSpc>
                <a:spcPct val="107000"/>
              </a:lnSpc>
              <a:spcAft>
                <a:spcPts val="0"/>
              </a:spcAft>
            </a:pPr>
            <a:r>
              <a:rPr lang="en-GB" sz="2000" dirty="0">
                <a:latin typeface="Arial" panose="020B0604020202020204" pitchFamily="34" charset="0"/>
                <a:ea typeface="Calibri" panose="020F0502020204030204" pitchFamily="34" charset="0"/>
                <a:cs typeface="Arial" panose="020B0604020202020204" pitchFamily="34" charset="0"/>
              </a:rPr>
              <a:t> </a:t>
            </a:r>
          </a:p>
          <a:p>
            <a:pPr marL="342900" lvl="0" indent="-342900">
              <a:lnSpc>
                <a:spcPct val="107000"/>
              </a:lnSpc>
              <a:spcAft>
                <a:spcPts val="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Arial" panose="020B0604020202020204" pitchFamily="34" charset="0"/>
              </a:rPr>
              <a:t>Consider how relevant the context supplied actually is.</a:t>
            </a:r>
          </a:p>
          <a:p>
            <a:pPr marL="342900" lvl="0" indent="-342900">
              <a:lnSpc>
                <a:spcPct val="107000"/>
              </a:lnSpc>
              <a:spcAft>
                <a:spcPts val="800"/>
              </a:spcAft>
              <a:buFont typeface="Symbol" panose="05050102010706020507" pitchFamily="18" charset="2"/>
              <a:buChar char=""/>
            </a:pPr>
            <a:r>
              <a:rPr lang="en-GB" sz="2000" dirty="0">
                <a:latin typeface="Arial" panose="020B0604020202020204" pitchFamily="34" charset="0"/>
                <a:ea typeface="Calibri" panose="020F0502020204030204" pitchFamily="34" charset="0"/>
                <a:cs typeface="Arial" panose="020B0604020202020204" pitchFamily="34" charset="0"/>
              </a:rPr>
              <a:t>Assess the paragraph for AO1, AO2 and AO3.</a:t>
            </a:r>
          </a:p>
        </p:txBody>
      </p:sp>
    </p:spTree>
    <p:extLst>
      <p:ext uri="{BB962C8B-B14F-4D97-AF65-F5344CB8AC3E}">
        <p14:creationId xmlns:p14="http://schemas.microsoft.com/office/powerpoint/2010/main" val="2160134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7C146D4C-4146-4DBB-B4F2-EF82A3E0D816}"/>
              </a:ext>
            </a:extLst>
          </p:cNvPr>
          <p:cNvSpPr/>
          <p:nvPr/>
        </p:nvSpPr>
        <p:spPr>
          <a:xfrm>
            <a:off x="251520" y="908721"/>
            <a:ext cx="8748464" cy="5773119"/>
          </a:xfrm>
          <a:prstGeom prst="rect">
            <a:avLst/>
          </a:prstGeom>
        </p:spPr>
        <p:txBody>
          <a:bodyPr wrap="square">
            <a:spAutoFit/>
          </a:bodyPr>
          <a:lstStyle/>
          <a:p>
            <a:pPr indent="457200">
              <a:lnSpc>
                <a:spcPct val="107000"/>
              </a:lnSpc>
              <a:spcAft>
                <a:spcPts val="800"/>
              </a:spcAft>
            </a:pPr>
            <a:r>
              <a:rPr lang="en-GB" sz="1500" dirty="0">
                <a:latin typeface="Arial" panose="020B0604020202020204" pitchFamily="34" charset="0"/>
                <a:ea typeface="Calibri" panose="020F0502020204030204" pitchFamily="34" charset="0"/>
                <a:cs typeface="Arial" panose="020B0604020202020204" pitchFamily="34" charset="0"/>
              </a:rPr>
              <a:t>Firstly, </a:t>
            </a:r>
            <a:r>
              <a:rPr lang="en-GB" sz="1500" i="1" dirty="0">
                <a:latin typeface="Arial" panose="020B0604020202020204" pitchFamily="34" charset="0"/>
                <a:ea typeface="Calibri" panose="020F0502020204030204" pitchFamily="34" charset="0"/>
                <a:cs typeface="Arial" panose="020B0604020202020204" pitchFamily="34" charset="0"/>
              </a:rPr>
              <a:t>King Lear</a:t>
            </a:r>
            <a:r>
              <a:rPr lang="en-GB" sz="1500" dirty="0">
                <a:latin typeface="Arial" panose="020B0604020202020204" pitchFamily="34" charset="0"/>
                <a:ea typeface="Calibri" panose="020F0502020204030204" pitchFamily="34" charset="0"/>
                <a:cs typeface="Arial" panose="020B0604020202020204" pitchFamily="34" charset="0"/>
              </a:rPr>
              <a:t> can be seen as a ‘tragedy of family life’ due to the pride and selfishness of Lear in the opening of the play. Instantly, he decides to divide his kingdom in three as shown through the imperatives ‘</a:t>
            </a:r>
            <a:r>
              <a:rPr lang="en-GB" sz="1500" u="sng" dirty="0">
                <a:latin typeface="Arial" panose="020B0604020202020204" pitchFamily="34" charset="0"/>
                <a:ea typeface="Calibri" panose="020F0502020204030204" pitchFamily="34" charset="0"/>
                <a:cs typeface="Arial" panose="020B0604020202020204" pitchFamily="34" charset="0"/>
              </a:rPr>
              <a:t>Give </a:t>
            </a:r>
            <a:r>
              <a:rPr lang="en-GB" sz="1500" dirty="0">
                <a:latin typeface="Arial" panose="020B0604020202020204" pitchFamily="34" charset="0"/>
                <a:ea typeface="Calibri" panose="020F0502020204030204" pitchFamily="34" charset="0"/>
                <a:cs typeface="Arial" panose="020B0604020202020204" pitchFamily="34" charset="0"/>
              </a:rPr>
              <a:t>me the map’ and ‘</a:t>
            </a:r>
            <a:r>
              <a:rPr lang="en-GB" sz="1500" u="sng" dirty="0">
                <a:latin typeface="Arial" panose="020B0604020202020204" pitchFamily="34" charset="0"/>
                <a:ea typeface="Calibri" panose="020F0502020204030204" pitchFamily="34" charset="0"/>
                <a:cs typeface="Arial" panose="020B0604020202020204" pitchFamily="34" charset="0"/>
              </a:rPr>
              <a:t>know </a:t>
            </a:r>
            <a:r>
              <a:rPr lang="en-GB" sz="1500" dirty="0">
                <a:latin typeface="Arial" panose="020B0604020202020204" pitchFamily="34" charset="0"/>
                <a:ea typeface="Calibri" panose="020F0502020204030204" pitchFamily="34" charset="0"/>
                <a:cs typeface="Arial" panose="020B0604020202020204" pitchFamily="34" charset="0"/>
              </a:rPr>
              <a:t>tis our fast intent to divide into three our kingdom.’ A contemporary audience would have grown suspicious with regards to Lear’s actions as they were familiar with the dangers of dividing Britain, Through this, Shakespeare not only overtly praises the monarch of the time – James 1 – on unifying Britain but also covertly warns him of the dangers to come if Britain were ever to split. In splitting the kingdom, Lear selfishly commands his daughters to express their ‘excessive love’ for him through a love contest which later leads to chaos and disloyalty in family life. Lear’s continued use of imperatives – ‘Our eldest born, </a:t>
            </a:r>
            <a:r>
              <a:rPr lang="en-GB" sz="1500" u="sng" dirty="0">
                <a:latin typeface="Arial" panose="020B0604020202020204" pitchFamily="34" charset="0"/>
                <a:ea typeface="Calibri" panose="020F0502020204030204" pitchFamily="34" charset="0"/>
                <a:cs typeface="Arial" panose="020B0604020202020204" pitchFamily="34" charset="0"/>
              </a:rPr>
              <a:t>speak </a:t>
            </a:r>
            <a:r>
              <a:rPr lang="en-GB" sz="1500" dirty="0">
                <a:latin typeface="Arial" panose="020B0604020202020204" pitchFamily="34" charset="0"/>
                <a:ea typeface="Calibri" panose="020F0502020204030204" pitchFamily="34" charset="0"/>
                <a:cs typeface="Arial" panose="020B0604020202020204" pitchFamily="34" charset="0"/>
              </a:rPr>
              <a:t>first’ – force his daughters to exaggerate his worth within the family unit and to compete for their inheritance in the public arena of the court.  Through greed and false flattery, Goneril and Regan go to extreme measures to express their undying love for their father as shown through the comparative adjective ‘dearer’ in the triadic structure ‘Dear than eyesight, space and liberty’. Goneril’s extraordinary remarks are clearly untruthful as she compares her father to ungraspable and grand elements. Instantly, such dishonesty and greed – while satisfying Lear’s ego – pushes him to see his youngest daughter’s honest declarative utterance – ‘I love your majesty, according to my bond, no more no less’ - as all the more outlandish and disobedient.  The presence of the juxtaposition of ‘more’ and ‘less’ with the mitigating negation ‘no’ to Lear is cruel in that it limits her love, fails to satisfy his selfish needs and is perceived as a direct challenge to his patriarchal authority. Lear sees this as an act of defiance and becomes so enraged he ‘disclaims’ all ‘paternal care’, ‘propinquity’ and ‘blood’. The repetition of plosive sounds convey Lear’s fury and through the stative verb ‘disclaims’, Lear breaks not only the filial bond with his daughter but also the Great Chain of Being. This disruption of the natural order has catastrophic consequences within both the domestic and political realms. </a:t>
            </a:r>
          </a:p>
        </p:txBody>
      </p:sp>
    </p:spTree>
    <p:extLst>
      <p:ext uri="{BB962C8B-B14F-4D97-AF65-F5344CB8AC3E}">
        <p14:creationId xmlns:p14="http://schemas.microsoft.com/office/powerpoint/2010/main" val="16038036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E5C3FA9D-D546-4CE4-A7DF-AE42E7BE76DB}"/>
              </a:ext>
            </a:extLst>
          </p:cNvPr>
          <p:cNvSpPr txBox="1"/>
          <p:nvPr/>
        </p:nvSpPr>
        <p:spPr>
          <a:xfrm>
            <a:off x="539553" y="1412778"/>
            <a:ext cx="7848872" cy="3508653"/>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Response leads with the text and focuses on the </a:t>
            </a:r>
            <a:r>
              <a:rPr lang="en-GB" sz="2400" dirty="0" smtClean="0">
                <a:latin typeface="Arial" panose="020B0604020202020204" pitchFamily="34" charset="0"/>
                <a:cs typeface="Arial" panose="020B0604020202020204" pitchFamily="34" charset="0"/>
              </a:rPr>
              <a:t>question</a:t>
            </a:r>
          </a:p>
          <a:p>
            <a:pPr marL="285750" indent="-285750">
              <a:spcAft>
                <a:spcPts val="600"/>
              </a:spcAft>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Relevant use of supporting quotations and </a:t>
            </a:r>
            <a:r>
              <a:rPr lang="en-GB" sz="2400" dirty="0" smtClean="0">
                <a:latin typeface="Arial" panose="020B0604020202020204" pitchFamily="34" charset="0"/>
                <a:cs typeface="Arial" panose="020B0604020202020204" pitchFamily="34" charset="0"/>
              </a:rPr>
              <a:t>terminology</a:t>
            </a:r>
          </a:p>
          <a:p>
            <a:pPr marL="285750" indent="-285750">
              <a:spcAft>
                <a:spcPts val="600"/>
              </a:spcAft>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Mature reading of </a:t>
            </a:r>
            <a:r>
              <a:rPr lang="en-GB" sz="2400" dirty="0" smtClean="0">
                <a:latin typeface="Arial" panose="020B0604020202020204" pitchFamily="34" charset="0"/>
                <a:cs typeface="Arial" panose="020B0604020202020204" pitchFamily="34" charset="0"/>
              </a:rPr>
              <a:t>text</a:t>
            </a:r>
          </a:p>
          <a:p>
            <a:pPr marL="285750" indent="-285750">
              <a:spcAft>
                <a:spcPts val="600"/>
              </a:spcAft>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Context is used to illuminate the argument</a:t>
            </a:r>
          </a:p>
        </p:txBody>
      </p:sp>
    </p:spTree>
    <p:extLst>
      <p:ext uri="{BB962C8B-B14F-4D97-AF65-F5344CB8AC3E}">
        <p14:creationId xmlns:p14="http://schemas.microsoft.com/office/powerpoint/2010/main" val="28665740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9402" y="227013"/>
            <a:ext cx="8107363" cy="633412"/>
          </a:xfrm>
          <a:prstGeom prst="rect">
            <a:avLst/>
          </a:prstGeom>
          <a:noFill/>
        </p:spPr>
        <p:txBody>
          <a:bodyPr>
            <a:spAutoFit/>
          </a:bodyPr>
          <a:lstStyle/>
          <a:p>
            <a:pPr fontAlgn="base">
              <a:lnSpc>
                <a:spcPct val="80000"/>
              </a:lnSpc>
              <a:spcBef>
                <a:spcPct val="0"/>
              </a:spcBef>
              <a:spcAft>
                <a:spcPct val="0"/>
              </a:spcAft>
              <a:defRPr/>
            </a:pPr>
            <a:r>
              <a:rPr lang="en-US" sz="4400" kern="1100" spc="-30" dirty="0">
                <a:solidFill>
                  <a:prstClr val="white"/>
                </a:solidFill>
                <a:latin typeface="Gotham Rounded Book"/>
                <a:cs typeface="Gotham Rounded Book"/>
              </a:rPr>
              <a:t>Any Questions?</a:t>
            </a:r>
          </a:p>
        </p:txBody>
      </p:sp>
      <p:sp>
        <p:nvSpPr>
          <p:cNvPr id="5" name="TextBox 4"/>
          <p:cNvSpPr txBox="1"/>
          <p:nvPr/>
        </p:nvSpPr>
        <p:spPr>
          <a:xfrm>
            <a:off x="279400" y="1117600"/>
            <a:ext cx="5976938" cy="5386388"/>
          </a:xfrm>
          <a:prstGeom prst="rect">
            <a:avLst/>
          </a:prstGeom>
          <a:noFill/>
        </p:spPr>
        <p:txBody>
          <a:bodyPr>
            <a:spAutoFit/>
          </a:bodyPr>
          <a:lstStyle/>
          <a:p>
            <a:pPr fontAlgn="base">
              <a:spcBef>
                <a:spcPct val="0"/>
              </a:spcBef>
              <a:spcAft>
                <a:spcPct val="0"/>
              </a:spcAft>
              <a:defRPr/>
            </a:pPr>
            <a:r>
              <a:rPr lang="en-US" sz="2800" kern="1100" spc="-50" dirty="0">
                <a:solidFill>
                  <a:prstClr val="white"/>
                </a:solidFill>
                <a:latin typeface="Gotham Rounded Book"/>
                <a:cs typeface="Gotham Rounded Book"/>
              </a:rPr>
              <a:t>gceenglish@eduqas.co.uk</a:t>
            </a:r>
          </a:p>
          <a:p>
            <a:pPr fontAlgn="base">
              <a:spcBef>
                <a:spcPct val="0"/>
              </a:spcBef>
              <a:spcAft>
                <a:spcPct val="0"/>
              </a:spcAft>
              <a:defRPr/>
            </a:pPr>
            <a:endParaRPr lang="en-US" sz="2800" kern="1100" spc="-50" dirty="0">
              <a:solidFill>
                <a:prstClr val="white"/>
              </a:solidFill>
              <a:latin typeface="Gotham Rounded Book"/>
              <a:cs typeface="Gotham Rounded Book"/>
            </a:endParaRPr>
          </a:p>
          <a:p>
            <a:pPr fontAlgn="base">
              <a:spcBef>
                <a:spcPct val="0"/>
              </a:spcBef>
              <a:spcAft>
                <a:spcPct val="0"/>
              </a:spcAft>
              <a:defRPr/>
            </a:pPr>
            <a:r>
              <a:rPr lang="en-US" sz="2800" kern="1100" spc="-50" dirty="0" smtClean="0">
                <a:solidFill>
                  <a:prstClr val="white"/>
                </a:solidFill>
                <a:latin typeface="Gotham Rounded Book"/>
                <a:cs typeface="Gotham Rounded Book"/>
              </a:rPr>
              <a:t>Rhodri Jones: </a:t>
            </a:r>
            <a:r>
              <a:rPr lang="en-US" sz="2800" kern="1100" spc="-50" dirty="0">
                <a:solidFill>
                  <a:prstClr val="white"/>
                </a:solidFill>
                <a:latin typeface="Gotham Rounded Book"/>
                <a:cs typeface="Gotham Rounded Book"/>
              </a:rPr>
              <a:t>Subject Officer</a:t>
            </a:r>
          </a:p>
          <a:p>
            <a:pPr fontAlgn="base">
              <a:spcBef>
                <a:spcPct val="0"/>
              </a:spcBef>
              <a:spcAft>
                <a:spcPct val="0"/>
              </a:spcAft>
              <a:defRPr/>
            </a:pPr>
            <a:r>
              <a:rPr lang="en-US" sz="2800" kern="1100" spc="-50" dirty="0">
                <a:solidFill>
                  <a:prstClr val="white"/>
                </a:solidFill>
                <a:latin typeface="Gotham Rounded Book"/>
                <a:cs typeface="Gotham Rounded Book"/>
              </a:rPr>
              <a:t>029 20 </a:t>
            </a:r>
            <a:r>
              <a:rPr lang="en-US" sz="2800" kern="1100" spc="-50" dirty="0" smtClean="0">
                <a:solidFill>
                  <a:prstClr val="white"/>
                </a:solidFill>
                <a:latin typeface="Gotham Rounded Book"/>
                <a:cs typeface="Gotham Rounded Book"/>
              </a:rPr>
              <a:t>265188</a:t>
            </a:r>
            <a:endParaRPr lang="en-US" sz="2800" kern="1100" spc="-50" dirty="0">
              <a:solidFill>
                <a:prstClr val="white"/>
              </a:solidFill>
              <a:latin typeface="Gotham Rounded Book"/>
              <a:cs typeface="Gotham Rounded Book"/>
            </a:endParaRPr>
          </a:p>
          <a:p>
            <a:pPr fontAlgn="base">
              <a:spcBef>
                <a:spcPct val="0"/>
              </a:spcBef>
              <a:spcAft>
                <a:spcPct val="0"/>
              </a:spcAft>
              <a:defRPr/>
            </a:pPr>
            <a:r>
              <a:rPr lang="en-US" sz="2800" kern="1100" spc="-50" dirty="0">
                <a:solidFill>
                  <a:prstClr val="white"/>
                </a:solidFill>
                <a:latin typeface="Gotham Rounded Book"/>
                <a:cs typeface="Gotham Rounded Book"/>
              </a:rPr>
              <a:t> </a:t>
            </a:r>
          </a:p>
          <a:p>
            <a:pPr fontAlgn="base">
              <a:spcBef>
                <a:spcPct val="0"/>
              </a:spcBef>
              <a:spcAft>
                <a:spcPct val="0"/>
              </a:spcAft>
              <a:defRPr/>
            </a:pPr>
            <a:r>
              <a:rPr lang="en-US" sz="2000" kern="1100" spc="-50" dirty="0" smtClean="0">
                <a:solidFill>
                  <a:prstClr val="white"/>
                </a:solidFill>
                <a:latin typeface="Gotham Rounded Book"/>
                <a:cs typeface="Gotham Rounded Book"/>
              </a:rPr>
              <a:t>Mike Williams: </a:t>
            </a:r>
            <a:endParaRPr lang="en-US" sz="2000" kern="1100" spc="-50" dirty="0">
              <a:solidFill>
                <a:prstClr val="white"/>
              </a:solidFill>
              <a:latin typeface="Gotham Rounded Book"/>
              <a:cs typeface="Gotham Rounded Book"/>
            </a:endParaRPr>
          </a:p>
          <a:p>
            <a:pPr fontAlgn="base">
              <a:spcBef>
                <a:spcPct val="0"/>
              </a:spcBef>
              <a:spcAft>
                <a:spcPct val="0"/>
              </a:spcAft>
              <a:defRPr/>
            </a:pPr>
            <a:r>
              <a:rPr lang="en-US" sz="2000" kern="1100" spc="-50" dirty="0">
                <a:solidFill>
                  <a:prstClr val="white"/>
                </a:solidFill>
                <a:latin typeface="Gotham Rounded Book"/>
                <a:cs typeface="Gotham Rounded Book"/>
              </a:rPr>
              <a:t>Subject Support Officer</a:t>
            </a:r>
          </a:p>
          <a:p>
            <a:pPr fontAlgn="base">
              <a:spcBef>
                <a:spcPct val="0"/>
              </a:spcBef>
              <a:spcAft>
                <a:spcPct val="0"/>
              </a:spcAft>
              <a:defRPr/>
            </a:pPr>
            <a:r>
              <a:rPr lang="en-US" sz="2000" kern="1100" spc="-50" dirty="0">
                <a:solidFill>
                  <a:prstClr val="white"/>
                </a:solidFill>
                <a:latin typeface="Gotham Rounded Book"/>
                <a:cs typeface="Gotham Rounded Book"/>
              </a:rPr>
              <a:t>029 20 </a:t>
            </a:r>
            <a:r>
              <a:rPr lang="en-US" sz="2000" kern="1100" spc="-50" dirty="0" smtClean="0">
                <a:solidFill>
                  <a:prstClr val="white"/>
                </a:solidFill>
                <a:latin typeface="Gotham Rounded Book"/>
                <a:cs typeface="Gotham Rounded Book"/>
              </a:rPr>
              <a:t>265129</a:t>
            </a:r>
            <a:endParaRPr lang="en-US" sz="2000" kern="1100" spc="-50" dirty="0">
              <a:solidFill>
                <a:prstClr val="white"/>
              </a:solidFill>
              <a:latin typeface="Gotham Rounded Book"/>
              <a:cs typeface="Gotham Rounded Book"/>
            </a:endParaRPr>
          </a:p>
          <a:p>
            <a:pPr fontAlgn="base">
              <a:spcBef>
                <a:spcPct val="0"/>
              </a:spcBef>
              <a:spcAft>
                <a:spcPct val="0"/>
              </a:spcAft>
              <a:defRPr/>
            </a:pPr>
            <a:endParaRPr lang="en-US" sz="2000" kern="1100" spc="-50" dirty="0">
              <a:solidFill>
                <a:prstClr val="white"/>
              </a:solidFill>
              <a:latin typeface="Gotham Rounded Book"/>
              <a:cs typeface="Gotham Rounded Book"/>
            </a:endParaRPr>
          </a:p>
          <a:p>
            <a:pPr fontAlgn="base">
              <a:spcBef>
                <a:spcPct val="0"/>
              </a:spcBef>
              <a:spcAft>
                <a:spcPct val="0"/>
              </a:spcAft>
              <a:defRPr/>
            </a:pPr>
            <a:r>
              <a:rPr lang="en-US" sz="2000" kern="1100" spc="-50" dirty="0">
                <a:solidFill>
                  <a:prstClr val="white"/>
                </a:solidFill>
                <a:latin typeface="Gotham Rounded Book"/>
                <a:cs typeface="Gotham Rounded Book"/>
              </a:rPr>
              <a:t>@</a:t>
            </a:r>
            <a:r>
              <a:rPr lang="en-US" sz="2000" kern="1100" spc="-50" dirty="0" err="1">
                <a:solidFill>
                  <a:prstClr val="white"/>
                </a:solidFill>
                <a:latin typeface="Gotham Rounded Book"/>
                <a:cs typeface="Gotham Rounded Book"/>
              </a:rPr>
              <a:t>eduqas_english</a:t>
            </a:r>
            <a:endParaRPr lang="en-US" sz="2000" kern="1100" spc="-50" dirty="0">
              <a:solidFill>
                <a:prstClr val="white"/>
              </a:solidFill>
              <a:latin typeface="Gotham Rounded Book"/>
              <a:cs typeface="Gotham Rounded Book"/>
            </a:endParaRPr>
          </a:p>
          <a:p>
            <a:pPr fontAlgn="base">
              <a:spcBef>
                <a:spcPct val="0"/>
              </a:spcBef>
              <a:spcAft>
                <a:spcPct val="0"/>
              </a:spcAft>
              <a:defRPr/>
            </a:pPr>
            <a:endParaRPr lang="en-US" sz="2000" kern="1100" spc="-50" dirty="0">
              <a:solidFill>
                <a:prstClr val="white"/>
              </a:solidFill>
              <a:latin typeface="Gotham Rounded Book"/>
              <a:cs typeface="Gotham Rounded Book"/>
            </a:endParaRPr>
          </a:p>
          <a:p>
            <a:pPr fontAlgn="base">
              <a:spcBef>
                <a:spcPct val="0"/>
              </a:spcBef>
              <a:spcAft>
                <a:spcPct val="0"/>
              </a:spcAft>
              <a:defRPr/>
            </a:pPr>
            <a:r>
              <a:rPr lang="en-US" sz="2000" kern="1100" spc="-50" dirty="0">
                <a:solidFill>
                  <a:prstClr val="white"/>
                </a:solidFill>
                <a:latin typeface="Gotham Rounded Book"/>
                <a:cs typeface="Gotham Rounded Book"/>
              </a:rPr>
              <a:t>eduqas.co.uk</a:t>
            </a:r>
          </a:p>
          <a:p>
            <a:pPr fontAlgn="base">
              <a:spcBef>
                <a:spcPct val="0"/>
              </a:spcBef>
              <a:spcAft>
                <a:spcPct val="0"/>
              </a:spcAft>
              <a:defRPr/>
            </a:pPr>
            <a:endParaRPr lang="en-US" sz="2000" kern="1100" spc="-50" dirty="0">
              <a:solidFill>
                <a:prstClr val="white"/>
              </a:solidFill>
              <a:latin typeface="Gotham Rounded Book"/>
              <a:cs typeface="Gotham Rounded Book"/>
            </a:endParaRPr>
          </a:p>
          <a:p>
            <a:pPr fontAlgn="base">
              <a:spcBef>
                <a:spcPct val="0"/>
              </a:spcBef>
              <a:spcAft>
                <a:spcPct val="0"/>
              </a:spcAft>
              <a:defRPr/>
            </a:pPr>
            <a:endParaRPr lang="en-GB" sz="4400" dirty="0">
              <a:solidFill>
                <a:prstClr val="black"/>
              </a:solidFill>
              <a:latin typeface="Arial" charset="0"/>
              <a:cs typeface="Arial" charset="0"/>
            </a:endParaRPr>
          </a:p>
        </p:txBody>
      </p:sp>
    </p:spTree>
    <p:extLst>
      <p:ext uri="{BB962C8B-B14F-4D97-AF65-F5344CB8AC3E}">
        <p14:creationId xmlns:p14="http://schemas.microsoft.com/office/powerpoint/2010/main" val="222356282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p:cNvPicPr>
          <p:nvPr/>
        </p:nvPicPr>
        <p:blipFill>
          <a:blip r:embed="rId3">
            <a:lum/>
            <a:alphaModFix/>
          </a:blip>
          <a:srcRect/>
          <a:stretch>
            <a:fillRect/>
          </a:stretch>
        </p:blipFill>
        <p:spPr>
          <a:xfrm>
            <a:off x="0" y="0"/>
            <a:ext cx="9143640" cy="1308600"/>
          </a:xfrm>
          <a:prstGeom prst="rect">
            <a:avLst/>
          </a:prstGeom>
          <a:noFill/>
          <a:ln>
            <a:noFill/>
          </a:ln>
        </p:spPr>
      </p:pic>
      <p:sp>
        <p:nvSpPr>
          <p:cNvPr id="3" name="TextBox 3"/>
          <p:cNvSpPr/>
          <p:nvPr/>
        </p:nvSpPr>
        <p:spPr>
          <a:xfrm>
            <a:off x="179512" y="1104120"/>
            <a:ext cx="8459048" cy="507602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anose="020B0604020202020204" pitchFamily="34" charset="0"/>
                <a:ea typeface="Microsoft YaHei" pitchFamily="2"/>
                <a:cs typeface="Arial" panose="020B0604020202020204" pitchFamily="34" charset="0"/>
              </a:rPr>
              <a:t>In both Section A and Section B, candidates will need to demonstrate that they can:</a:t>
            </a:r>
          </a:p>
          <a:p>
            <a:pPr marL="0" marR="0" lvl="0" indent="0" algn="l" rtl="0" hangingPunct="1">
              <a:lnSpc>
                <a:spcPct val="100000"/>
              </a:lnSpc>
              <a:spcBef>
                <a:spcPts val="0"/>
              </a:spcBef>
              <a:spcAft>
                <a:spcPts val="0"/>
              </a:spcAft>
              <a:buNone/>
              <a:tabLst/>
              <a:defRPr sz="1800"/>
            </a:pPr>
            <a:endParaRPr lang="en-GB" sz="2400" b="1" dirty="0">
              <a:solidFill>
                <a:srgbClr val="000000"/>
              </a:solidFill>
              <a:latin typeface="Arial" panose="020B0604020202020204" pitchFamily="34" charset="0"/>
              <a:ea typeface="Microsoft YaHei" pitchFamily="2"/>
              <a:cs typeface="Arial" panose="020B0604020202020204" pitchFamily="34" charset="0"/>
            </a:endParaRPr>
          </a:p>
          <a:p>
            <a:pPr marL="342900" indent="-3429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use integrated linguistic and literary approaches</a:t>
            </a:r>
          </a:p>
          <a:p>
            <a:pPr marL="342900" indent="-3429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analyse how meanings are shaped in their set text</a:t>
            </a:r>
          </a:p>
          <a:p>
            <a:pPr marL="342900" indent="-3429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show knowledge and understanding of relevant language levels</a:t>
            </a:r>
          </a:p>
          <a:p>
            <a:pPr marL="342900" indent="-3429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use accurately a range of linguistic and literary terminology</a:t>
            </a:r>
          </a:p>
          <a:p>
            <a:pPr marL="342900" indent="-3429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demonstrate an understanding of the significance and influence of the contexts in which texts are produced and received</a:t>
            </a:r>
          </a:p>
          <a:p>
            <a:pPr marL="342900" indent="-342900">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organise responses in a clear and effective academic style and register with coherent written expression.</a:t>
            </a:r>
            <a:endParaRPr lang="en-GB" sz="2400" b="0" i="0" u="none" strike="noStrike" kern="1200" spc="0" dirty="0">
              <a:ln>
                <a:noFill/>
              </a:ln>
              <a:solidFill>
                <a:srgbClr val="000000"/>
              </a:solidFill>
              <a:latin typeface="Arial" panose="020B0604020202020204" pitchFamily="34" charset="0"/>
              <a:ea typeface="Microsoft YaHei" pitchFamily="2"/>
              <a:cs typeface="Arial" panose="020B0604020202020204" pitchFamily="34" charset="0"/>
            </a:endParaRPr>
          </a:p>
        </p:txBody>
      </p:sp>
    </p:spTree>
    <p:extLst>
      <p:ext uri="{BB962C8B-B14F-4D97-AF65-F5344CB8AC3E}">
        <p14:creationId xmlns:p14="http://schemas.microsoft.com/office/powerpoint/2010/main" val="250241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p:cNvPicPr>
          <p:nvPr/>
        </p:nvPicPr>
        <p:blipFill>
          <a:blip r:embed="rId3">
            <a:lum/>
            <a:alphaModFix/>
          </a:blip>
          <a:srcRect/>
          <a:stretch>
            <a:fillRect/>
          </a:stretch>
        </p:blipFill>
        <p:spPr>
          <a:xfrm>
            <a:off x="0" y="0"/>
            <a:ext cx="9143640" cy="1308600"/>
          </a:xfrm>
          <a:prstGeom prst="rect">
            <a:avLst/>
          </a:prstGeom>
          <a:noFill/>
          <a:ln>
            <a:noFill/>
          </a:ln>
        </p:spPr>
      </p:pic>
      <p:sp>
        <p:nvSpPr>
          <p:cNvPr id="3" name="TextBox 3"/>
          <p:cNvSpPr/>
          <p:nvPr/>
        </p:nvSpPr>
        <p:spPr>
          <a:xfrm>
            <a:off x="368640" y="1063080"/>
            <a:ext cx="8529480" cy="552223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marL="0" marR="0" lvl="0" indent="0" algn="l" rtl="0" hangingPunct="1">
              <a:lnSpc>
                <a:spcPct val="100000"/>
              </a:lnSpc>
              <a:spcBef>
                <a:spcPts val="0"/>
              </a:spcBef>
              <a:spcAft>
                <a:spcPts val="0"/>
              </a:spcAft>
              <a:buNone/>
              <a:tabLst/>
              <a:defRPr sz="1800"/>
            </a:pPr>
            <a:r>
              <a:rPr lang="en-GB" sz="3100" kern="1100" spc="-50" dirty="0">
                <a:solidFill>
                  <a:srgbClr val="DF3C06"/>
                </a:solidFill>
                <a:latin typeface="Gotham Rounded Book"/>
                <a:cs typeface="Gotham Rounded Book"/>
              </a:rPr>
              <a:t>Section A: Shakespeare (closed-book)</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 </a:t>
            </a: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Section A is based on the study of </a:t>
            </a:r>
            <a:r>
              <a:rPr lang="en-GB" sz="2400" b="1" i="0" u="none" strike="noStrike" kern="1200" spc="0" dirty="0">
                <a:ln>
                  <a:noFill/>
                </a:ln>
                <a:solidFill>
                  <a:srgbClr val="000000"/>
                </a:solidFill>
                <a:latin typeface="Arial" pitchFamily="34"/>
                <a:ea typeface="Microsoft YaHei" pitchFamily="2"/>
                <a:cs typeface="Arial" pitchFamily="34"/>
              </a:rPr>
              <a:t>one </a:t>
            </a:r>
            <a:r>
              <a:rPr lang="en-GB" sz="2400" b="0" i="0" u="none" strike="noStrike" kern="1200" spc="0" dirty="0">
                <a:ln>
                  <a:noFill/>
                </a:ln>
                <a:solidFill>
                  <a:srgbClr val="000000"/>
                </a:solidFill>
                <a:latin typeface="Arial" pitchFamily="34"/>
                <a:ea typeface="Microsoft YaHei" pitchFamily="2"/>
                <a:cs typeface="Arial" pitchFamily="34"/>
              </a:rPr>
              <a:t>Shakespeare play selected from the list below</a:t>
            </a:r>
            <a:r>
              <a:rPr lang="en-GB" sz="2400" b="0" i="0" u="none" strike="noStrike" kern="1200" spc="0" dirty="0" smtClean="0">
                <a:ln>
                  <a:noFill/>
                </a:ln>
                <a:solidFill>
                  <a:srgbClr val="000000"/>
                </a:solidFill>
                <a:latin typeface="Arial" pitchFamily="34"/>
                <a:ea typeface="Microsoft YaHei" pitchFamily="2"/>
                <a:cs typeface="Arial" pitchFamily="34"/>
              </a:rPr>
              <a:t>:</a:t>
            </a:r>
          </a:p>
          <a:p>
            <a:pPr marL="0" marR="0" lvl="0" indent="0" algn="l" rtl="0" hangingPunct="1">
              <a:lnSpc>
                <a:spcPct val="100000"/>
              </a:lnSpc>
              <a:spcBef>
                <a:spcPts val="0"/>
              </a:spcBef>
              <a:spcAft>
                <a:spcPts val="0"/>
              </a:spcAft>
              <a:buNone/>
              <a:tabLst/>
              <a:defRPr sz="1800"/>
            </a:pPr>
            <a:endParaRPr lang="en-GB" sz="2400" b="0" i="0" u="none" strike="noStrike" kern="1200" spc="0" dirty="0">
              <a:ln>
                <a:noFill/>
              </a:ln>
              <a:solidFill>
                <a:srgbClr val="000000"/>
              </a:solidFill>
              <a:latin typeface="Arial" pitchFamily="34"/>
              <a:ea typeface="Microsoft YaHei" pitchFamily="2"/>
              <a:cs typeface="Arial" pitchFamily="34"/>
            </a:endParaRPr>
          </a:p>
          <a:p>
            <a:pPr marL="0" marR="0" lvl="0" indent="0" algn="l" rtl="0" hangingPunct="1">
              <a:lnSpc>
                <a:spcPct val="100000"/>
              </a:lnSpc>
              <a:spcBef>
                <a:spcPts val="0"/>
              </a:spcBef>
              <a:spcAft>
                <a:spcPts val="0"/>
              </a:spcAft>
              <a:buNone/>
              <a:tabLst/>
              <a:defRPr sz="1800"/>
            </a:pPr>
            <a:r>
              <a:rPr lang="en-GB" sz="2400" b="1" i="1" u="none" strike="noStrike" kern="1200" spc="0" dirty="0">
                <a:ln>
                  <a:noFill/>
                </a:ln>
                <a:solidFill>
                  <a:srgbClr val="000000"/>
                </a:solidFill>
                <a:latin typeface="Arial" pitchFamily="34"/>
                <a:ea typeface="Microsoft YaHei" pitchFamily="2"/>
                <a:cs typeface="Arial" pitchFamily="34"/>
              </a:rPr>
              <a:t>		Antony and Cleopatra</a:t>
            </a:r>
          </a:p>
          <a:p>
            <a:pPr marL="0" marR="0" lvl="0" indent="0" algn="l" rtl="0" hangingPunct="1">
              <a:lnSpc>
                <a:spcPct val="100000"/>
              </a:lnSpc>
              <a:spcBef>
                <a:spcPts val="0"/>
              </a:spcBef>
              <a:spcAft>
                <a:spcPts val="0"/>
              </a:spcAft>
              <a:buNone/>
              <a:tabLst/>
              <a:defRPr sz="1800"/>
            </a:pPr>
            <a:r>
              <a:rPr lang="en-GB" sz="2400" b="1" i="1" u="none" strike="noStrike" kern="1200" spc="0" dirty="0">
                <a:ln>
                  <a:noFill/>
                </a:ln>
                <a:solidFill>
                  <a:srgbClr val="000000"/>
                </a:solidFill>
                <a:latin typeface="Arial" pitchFamily="34"/>
                <a:ea typeface="Microsoft YaHei" pitchFamily="2"/>
                <a:cs typeface="Arial" pitchFamily="34"/>
              </a:rPr>
              <a:t>		King Lear</a:t>
            </a:r>
          </a:p>
          <a:p>
            <a:pPr marL="0" marR="0" lvl="0" indent="0" algn="l" rtl="0" hangingPunct="1">
              <a:lnSpc>
                <a:spcPct val="100000"/>
              </a:lnSpc>
              <a:spcBef>
                <a:spcPts val="0"/>
              </a:spcBef>
              <a:spcAft>
                <a:spcPts val="0"/>
              </a:spcAft>
              <a:buNone/>
              <a:tabLst/>
              <a:defRPr sz="1800"/>
            </a:pPr>
            <a:r>
              <a:rPr lang="en-GB" sz="2400" b="1" i="1" u="none" strike="noStrike" kern="1200" spc="0" dirty="0">
                <a:ln>
                  <a:noFill/>
                </a:ln>
                <a:solidFill>
                  <a:srgbClr val="000000"/>
                </a:solidFill>
                <a:latin typeface="Arial" pitchFamily="34"/>
                <a:ea typeface="Microsoft YaHei" pitchFamily="2"/>
                <a:cs typeface="Arial" pitchFamily="34"/>
              </a:rPr>
              <a:t>		Much Ado About Nothing</a:t>
            </a:r>
          </a:p>
          <a:p>
            <a:pPr marL="0" marR="0" lvl="0" indent="0" algn="l" rtl="0" hangingPunct="1">
              <a:lnSpc>
                <a:spcPct val="100000"/>
              </a:lnSpc>
              <a:spcBef>
                <a:spcPts val="0"/>
              </a:spcBef>
              <a:spcAft>
                <a:spcPts val="0"/>
              </a:spcAft>
              <a:buNone/>
              <a:tabLst/>
              <a:defRPr sz="1800"/>
            </a:pPr>
            <a:r>
              <a:rPr lang="en-GB" sz="2400" b="1" i="1" u="none" strike="noStrike" kern="1200" spc="0" dirty="0">
                <a:ln>
                  <a:noFill/>
                </a:ln>
                <a:solidFill>
                  <a:srgbClr val="000000"/>
                </a:solidFill>
                <a:latin typeface="Arial" pitchFamily="34"/>
                <a:ea typeface="Microsoft YaHei" pitchFamily="2"/>
                <a:cs typeface="Arial" pitchFamily="34"/>
              </a:rPr>
              <a:t>		Othello</a:t>
            </a:r>
          </a:p>
          <a:p>
            <a:pPr marL="0" marR="0" lvl="0" indent="0" algn="l" rtl="0" hangingPunct="1">
              <a:lnSpc>
                <a:spcPct val="100000"/>
              </a:lnSpc>
              <a:spcBef>
                <a:spcPts val="0"/>
              </a:spcBef>
              <a:spcAft>
                <a:spcPts val="0"/>
              </a:spcAft>
              <a:buNone/>
              <a:tabLst/>
              <a:defRPr sz="1800"/>
            </a:pPr>
            <a:r>
              <a:rPr lang="en-GB" sz="2400" b="1" i="1" u="none" strike="noStrike" kern="1200" spc="0" dirty="0">
                <a:ln>
                  <a:noFill/>
                </a:ln>
                <a:solidFill>
                  <a:srgbClr val="000000"/>
                </a:solidFill>
                <a:latin typeface="Arial" pitchFamily="34"/>
                <a:ea typeface="Microsoft YaHei" pitchFamily="2"/>
                <a:cs typeface="Arial" pitchFamily="34"/>
              </a:rPr>
              <a:t>		The Tempest</a:t>
            </a:r>
          </a:p>
          <a:p>
            <a:pPr marL="0" marR="0" lvl="0" indent="0" algn="l" rtl="0" hangingPunct="1">
              <a:lnSpc>
                <a:spcPct val="100000"/>
              </a:lnSpc>
              <a:spcBef>
                <a:spcPts val="0"/>
              </a:spcBef>
              <a:spcAft>
                <a:spcPts val="0"/>
              </a:spcAft>
              <a:buNone/>
              <a:tabLst/>
              <a:defRPr sz="1800"/>
            </a:pPr>
            <a:endParaRPr lang="en-GB" sz="2400" b="0" i="0" u="none" strike="noStrike" kern="1200" spc="0" dirty="0">
              <a:ln>
                <a:noFill/>
              </a:ln>
              <a:solidFill>
                <a:srgbClr val="000000"/>
              </a:solidFill>
              <a:latin typeface="Arial" pitchFamily="34"/>
              <a:ea typeface="Microsoft YaHei" pitchFamily="2"/>
              <a:cs typeface="Arial" pitchFamily="34"/>
            </a:endParaRP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Section A requires candidates to respond to</a:t>
            </a:r>
            <a:r>
              <a:rPr lang="en-GB" sz="2400" b="0" i="0" u="none" strike="noStrike" kern="1200" spc="0" dirty="0" smtClean="0">
                <a:ln>
                  <a:noFill/>
                </a:ln>
                <a:solidFill>
                  <a:srgbClr val="000000"/>
                </a:solidFill>
                <a:latin typeface="Arial" pitchFamily="34"/>
                <a:ea typeface="Microsoft YaHei" pitchFamily="2"/>
                <a:cs typeface="Arial" pitchFamily="34"/>
              </a:rPr>
              <a:t>:</a:t>
            </a:r>
          </a:p>
          <a:p>
            <a:pPr marL="0" marR="0" lvl="0" indent="0" algn="l" rtl="0" hangingPunct="1">
              <a:lnSpc>
                <a:spcPct val="100000"/>
              </a:lnSpc>
              <a:spcBef>
                <a:spcPts val="0"/>
              </a:spcBef>
              <a:spcAft>
                <a:spcPts val="0"/>
              </a:spcAft>
              <a:buNone/>
              <a:tabLst/>
              <a:defRPr sz="1800"/>
            </a:pPr>
            <a:endParaRPr lang="en-GB" sz="2400" b="0" i="0" u="none" strike="noStrike" kern="1200" spc="0" dirty="0">
              <a:ln>
                <a:noFill/>
              </a:ln>
              <a:solidFill>
                <a:srgbClr val="000000"/>
              </a:solidFill>
              <a:latin typeface="Arial" pitchFamily="34"/>
              <a:ea typeface="Microsoft YaHei" pitchFamily="2"/>
              <a:cs typeface="Arial" pitchFamily="34"/>
            </a:endParaRPr>
          </a:p>
          <a:p>
            <a:pPr marL="342900" marR="0" lvl="0" indent="-342900" algn="l" rtl="0" hangingPunct="1">
              <a:lnSpc>
                <a:spcPct val="100000"/>
              </a:lnSpc>
              <a:spcBef>
                <a:spcPts val="0"/>
              </a:spcBef>
              <a:spcAft>
                <a:spcPts val="0"/>
              </a:spcAft>
              <a:buFont typeface="Arial" panose="020B0604020202020204" pitchFamily="34" charset="0"/>
              <a:buChar char="•"/>
              <a:tabLst/>
              <a:defRPr sz="1800"/>
            </a:pPr>
            <a:r>
              <a:rPr lang="en-GB" sz="2400" b="1" i="0" u="none" strike="noStrike" kern="1200" spc="0" dirty="0" smtClean="0">
                <a:ln>
                  <a:noFill/>
                </a:ln>
                <a:solidFill>
                  <a:srgbClr val="000000"/>
                </a:solidFill>
                <a:latin typeface="Arial" pitchFamily="34"/>
                <a:ea typeface="Microsoft YaHei" pitchFamily="2"/>
                <a:cs typeface="Arial" pitchFamily="34"/>
              </a:rPr>
              <a:t>one </a:t>
            </a:r>
            <a:r>
              <a:rPr lang="en-GB" sz="2400" b="0" i="0" u="none" strike="noStrike" kern="1200" spc="0" dirty="0">
                <a:ln>
                  <a:noFill/>
                </a:ln>
                <a:solidFill>
                  <a:srgbClr val="000000"/>
                </a:solidFill>
                <a:latin typeface="Arial" pitchFamily="34"/>
                <a:ea typeface="Microsoft YaHei" pitchFamily="2"/>
                <a:cs typeface="Arial" pitchFamily="34"/>
              </a:rPr>
              <a:t>compulsory extract-based task (24 marks)</a:t>
            </a:r>
          </a:p>
          <a:p>
            <a:pPr marL="342900" marR="0" lvl="0" indent="-342900" algn="l" rtl="0" hangingPunct="1">
              <a:lnSpc>
                <a:spcPct val="100000"/>
              </a:lnSpc>
              <a:spcBef>
                <a:spcPts val="0"/>
              </a:spcBef>
              <a:spcAft>
                <a:spcPts val="0"/>
              </a:spcAft>
              <a:buFont typeface="Arial" panose="020B0604020202020204" pitchFamily="34" charset="0"/>
              <a:buChar char="•"/>
              <a:tabLst/>
              <a:defRPr sz="1800"/>
            </a:pPr>
            <a:r>
              <a:rPr lang="en-GB" sz="2400" b="1" i="0" u="none" strike="noStrike" kern="1200" spc="0" dirty="0" smtClean="0">
                <a:ln>
                  <a:noFill/>
                </a:ln>
                <a:solidFill>
                  <a:srgbClr val="000000"/>
                </a:solidFill>
                <a:latin typeface="Arial" pitchFamily="34"/>
                <a:ea typeface="Microsoft YaHei" pitchFamily="2"/>
                <a:cs typeface="Arial" pitchFamily="34"/>
              </a:rPr>
              <a:t>one </a:t>
            </a:r>
            <a:r>
              <a:rPr lang="en-GB" sz="2400" b="0" i="0" u="none" strike="noStrike" kern="1200" spc="0" dirty="0">
                <a:ln>
                  <a:noFill/>
                </a:ln>
                <a:solidFill>
                  <a:srgbClr val="000000"/>
                </a:solidFill>
                <a:latin typeface="Arial" pitchFamily="34"/>
                <a:ea typeface="Microsoft YaHei" pitchFamily="2"/>
                <a:cs typeface="Arial" pitchFamily="34"/>
              </a:rPr>
              <a:t>extended essay from a choice of two (48 marks).</a:t>
            </a:r>
          </a:p>
        </p:txBody>
      </p:sp>
    </p:spTree>
    <p:extLst>
      <p:ext uri="{BB962C8B-B14F-4D97-AF65-F5344CB8AC3E}">
        <p14:creationId xmlns:p14="http://schemas.microsoft.com/office/powerpoint/2010/main" val="3344145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429000"/>
            <a:ext cx="4220120" cy="3024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0842" y="2226641"/>
            <a:ext cx="4652358" cy="44644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2"/>
          <p:cNvSpPr/>
          <p:nvPr/>
        </p:nvSpPr>
        <p:spPr>
          <a:xfrm>
            <a:off x="557008" y="1000286"/>
            <a:ext cx="7973280" cy="1424685"/>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1440" tIns="45720" rIns="91440" bIns="45720" anchor="ctr" anchorCtr="0" compatLnSpc="0">
            <a:spAutoFit/>
          </a:bodyPr>
          <a:lstStyle/>
          <a:p>
            <a:pPr marL="0" marR="0" lvl="0" indent="0" algn="l" rtl="0" hangingPunct="1">
              <a:lnSpc>
                <a:spcPct val="100000"/>
              </a:lnSpc>
              <a:spcBef>
                <a:spcPts val="0"/>
              </a:spcBef>
              <a:spcAft>
                <a:spcPts val="0"/>
              </a:spcAft>
              <a:buNone/>
              <a:tabLst/>
              <a:defRPr sz="1800"/>
            </a:pPr>
            <a:r>
              <a:rPr lang="en-GB" sz="3100" kern="1100" spc="-50" dirty="0">
                <a:solidFill>
                  <a:srgbClr val="DF3C06"/>
                </a:solidFill>
                <a:latin typeface="Gotham Rounded Book"/>
                <a:cs typeface="Gotham Rounded Book"/>
              </a:rPr>
              <a:t>The Extract-Based Question</a:t>
            </a:r>
          </a:p>
          <a:p>
            <a:pPr marL="0" marR="0" lvl="0" indent="0" algn="l" rtl="0" hangingPunct="1">
              <a:lnSpc>
                <a:spcPct val="100000"/>
              </a:lnSpc>
              <a:spcBef>
                <a:spcPts val="0"/>
              </a:spcBef>
              <a:spcAft>
                <a:spcPts val="0"/>
              </a:spcAft>
              <a:buNone/>
              <a:tabLst/>
              <a:defRPr sz="1800"/>
            </a:pPr>
            <a:endParaRPr lang="en-GB" sz="800" b="0" i="0" u="none" strike="noStrike" kern="1200" spc="0" dirty="0">
              <a:ln>
                <a:noFill/>
              </a:ln>
              <a:solidFill>
                <a:srgbClr val="000000"/>
              </a:solidFill>
              <a:latin typeface="Arial" pitchFamily="34"/>
              <a:ea typeface="Calibri" pitchFamily="1"/>
              <a:cs typeface="Arial" pitchFamily="34"/>
            </a:endParaRPr>
          </a:p>
          <a:p>
            <a:pPr marL="0" marR="0" lvl="0" indent="0" algn="l" rtl="0" hangingPunct="0">
              <a:lnSpc>
                <a:spcPct val="100000"/>
              </a:lnSpc>
              <a:spcBef>
                <a:spcPts val="0"/>
              </a:spcBef>
              <a:spcAft>
                <a:spcPts val="0"/>
              </a:spcAft>
              <a:buNone/>
              <a:tabLst/>
              <a:defRPr sz="1800"/>
            </a:pPr>
            <a:r>
              <a:rPr lang="en-GB" sz="1600" b="0" i="0" u="none" strike="noStrike" kern="1200" spc="0" dirty="0">
                <a:ln>
                  <a:noFill/>
                </a:ln>
                <a:solidFill>
                  <a:srgbClr val="000000"/>
                </a:solidFill>
                <a:latin typeface="Arial" pitchFamily="34"/>
                <a:ea typeface="Calibri" pitchFamily="1"/>
                <a:cs typeface="Arial" pitchFamily="34"/>
              </a:rPr>
              <a:t>For the extract-based task, candidates will need to demonstrate their ability to read closely a key passage from the set text.</a:t>
            </a:r>
          </a:p>
          <a:p>
            <a:pPr marL="0" marR="0" lvl="0" indent="0" algn="l" rtl="0" hangingPunct="0">
              <a:lnSpc>
                <a:spcPct val="100000"/>
              </a:lnSpc>
              <a:spcBef>
                <a:spcPts val="0"/>
              </a:spcBef>
              <a:spcAft>
                <a:spcPts val="0"/>
              </a:spcAft>
              <a:buNone/>
              <a:tabLst/>
              <a:defRPr sz="1800"/>
            </a:pPr>
            <a:endParaRPr lang="en-GB" sz="1800" b="0" i="0" u="none" strike="noStrike" kern="1200" spc="0" dirty="0">
              <a:ln>
                <a:noFill/>
              </a:ln>
              <a:solidFill>
                <a:srgbClr val="000000"/>
              </a:solidFill>
              <a:latin typeface="Arial" pitchFamily="34"/>
              <a:ea typeface="Calibri" pitchFamily="1"/>
              <a:cs typeface="Arial" pitchFamily="34"/>
            </a:endParaRPr>
          </a:p>
        </p:txBody>
      </p:sp>
      <p:sp>
        <p:nvSpPr>
          <p:cNvPr id="6" name="Rectangle 5">
            <a:extLst>
              <a:ext uri="{FF2B5EF4-FFF2-40B4-BE49-F238E27FC236}">
                <a16:creationId xmlns:a16="http://schemas.microsoft.com/office/drawing/2014/main" xmlns="" id="{650CDC9F-7745-49C2-9D27-DF0F5B858090}"/>
              </a:ext>
            </a:extLst>
          </p:cNvPr>
          <p:cNvSpPr/>
          <p:nvPr/>
        </p:nvSpPr>
        <p:spPr>
          <a:xfrm>
            <a:off x="176874" y="2194624"/>
            <a:ext cx="4283968" cy="1154162"/>
          </a:xfrm>
          <a:prstGeom prst="rect">
            <a:avLst/>
          </a:prstGeom>
          <a:solidFill>
            <a:schemeClr val="accent6">
              <a:lumMod val="40000"/>
              <a:lumOff val="60000"/>
            </a:schemeClr>
          </a:solidFill>
        </p:spPr>
        <p:txBody>
          <a:bodyPr wrap="square">
            <a:spAutoFit/>
          </a:bodyPr>
          <a:lstStyle/>
          <a:p>
            <a:pPr algn="ctr">
              <a:lnSpc>
                <a:spcPct val="115000"/>
              </a:lnSpc>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Lst>
            </a:pPr>
            <a:r>
              <a:rPr lang="en-US" sz="1200" b="1" i="1" dirty="0">
                <a:solidFill>
                  <a:srgbClr val="000000"/>
                </a:solidFill>
                <a:latin typeface="Arial" panose="020B0604020202020204" pitchFamily="34" charset="0"/>
                <a:ea typeface="ヒラギノ角ゴ Pro W3"/>
                <a:cs typeface="Times New Roman" panose="02020603050405020304" pitchFamily="18" charset="0"/>
              </a:rPr>
              <a:t>The Tempest</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mj-lt"/>
              <a:buAutoNum type="alphaLcParenBoth"/>
              <a:tabLst>
                <a:tab pos="228600" algn="l"/>
                <a:tab pos="450215" algn="l"/>
                <a:tab pos="899795" algn="l"/>
                <a:tab pos="1350010" algn="l"/>
                <a:tab pos="2249805" algn="l"/>
                <a:tab pos="2700020" algn="l"/>
                <a:tab pos="3150235" algn="l"/>
                <a:tab pos="3599815" algn="l"/>
                <a:tab pos="4050030" algn="l"/>
                <a:tab pos="4500245" algn="l"/>
                <a:tab pos="4949825" algn="l"/>
                <a:tab pos="5400040" algn="l"/>
                <a:tab pos="5850255" algn="l"/>
              </a:tabLst>
            </a:pPr>
            <a:r>
              <a:rPr lang="en-US" sz="1200" dirty="0">
                <a:solidFill>
                  <a:srgbClr val="000000"/>
                </a:solidFill>
                <a:latin typeface="Arial" panose="020B0604020202020204" pitchFamily="34" charset="0"/>
                <a:ea typeface="ヒラギノ角ゴ Pro W3"/>
                <a:cs typeface="Times New Roman" panose="02020603050405020304" pitchFamily="18" charset="0"/>
              </a:rPr>
              <a:t>By focusing closely on the literary and linguistic techniques used, explore how Shakespeare creates a sense of comedy in this extract from </a:t>
            </a:r>
            <a:r>
              <a:rPr lang="en-US" sz="1200" b="1" dirty="0">
                <a:solidFill>
                  <a:srgbClr val="000000"/>
                </a:solidFill>
                <a:latin typeface="Arial" panose="020B0604020202020204" pitchFamily="34" charset="0"/>
                <a:ea typeface="ヒラギノ角ゴ Pro W3"/>
                <a:cs typeface="Times New Roman" panose="02020603050405020304" pitchFamily="18" charset="0"/>
              </a:rPr>
              <a:t>Act 3, Scene 2.</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marL="228600" algn="r">
              <a:lnSpc>
                <a:spcPct val="115000"/>
              </a:lnSpc>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Lst>
            </a:pPr>
            <a:r>
              <a:rPr lang="en-US" sz="1200" b="1" dirty="0">
                <a:solidFill>
                  <a:srgbClr val="000000"/>
                </a:solidFill>
                <a:latin typeface="Arial" panose="020B0604020202020204" pitchFamily="34" charset="0"/>
                <a:ea typeface="ヒラギノ角ゴ Pro W3"/>
                <a:cs typeface="Times New Roman" panose="02020603050405020304" pitchFamily="18" charset="0"/>
              </a:rPr>
              <a:t>[24]</a:t>
            </a: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2938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827585" y="1682611"/>
            <a:ext cx="7776847" cy="33989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marL="0" marR="0" lvl="0" indent="0" algn="l" rtl="0" hangingPunct="1">
              <a:lnSpc>
                <a:spcPct val="100000"/>
              </a:lnSpc>
              <a:spcBef>
                <a:spcPts val="0"/>
              </a:spcBef>
              <a:spcAft>
                <a:spcPts val="0"/>
              </a:spcAft>
              <a:buNone/>
              <a:tabLst/>
              <a:defRPr sz="1800"/>
            </a:pPr>
            <a:r>
              <a:rPr lang="en-GB" sz="3100" kern="1100" spc="-50" dirty="0">
                <a:solidFill>
                  <a:srgbClr val="DF3C06"/>
                </a:solidFill>
                <a:latin typeface="Gotham Rounded Book"/>
                <a:cs typeface="Gotham Rounded Book"/>
              </a:rPr>
              <a:t>Assessment Objectives</a:t>
            </a:r>
          </a:p>
          <a:p>
            <a:pPr marL="0" marR="0" lvl="0" indent="0" algn="l"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 </a:t>
            </a:r>
          </a:p>
          <a:p>
            <a:pPr marL="0" marR="0" lvl="0" indent="0" algn="l"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AO1</a:t>
            </a:r>
            <a:r>
              <a:rPr lang="en-GB" sz="2400" b="0" i="0" u="none" strike="noStrike" kern="1200" spc="0" dirty="0">
                <a:ln>
                  <a:noFill/>
                </a:ln>
                <a:solidFill>
                  <a:srgbClr val="000000"/>
                </a:solidFill>
                <a:latin typeface="Arial" pitchFamily="34"/>
                <a:ea typeface="Microsoft YaHei" pitchFamily="2"/>
                <a:cs typeface="Arial" pitchFamily="34"/>
              </a:rPr>
              <a:t> </a:t>
            </a:r>
            <a:r>
              <a:rPr lang="en-GB" sz="2400" b="0" i="0" u="none" strike="noStrike" kern="1200" spc="0" dirty="0" smtClean="0">
                <a:ln>
                  <a:noFill/>
                </a:ln>
                <a:solidFill>
                  <a:srgbClr val="000000"/>
                </a:solidFill>
                <a:latin typeface="Arial" pitchFamily="34"/>
                <a:ea typeface="Microsoft YaHei" pitchFamily="2"/>
                <a:cs typeface="Arial" pitchFamily="34"/>
              </a:rPr>
              <a:t>(</a:t>
            </a:r>
            <a:r>
              <a:rPr lang="en-GB" sz="2400" b="0" i="0" u="none" strike="noStrike" kern="1200" spc="0" dirty="0">
                <a:ln>
                  <a:noFill/>
                </a:ln>
                <a:solidFill>
                  <a:srgbClr val="000000"/>
                </a:solidFill>
                <a:latin typeface="Arial" pitchFamily="34"/>
                <a:ea typeface="Microsoft YaHei" pitchFamily="2"/>
                <a:cs typeface="Arial" pitchFamily="34"/>
              </a:rPr>
              <a:t>12 marks)</a:t>
            </a:r>
          </a:p>
          <a:p>
            <a:pPr marL="0" marR="0" lvl="0" indent="0"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Apply concepts and methods from integrated linguistic and literary study as appropriate, using associated terminology and coherent written expression</a:t>
            </a:r>
          </a:p>
          <a:p>
            <a:pPr marL="0" marR="0" lvl="0" indent="0"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 </a:t>
            </a:r>
          </a:p>
          <a:p>
            <a:pPr marL="0" marR="0" lvl="0" indent="0" rtl="0" hangingPunct="1">
              <a:lnSpc>
                <a:spcPct val="100000"/>
              </a:lnSpc>
              <a:spcBef>
                <a:spcPts val="0"/>
              </a:spcBef>
              <a:spcAft>
                <a:spcPts val="0"/>
              </a:spcAft>
              <a:buNone/>
              <a:tabLst/>
              <a:defRPr sz="1800"/>
            </a:pPr>
            <a:r>
              <a:rPr lang="en-GB" sz="2400" b="1" i="0" u="none" strike="noStrike" kern="1200" spc="0" dirty="0">
                <a:ln>
                  <a:noFill/>
                </a:ln>
                <a:solidFill>
                  <a:srgbClr val="000000"/>
                </a:solidFill>
                <a:latin typeface="Arial" pitchFamily="34"/>
                <a:ea typeface="Microsoft YaHei" pitchFamily="2"/>
                <a:cs typeface="Arial" pitchFamily="34"/>
              </a:rPr>
              <a:t>AO2</a:t>
            </a:r>
            <a:r>
              <a:rPr lang="en-GB" sz="2400" b="0" i="0" u="none" strike="noStrike" kern="1200" spc="0" dirty="0">
                <a:ln>
                  <a:noFill/>
                </a:ln>
                <a:solidFill>
                  <a:srgbClr val="000000"/>
                </a:solidFill>
                <a:latin typeface="Arial" pitchFamily="34"/>
                <a:ea typeface="Microsoft YaHei" pitchFamily="2"/>
                <a:cs typeface="Arial" pitchFamily="34"/>
              </a:rPr>
              <a:t> </a:t>
            </a:r>
            <a:r>
              <a:rPr lang="en-GB" sz="2400" b="0" i="0" u="none" strike="noStrike" kern="1200" spc="0" dirty="0" smtClean="0">
                <a:ln>
                  <a:noFill/>
                </a:ln>
                <a:solidFill>
                  <a:srgbClr val="000000"/>
                </a:solidFill>
                <a:latin typeface="Arial" pitchFamily="34"/>
                <a:ea typeface="Microsoft YaHei" pitchFamily="2"/>
                <a:cs typeface="Arial" pitchFamily="34"/>
              </a:rPr>
              <a:t>(</a:t>
            </a:r>
            <a:r>
              <a:rPr lang="en-GB" sz="2400" b="0" i="0" u="none" strike="noStrike" kern="1200" spc="0" dirty="0">
                <a:ln>
                  <a:noFill/>
                </a:ln>
                <a:solidFill>
                  <a:srgbClr val="000000"/>
                </a:solidFill>
                <a:latin typeface="Arial" pitchFamily="34"/>
                <a:ea typeface="Microsoft YaHei" pitchFamily="2"/>
                <a:cs typeface="Arial" pitchFamily="34"/>
              </a:rPr>
              <a:t>12 marks)</a:t>
            </a:r>
          </a:p>
          <a:p>
            <a:pPr marL="0" marR="0" lvl="0" indent="0" rtl="0" hangingPunct="1">
              <a:lnSpc>
                <a:spcPct val="100000"/>
              </a:lnSpc>
              <a:spcBef>
                <a:spcPts val="0"/>
              </a:spcBef>
              <a:spcAft>
                <a:spcPts val="0"/>
              </a:spcAft>
              <a:buNone/>
              <a:tabLst/>
              <a:defRPr sz="1800"/>
            </a:pPr>
            <a:r>
              <a:rPr lang="en-GB" sz="2400" b="0" i="0" u="none" strike="noStrike" kern="1200" spc="0" dirty="0">
                <a:ln>
                  <a:noFill/>
                </a:ln>
                <a:solidFill>
                  <a:srgbClr val="000000"/>
                </a:solidFill>
                <a:latin typeface="Arial" pitchFamily="34"/>
                <a:ea typeface="Microsoft YaHei" pitchFamily="2"/>
                <a:cs typeface="Arial" pitchFamily="34"/>
              </a:rPr>
              <a:t>Analyse ways in which meanings are shaped in texts</a:t>
            </a:r>
          </a:p>
        </p:txBody>
      </p:sp>
    </p:spTree>
    <p:extLst>
      <p:ext uri="{BB962C8B-B14F-4D97-AF65-F5344CB8AC3E}">
        <p14:creationId xmlns:p14="http://schemas.microsoft.com/office/powerpoint/2010/main" val="3473652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825B3128-B271-4275-9FF5-17B1AC20ACC7}"/>
              </a:ext>
            </a:extLst>
          </p:cNvPr>
          <p:cNvSpPr/>
          <p:nvPr/>
        </p:nvSpPr>
        <p:spPr>
          <a:xfrm>
            <a:off x="314649" y="3645024"/>
            <a:ext cx="8568952" cy="2680734"/>
          </a:xfrm>
          <a:prstGeom prst="rect">
            <a:avLst/>
          </a:prstGeom>
        </p:spPr>
        <p:txBody>
          <a:bodyPr wrap="square">
            <a:spAutoFit/>
          </a:bodyPr>
          <a:lstStyle/>
          <a:p>
            <a:pPr>
              <a:lnSpc>
                <a:spcPct val="115000"/>
              </a:lnSpc>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Lst>
            </a:pPr>
            <a:r>
              <a:rPr lang="en-US" b="1" i="1" dirty="0">
                <a:solidFill>
                  <a:srgbClr val="000000"/>
                </a:solidFill>
                <a:latin typeface="Arial" panose="020B0604020202020204" pitchFamily="34" charset="0"/>
                <a:ea typeface="ヒラギノ角ゴ Pro W3"/>
                <a:cs typeface="Times New Roman" panose="02020603050405020304" pitchFamily="18" charset="0"/>
              </a:rPr>
              <a:t>Either,</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Lst>
            </a:pPr>
            <a:r>
              <a:rPr lang="en-US" dirty="0">
                <a:solidFill>
                  <a:srgbClr val="000000"/>
                </a:solidFill>
                <a:latin typeface="Arial" panose="020B0604020202020204" pitchFamily="34" charset="0"/>
                <a:ea typeface="ヒラギノ角ゴ Pro W3"/>
                <a:cs typeface="Times New Roman" panose="02020603050405020304" pitchFamily="18" charset="0"/>
              </a:rPr>
              <a:t> </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lphaLcParenBoth"/>
              <a:tabLst>
                <a:tab pos="228600" algn="l"/>
                <a:tab pos="450215" algn="l"/>
                <a:tab pos="899795" algn="l"/>
                <a:tab pos="1350010" algn="l"/>
                <a:tab pos="2249805" algn="l"/>
                <a:tab pos="2700020" algn="l"/>
                <a:tab pos="3150235" algn="l"/>
                <a:tab pos="3599815" algn="l"/>
                <a:tab pos="4050030" algn="l"/>
                <a:tab pos="4500245" algn="l"/>
                <a:tab pos="4949825" algn="l"/>
                <a:tab pos="5400040" algn="l"/>
                <a:tab pos="5850255" algn="l"/>
              </a:tabLst>
            </a:pPr>
            <a:r>
              <a:rPr lang="en-US" dirty="0">
                <a:solidFill>
                  <a:srgbClr val="000000"/>
                </a:solidFill>
                <a:latin typeface="Arial" panose="020B0604020202020204" pitchFamily="34" charset="0"/>
                <a:ea typeface="ヒラギノ角ゴ Pro W3"/>
              </a:rPr>
              <a:t>‘Parental power and control.’  Consider how far Shakespeare’s presentation of Prospero’s relationship with his daughter conforms to 17</a:t>
            </a:r>
            <a:r>
              <a:rPr lang="en-US" baseline="30000" dirty="0">
                <a:solidFill>
                  <a:srgbClr val="000000"/>
                </a:solidFill>
                <a:latin typeface="Arial" panose="020B0604020202020204" pitchFamily="34" charset="0"/>
                <a:ea typeface="ヒラギノ角ゴ Pro W3"/>
              </a:rPr>
              <a:t>th</a:t>
            </a:r>
            <a:r>
              <a:rPr lang="en-US" dirty="0">
                <a:solidFill>
                  <a:srgbClr val="000000"/>
                </a:solidFill>
                <a:latin typeface="Arial" panose="020B0604020202020204" pitchFamily="34" charset="0"/>
                <a:ea typeface="ヒラギノ角ゴ Pro W3"/>
              </a:rPr>
              <a:t> century Jacobean society’s expectations</a:t>
            </a:r>
            <a:r>
              <a:rPr lang="en-US" dirty="0" smtClean="0">
                <a:solidFill>
                  <a:srgbClr val="000000"/>
                </a:solidFill>
                <a:latin typeface="Arial" panose="020B0604020202020204" pitchFamily="34" charset="0"/>
                <a:ea typeface="ヒラギノ角ゴ Pro W3"/>
              </a:rPr>
              <a:t>.</a:t>
            </a:r>
            <a:r>
              <a:rPr lang="en-GB" dirty="0" smtClean="0"/>
              <a:t>                                                                                                    </a:t>
            </a:r>
            <a:r>
              <a:rPr lang="en-US" dirty="0" smtClean="0">
                <a:solidFill>
                  <a:srgbClr val="000000"/>
                </a:solidFill>
                <a:latin typeface="Arial" panose="020B0604020202020204" pitchFamily="34" charset="0"/>
                <a:ea typeface="ヒラギノ角ゴ Pro W3"/>
              </a:rPr>
              <a:t>[</a:t>
            </a:r>
            <a:r>
              <a:rPr lang="en-US" dirty="0">
                <a:solidFill>
                  <a:srgbClr val="000000"/>
                </a:solidFill>
                <a:latin typeface="Arial" panose="020B0604020202020204" pitchFamily="34" charset="0"/>
                <a:ea typeface="ヒラギノ角ゴ Pro W3"/>
              </a:rPr>
              <a:t>48]</a:t>
            </a:r>
            <a:endParaRPr lang="en-GB" dirty="0"/>
          </a:p>
          <a:p>
            <a:pPr>
              <a:lnSpc>
                <a:spcPct val="115000"/>
              </a:lnSpc>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Lst>
            </a:pPr>
            <a:endParaRPr lang="en-US" sz="500" i="1" dirty="0" smtClean="0">
              <a:solidFill>
                <a:srgbClr val="000000"/>
              </a:solidFill>
              <a:latin typeface="Arial" panose="020B0604020202020204" pitchFamily="34" charset="0"/>
              <a:ea typeface="ヒラギノ角ゴ Pro W3"/>
              <a:cs typeface="Times New Roman" panose="02020603050405020304" pitchFamily="18" charset="0"/>
            </a:endParaRPr>
          </a:p>
          <a:p>
            <a:pPr>
              <a:lnSpc>
                <a:spcPct val="115000"/>
              </a:lnSpc>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Lst>
            </a:pPr>
            <a:r>
              <a:rPr lang="en-US" b="1" i="1" dirty="0" smtClean="0">
                <a:solidFill>
                  <a:srgbClr val="000000"/>
                </a:solidFill>
                <a:latin typeface="Arial" panose="020B0604020202020204" pitchFamily="34" charset="0"/>
                <a:ea typeface="ヒラギノ角ゴ Pro W3"/>
                <a:cs typeface="Times New Roman" panose="02020603050405020304" pitchFamily="18" charset="0"/>
              </a:rPr>
              <a:t>Or</a:t>
            </a:r>
            <a:r>
              <a:rPr lang="en-US" b="1" i="1" dirty="0">
                <a:solidFill>
                  <a:srgbClr val="000000"/>
                </a:solidFill>
                <a:latin typeface="Arial" panose="020B0604020202020204" pitchFamily="34" charset="0"/>
                <a:ea typeface="ヒラギノ角ゴ Pro W3"/>
                <a:cs typeface="Times New Roman" panose="02020603050405020304" pitchFamily="18" charset="0"/>
              </a:rPr>
              <a:t>,</a:t>
            </a:r>
            <a:endParaRPr lang="en-GB" b="1"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450215" algn="l"/>
                <a:tab pos="899795" algn="l"/>
                <a:tab pos="1350010" algn="l"/>
                <a:tab pos="2249805" algn="l"/>
                <a:tab pos="2700020" algn="l"/>
                <a:tab pos="3150235" algn="l"/>
                <a:tab pos="3599815" algn="l"/>
                <a:tab pos="4050030" algn="l"/>
                <a:tab pos="4500245" algn="l"/>
                <a:tab pos="4949825" algn="l"/>
                <a:tab pos="5400040" algn="l"/>
                <a:tab pos="5850255" algn="l"/>
              </a:tabLst>
            </a:pPr>
            <a:endParaRPr lang="en-GB" sz="800" dirty="0">
              <a:latin typeface="Calibri" panose="020F0502020204030204" pitchFamily="34" charset="0"/>
              <a:ea typeface="Calibri" panose="020F0502020204030204" pitchFamily="34" charset="0"/>
              <a:cs typeface="Times New Roman" panose="02020603050405020304" pitchFamily="18" charset="0"/>
            </a:endParaRPr>
          </a:p>
          <a:p>
            <a:pPr lvl="0">
              <a:spcAft>
                <a:spcPts val="0"/>
              </a:spcAft>
              <a:tabLst>
                <a:tab pos="228600" algn="l"/>
                <a:tab pos="450215" algn="l"/>
                <a:tab pos="899795" algn="l"/>
                <a:tab pos="1350010" algn="l"/>
                <a:tab pos="2249805" algn="l"/>
                <a:tab pos="2700020" algn="l"/>
                <a:tab pos="3150235" algn="l"/>
                <a:tab pos="3599815" algn="l"/>
                <a:tab pos="4050030" algn="l"/>
                <a:tab pos="4500245" algn="l"/>
                <a:tab pos="4949825" algn="l"/>
                <a:tab pos="5400040" algn="l"/>
                <a:tab pos="5850255" algn="l"/>
              </a:tabLst>
            </a:pPr>
            <a:r>
              <a:rPr lang="en-GB" dirty="0">
                <a:latin typeface="Arial" panose="020B0604020202020204" pitchFamily="34" charset="0"/>
              </a:rPr>
              <a:t>(b) Examine Shakespeare’s presentation of the themes of deception and </a:t>
            </a:r>
            <a:r>
              <a:rPr lang="en-GB" dirty="0" smtClean="0">
                <a:latin typeface="Arial" panose="020B0604020202020204" pitchFamily="34" charset="0"/>
              </a:rPr>
              <a:t>trickery </a:t>
            </a:r>
            <a:r>
              <a:rPr lang="en-GB" dirty="0">
                <a:latin typeface="Arial" panose="020B0604020202020204" pitchFamily="34" charset="0"/>
              </a:rPr>
              <a:t>in </a:t>
            </a:r>
            <a:r>
              <a:rPr lang="en-GB" i="1" dirty="0">
                <a:latin typeface="Arial" panose="020B0604020202020204" pitchFamily="34" charset="0"/>
              </a:rPr>
              <a:t>The Tempest</a:t>
            </a:r>
            <a:r>
              <a:rPr lang="en-GB" dirty="0" smtClean="0">
                <a:latin typeface="Arial" panose="020B0604020202020204" pitchFamily="34" charset="0"/>
              </a:rPr>
              <a:t>.</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smtClean="0">
                <a:solidFill>
                  <a:srgbClr val="000000"/>
                </a:solidFill>
                <a:latin typeface="Arial" panose="020B0604020202020204" pitchFamily="34" charset="0"/>
                <a:ea typeface="ヒラギノ角ゴ Pro W3"/>
                <a:cs typeface="Times New Roman" panose="02020603050405020304" pitchFamily="18" charset="0"/>
              </a:rPr>
              <a:t>[</a:t>
            </a:r>
            <a:r>
              <a:rPr lang="en-US" dirty="0">
                <a:solidFill>
                  <a:srgbClr val="000000"/>
                </a:solidFill>
                <a:latin typeface="Arial" panose="020B0604020202020204" pitchFamily="34" charset="0"/>
                <a:ea typeface="ヒラギノ角ゴ Pro W3"/>
                <a:cs typeface="Times New Roman" panose="02020603050405020304" pitchFamily="18" charset="0"/>
              </a:rPr>
              <a:t>48]</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2">
            <a:extLst>
              <a:ext uri="{FF2B5EF4-FFF2-40B4-BE49-F238E27FC236}">
                <a16:creationId xmlns:a16="http://schemas.microsoft.com/office/drawing/2014/main" xmlns="" id="{E986436A-A79E-4EC2-A03E-22FBE78F6C3F}"/>
              </a:ext>
            </a:extLst>
          </p:cNvPr>
          <p:cNvSpPr/>
          <p:nvPr/>
        </p:nvSpPr>
        <p:spPr>
          <a:xfrm>
            <a:off x="314649" y="980728"/>
            <a:ext cx="8280920" cy="162957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a:defRPr sz="1800"/>
            </a:pPr>
            <a:r>
              <a:rPr lang="en-GB" sz="3100" kern="1100" spc="-50" dirty="0">
                <a:solidFill>
                  <a:srgbClr val="DF3C06"/>
                </a:solidFill>
                <a:latin typeface="Gotham Rounded Book"/>
                <a:cs typeface="Gotham Rounded Book"/>
              </a:rPr>
              <a:t>The Essay Question</a:t>
            </a:r>
          </a:p>
          <a:p>
            <a:pPr marL="0" marR="0" lvl="0" indent="0" algn="l" rtl="0" hangingPunct="1">
              <a:lnSpc>
                <a:spcPct val="100000"/>
              </a:lnSpc>
              <a:spcBef>
                <a:spcPts val="0"/>
              </a:spcBef>
              <a:spcAft>
                <a:spcPts val="0"/>
              </a:spcAft>
              <a:buNone/>
              <a:tabLst/>
              <a:defRPr sz="1800"/>
            </a:pPr>
            <a:r>
              <a:rPr lang="en-GB" sz="2400" dirty="0" smtClean="0">
                <a:solidFill>
                  <a:srgbClr val="000000"/>
                </a:solidFill>
                <a:latin typeface="Arial" pitchFamily="34"/>
                <a:ea typeface="Microsoft YaHei" pitchFamily="2"/>
                <a:cs typeface="Arial" pitchFamily="34"/>
              </a:rPr>
              <a:t>T</a:t>
            </a:r>
            <a:r>
              <a:rPr lang="en-GB" sz="2400" b="0" i="0" u="none" strike="noStrike" kern="1200" spc="0" dirty="0" smtClean="0">
                <a:ln>
                  <a:noFill/>
                </a:ln>
                <a:solidFill>
                  <a:srgbClr val="000000"/>
                </a:solidFill>
                <a:latin typeface="Arial" pitchFamily="34"/>
                <a:ea typeface="Microsoft YaHei" pitchFamily="2"/>
                <a:cs typeface="Arial" pitchFamily="34"/>
              </a:rPr>
              <a:t>he </a:t>
            </a:r>
            <a:r>
              <a:rPr lang="en-GB" sz="2400" b="0" i="0" u="none" strike="noStrike" kern="1200" spc="0" dirty="0">
                <a:ln>
                  <a:noFill/>
                </a:ln>
                <a:solidFill>
                  <a:srgbClr val="000000"/>
                </a:solidFill>
                <a:latin typeface="Arial" pitchFamily="34"/>
                <a:ea typeface="Microsoft YaHei" pitchFamily="2"/>
                <a:cs typeface="Arial" pitchFamily="34"/>
              </a:rPr>
              <a:t>essay will require candidates to demonstrate knowledge of the wider play and to select appropriate supporting evidence in their response.</a:t>
            </a:r>
          </a:p>
        </p:txBody>
      </p:sp>
      <p:sp>
        <p:nvSpPr>
          <p:cNvPr id="3" name="Rectangle 2">
            <a:extLst>
              <a:ext uri="{FF2B5EF4-FFF2-40B4-BE49-F238E27FC236}">
                <a16:creationId xmlns:a16="http://schemas.microsoft.com/office/drawing/2014/main" xmlns="" id="{51F3156B-32E3-4980-BF5C-03E2BAB0ED3A}"/>
              </a:ext>
            </a:extLst>
          </p:cNvPr>
          <p:cNvSpPr/>
          <p:nvPr/>
        </p:nvSpPr>
        <p:spPr>
          <a:xfrm>
            <a:off x="323528" y="2708922"/>
            <a:ext cx="8227116" cy="830997"/>
          </a:xfrm>
          <a:prstGeom prst="rect">
            <a:avLst/>
          </a:prstGeom>
        </p:spPr>
        <p:txBody>
          <a:bodyPr wrap="square">
            <a:spAutoFit/>
          </a:bodyPr>
          <a:lstStyle/>
          <a:p>
            <a:pPr lvl="0" hangingPunct="0">
              <a:defRPr>
                <a:latin typeface="Arial" pitchFamily="34"/>
                <a:ea typeface="Arial" pitchFamily="34"/>
              </a:defRPr>
            </a:pPr>
            <a:r>
              <a:rPr lang="en-GB" sz="2400" dirty="0">
                <a:latin typeface="Arial" pitchFamily="34"/>
                <a:ea typeface="Arial" pitchFamily="34"/>
                <a:cs typeface="Mangal" pitchFamily="2"/>
              </a:rPr>
              <a:t>There will be a choice of question on the studied text. Candidates are required to answer </a:t>
            </a:r>
            <a:r>
              <a:rPr lang="en-GB" sz="2400" b="1" dirty="0">
                <a:latin typeface="Arial" pitchFamily="34"/>
                <a:ea typeface="Arial" pitchFamily="34"/>
                <a:cs typeface="Mangal" pitchFamily="2"/>
              </a:rPr>
              <a:t>one</a:t>
            </a:r>
            <a:r>
              <a:rPr lang="en-GB" sz="2400" dirty="0">
                <a:latin typeface="Arial" pitchFamily="34"/>
                <a:ea typeface="Arial" pitchFamily="34"/>
                <a:cs typeface="Mangal" pitchFamily="2"/>
              </a:rPr>
              <a:t> of the questions</a:t>
            </a:r>
            <a:r>
              <a:rPr lang="en-GB" sz="2400" dirty="0" smtClean="0">
                <a:latin typeface="Arial" pitchFamily="34"/>
                <a:ea typeface="Arial" pitchFamily="34"/>
                <a:cs typeface="Mangal" pitchFamily="2"/>
              </a:rPr>
              <a:t>.</a:t>
            </a:r>
            <a:endParaRPr lang="en-GB" dirty="0">
              <a:latin typeface="Arial" pitchFamily="34"/>
              <a:ea typeface="Arial" pitchFamily="34"/>
              <a:cs typeface="Mangal" pitchFamily="2"/>
            </a:endParaRPr>
          </a:p>
        </p:txBody>
      </p:sp>
    </p:spTree>
    <p:extLst>
      <p:ext uri="{BB962C8B-B14F-4D97-AF65-F5344CB8AC3E}">
        <p14:creationId xmlns:p14="http://schemas.microsoft.com/office/powerpoint/2010/main" val="3443936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791640" y="1872000"/>
            <a:ext cx="7416360" cy="35633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0">
            <a:spAutoFit/>
          </a:bodyPr>
          <a:lstStyle/>
          <a:p>
            <a:pPr marL="0" marR="0" lvl="0" indent="0" rtl="0" hangingPunct="0">
              <a:lnSpc>
                <a:spcPct val="100000"/>
              </a:lnSpc>
              <a:spcBef>
                <a:spcPts val="0"/>
              </a:spcBef>
              <a:spcAft>
                <a:spcPts val="0"/>
              </a:spcAft>
              <a:buNone/>
              <a:tabLst/>
            </a:pPr>
            <a:endParaRPr lang="en-GB" sz="1800" b="0" i="0" u="none" strike="noStrike" kern="1200" dirty="0">
              <a:ln>
                <a:noFill/>
              </a:ln>
              <a:latin typeface="Arial" pitchFamily="18"/>
              <a:ea typeface="Microsoft YaHei" pitchFamily="2"/>
              <a:cs typeface="Mangal" pitchFamily="2"/>
            </a:endParaRPr>
          </a:p>
        </p:txBody>
      </p:sp>
      <p:sp>
        <p:nvSpPr>
          <p:cNvPr id="4" name="TextBox 3"/>
          <p:cNvSpPr txBox="1"/>
          <p:nvPr/>
        </p:nvSpPr>
        <p:spPr>
          <a:xfrm>
            <a:off x="179512" y="1052737"/>
            <a:ext cx="8712968" cy="4843975"/>
          </a:xfrm>
          <a:prstGeom prst="rect">
            <a:avLst/>
          </a:prstGeom>
          <a:noFill/>
          <a:ln>
            <a:noFill/>
          </a:ln>
        </p:spPr>
        <p:txBody>
          <a:bodyPr vert="horz" wrap="square" lIns="90000" tIns="45000" rIns="90000" bIns="45000" anchorCtr="0" compatLnSpc="0">
            <a:spAutoFit/>
          </a:bodyPr>
          <a:lstStyle/>
          <a:p>
            <a:pPr marL="0" marR="0" lvl="0" indent="0" rtl="0" hangingPunct="0">
              <a:lnSpc>
                <a:spcPct val="100000"/>
              </a:lnSpc>
              <a:spcBef>
                <a:spcPts val="0"/>
              </a:spcBef>
              <a:spcAft>
                <a:spcPts val="0"/>
              </a:spcAft>
              <a:buNone/>
              <a:tabLst/>
              <a:defRPr sz="2600">
                <a:latin typeface="Arial" pitchFamily="34"/>
                <a:ea typeface="Arial" pitchFamily="34"/>
              </a:defRPr>
            </a:pPr>
            <a:r>
              <a:rPr lang="en-GB" sz="3100" kern="1100" spc="-50" dirty="0">
                <a:solidFill>
                  <a:srgbClr val="DF3C06"/>
                </a:solidFill>
                <a:latin typeface="Gotham Rounded Book"/>
                <a:cs typeface="Gotham Rounded Book"/>
              </a:rPr>
              <a:t>Assessment Objectives – Essay Question</a:t>
            </a:r>
          </a:p>
          <a:p>
            <a:pPr marL="0" marR="0" lvl="0" indent="0" rtl="0" hangingPunct="0">
              <a:lnSpc>
                <a:spcPct val="100000"/>
              </a:lnSpc>
              <a:spcBef>
                <a:spcPts val="0"/>
              </a:spcBef>
              <a:spcAft>
                <a:spcPts val="0"/>
              </a:spcAft>
              <a:buNone/>
              <a:tabLst/>
              <a:defRPr sz="2600">
                <a:latin typeface="Arial" pitchFamily="34"/>
              </a:defRPr>
            </a:pPr>
            <a:endParaRPr lang="en-GB" sz="2600" b="0" i="0" u="none" strike="noStrike" kern="1200" dirty="0">
              <a:ln>
                <a:noFill/>
              </a:ln>
              <a:latin typeface="Arial" pitchFamily="34"/>
              <a:ea typeface="Microsoft YaHei" pitchFamily="2"/>
              <a:cs typeface="Mangal" pitchFamily="2"/>
            </a:endParaRPr>
          </a:p>
          <a:p>
            <a:pPr marL="0" marR="0" lvl="0" indent="0" rtl="0" hangingPunct="0">
              <a:lnSpc>
                <a:spcPct val="100000"/>
              </a:lnSpc>
              <a:spcBef>
                <a:spcPts val="0"/>
              </a:spcBef>
              <a:spcAft>
                <a:spcPts val="0"/>
              </a:spcAft>
              <a:buNone/>
              <a:tabLst/>
              <a:defRPr sz="2600">
                <a:latin typeface="Arial" pitchFamily="34"/>
              </a:defRPr>
            </a:pPr>
            <a:r>
              <a:rPr lang="en-GB" sz="2400" b="1" i="0" u="none" strike="noStrike" kern="1200" dirty="0">
                <a:ln>
                  <a:noFill/>
                </a:ln>
                <a:latin typeface="Arial" pitchFamily="34"/>
                <a:ea typeface="Arial-BoldMT" pitchFamily="2"/>
                <a:cs typeface="Mangal" pitchFamily="2"/>
              </a:rPr>
              <a:t>AO1</a:t>
            </a:r>
            <a:r>
              <a:rPr lang="en-GB" sz="2400" b="0" i="0" u="none" strike="noStrike" kern="1200" dirty="0">
                <a:ln>
                  <a:noFill/>
                </a:ln>
                <a:latin typeface="Arial" pitchFamily="34"/>
                <a:ea typeface="Arial-BoldMT" pitchFamily="2"/>
                <a:cs typeface="Mangal" pitchFamily="2"/>
              </a:rPr>
              <a:t> </a:t>
            </a:r>
            <a:r>
              <a:rPr lang="en-GB" sz="2400" b="0" i="0" u="none" strike="noStrike" kern="1200" dirty="0" smtClean="0">
                <a:ln>
                  <a:noFill/>
                </a:ln>
                <a:latin typeface="Arial" pitchFamily="34"/>
                <a:ea typeface="Arial-BoldMT" pitchFamily="2"/>
                <a:cs typeface="Mangal" pitchFamily="2"/>
              </a:rPr>
              <a:t>(</a:t>
            </a:r>
            <a:r>
              <a:rPr lang="en-GB" sz="2400" b="0" i="0" u="none" strike="noStrike" kern="1200" dirty="0">
                <a:ln>
                  <a:noFill/>
                </a:ln>
                <a:latin typeface="Arial" pitchFamily="34"/>
                <a:ea typeface="Arial-BoldMT" pitchFamily="2"/>
                <a:cs typeface="Mangal" pitchFamily="2"/>
              </a:rPr>
              <a:t>12 marks)</a:t>
            </a:r>
          </a:p>
          <a:p>
            <a:pPr marL="0" marR="0" lvl="0" indent="0" rtl="0" hangingPunct="0">
              <a:lnSpc>
                <a:spcPct val="100000"/>
              </a:lnSpc>
              <a:spcBef>
                <a:spcPts val="0"/>
              </a:spcBef>
              <a:spcAft>
                <a:spcPts val="0"/>
              </a:spcAft>
              <a:buNone/>
              <a:tabLst/>
              <a:defRPr sz="2600">
                <a:latin typeface="Arial" pitchFamily="34"/>
              </a:defRPr>
            </a:pPr>
            <a:r>
              <a:rPr lang="en-GB" sz="2400" b="0" i="0" u="none" strike="noStrike" kern="1200" dirty="0">
                <a:ln>
                  <a:noFill/>
                </a:ln>
                <a:latin typeface="Arial" pitchFamily="34"/>
                <a:ea typeface="Arial-BoldMT" pitchFamily="2"/>
                <a:cs typeface="Mangal" pitchFamily="2"/>
              </a:rPr>
              <a:t>Apply concepts and methods from integrated linguistic and literary study as appropriate, using  associated terminology and coherent written expression</a:t>
            </a:r>
          </a:p>
          <a:p>
            <a:pPr marL="0" marR="0" lvl="0" indent="0" rtl="0" hangingPunct="0">
              <a:lnSpc>
                <a:spcPct val="100000"/>
              </a:lnSpc>
              <a:spcBef>
                <a:spcPts val="0"/>
              </a:spcBef>
              <a:spcAft>
                <a:spcPts val="0"/>
              </a:spcAft>
              <a:buNone/>
              <a:tabLst/>
              <a:defRPr sz="2600">
                <a:latin typeface="Arial" pitchFamily="34"/>
              </a:defRPr>
            </a:pPr>
            <a:endParaRPr lang="en-GB" sz="2400" b="0" i="0" u="none" strike="noStrike" kern="1200" dirty="0">
              <a:ln>
                <a:noFill/>
              </a:ln>
              <a:latin typeface="Arial" pitchFamily="34"/>
              <a:ea typeface="Arial-BoldMT" pitchFamily="2"/>
              <a:cs typeface="Mangal" pitchFamily="2"/>
            </a:endParaRPr>
          </a:p>
          <a:p>
            <a:pPr marL="0" marR="0" lvl="0" indent="0" rtl="0" hangingPunct="0">
              <a:lnSpc>
                <a:spcPct val="100000"/>
              </a:lnSpc>
              <a:spcBef>
                <a:spcPts val="0"/>
              </a:spcBef>
              <a:spcAft>
                <a:spcPts val="0"/>
              </a:spcAft>
              <a:buNone/>
              <a:tabLst/>
              <a:defRPr sz="2600">
                <a:latin typeface="Arial" pitchFamily="34"/>
              </a:defRPr>
            </a:pPr>
            <a:r>
              <a:rPr lang="en-GB" sz="2400" b="1" i="0" u="none" strike="noStrike" kern="1200" dirty="0">
                <a:ln>
                  <a:noFill/>
                </a:ln>
                <a:latin typeface="Arial" pitchFamily="34"/>
                <a:ea typeface="Arial-BoldMT" pitchFamily="2"/>
                <a:cs typeface="Mangal" pitchFamily="2"/>
              </a:rPr>
              <a:t>AO2</a:t>
            </a:r>
            <a:r>
              <a:rPr lang="en-GB" sz="2400" b="0" i="0" u="none" strike="noStrike" kern="1200" dirty="0">
                <a:ln>
                  <a:noFill/>
                </a:ln>
                <a:latin typeface="Arial" pitchFamily="34"/>
                <a:ea typeface="Arial-BoldMT" pitchFamily="2"/>
                <a:cs typeface="Mangal" pitchFamily="2"/>
              </a:rPr>
              <a:t> </a:t>
            </a:r>
            <a:r>
              <a:rPr lang="en-GB" sz="2400" b="0" i="0" u="none" strike="noStrike" kern="1200" dirty="0" smtClean="0">
                <a:ln>
                  <a:noFill/>
                </a:ln>
                <a:latin typeface="Arial" pitchFamily="34"/>
                <a:ea typeface="Arial-BoldMT" pitchFamily="2"/>
                <a:cs typeface="Mangal" pitchFamily="2"/>
              </a:rPr>
              <a:t>(</a:t>
            </a:r>
            <a:r>
              <a:rPr lang="en-GB" sz="2400" b="0" i="0" u="none" strike="noStrike" kern="1200" dirty="0">
                <a:ln>
                  <a:noFill/>
                </a:ln>
                <a:latin typeface="Arial" pitchFamily="34"/>
                <a:ea typeface="Arial-BoldMT" pitchFamily="2"/>
                <a:cs typeface="Mangal" pitchFamily="2"/>
              </a:rPr>
              <a:t>12 marks)</a:t>
            </a:r>
          </a:p>
          <a:p>
            <a:pPr marL="0" marR="0" lvl="0" indent="0" rtl="0" hangingPunct="0">
              <a:lnSpc>
                <a:spcPct val="100000"/>
              </a:lnSpc>
              <a:spcBef>
                <a:spcPts val="0"/>
              </a:spcBef>
              <a:spcAft>
                <a:spcPts val="0"/>
              </a:spcAft>
              <a:buNone/>
              <a:tabLst/>
              <a:defRPr sz="2600">
                <a:latin typeface="Arial" pitchFamily="34"/>
              </a:defRPr>
            </a:pPr>
            <a:r>
              <a:rPr lang="en-GB" sz="2400" b="0" i="0" u="none" strike="noStrike" kern="1200" dirty="0">
                <a:ln>
                  <a:noFill/>
                </a:ln>
                <a:latin typeface="Arial" pitchFamily="34"/>
                <a:ea typeface="Arial-BoldMT" pitchFamily="2"/>
                <a:cs typeface="Mangal" pitchFamily="2"/>
              </a:rPr>
              <a:t>Analyse ways in which meanings are shaped in texts</a:t>
            </a:r>
          </a:p>
          <a:p>
            <a:pPr marL="0" marR="0" lvl="0" indent="0" rtl="0" hangingPunct="0">
              <a:lnSpc>
                <a:spcPct val="100000"/>
              </a:lnSpc>
              <a:spcBef>
                <a:spcPts val="0"/>
              </a:spcBef>
              <a:spcAft>
                <a:spcPts val="0"/>
              </a:spcAft>
              <a:buNone/>
              <a:tabLst/>
              <a:defRPr sz="2600">
                <a:latin typeface="Arial" pitchFamily="34"/>
              </a:defRPr>
            </a:pPr>
            <a:endParaRPr lang="en-GB" sz="2400" b="1" i="0" u="none" strike="noStrike" kern="1200" dirty="0">
              <a:ln>
                <a:noFill/>
              </a:ln>
              <a:latin typeface="Arial" pitchFamily="34"/>
              <a:ea typeface="Arial-BoldMT" pitchFamily="2"/>
              <a:cs typeface="Mangal" pitchFamily="2"/>
            </a:endParaRPr>
          </a:p>
          <a:p>
            <a:pPr marL="0" marR="0" lvl="0" indent="0" rtl="0" hangingPunct="0">
              <a:lnSpc>
                <a:spcPct val="100000"/>
              </a:lnSpc>
              <a:spcBef>
                <a:spcPts val="0"/>
              </a:spcBef>
              <a:spcAft>
                <a:spcPts val="0"/>
              </a:spcAft>
              <a:buNone/>
              <a:tabLst/>
              <a:defRPr sz="2600">
                <a:latin typeface="Arial" pitchFamily="34"/>
              </a:defRPr>
            </a:pPr>
            <a:r>
              <a:rPr lang="en-GB" sz="2400" b="1" i="0" u="none" strike="noStrike" kern="1200" dirty="0">
                <a:ln>
                  <a:noFill/>
                </a:ln>
                <a:latin typeface="Arial" pitchFamily="34"/>
                <a:ea typeface="Arial-BoldMT" pitchFamily="2"/>
                <a:cs typeface="Mangal" pitchFamily="2"/>
              </a:rPr>
              <a:t>AO3 </a:t>
            </a:r>
            <a:r>
              <a:rPr lang="en-GB" sz="2400" b="0" i="0" u="none" strike="noStrike" kern="1200" dirty="0" smtClean="0">
                <a:ln>
                  <a:noFill/>
                </a:ln>
                <a:latin typeface="Arial" pitchFamily="34"/>
                <a:ea typeface="Arial-BoldMT" pitchFamily="2"/>
                <a:cs typeface="Mangal" pitchFamily="2"/>
              </a:rPr>
              <a:t>(</a:t>
            </a:r>
            <a:r>
              <a:rPr lang="en-GB" sz="2400" b="0" i="0" u="none" strike="noStrike" kern="1200" dirty="0">
                <a:ln>
                  <a:noFill/>
                </a:ln>
                <a:latin typeface="Arial" pitchFamily="34"/>
                <a:ea typeface="Arial-BoldMT" pitchFamily="2"/>
                <a:cs typeface="Mangal" pitchFamily="2"/>
              </a:rPr>
              <a:t>24 marks)</a:t>
            </a:r>
          </a:p>
          <a:p>
            <a:pPr marL="0" marR="0" lvl="0" indent="0" rtl="0" hangingPunct="0">
              <a:lnSpc>
                <a:spcPct val="100000"/>
              </a:lnSpc>
              <a:spcBef>
                <a:spcPts val="0"/>
              </a:spcBef>
              <a:spcAft>
                <a:spcPts val="0"/>
              </a:spcAft>
              <a:buNone/>
              <a:tabLst/>
              <a:defRPr sz="2600">
                <a:latin typeface="Arial" pitchFamily="34"/>
              </a:defRPr>
            </a:pPr>
            <a:r>
              <a:rPr lang="en-GB" sz="2400" b="0" i="0" u="none" strike="noStrike" kern="1200" dirty="0">
                <a:ln>
                  <a:noFill/>
                </a:ln>
                <a:latin typeface="Arial" pitchFamily="34"/>
                <a:ea typeface="Arial-BoldMT" pitchFamily="2"/>
                <a:cs typeface="Mangal" pitchFamily="2"/>
              </a:rPr>
              <a:t>Demonstrate the significance and influence of the contexts in which texts are  produced and received</a:t>
            </a:r>
          </a:p>
        </p:txBody>
      </p:sp>
    </p:spTree>
    <p:extLst>
      <p:ext uri="{BB962C8B-B14F-4D97-AF65-F5344CB8AC3E}">
        <p14:creationId xmlns:p14="http://schemas.microsoft.com/office/powerpoint/2010/main" val="2096062968"/>
      </p:ext>
    </p:extLst>
  </p:cSld>
  <p:clrMapOvr>
    <a:masterClrMapping/>
  </p:clrMapOvr>
</p:sld>
</file>

<file path=ppt/theme/theme1.xml><?xml version="1.0" encoding="utf-8"?>
<a:theme xmlns:a="http://schemas.openxmlformats.org/drawingml/2006/main" name="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k48d8005054a4dd09ad49b7c837f0781 xmlns="2f2f9355-f80e-4d7b-937a-0c27cfa03643">
      <Terms xmlns="http://schemas.microsoft.com/office/infopath/2007/PartnerControls"/>
    </k48d8005054a4dd09ad49b7c837f0781>
    <WJEC_x0020_Language xmlns="2f2f9355-f80e-4d7b-937a-0c27cfa03643">
      <Value>English</Value>
    </WJEC_x0020_Language>
    <WJEC_x0020_Available_x0020_Online xmlns="2f2f9355-f80e-4d7b-937a-0c27cfa03643">false</WJEC_x0020_Available_x0020_Online>
    <i2be6ccaef284b9d8cadff396f0db8d6 xmlns="2f2f9355-f80e-4d7b-937a-0c27cfa03643">
      <Terms xmlns="http://schemas.microsoft.com/office/infopath/2007/PartnerControls"/>
    </i2be6ccaef284b9d8cadff396f0db8d6>
    <TaxCatchAll xmlns="2f2f9355-f80e-4d7b-937a-0c27cfa03643"/>
    <bd6821cb7d3c4b4ab1e70668a679dc90 xmlns="2f2f9355-f80e-4d7b-937a-0c27cfa03643">
      <Terms xmlns="http://schemas.microsoft.com/office/infopath/2007/PartnerControls"/>
    </bd6821cb7d3c4b4ab1e70668a679dc90>
    <RoutingRuleDescription xmlns="http://schemas.microsoft.com/sharepoint/v3" xsi:nil="true"/>
    <PublishingExpirationDate xmlns="http://schemas.microsoft.com/sharepoint/v3" xsi:nil="true"/>
    <PublishingStartDate xmlns="http://schemas.microsoft.com/sharepoint/v3" xsi:nil="true"/>
    <aa87a6a0bdfe4bfb97a25745bc8270e2 xmlns="2f2f9355-f80e-4d7b-937a-0c27cfa03643">
      <Terms xmlns="http://schemas.microsoft.com/office/infopath/2007/PartnerControls"/>
    </aa87a6a0bdfe4bfb97a25745bc8270e2>
    <WJEC_x0020_Secure_x0020_Scheduling_x0020_Start_x0020_Date xmlns="2f2f9355-f80e-4d7b-937a-0c27cfa03643" xsi:nil="true"/>
    <WJEC_x0020_Subject_x0020_Code xmlns="2f2f9355-f80e-4d7b-937a-0c27cfa03643" xsi:nil="true"/>
    <WJEC_x0020_Secured_x0020_Scheduling_x0020_End_x0020_Date xmlns="2f2f9355-f80e-4d7b-937a-0c27cfa0364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CPD Material" ma:contentTypeID="0x0101005FE35CA445950244A081D16B85E029A500298E42FCD5188646B1BCBDC8C9F29872" ma:contentTypeVersion="3" ma:contentTypeDescription="" ma:contentTypeScope="" ma:versionID="7650e36456f74c4a519b33f889331da5">
  <xsd:schema xmlns:xsd="http://www.w3.org/2001/XMLSchema" xmlns:xs="http://www.w3.org/2001/XMLSchema" xmlns:p="http://schemas.microsoft.com/office/2006/metadata/properties" xmlns:ns1="http://schemas.microsoft.com/sharepoint/v3" xmlns:ns3="2f2f9355-f80e-4d7b-937a-0c27cfa03643" targetNamespace="http://schemas.microsoft.com/office/2006/metadata/properties" ma:root="true" ma:fieldsID="7bfcfbad420648c1c0faaf1d287212ab" ns1:_="" ns3:_="">
    <xsd:import namespace="http://schemas.microsoft.com/sharepoint/v3"/>
    <xsd:import namespace="2f2f9355-f80e-4d7b-937a-0c27cfa03643"/>
    <xsd:element name="properties">
      <xsd:complexType>
        <xsd:sequence>
          <xsd:element name="documentManagement">
            <xsd:complexType>
              <xsd:all>
                <xsd:element ref="ns1:RoutingRuleDescription" minOccurs="0"/>
                <xsd:element ref="ns3:WJEC_x0020_Subject_x0020_Code" minOccurs="0"/>
                <xsd:element ref="ns3:WJEC_x0020_Language" minOccurs="0"/>
                <xsd:element ref="ns3:WJEC_x0020_Available_x0020_Online" minOccurs="0"/>
                <xsd:element ref="ns1:PublishingStartDate" minOccurs="0"/>
                <xsd:element ref="ns1:PublishingExpirationDate" minOccurs="0"/>
                <xsd:element ref="ns3:WJEC_x0020_Secure_x0020_Scheduling_x0020_Start_x0020_Date" minOccurs="0"/>
                <xsd:element ref="ns3:WJEC_x0020_Secured_x0020_Scheduling_x0020_End_x0020_Date" minOccurs="0"/>
                <xsd:element ref="ns3:TaxCatchAllLabel" minOccurs="0"/>
                <xsd:element ref="ns3:aa87a6a0bdfe4bfb97a25745bc8270e2" minOccurs="0"/>
                <xsd:element ref="ns3:bd6821cb7d3c4b4ab1e70668a679dc90" minOccurs="0"/>
                <xsd:element ref="ns3:TaxCatchAll" minOccurs="0"/>
                <xsd:element ref="ns3:k48d8005054a4dd09ad49b7c837f0781" minOccurs="0"/>
                <xsd:element ref="ns3:i2be6ccaef284b9d8cadff396f0db8d6"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3" nillable="true" ma:displayName="Description" ma:internalName="RoutingRuleDescription" ma:readOnly="false">
      <xsd:simpleType>
        <xsd:restriction base="dms:Text">
          <xsd:maxLength value="255"/>
        </xsd:restriction>
      </xsd:simpleType>
    </xsd:element>
    <xsd:element name="PublishingStartDate" ma:index="10" nillable="true" ma:displayName="Scheduling Start Date" ma:internalName="PublishingStartDate">
      <xsd:simpleType>
        <xsd:restriction base="dms:Unknown"/>
      </xsd:simpleType>
    </xsd:element>
    <xsd:element name="PublishingExpirationDate" ma:index="11"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f2f9355-f80e-4d7b-937a-0c27cfa03643" elementFormDefault="qualified">
    <xsd:import namespace="http://schemas.microsoft.com/office/2006/documentManagement/types"/>
    <xsd:import namespace="http://schemas.microsoft.com/office/infopath/2007/PartnerControls"/>
    <xsd:element name="WJEC_x0020_Subject_x0020_Code" ma:index="7" nillable="true" ma:displayName="WJEC Subject Code" ma:internalName="WJEC_x0020_Subject_x0020_Code">
      <xsd:simpleType>
        <xsd:restriction base="dms:Text">
          <xsd:maxLength value="64"/>
        </xsd:restriction>
      </xsd:simpleType>
    </xsd:element>
    <xsd:element name="WJEC_x0020_Language" ma:index="8" nillable="true" ma:displayName="WJEC Language" ma:default="English" ma:internalName="WJEC_x0020_Language">
      <xsd:complexType>
        <xsd:complexContent>
          <xsd:extension base="dms:MultiChoice">
            <xsd:sequence>
              <xsd:element name="Value" maxOccurs="unbounded" minOccurs="0" nillable="true">
                <xsd:simpleType>
                  <xsd:restriction base="dms:Choice">
                    <xsd:enumeration value="English"/>
                    <xsd:enumeration value="Welsh"/>
                  </xsd:restriction>
                </xsd:simpleType>
              </xsd:element>
            </xsd:sequence>
          </xsd:extension>
        </xsd:complexContent>
      </xsd:complexType>
    </xsd:element>
    <xsd:element name="WJEC_x0020_Available_x0020_Online" ma:index="9" nillable="true" ma:displayName="WJEC Available Online" ma:default="0" ma:internalName="WJEC_x0020_Available_x0020_Online">
      <xsd:simpleType>
        <xsd:restriction base="dms:Boolean"/>
      </xsd:simpleType>
    </xsd:element>
    <xsd:element name="WJEC_x0020_Secure_x0020_Scheduling_x0020_Start_x0020_Date" ma:index="12" nillable="true" ma:displayName="WJEC Secure Scheduling Start Date" ma:format="DateTime" ma:internalName="WJEC_x0020_Secure_x0020_Scheduling_x0020_Start_x0020_Date">
      <xsd:simpleType>
        <xsd:restriction base="dms:DateTime"/>
      </xsd:simpleType>
    </xsd:element>
    <xsd:element name="WJEC_x0020_Secured_x0020_Scheduling_x0020_End_x0020_Date" ma:index="13" nillable="true" ma:displayName="WJEC Secure Scheduling End Date" ma:format="DateTime" ma:internalName="WJEC_x0020_Secured_x0020_Scheduling_x0020_End_x0020_Date">
      <xsd:simpleType>
        <xsd:restriction base="dms:DateTime"/>
      </xsd:simpleType>
    </xsd:element>
    <xsd:element name="TaxCatchAllLabel" ma:index="15" nillable="true" ma:displayName="Taxonomy Catch All Column1" ma:hidden="true" ma:list="{0729da46-0308-4dd4-bc10-948bb8b78bdd}" ma:internalName="TaxCatchAllLabel" ma:readOnly="true" ma:showField="CatchAllDataLabel" ma:web="80fa5a14-001d-49fc-a373-148672bd4233">
      <xsd:complexType>
        <xsd:complexContent>
          <xsd:extension base="dms:MultiChoiceLookup">
            <xsd:sequence>
              <xsd:element name="Value" type="dms:Lookup" maxOccurs="unbounded" minOccurs="0" nillable="true"/>
            </xsd:sequence>
          </xsd:extension>
        </xsd:complexContent>
      </xsd:complexType>
    </xsd:element>
    <xsd:element name="aa87a6a0bdfe4bfb97a25745bc8270e2" ma:index="17" nillable="true" ma:taxonomy="true" ma:internalName="aa87a6a0bdfe4bfb97a25745bc8270e2" ma:taxonomyFieldName="WJEC_x0020_Department" ma:displayName="WJEC Department" ma:default="" ma:fieldId="{aa87a6a0-bdfe-4bfb-97a2-5745bc8270e2}" ma:taxonomyMulti="true" ma:sspId="e1033d4c-53f7-4655-8cf6-8161ad0c09ed" ma:termSetId="076cd7ee-ac20-4cd2-af1f-bceb730fade7" ma:anchorId="00000000-0000-0000-0000-000000000000" ma:open="false" ma:isKeyword="false">
      <xsd:complexType>
        <xsd:sequence>
          <xsd:element ref="pc:Terms" minOccurs="0" maxOccurs="1"/>
        </xsd:sequence>
      </xsd:complexType>
    </xsd:element>
    <xsd:element name="bd6821cb7d3c4b4ab1e70668a679dc90" ma:index="20" nillable="true" ma:taxonomy="true" ma:internalName="bd6821cb7d3c4b4ab1e70668a679dc90" ma:taxonomyFieldName="Level" ma:displayName="WJEC Level" ma:default="" ma:fieldId="{bd6821cb-7d3c-4b4a-b1e7-0668a679dc90}" ma:sspId="e1033d4c-53f7-4655-8cf6-8161ad0c09ed" ma:termSetId="fa8f317e-b53d-4085-af76-4ea65a528b00" ma:anchorId="00000000-0000-0000-0000-000000000000" ma:open="false" ma:isKeyword="false">
      <xsd:complexType>
        <xsd:sequence>
          <xsd:element ref="pc:Terms" minOccurs="0" maxOccurs="1"/>
        </xsd:sequence>
      </xsd:complexType>
    </xsd:element>
    <xsd:element name="TaxCatchAll" ma:index="22" nillable="true" ma:displayName="Taxonomy Catch All Column" ma:hidden="true" ma:list="{0729da46-0308-4dd4-bc10-948bb8b78bdd}" ma:internalName="TaxCatchAll" ma:showField="CatchAllData" ma:web="80fa5a14-001d-49fc-a373-148672bd4233">
      <xsd:complexType>
        <xsd:complexContent>
          <xsd:extension base="dms:MultiChoiceLookup">
            <xsd:sequence>
              <xsd:element name="Value" type="dms:Lookup" maxOccurs="unbounded" minOccurs="0" nillable="true"/>
            </xsd:sequence>
          </xsd:extension>
        </xsd:complexContent>
      </xsd:complexType>
    </xsd:element>
    <xsd:element name="k48d8005054a4dd09ad49b7c837f0781" ma:index="23" nillable="true" ma:taxonomy="true" ma:internalName="k48d8005054a4dd09ad49b7c837f0781" ma:taxonomyFieldName="WJEC_x0020_Audiences" ma:displayName="WJEC Audiences" ma:default="" ma:fieldId="{448d8005-054a-4dd0-9ad4-9b7c837f0781}" ma:taxonomyMulti="true" ma:sspId="e1033d4c-53f7-4655-8cf6-8161ad0c09ed" ma:termSetId="b89074ec-3517-46a7-9614-0eff0543422f" ma:anchorId="00000000-0000-0000-0000-000000000000" ma:open="false" ma:isKeyword="false">
      <xsd:complexType>
        <xsd:sequence>
          <xsd:element ref="pc:Terms" minOccurs="0" maxOccurs="1"/>
        </xsd:sequence>
      </xsd:complexType>
    </xsd:element>
    <xsd:element name="i2be6ccaef284b9d8cadff396f0db8d6" ma:index="24" nillable="true" ma:taxonomy="true" ma:internalName="i2be6ccaef284b9d8cadff396f0db8d6" ma:taxonomyFieldName="WJEC_x0020_Subject" ma:displayName="WJEC Subject" ma:default="" ma:fieldId="{22be6cca-ef28-4b9d-8cad-ff396f0db8d6}" ma:sspId="e1033d4c-53f7-4655-8cf6-8161ad0c09ed" ma:termSetId="8c3126d1-d4d2-41e8-bc2c-f4f0690100af"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9" ma:displayName="Content Type"/>
        <xsd:element ref="dc:title" minOccurs="0" maxOccurs="1" ma:index="1" ma:displayName="Title"/>
        <xsd:element ref="dc:subject" minOccurs="0" maxOccurs="1"/>
        <xsd:element ref="dc:description" minOccurs="0" maxOccurs="1"/>
        <xsd:element name="keywords" minOccurs="0" maxOccurs="1" type="xsd:string" ma:index="2"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e1033d4c-53f7-4655-8cf6-8161ad0c09ed" ContentTypeId="0x0101005FE35CA445950244A081D16B85E029A5" PreviousValue="false"/>
</file>

<file path=customXml/itemProps1.xml><?xml version="1.0" encoding="utf-8"?>
<ds:datastoreItem xmlns:ds="http://schemas.openxmlformats.org/officeDocument/2006/customXml" ds:itemID="{97CE36EE-D5E4-4917-90F0-D1891C61A265}"/>
</file>

<file path=customXml/itemProps2.xml><?xml version="1.0" encoding="utf-8"?>
<ds:datastoreItem xmlns:ds="http://schemas.openxmlformats.org/officeDocument/2006/customXml" ds:itemID="{936B21D4-2D0E-4915-9B3D-BF338876C30F}"/>
</file>

<file path=customXml/itemProps3.xml><?xml version="1.0" encoding="utf-8"?>
<ds:datastoreItem xmlns:ds="http://schemas.openxmlformats.org/officeDocument/2006/customXml" ds:itemID="{1966C552-92AE-46BB-AFEB-BA2FDD818A14}"/>
</file>

<file path=customXml/itemProps4.xml><?xml version="1.0" encoding="utf-8"?>
<ds:datastoreItem xmlns:ds="http://schemas.openxmlformats.org/officeDocument/2006/customXml" ds:itemID="{6C38292F-A5EB-44B8-BCD2-ADBA7C697147}"/>
</file>

<file path=docProps/app.xml><?xml version="1.0" encoding="utf-8"?>
<Properties xmlns="http://schemas.openxmlformats.org/officeDocument/2006/extended-properties" xmlns:vt="http://schemas.openxmlformats.org/officeDocument/2006/docPropsVTypes">
  <TotalTime>630</TotalTime>
  <Words>2678</Words>
  <Application>Microsoft Office PowerPoint</Application>
  <PresentationFormat>On-screen Show (4:3)</PresentationFormat>
  <Paragraphs>362</Paragraphs>
  <Slides>39</Slides>
  <Notes>10</Notes>
  <HiddenSlides>0</HiddenSlides>
  <MMClips>0</MMClips>
  <ScaleCrop>false</ScaleCrop>
  <HeadingPairs>
    <vt:vector size="4" baseType="variant">
      <vt:variant>
        <vt:lpstr>Theme</vt:lpstr>
      </vt:variant>
      <vt:variant>
        <vt:i4>2</vt:i4>
      </vt:variant>
      <vt:variant>
        <vt:lpstr>Slide Titles</vt:lpstr>
      </vt:variant>
      <vt:variant>
        <vt:i4>39</vt:i4>
      </vt:variant>
    </vt:vector>
  </HeadingPairs>
  <TitlesOfParts>
    <vt:vector size="41" baseType="lpstr">
      <vt:lpstr>Default</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dc:creator>
  <cp:lastModifiedBy>WJEC</cp:lastModifiedBy>
  <cp:revision>18</cp:revision>
  <dcterms:modified xsi:type="dcterms:W3CDTF">2017-10-26T17:00:16Z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0x0101005FE35CA445950244A081D16B85E029A500298E42FCD5188646B1BCBDC8C9F29872</vt:lpwstr>
  </property>
  <property fmtid="{D5CDD505-2E9C-101B-9397-08002B2CF9AE}" pid="3" name="WJEC_x0020_Department">
    <vt:lpwstr/>
  </property>
  <property fmtid="{D5CDD505-2E9C-101B-9397-08002B2CF9AE}" pid="4" name="WJEC_x0020_Audiences">
    <vt:lpwstr/>
  </property>
  <property fmtid="{D5CDD505-2E9C-101B-9397-08002B2CF9AE}" pid="5" name="WJEC Department">
    <vt:lpwstr/>
  </property>
  <property fmtid="{D5CDD505-2E9C-101B-9397-08002B2CF9AE}" pid="6" name="WJEC Audiences">
    <vt:lpwstr/>
  </property>
</Properties>
</file>